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6" r:id="rId5"/>
    <p:sldId id="257" r:id="rId6"/>
    <p:sldId id="268" r:id="rId7"/>
    <p:sldId id="265" r:id="rId8"/>
    <p:sldId id="266" r:id="rId9"/>
    <p:sldId id="264" r:id="rId10"/>
    <p:sldId id="259" r:id="rId11"/>
    <p:sldId id="267" r:id="rId12"/>
    <p:sldId id="263" r:id="rId13"/>
    <p:sldId id="270" r:id="rId14"/>
    <p:sldId id="271" r:id="rId15"/>
    <p:sldId id="272" r:id="rId16"/>
    <p:sldId id="275" r:id="rId17"/>
    <p:sldId id="273" r:id="rId18"/>
    <p:sldId id="274" r:id="rId19"/>
    <p:sldId id="277" r:id="rId2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11" autoAdjust="0"/>
  </p:normalViewPr>
  <p:slideViewPr>
    <p:cSldViewPr snapToGrid="0">
      <p:cViewPr varScale="1">
        <p:scale>
          <a:sx n="84" d="100"/>
          <a:sy n="84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238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93" y="0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313F-C6F3-48DE-8AEB-C89BFD185630}" type="datetimeFigureOut">
              <a:rPr lang="en-US" smtClean="0"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9" y="3379807"/>
            <a:ext cx="7448963" cy="27654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93" y="6670987"/>
            <a:ext cx="4033804" cy="35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F456C-9789-4ADA-8C59-A7AFEEBF4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2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0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6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5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6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C32B-B667-40D2-98FE-AF7E71E8FBE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49788" cy="3487737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2459"/>
            <a:ext cx="5617208" cy="41887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1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1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8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5835" y="3379807"/>
            <a:ext cx="9051721" cy="3424050"/>
          </a:xfrm>
        </p:spPr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7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6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4988" y="877888"/>
            <a:ext cx="31591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F456C-9789-4ADA-8C59-A7AFEEBF48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4"/>
            <a:ext cx="5334000" cy="4602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1524003"/>
            <a:ext cx="2855915" cy="4602165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582BD6-FC20-4557-852B-8433F8572D30}" type="slidenum">
              <a:rPr lang="en-US" sz="2100" b="1">
                <a:solidFill>
                  <a:prstClr val="white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ctr">
              <a:defRPr sz="3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1304765"/>
            <a:ext cx="3008313" cy="811762"/>
          </a:xfrm>
        </p:spPr>
        <p:txBody>
          <a:bodyPr anchor="b">
            <a:normAutofit/>
          </a:bodyPr>
          <a:lstStyle>
            <a:lvl1pPr algn="ctr">
              <a:lnSpc>
                <a:spcPts val="2025"/>
              </a:lnSpc>
              <a:defRPr sz="2100" b="0">
                <a:solidFill>
                  <a:srgbClr val="1C43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391" y="1304768"/>
            <a:ext cx="5111750" cy="53842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540" y="2224543"/>
            <a:ext cx="3008313" cy="44710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00" y="5216426"/>
            <a:ext cx="5486400" cy="46805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00" y="1544021"/>
            <a:ext cx="5486400" cy="36364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00" y="568447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3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4"/>
            <a:ext cx="5334000" cy="46021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1524003"/>
            <a:ext cx="2855915" cy="4602165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582BD6-FC20-4557-852B-8433F8572D30}" type="slidenum">
              <a:rPr lang="en-US" sz="2100" b="1">
                <a:solidFill>
                  <a:prstClr val="white"/>
                </a:solidFill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-9524" y="-1"/>
            <a:ext cx="9153524" cy="126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255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175022" indent="-175022" algn="l" defTabSz="6858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7435" indent="-175022" algn="l" defTabSz="6858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18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556" indent="-175022" algn="l" defTabSz="6858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13122" algn="l"/>
        </a:tabLst>
        <a:defRPr sz="17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0822" indent="-173831" algn="l" defTabSz="6858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76325" indent="-171450" algn="l" defTabSz="6858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Poorbaugh@l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7929" y="2981752"/>
            <a:ext cx="863232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52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Louisiana’s Volunteer and Donated Resources Toolbox </a:t>
            </a:r>
            <a:r>
              <a:rPr lang="en-US" sz="40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(DRAFT)</a:t>
            </a:r>
            <a:endParaRPr lang="en-US" sz="4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89235"/>
            <a:ext cx="8229600" cy="459052"/>
          </a:xfrm>
        </p:spPr>
        <p:txBody>
          <a:bodyPr>
            <a:noAutofit/>
          </a:bodyPr>
          <a:lstStyle/>
          <a:p>
            <a:r>
              <a:rPr lang="en-US" sz="3300" b="1" dirty="0"/>
              <a:t>The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987" y="2010542"/>
            <a:ext cx="4402183" cy="4121588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Purpose and Scope</a:t>
            </a:r>
          </a:p>
          <a:p>
            <a:r>
              <a:rPr lang="en-US" dirty="0" smtClean="0"/>
              <a:t>Offsetting the Non-Federal Cost Share</a:t>
            </a:r>
          </a:p>
          <a:p>
            <a:pPr lvl="1"/>
            <a:r>
              <a:rPr lang="en-US" dirty="0" smtClean="0"/>
              <a:t>Staffing Roles</a:t>
            </a:r>
          </a:p>
          <a:p>
            <a:pPr lvl="1"/>
            <a:r>
              <a:rPr lang="en-US" dirty="0" smtClean="0"/>
              <a:t>Step-by-Step Guidance</a:t>
            </a:r>
          </a:p>
          <a:p>
            <a:r>
              <a:rPr lang="en-US" dirty="0" smtClean="0"/>
              <a:t>Getting Started</a:t>
            </a:r>
          </a:p>
          <a:p>
            <a:pPr lvl="1"/>
            <a:r>
              <a:rPr lang="en-US" dirty="0" smtClean="0"/>
              <a:t>Planning</a:t>
            </a:r>
          </a:p>
          <a:p>
            <a:r>
              <a:rPr lang="en-US" dirty="0" smtClean="0"/>
              <a:t>Appendices</a:t>
            </a:r>
          </a:p>
          <a:p>
            <a:pPr lvl="1"/>
            <a:r>
              <a:rPr lang="en-US" dirty="0" smtClean="0"/>
              <a:t>Tools and Sample </a:t>
            </a:r>
            <a:r>
              <a:rPr lang="en-US" dirty="0"/>
              <a:t>M</a:t>
            </a:r>
            <a:r>
              <a:rPr lang="en-US" dirty="0" smtClean="0"/>
              <a:t>aterials</a:t>
            </a:r>
          </a:p>
          <a:p>
            <a:pPr marL="465534" lvl="2" indent="0">
              <a:buNone/>
            </a:pPr>
            <a:endParaRPr lang="en-US" dirty="0" smtClean="0"/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90" y="2010542"/>
            <a:ext cx="4035581" cy="3928703"/>
          </a:xfrm>
        </p:spPr>
      </p:pic>
    </p:spTree>
    <p:extLst>
      <p:ext uri="{BB962C8B-B14F-4D97-AF65-F5344CB8AC3E}">
        <p14:creationId xmlns:p14="http://schemas.microsoft.com/office/powerpoint/2010/main" val="294041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899"/>
            <a:ext cx="8229600" cy="398945"/>
          </a:xfrm>
        </p:spPr>
        <p:txBody>
          <a:bodyPr>
            <a:noAutofit/>
          </a:bodyPr>
          <a:lstStyle/>
          <a:p>
            <a:r>
              <a:rPr lang="en-US" sz="3300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9394"/>
            <a:ext cx="4038600" cy="4285413"/>
          </a:xfrm>
        </p:spPr>
        <p:txBody>
          <a:bodyPr/>
          <a:lstStyle/>
          <a:p>
            <a:r>
              <a:rPr lang="en-US" dirty="0" smtClean="0"/>
              <a:t>GOHSEP encourages the </a:t>
            </a:r>
            <a:r>
              <a:rPr lang="en-US" b="1" dirty="0" smtClean="0"/>
              <a:t>strategic use of volunteers </a:t>
            </a:r>
            <a:r>
              <a:rPr lang="en-US" dirty="0" smtClean="0"/>
              <a:t>and the </a:t>
            </a:r>
            <a:r>
              <a:rPr lang="en-US" b="1" dirty="0" smtClean="0"/>
              <a:t>management and distribution of unsolicited donations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offer a process and tools that are </a:t>
            </a:r>
            <a:r>
              <a:rPr lang="en-US" b="1" dirty="0" smtClean="0"/>
              <a:t>scalable to any emergency </a:t>
            </a:r>
            <a:r>
              <a:rPr lang="en-US" dirty="0" smtClean="0"/>
              <a:t>or disaster to capture and quantify </a:t>
            </a:r>
            <a:r>
              <a:rPr lang="en-US" b="1" dirty="0" smtClean="0"/>
              <a:t>eligible volunteer work and donations </a:t>
            </a:r>
            <a:r>
              <a:rPr lang="en-US" dirty="0" smtClean="0"/>
              <a:t>to offset the non-Federal cost share.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4" y="2229394"/>
            <a:ext cx="4228643" cy="3653202"/>
          </a:xfrm>
        </p:spPr>
      </p:pic>
    </p:spTree>
    <p:extLst>
      <p:ext uri="{BB962C8B-B14F-4D97-AF65-F5344CB8AC3E}">
        <p14:creationId xmlns:p14="http://schemas.microsoft.com/office/powerpoint/2010/main" val="359024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65" y="1405109"/>
            <a:ext cx="8229600" cy="598863"/>
          </a:xfrm>
        </p:spPr>
        <p:txBody>
          <a:bodyPr>
            <a:noAutofit/>
          </a:bodyPr>
          <a:lstStyle/>
          <a:p>
            <a:r>
              <a:rPr lang="en-US" sz="3300" b="1" dirty="0"/>
              <a:t>Offsetting the Non-Federal Cost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911" y="2302092"/>
            <a:ext cx="5349951" cy="449059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Documentation Requirements</a:t>
            </a:r>
          </a:p>
          <a:p>
            <a:pPr lvl="1"/>
            <a:r>
              <a:rPr lang="en-US" dirty="0" smtClean="0"/>
              <a:t>Donated Resources include volunteer labor, donated equipment, goods, and materials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come from a third party</a:t>
            </a:r>
          </a:p>
          <a:p>
            <a:pPr lvl="1"/>
            <a:r>
              <a:rPr lang="en-US" dirty="0" smtClean="0"/>
              <a:t>Limited to eligible Emergency Work (Category A &amp; B)</a:t>
            </a:r>
          </a:p>
          <a:p>
            <a:pPr lvl="1"/>
            <a:r>
              <a:rPr lang="en-US" dirty="0" smtClean="0"/>
              <a:t>Must be the legal responsibility of the Subrecipient</a:t>
            </a:r>
          </a:p>
          <a:p>
            <a:pPr lvl="1"/>
            <a:r>
              <a:rPr lang="en-US" dirty="0" smtClean="0"/>
              <a:t>Documentation should capture and quantify the time, activity, location, and type of work performed and/or donations received</a:t>
            </a:r>
          </a:p>
          <a:p>
            <a:r>
              <a:rPr lang="en-US" b="1" dirty="0" smtClean="0"/>
              <a:t>Staffing the Roles of Volunteer &amp; Donated Resources Coordinator (VDRC) and Organization Contact</a:t>
            </a:r>
          </a:p>
          <a:p>
            <a:pPr lvl="1"/>
            <a:r>
              <a:rPr lang="en-US" dirty="0" smtClean="0"/>
              <a:t>The VDRC position can be filled 1 of 3 ways</a:t>
            </a:r>
          </a:p>
          <a:p>
            <a:pPr lvl="2"/>
            <a:r>
              <a:rPr lang="en-US" dirty="0" smtClean="0"/>
              <a:t>The Parish identified staff member to fill the role during activation</a:t>
            </a:r>
          </a:p>
          <a:p>
            <a:pPr lvl="2"/>
            <a:r>
              <a:rPr lang="en-US" dirty="0" smtClean="0"/>
              <a:t>GOHSEP liaison</a:t>
            </a:r>
          </a:p>
          <a:p>
            <a:pPr lvl="2"/>
            <a:r>
              <a:rPr lang="en-US" dirty="0" smtClean="0"/>
              <a:t>A volunteer organization within the Parish identifies and provides a person to fill this role and work with the Parish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63" y="2302093"/>
            <a:ext cx="3292573" cy="3785198"/>
          </a:xfrm>
        </p:spPr>
      </p:pic>
    </p:spTree>
    <p:extLst>
      <p:ext uri="{BB962C8B-B14F-4D97-AF65-F5344CB8AC3E}">
        <p14:creationId xmlns:p14="http://schemas.microsoft.com/office/powerpoint/2010/main" val="3480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7" y="1903900"/>
            <a:ext cx="3385465" cy="37124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6 Steps </a:t>
            </a:r>
            <a:r>
              <a:rPr lang="en-US" sz="4000" b="1" dirty="0"/>
              <a:t>to Offsetting the Non-Federal Cost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62" y="1346604"/>
            <a:ext cx="3558592" cy="5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7" y="1523033"/>
            <a:ext cx="8229600" cy="577365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7" y="2455231"/>
            <a:ext cx="8229600" cy="3545519"/>
          </a:xfrm>
        </p:spPr>
        <p:txBody>
          <a:bodyPr>
            <a:normAutofit/>
          </a:bodyPr>
          <a:lstStyle/>
          <a:p>
            <a:r>
              <a:rPr lang="en-US" dirty="0" smtClean="0"/>
              <a:t>GOHSEP encourages Parish authorities to develop a </a:t>
            </a:r>
            <a:r>
              <a:rPr lang="en-US" b="1" dirty="0" smtClean="0"/>
              <a:t>comprehensive Local Volunteer and Donated Resources Management Plan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This will help ensure the </a:t>
            </a:r>
            <a:r>
              <a:rPr lang="en-US" b="1" dirty="0" smtClean="0">
                <a:solidFill>
                  <a:srgbClr val="C00000"/>
                </a:solidFill>
              </a:rPr>
              <a:t>best use </a:t>
            </a:r>
            <a:r>
              <a:rPr lang="en-US" dirty="0" smtClean="0"/>
              <a:t>of </a:t>
            </a:r>
            <a:r>
              <a:rPr lang="en-US" b="1" dirty="0" smtClean="0"/>
              <a:t>volunteer time and donated resources </a:t>
            </a:r>
            <a:r>
              <a:rPr lang="en-US" dirty="0" smtClean="0"/>
              <a:t>using sound management practices and systems to address:</a:t>
            </a:r>
          </a:p>
          <a:p>
            <a:pPr lvl="2"/>
            <a:r>
              <a:rPr lang="en-US" dirty="0" smtClean="0"/>
              <a:t> registering, organizing, managing, and overseeing “all things” related to volunteer and donated resources, including documentation.</a:t>
            </a:r>
          </a:p>
          <a:p>
            <a:r>
              <a:rPr lang="en-US" b="1" dirty="0" smtClean="0"/>
              <a:t>Communication (and coordination) </a:t>
            </a:r>
            <a:r>
              <a:rPr lang="en-US" dirty="0" smtClean="0"/>
              <a:t>with the public, individual volunteers, and volunteer organizations is essential.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2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73" y="1672411"/>
            <a:ext cx="8229600" cy="503174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Appendices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26" y="2175585"/>
            <a:ext cx="4785635" cy="43558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Tools and Sample </a:t>
            </a:r>
            <a:r>
              <a:rPr lang="en-US" dirty="0" smtClean="0"/>
              <a:t>Materials:</a:t>
            </a:r>
          </a:p>
          <a:p>
            <a:pPr lvl="1"/>
            <a:r>
              <a:rPr lang="en-US" b="1" dirty="0" smtClean="0"/>
              <a:t>Sample Documentation Forms </a:t>
            </a:r>
          </a:p>
          <a:p>
            <a:pPr lvl="2"/>
            <a:r>
              <a:rPr lang="en-US" dirty="0" smtClean="0"/>
              <a:t>Volunteer Hours Form</a:t>
            </a:r>
          </a:p>
          <a:p>
            <a:pPr lvl="2"/>
            <a:r>
              <a:rPr lang="en-US" dirty="0" smtClean="0"/>
              <a:t>Donated Equipment Form</a:t>
            </a:r>
          </a:p>
          <a:p>
            <a:pPr lvl="2"/>
            <a:r>
              <a:rPr lang="en-US" dirty="0" smtClean="0"/>
              <a:t>Donated Goods and Materials Form</a:t>
            </a:r>
            <a:endParaRPr lang="en-US" dirty="0"/>
          </a:p>
          <a:p>
            <a:pPr lvl="1"/>
            <a:r>
              <a:rPr lang="en-US" b="1" dirty="0"/>
              <a:t>Sample Training Calendar</a:t>
            </a:r>
          </a:p>
          <a:p>
            <a:pPr lvl="1"/>
            <a:r>
              <a:rPr lang="en-US" b="1" dirty="0"/>
              <a:t>Planning and Communications </a:t>
            </a:r>
            <a:r>
              <a:rPr lang="en-US" b="1" dirty="0" smtClean="0"/>
              <a:t>Materials</a:t>
            </a:r>
          </a:p>
          <a:p>
            <a:pPr lvl="2"/>
            <a:r>
              <a:rPr lang="en-US" dirty="0" smtClean="0"/>
              <a:t>Planning Tips</a:t>
            </a:r>
          </a:p>
          <a:p>
            <a:pPr lvl="2"/>
            <a:r>
              <a:rPr lang="en-US" dirty="0" smtClean="0"/>
              <a:t>Sample Volunteer and Donated Resources Management Plan</a:t>
            </a:r>
          </a:p>
          <a:p>
            <a:pPr lvl="2"/>
            <a:r>
              <a:rPr lang="en-US" dirty="0" smtClean="0"/>
              <a:t>Key Activities Throughout a Disaster Cycle</a:t>
            </a:r>
          </a:p>
          <a:p>
            <a:pPr lvl="2"/>
            <a:r>
              <a:rPr lang="en-US" dirty="0" smtClean="0"/>
              <a:t>Roles and Responsibilities</a:t>
            </a:r>
            <a:endParaRPr lang="en-US" dirty="0"/>
          </a:p>
          <a:p>
            <a:pPr lvl="1"/>
            <a:r>
              <a:rPr lang="en-US" b="1" dirty="0"/>
              <a:t>Volunteer Reception Center Materials</a:t>
            </a:r>
          </a:p>
          <a:p>
            <a:pPr lvl="1"/>
            <a:r>
              <a:rPr lang="en-US" b="1" dirty="0"/>
              <a:t>Role of Technology</a:t>
            </a:r>
          </a:p>
          <a:p>
            <a:pPr lvl="1"/>
            <a:r>
              <a:rPr lang="en-US" b="1" dirty="0"/>
              <a:t>Resources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1859" r="1379" b="2185"/>
          <a:stretch/>
        </p:blipFill>
        <p:spPr>
          <a:xfrm>
            <a:off x="4502071" y="2488522"/>
            <a:ext cx="4561970" cy="25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prstClr val="white"/>
                </a:solidFill>
              </a:rPr>
              <a:t>E. </a:t>
            </a:r>
            <a:r>
              <a:rPr lang="en-US" sz="900" cap="small" dirty="0" smtClean="0">
                <a:solidFill>
                  <a:prstClr val="white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prstClr val="white"/>
                </a:solidFill>
              </a:rPr>
              <a:t>LaFourche</a:t>
            </a:r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894"/>
          <a:stretch/>
        </p:blipFill>
        <p:spPr bwMode="auto">
          <a:xfrm>
            <a:off x="0" y="1"/>
            <a:ext cx="9143999" cy="682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38209" y="3512975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4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Questions?</a:t>
            </a:r>
            <a:endParaRPr lang="en-US" sz="8000" b="1" cap="small" spc="-34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GOHSEP’s Volunteer Initiative</a:t>
            </a:r>
            <a:endParaRPr lang="en-US" sz="4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300" b="1" dirty="0" smtClean="0">
                <a:solidFill>
                  <a:schemeClr val="tx1"/>
                </a:solidFill>
              </a:rPr>
              <a:t>Kimberly Poorbaugh</a:t>
            </a:r>
            <a:r>
              <a:rPr lang="en-US" dirty="0" smtClean="0">
                <a:solidFill>
                  <a:schemeClr val="tx1"/>
                </a:solidFill>
              </a:rPr>
              <a:t>, Senior Project Coordinator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Kimberly.Poorbaugh@la.gov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(225) 358-5600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69056" tIns="34529" rIns="69056" bIns="34529" rtlCol="0" anchor="ctr">
            <a:noAutofit/>
          </a:bodyPr>
          <a:lstStyle/>
          <a:p>
            <a:r>
              <a:rPr lang="en-US" sz="3300" b="1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Events which impacted Louisiana State Resources</a:t>
            </a:r>
            <a:endParaRPr lang="en-US" dirty="0"/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December 28, 2015 – February 1,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February 2016: 13 Tornadoes (no Federal assistance)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March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August 2016: Flooding</a:t>
            </a:r>
          </a:p>
          <a:p>
            <a:pPr marL="472679" lvl="1" indent="-220266">
              <a:lnSpc>
                <a:spcPts val="2100"/>
              </a:lnSpc>
              <a:spcBef>
                <a:spcPts val="900"/>
              </a:spcBef>
            </a:pPr>
            <a:r>
              <a:rPr lang="en-US" dirty="0"/>
              <a:t>February 2017: Tornadoes </a:t>
            </a:r>
          </a:p>
          <a:p>
            <a:pPr>
              <a:lnSpc>
                <a:spcPts val="2250"/>
              </a:lnSpc>
              <a:spcBef>
                <a:spcPts val="900"/>
              </a:spcBef>
            </a:pPr>
            <a:endParaRPr lang="en-US" sz="1725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0483"/>
            <a:ext cx="4038600" cy="2271713"/>
          </a:xfrm>
        </p:spPr>
      </p:pic>
    </p:spTree>
    <p:extLst>
      <p:ext uri="{BB962C8B-B14F-4D97-AF65-F5344CB8AC3E}">
        <p14:creationId xmlns:p14="http://schemas.microsoft.com/office/powerpoint/2010/main" val="4139275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9829"/>
            <a:ext cx="8229600" cy="586862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tx2"/>
                </a:solidFill>
              </a:rPr>
              <a:t>Louisiana – Critical Data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3227587"/>
            <a:ext cx="8229600" cy="277316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</a:rPr>
              <a:t>$4.666+ BILLION </a:t>
            </a:r>
            <a:r>
              <a:rPr lang="en-US" dirty="0" smtClean="0"/>
              <a:t>of A + B work since 2005 </a:t>
            </a:r>
            <a:r>
              <a:rPr lang="en-US" dirty="0"/>
              <a:t>(including Katrina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3000" b="1" dirty="0">
                <a:solidFill>
                  <a:schemeClr val="tx2"/>
                </a:solidFill>
              </a:rPr>
              <a:t>$</a:t>
            </a:r>
            <a:r>
              <a:rPr lang="en-US" sz="2700" b="1" dirty="0">
                <a:solidFill>
                  <a:schemeClr val="tx2"/>
                </a:solidFill>
              </a:rPr>
              <a:t>1.166+ BILLION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cost share (includes those at 75%, 10% or 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%)</a:t>
            </a:r>
          </a:p>
          <a:p>
            <a:pPr marL="0" indent="0">
              <a:buNone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2700" b="1" dirty="0">
                <a:solidFill>
                  <a:schemeClr val="tx2"/>
                </a:solidFill>
              </a:rPr>
              <a:t>57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Louisiana Parishes had declarations last year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10150" y="1000125"/>
            <a:ext cx="2752725" cy="527693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68" y="2476693"/>
            <a:ext cx="561547" cy="5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2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5892"/>
            <a:ext cx="4038600" cy="3117461"/>
          </a:xfrm>
        </p:spPr>
        <p:txBody>
          <a:bodyPr>
            <a:normAutofit/>
          </a:bodyPr>
          <a:lstStyle/>
          <a:p>
            <a:r>
              <a:rPr lang="en-US" dirty="0" smtClean="0"/>
              <a:t>Disasters         Federal Resources</a:t>
            </a:r>
          </a:p>
          <a:p>
            <a:r>
              <a:rPr lang="en-US" dirty="0" smtClean="0"/>
              <a:t> Value of Volunteers </a:t>
            </a:r>
          </a:p>
          <a:p>
            <a:r>
              <a:rPr lang="en-US" dirty="0" smtClean="0"/>
              <a:t>Improved Management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lvl="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Disaster Vulnerability vs. Disaster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Resiliency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Focus must shift from disaster-driven, reactive systems to proactive strategies and sustainable practices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9" y="2748295"/>
            <a:ext cx="4038600" cy="2577639"/>
          </a:xfrm>
        </p:spPr>
      </p:pic>
      <p:sp>
        <p:nvSpPr>
          <p:cNvPr id="6" name="Up Arrow 5"/>
          <p:cNvSpPr/>
          <p:nvPr/>
        </p:nvSpPr>
        <p:spPr>
          <a:xfrm>
            <a:off x="1741573" y="2558800"/>
            <a:ext cx="442160" cy="3789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Down Arrow 6"/>
          <p:cNvSpPr/>
          <p:nvPr/>
        </p:nvSpPr>
        <p:spPr>
          <a:xfrm>
            <a:off x="4214654" y="2608474"/>
            <a:ext cx="439674" cy="379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38351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42" y="1512569"/>
            <a:ext cx="8229600" cy="587829"/>
          </a:xfrm>
        </p:spPr>
        <p:txBody>
          <a:bodyPr>
            <a:normAutofit fontScale="90000"/>
          </a:bodyPr>
          <a:lstStyle/>
          <a:p>
            <a:r>
              <a:rPr lang="en-US" sz="33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3" y="2326822"/>
            <a:ext cx="8229600" cy="40478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Collaboration, Communication, and Training:</a:t>
            </a:r>
          </a:p>
          <a:p>
            <a:pPr lvl="1"/>
            <a:r>
              <a:rPr lang="en-US" dirty="0" smtClean="0"/>
              <a:t>Establish a Taskforce to ensure collaboration, problem identification, and solution building </a:t>
            </a:r>
          </a:p>
          <a:p>
            <a:pPr lvl="1"/>
            <a:r>
              <a:rPr lang="en-US" dirty="0" smtClean="0"/>
              <a:t>Create an annual training schedule that brings state agencies, Parish government, and volunteer organizations together</a:t>
            </a:r>
          </a:p>
          <a:p>
            <a:r>
              <a:rPr lang="en-US" dirty="0" smtClean="0"/>
              <a:t>Utilization of Technology:</a:t>
            </a:r>
          </a:p>
          <a:p>
            <a:pPr lvl="1"/>
            <a:r>
              <a:rPr lang="en-US" dirty="0" smtClean="0"/>
              <a:t>Institute a single platform database that address interoperability issues and allows for data collection and information sharing among the State, local government, and volunteer agencies</a:t>
            </a:r>
          </a:p>
          <a:p>
            <a:r>
              <a:rPr lang="en-US" dirty="0" smtClean="0"/>
              <a:t>Shouldering </a:t>
            </a:r>
            <a:r>
              <a:rPr lang="en-US" dirty="0"/>
              <a:t>the economic </a:t>
            </a:r>
            <a:r>
              <a:rPr lang="en-US" dirty="0" smtClean="0"/>
              <a:t>burden:</a:t>
            </a:r>
          </a:p>
          <a:p>
            <a:pPr lvl="1"/>
            <a:r>
              <a:rPr lang="en-US" dirty="0" smtClean="0"/>
              <a:t>Utilize volunteer labor and donated resources to offset state and local cost share</a:t>
            </a:r>
          </a:p>
          <a:p>
            <a:pPr lvl="1"/>
            <a:r>
              <a:rPr lang="en-US" dirty="0" smtClean="0"/>
              <a:t>Develop one universal “form” that all organizations use to capture volunteer hours and donated resources that meets FEMA reporting requirements</a:t>
            </a:r>
          </a:p>
          <a:p>
            <a:pPr marL="465534" lvl="2" indent="0">
              <a:buNone/>
            </a:pPr>
            <a:endParaRPr lang="en-US" dirty="0"/>
          </a:p>
          <a:p>
            <a:pPr lvl="1"/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52413" lvl="1" indent="0"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92785"/>
            <a:ext cx="8229600" cy="506028"/>
          </a:xfrm>
        </p:spPr>
        <p:txBody>
          <a:bodyPr>
            <a:normAutofit/>
          </a:bodyPr>
          <a:lstStyle/>
          <a:p>
            <a:r>
              <a:rPr lang="en-US" sz="2700" b="1" dirty="0"/>
              <a:t>An Innovative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194560"/>
            <a:ext cx="8229600" cy="4214949"/>
          </a:xfrm>
        </p:spPr>
        <p:txBody>
          <a:bodyPr>
            <a:normAutofit/>
          </a:bodyPr>
          <a:lstStyle/>
          <a:p>
            <a:r>
              <a:rPr lang="en-US" dirty="0" smtClean="0"/>
              <a:t>Volunteer Training Initiative:</a:t>
            </a:r>
          </a:p>
          <a:p>
            <a:pPr lvl="1"/>
            <a:r>
              <a:rPr lang="en-US" sz="1800" dirty="0"/>
              <a:t>Strengthening public-private sector relationships</a:t>
            </a:r>
          </a:p>
          <a:p>
            <a:pPr lvl="1"/>
            <a:r>
              <a:rPr lang="en-US" sz="1800" dirty="0"/>
              <a:t>Improving collaboration among the State, local government, volunteer organizations, and the community: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Integrated trainings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Volunteer Management Toolkit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Utilization of technology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Assign a LNO to the most impacted Parishes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Institution of a Volunteer Reception Center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800" dirty="0"/>
              <a:t>Innovative expansion of our Volunteer Management EOC operations</a:t>
            </a:r>
          </a:p>
        </p:txBody>
      </p:sp>
    </p:spTree>
    <p:extLst>
      <p:ext uri="{BB962C8B-B14F-4D97-AF65-F5344CB8AC3E}">
        <p14:creationId xmlns:p14="http://schemas.microsoft.com/office/powerpoint/2010/main" val="346759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4"/>
            <a:ext cx="4210594" cy="4525963"/>
          </a:xfrm>
        </p:spPr>
        <p:txBody>
          <a:bodyPr/>
          <a:lstStyle/>
          <a:p>
            <a:r>
              <a:rPr lang="en-US" sz="2400" dirty="0" smtClean="0"/>
              <a:t>Conducted 3 focus groups:</a:t>
            </a:r>
          </a:p>
          <a:p>
            <a:pPr lvl="1"/>
            <a:r>
              <a:rPr lang="en-US" sz="2200" dirty="0"/>
              <a:t>Volunteer Agencies and Nonprofits</a:t>
            </a:r>
          </a:p>
          <a:p>
            <a:pPr lvl="1"/>
            <a:r>
              <a:rPr lang="en-US" sz="2200" dirty="0"/>
              <a:t>Parish OEP Directors and Local Elected/Appointed </a:t>
            </a:r>
            <a:r>
              <a:rPr lang="en-US" sz="2200" dirty="0" smtClean="0"/>
              <a:t>Leadership</a:t>
            </a:r>
          </a:p>
          <a:p>
            <a:pPr lvl="1"/>
            <a:r>
              <a:rPr lang="en-US" sz="2200" dirty="0" smtClean="0"/>
              <a:t>State Partners:</a:t>
            </a:r>
          </a:p>
          <a:p>
            <a:pPr lvl="2"/>
            <a:r>
              <a:rPr lang="en-US" sz="1700" dirty="0" smtClean="0"/>
              <a:t>Lieutenant Governor’s Office</a:t>
            </a:r>
          </a:p>
          <a:p>
            <a:pPr lvl="2"/>
            <a:r>
              <a:rPr lang="en-US" sz="1700" dirty="0" smtClean="0"/>
              <a:t>Louisiana Department of Health</a:t>
            </a:r>
          </a:p>
          <a:p>
            <a:pPr lvl="2"/>
            <a:r>
              <a:rPr lang="en-US" sz="1700" dirty="0" smtClean="0"/>
              <a:t>Louisiana VOAD</a:t>
            </a:r>
          </a:p>
          <a:p>
            <a:pPr marL="252413" lvl="1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2349103"/>
            <a:ext cx="3394472" cy="3394472"/>
          </a:xfrm>
        </p:spPr>
      </p:pic>
    </p:spTree>
    <p:extLst>
      <p:ext uri="{BB962C8B-B14F-4D97-AF65-F5344CB8AC3E}">
        <p14:creationId xmlns:p14="http://schemas.microsoft.com/office/powerpoint/2010/main" val="3220690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b="1" dirty="0"/>
              <a:t>Phase 2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531865"/>
            <a:ext cx="4330337" cy="32114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 </a:t>
            </a:r>
            <a:r>
              <a:rPr lang="en-US" sz="2400" dirty="0"/>
              <a:t>a </a:t>
            </a:r>
            <a:r>
              <a:rPr lang="en-US" sz="2400" b="1" dirty="0"/>
              <a:t>Process and </a:t>
            </a:r>
            <a:r>
              <a:rPr lang="en-US" sz="2400" b="1" dirty="0" smtClean="0"/>
              <a:t>Toolbox</a:t>
            </a:r>
          </a:p>
          <a:p>
            <a:r>
              <a:rPr lang="en-US" sz="2400" dirty="0" smtClean="0"/>
              <a:t>Institute a </a:t>
            </a:r>
            <a:r>
              <a:rPr lang="en-US" sz="2400" b="1" dirty="0" smtClean="0"/>
              <a:t>Collaborative </a:t>
            </a:r>
            <a:r>
              <a:rPr lang="en-US" sz="2400" b="1" dirty="0"/>
              <a:t>D</a:t>
            </a:r>
            <a:r>
              <a:rPr lang="en-US" sz="2400" b="1" dirty="0" smtClean="0"/>
              <a:t>atabase</a:t>
            </a:r>
            <a:endParaRPr lang="en-US" sz="2400" b="1" dirty="0"/>
          </a:p>
          <a:p>
            <a:r>
              <a:rPr lang="en-US" sz="2400" dirty="0" smtClean="0"/>
              <a:t>Plan </a:t>
            </a:r>
            <a:r>
              <a:rPr lang="en-US" sz="2400" b="1" dirty="0"/>
              <a:t>Workshops and Trainings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37" y="253186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1748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C40FCB-E758-4963-8953-1035EF019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3E0BED-8CDF-4A65-AC26-4902E7D618C9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383fe21-241c-4b58-a6fa-ef802baabd5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4D8008-6281-443D-8A86-F7B6C20886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743</Words>
  <Application>Microsoft Office PowerPoint</Application>
  <PresentationFormat>On-screen Show (4:3)</PresentationFormat>
  <Paragraphs>126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10_Office Theme</vt:lpstr>
      <vt:lpstr>PowerPoint Presentation</vt:lpstr>
      <vt:lpstr>GOHSEP’s Volunteer Initiative</vt:lpstr>
      <vt:lpstr>Background</vt:lpstr>
      <vt:lpstr>Louisiana – Critical Data Points</vt:lpstr>
      <vt:lpstr>Potential</vt:lpstr>
      <vt:lpstr>Challenges</vt:lpstr>
      <vt:lpstr>An Innovative Solution</vt:lpstr>
      <vt:lpstr>Phase 1</vt:lpstr>
      <vt:lpstr>Phase 2</vt:lpstr>
      <vt:lpstr>The Toolbox</vt:lpstr>
      <vt:lpstr>Overview</vt:lpstr>
      <vt:lpstr>Offsetting the Non-Federal Cost Share</vt:lpstr>
      <vt:lpstr>6 Steps to Offsetting the Non-Federal Cost Share</vt:lpstr>
      <vt:lpstr>Getting Started</vt:lpstr>
      <vt:lpstr>Appendices</vt:lpstr>
      <vt:lpstr>PowerPoint Presentation</vt:lpstr>
    </vt:vector>
  </TitlesOfParts>
  <Company>GOHSEP_JFO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as a Critical Challenge for States: Mitigating and Improving Resilience</dc:title>
  <dc:creator>kimberly.poorbaugh</dc:creator>
  <cp:lastModifiedBy>Dayries, Christina</cp:lastModifiedBy>
  <cp:revision>114</cp:revision>
  <cp:lastPrinted>2017-07-07T20:03:04Z</cp:lastPrinted>
  <dcterms:created xsi:type="dcterms:W3CDTF">2017-07-07T13:35:12Z</dcterms:created>
  <dcterms:modified xsi:type="dcterms:W3CDTF">2018-01-09T17:20:07Z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