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  <p:sldMasterId id="2147483665" r:id="rId2"/>
    <p:sldMasterId id="2147483672" r:id="rId3"/>
    <p:sldMasterId id="2147483679" r:id="rId4"/>
    <p:sldMasterId id="2147483686" r:id="rId5"/>
    <p:sldMasterId id="2147483693" r:id="rId6"/>
    <p:sldMasterId id="2147483700" r:id="rId7"/>
  </p:sldMasterIdLst>
  <p:notesMasterIdLst>
    <p:notesMasterId r:id="rId33"/>
  </p:notesMasterIdLst>
  <p:handoutMasterIdLst>
    <p:handoutMasterId r:id="rId34"/>
  </p:handoutMasterIdLst>
  <p:sldIdLst>
    <p:sldId id="313" r:id="rId8"/>
    <p:sldId id="409" r:id="rId9"/>
    <p:sldId id="385" r:id="rId10"/>
    <p:sldId id="386" r:id="rId11"/>
    <p:sldId id="387" r:id="rId12"/>
    <p:sldId id="397" r:id="rId13"/>
    <p:sldId id="396" r:id="rId14"/>
    <p:sldId id="388" r:id="rId15"/>
    <p:sldId id="404" r:id="rId16"/>
    <p:sldId id="403" r:id="rId17"/>
    <p:sldId id="390" r:id="rId18"/>
    <p:sldId id="402" r:id="rId19"/>
    <p:sldId id="395" r:id="rId20"/>
    <p:sldId id="391" r:id="rId21"/>
    <p:sldId id="405" r:id="rId22"/>
    <p:sldId id="407" r:id="rId23"/>
    <p:sldId id="393" r:id="rId24"/>
    <p:sldId id="406" r:id="rId25"/>
    <p:sldId id="398" r:id="rId26"/>
    <p:sldId id="399" r:id="rId27"/>
    <p:sldId id="324" r:id="rId28"/>
    <p:sldId id="327" r:id="rId29"/>
    <p:sldId id="328" r:id="rId30"/>
    <p:sldId id="408" r:id="rId31"/>
    <p:sldId id="337" r:id="rId32"/>
  </p:sldIdLst>
  <p:sldSz cx="9144000" cy="6858000" type="screen4x3"/>
  <p:notesSz cx="7019925" cy="93059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62">
          <p15:clr>
            <a:srgbClr val="A4A3A4"/>
          </p15:clr>
        </p15:guide>
        <p15:guide id="2" pos="547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 userDrawn="1">
          <p15:clr>
            <a:srgbClr val="A4A3A4"/>
          </p15:clr>
        </p15:guide>
        <p15:guide id="2" pos="221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0202"/>
    <a:srgbClr val="17375E"/>
    <a:srgbClr val="E00202"/>
    <a:srgbClr val="595959"/>
    <a:srgbClr val="1751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45" autoAdjust="0"/>
    <p:restoredTop sz="99590" autoAdjust="0"/>
  </p:normalViewPr>
  <p:slideViewPr>
    <p:cSldViewPr snapToGrid="0" snapToObjects="1">
      <p:cViewPr varScale="1">
        <p:scale>
          <a:sx n="116" d="100"/>
          <a:sy n="116" d="100"/>
        </p:scale>
        <p:origin x="1770" y="108"/>
      </p:cViewPr>
      <p:guideLst>
        <p:guide orient="horz" pos="1862"/>
        <p:guide pos="5473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8" d="100"/>
          <a:sy n="88" d="100"/>
        </p:scale>
        <p:origin x="-2800" y="-112"/>
      </p:cViewPr>
      <p:guideLst>
        <p:guide orient="horz" pos="2931"/>
        <p:guide pos="221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6333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/>
            </a:lvl1pPr>
          </a:lstStyle>
          <a:p>
            <a:fld id="{30FAABDD-CF06-FF4C-A727-86EB22DF8F2F}" type="datetime1">
              <a:rPr lang="en-US" smtClean="0"/>
              <a:t>11/6/2017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6333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</a:lstStyle>
          <a:p>
            <a:fld id="{327BE482-B788-7448-8155-1973FBB905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18334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333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/>
            </a:lvl1pPr>
          </a:lstStyle>
          <a:p>
            <a:fld id="{E879BDC4-B93F-2646-B57E-3F819966A793}" type="datetime1">
              <a:rPr lang="en-US" smtClean="0"/>
              <a:t>11/6/2017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1375" cy="3489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7" tIns="46644" rIns="93287" bIns="4664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</p:spPr>
        <p:txBody>
          <a:bodyPr vert="horz" lIns="93287" tIns="46644" rIns="93287" bIns="4664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333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</a:lstStyle>
          <a:p>
            <a:fld id="{895F811F-1928-254C-BF43-FB576277D2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41853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836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4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02000"/>
            <a:ext cx="8229600" cy="903004"/>
          </a:xfrm>
        </p:spPr>
        <p:txBody>
          <a:bodyPr>
            <a:noAutofit/>
          </a:bodyPr>
          <a:lstStyle>
            <a:lvl1pPr algn="ctr">
              <a:defRPr sz="9000" b="1">
                <a:solidFill>
                  <a:srgbClr val="8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60500" y="1307745"/>
            <a:ext cx="6119812" cy="389925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60500" y="5367338"/>
            <a:ext cx="6119812" cy="639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4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514601"/>
            <a:ext cx="4038600" cy="35051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514601"/>
            <a:ext cx="4038600" cy="35051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02000"/>
            <a:ext cx="8229600" cy="903004"/>
          </a:xfrm>
        </p:spPr>
        <p:txBody>
          <a:bodyPr>
            <a:noAutofit/>
          </a:bodyPr>
          <a:lstStyle>
            <a:lvl1pPr algn="ctr">
              <a:defRPr sz="9000" b="1">
                <a:solidFill>
                  <a:srgbClr val="8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60500" y="1307745"/>
            <a:ext cx="6119812" cy="389925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60500" y="5367338"/>
            <a:ext cx="6119812" cy="639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4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514601"/>
            <a:ext cx="4038600" cy="35051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514601"/>
            <a:ext cx="4038600" cy="35051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02000"/>
            <a:ext cx="8229600" cy="903004"/>
          </a:xfrm>
        </p:spPr>
        <p:txBody>
          <a:bodyPr>
            <a:noAutofit/>
          </a:bodyPr>
          <a:lstStyle>
            <a:lvl1pPr algn="ctr">
              <a:defRPr sz="9000" b="1">
                <a:solidFill>
                  <a:srgbClr val="8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60500" y="1307745"/>
            <a:ext cx="6119812" cy="389925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60500" y="5367338"/>
            <a:ext cx="6119812" cy="639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4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7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92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514601"/>
            <a:ext cx="4038600" cy="35051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514601"/>
            <a:ext cx="4038600" cy="35051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03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02000"/>
            <a:ext cx="8229600" cy="903004"/>
          </a:xfrm>
        </p:spPr>
        <p:txBody>
          <a:bodyPr>
            <a:noAutofit/>
          </a:bodyPr>
          <a:lstStyle>
            <a:lvl1pPr algn="ctr">
              <a:defRPr sz="9000" b="1">
                <a:solidFill>
                  <a:srgbClr val="8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97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7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514601"/>
            <a:ext cx="4038600" cy="35051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514601"/>
            <a:ext cx="4038600" cy="35051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60500" y="1307745"/>
            <a:ext cx="6119812" cy="389925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60500" y="5367338"/>
            <a:ext cx="6119812" cy="639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18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4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62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89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514601"/>
            <a:ext cx="4038600" cy="35051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514601"/>
            <a:ext cx="4038600" cy="35051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43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02000"/>
            <a:ext cx="8229600" cy="903004"/>
          </a:xfrm>
        </p:spPr>
        <p:txBody>
          <a:bodyPr>
            <a:noAutofit/>
          </a:bodyPr>
          <a:lstStyle>
            <a:lvl1pPr algn="ctr">
              <a:defRPr sz="9000" b="1">
                <a:solidFill>
                  <a:srgbClr val="8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03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06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60500" y="1307745"/>
            <a:ext cx="6119812" cy="389925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60500" y="5367338"/>
            <a:ext cx="6119812" cy="639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4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56200" y="190500"/>
            <a:ext cx="3670300" cy="703590"/>
          </a:xfrm>
          <a:prstGeom prst="rect">
            <a:avLst/>
          </a:prstGeom>
        </p:spPr>
        <p:txBody>
          <a:bodyPr/>
          <a:lstStyle/>
          <a:p>
            <a:fld id="{A1FCC955-EDC8-C641-B7EE-09FB459102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74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02000"/>
            <a:ext cx="8229600" cy="903004"/>
          </a:xfrm>
        </p:spPr>
        <p:txBody>
          <a:bodyPr>
            <a:noAutofit/>
          </a:bodyPr>
          <a:lstStyle>
            <a:lvl1pPr algn="ctr">
              <a:defRPr sz="9000" b="1">
                <a:solidFill>
                  <a:srgbClr val="8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60500" y="1307745"/>
            <a:ext cx="6119812" cy="389925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60500" y="5367338"/>
            <a:ext cx="6119812" cy="639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4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514601"/>
            <a:ext cx="4038600" cy="35051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514601"/>
            <a:ext cx="4038600" cy="35051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em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3.emf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3.emf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3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5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GGOHSEP_PPT_7-10-14_v11_930a.jp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098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8229600" cy="903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552700"/>
            <a:ext cx="8229600" cy="34257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56200" y="190500"/>
            <a:ext cx="3670300" cy="7035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00000"/>
                </a:solidFill>
              </a:defRPr>
            </a:lvl1pPr>
          </a:lstStyle>
          <a:p>
            <a:fld id="{A1FCC955-EDC8-C641-B7EE-09FB459102F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3987800" y="957590"/>
            <a:ext cx="4934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rgbClr val="800000"/>
                </a:solidFill>
              </a:rPr>
              <a:t>Prepare </a:t>
            </a: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+ Prevent + Respond</a:t>
            </a:r>
            <a:r>
              <a:rPr lang="en-US" sz="1200" b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+ Recover + Mitigate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 descr="gohseplogo_distr-01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200" y="109379"/>
            <a:ext cx="889307" cy="901700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613400" y="6090170"/>
            <a:ext cx="353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baseline="0" dirty="0" smtClean="0">
                <a:solidFill>
                  <a:srgbClr val="595959"/>
                </a:solidFill>
              </a:rPr>
              <a:t>START WITH </a:t>
            </a:r>
            <a:r>
              <a:rPr lang="en-US" sz="2000" b="1" baseline="0" dirty="0" smtClean="0">
                <a:solidFill>
                  <a:srgbClr val="800000"/>
                </a:solidFill>
              </a:rPr>
              <a:t>PREPAREDNESS.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Picture 7" descr="underline.ai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7" t="27223" r="47340" b="65555"/>
          <a:stretch/>
        </p:blipFill>
        <p:spPr>
          <a:xfrm>
            <a:off x="6951134" y="6371242"/>
            <a:ext cx="2180166" cy="22005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r" defTabSz="457200" rtl="0" eaLnBrk="1" latinLnBrk="0" hangingPunct="1">
        <a:spcBef>
          <a:spcPct val="0"/>
        </a:spcBef>
        <a:buNone/>
        <a:defRPr sz="4400" b="0" kern="1200">
          <a:solidFill>
            <a:srgbClr val="17375E"/>
          </a:solidFill>
          <a:latin typeface="+mj-lt"/>
          <a:ea typeface="+mj-ea"/>
          <a:cs typeface="+mj-cs"/>
        </a:defRPr>
      </a:lvl1pPr>
    </p:titleStyle>
    <p:bodyStyle>
      <a:lvl1pPr marL="568325" indent="-342900" algn="l" defTabSz="569913" rtl="0" eaLnBrk="1" latinLnBrk="0" hangingPunct="1">
        <a:spcBef>
          <a:spcPts val="600"/>
        </a:spcBef>
        <a:buClr>
          <a:srgbClr val="595959"/>
        </a:buClr>
        <a:buFont typeface="Arial"/>
        <a:buChar char="•"/>
        <a:defRPr sz="3200" kern="1200">
          <a:solidFill>
            <a:srgbClr val="595959"/>
          </a:solidFill>
          <a:latin typeface="+mn-lt"/>
          <a:ea typeface="+mn-ea"/>
          <a:cs typeface="+mn-cs"/>
        </a:defRPr>
      </a:lvl1pPr>
      <a:lvl2pPr marL="1023938" indent="-285750" algn="l" defTabSz="457200" rtl="0" eaLnBrk="1" latinLnBrk="0" hangingPunct="1">
        <a:spcBef>
          <a:spcPts val="600"/>
        </a:spcBef>
        <a:buClr>
          <a:srgbClr val="595959"/>
        </a:buClr>
        <a:buFont typeface="Arial"/>
        <a:buChar char="–"/>
        <a:defRPr sz="2800" kern="1200">
          <a:solidFill>
            <a:srgbClr val="595959"/>
          </a:solidFill>
          <a:latin typeface="+mn-lt"/>
          <a:ea typeface="+mn-ea"/>
          <a:cs typeface="+mn-cs"/>
        </a:defRPr>
      </a:lvl2pPr>
      <a:lvl3pPr marL="1368425" indent="-228600" algn="l" defTabSz="457200" rtl="0" eaLnBrk="1" latinLnBrk="0" hangingPunct="1">
        <a:spcBef>
          <a:spcPts val="600"/>
        </a:spcBef>
        <a:buClr>
          <a:srgbClr val="595959"/>
        </a:buClr>
        <a:buFont typeface="Courier New"/>
        <a:buChar char="o"/>
        <a:defRPr sz="2600" kern="1200">
          <a:solidFill>
            <a:srgbClr val="595959"/>
          </a:solidFill>
          <a:latin typeface="+mn-lt"/>
          <a:ea typeface="+mn-ea"/>
          <a:cs typeface="+mn-cs"/>
        </a:defRPr>
      </a:lvl3pPr>
      <a:lvl4pPr marL="1825625" indent="-228600" algn="l" defTabSz="457200" rtl="0" eaLnBrk="1" latinLnBrk="0" hangingPunct="1">
        <a:spcBef>
          <a:spcPts val="600"/>
        </a:spcBef>
        <a:buClr>
          <a:srgbClr val="595959"/>
        </a:buClr>
        <a:buFont typeface="Arial"/>
        <a:buChar char="–"/>
        <a:defRPr sz="2400" kern="1200">
          <a:solidFill>
            <a:srgbClr val="595959"/>
          </a:solidFill>
          <a:latin typeface="+mn-lt"/>
          <a:ea typeface="+mn-ea"/>
          <a:cs typeface="+mn-cs"/>
        </a:defRPr>
      </a:lvl4pPr>
      <a:lvl5pPr marL="2281238" indent="-228600" algn="l" defTabSz="457200" rtl="0" eaLnBrk="1" latinLnBrk="0" hangingPunct="1">
        <a:spcBef>
          <a:spcPts val="600"/>
        </a:spcBef>
        <a:buClr>
          <a:srgbClr val="595959"/>
        </a:buClr>
        <a:buFont typeface="Arial"/>
        <a:buChar char="»"/>
        <a:defRPr sz="24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GGOHSEP_PPT_7-10-14_v11_930a.jp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098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8229600" cy="903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552700"/>
            <a:ext cx="8229600" cy="34257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56200" y="190500"/>
            <a:ext cx="3670300" cy="7035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00000"/>
                </a:solidFill>
              </a:defRPr>
            </a:lvl1pPr>
          </a:lstStyle>
          <a:p>
            <a:fld id="{A1FCC955-EDC8-C641-B7EE-09FB459102F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3987800" y="957590"/>
            <a:ext cx="4934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Prepare + </a:t>
            </a:r>
            <a:r>
              <a:rPr lang="en-US" sz="1200" b="1" dirty="0" smtClean="0">
                <a:solidFill>
                  <a:srgbClr val="800000"/>
                </a:solidFill>
              </a:rPr>
              <a:t>Prevent </a:t>
            </a: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+ Respond</a:t>
            </a:r>
            <a:r>
              <a:rPr lang="en-US" sz="1200" b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+ Recover + Mitigate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Picture 6" descr="gohseplogo_distr-01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200" y="109379"/>
            <a:ext cx="889307" cy="9017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5156200" y="6162375"/>
            <a:ext cx="412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 smtClean="0">
                <a:solidFill>
                  <a:srgbClr val="595959"/>
                </a:solidFill>
              </a:rPr>
              <a:t>SECURITY STARTS WITH</a:t>
            </a:r>
            <a:r>
              <a:rPr lang="en-US" sz="1800" b="1" baseline="0" dirty="0" smtClean="0">
                <a:solidFill>
                  <a:srgbClr val="595959"/>
                </a:solidFill>
              </a:rPr>
              <a:t> </a:t>
            </a:r>
            <a:r>
              <a:rPr lang="en-US" sz="1800" b="1" baseline="0" dirty="0" smtClean="0">
                <a:solidFill>
                  <a:srgbClr val="800000"/>
                </a:solidFill>
              </a:rPr>
              <a:t>INTELLIGENCE</a:t>
            </a:r>
            <a:r>
              <a:rPr lang="en-US" sz="1800" b="1" baseline="0" dirty="0" smtClean="0">
                <a:solidFill>
                  <a:srgbClr val="595959"/>
                </a:solidFill>
              </a:rPr>
              <a:t>.</a:t>
            </a: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" name="Picture 9" descr="underline.ai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7" t="27223" r="47340" b="65555"/>
          <a:stretch/>
        </p:blipFill>
        <p:spPr>
          <a:xfrm>
            <a:off x="7493000" y="6416924"/>
            <a:ext cx="1549400" cy="16167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r" defTabSz="457200" rtl="0" eaLnBrk="1" latinLnBrk="0" hangingPunct="1">
        <a:spcBef>
          <a:spcPct val="0"/>
        </a:spcBef>
        <a:buNone/>
        <a:defRPr sz="4400" kern="1200">
          <a:solidFill>
            <a:srgbClr val="17375E"/>
          </a:solidFill>
          <a:latin typeface="+mj-lt"/>
          <a:ea typeface="+mj-ea"/>
          <a:cs typeface="+mj-cs"/>
        </a:defRPr>
      </a:lvl1pPr>
    </p:titleStyle>
    <p:bodyStyle>
      <a:lvl1pPr marL="568325" indent="-342900" algn="l" defTabSz="569913" rtl="0" eaLnBrk="1" latinLnBrk="0" hangingPunct="1">
        <a:spcBef>
          <a:spcPts val="600"/>
        </a:spcBef>
        <a:buFont typeface="Arial"/>
        <a:buChar char="•"/>
        <a:defRPr sz="3200" kern="1200">
          <a:solidFill>
            <a:srgbClr val="595959"/>
          </a:solidFill>
          <a:latin typeface="+mn-lt"/>
          <a:ea typeface="+mn-ea"/>
          <a:cs typeface="+mn-cs"/>
        </a:defRPr>
      </a:lvl1pPr>
      <a:lvl2pPr marL="1023938" indent="-285750" algn="l" defTabSz="457200" rtl="0" eaLnBrk="1" latinLnBrk="0" hangingPunct="1">
        <a:spcBef>
          <a:spcPts val="600"/>
        </a:spcBef>
        <a:buFont typeface="Arial"/>
        <a:buChar char="–"/>
        <a:defRPr sz="2800" kern="1200">
          <a:solidFill>
            <a:srgbClr val="595959"/>
          </a:solidFill>
          <a:latin typeface="+mn-lt"/>
          <a:ea typeface="+mn-ea"/>
          <a:cs typeface="+mn-cs"/>
        </a:defRPr>
      </a:lvl2pPr>
      <a:lvl3pPr marL="1368425" indent="-228600" algn="l" defTabSz="457200" rtl="0" eaLnBrk="1" latinLnBrk="0" hangingPunct="1">
        <a:spcBef>
          <a:spcPts val="600"/>
        </a:spcBef>
        <a:buFont typeface="Courier New"/>
        <a:buChar char="o"/>
        <a:defRPr sz="2600" kern="1200">
          <a:solidFill>
            <a:srgbClr val="595959"/>
          </a:solidFill>
          <a:latin typeface="+mn-lt"/>
          <a:ea typeface="+mn-ea"/>
          <a:cs typeface="+mn-cs"/>
        </a:defRPr>
      </a:lvl3pPr>
      <a:lvl4pPr marL="1825625" indent="-228600" algn="l" defTabSz="457200" rtl="0" eaLnBrk="1" latinLnBrk="0" hangingPunct="1">
        <a:spcBef>
          <a:spcPts val="600"/>
        </a:spcBef>
        <a:buFont typeface="Arial"/>
        <a:buChar char="–"/>
        <a:defRPr sz="2400" kern="1200">
          <a:solidFill>
            <a:srgbClr val="595959"/>
          </a:solidFill>
          <a:latin typeface="+mn-lt"/>
          <a:ea typeface="+mn-ea"/>
          <a:cs typeface="+mn-cs"/>
        </a:defRPr>
      </a:lvl4pPr>
      <a:lvl5pPr marL="2281238" indent="-228600" algn="l" defTabSz="457200" rtl="0" eaLnBrk="1" latinLnBrk="0" hangingPunct="1">
        <a:spcBef>
          <a:spcPts val="600"/>
        </a:spcBef>
        <a:buFont typeface="Arial"/>
        <a:buChar char="»"/>
        <a:defRPr sz="24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GGOHSEP_PPT_7-10-14_v11_930a.jp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098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8229600" cy="903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552700"/>
            <a:ext cx="8229600" cy="34257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56200" y="190500"/>
            <a:ext cx="3670300" cy="7035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00000"/>
                </a:solidFill>
              </a:defRPr>
            </a:lvl1pPr>
          </a:lstStyle>
          <a:p>
            <a:fld id="{A1FCC955-EDC8-C641-B7EE-09FB459102F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5555220" y="1155700"/>
            <a:ext cx="2496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3987800" y="957590"/>
            <a:ext cx="4934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Prepare + Prevent + </a:t>
            </a:r>
            <a:r>
              <a:rPr lang="en-US" sz="1200" b="1" dirty="0" smtClean="0">
                <a:solidFill>
                  <a:srgbClr val="800000"/>
                </a:solidFill>
              </a:rPr>
              <a:t>Respond</a:t>
            </a:r>
            <a:r>
              <a:rPr lang="en-US" sz="1200" b="1" baseline="0" dirty="0" smtClean="0">
                <a:solidFill>
                  <a:srgbClr val="800000"/>
                </a:solidFill>
              </a:rPr>
              <a:t> </a:t>
            </a:r>
            <a:r>
              <a:rPr lang="en-US" sz="1200" b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+ Recover + Mitigate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Picture 6" descr="gohseplogo_distr-01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200" y="109379"/>
            <a:ext cx="889307" cy="90170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7391400" y="5840582"/>
            <a:ext cx="1657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>
                <a:solidFill>
                  <a:srgbClr val="800000"/>
                </a:solidFill>
              </a:rPr>
              <a:t>RESPONSE.</a:t>
            </a:r>
          </a:p>
          <a:p>
            <a:pPr algn="l"/>
            <a:r>
              <a:rPr lang="en-US" sz="2000" b="1" dirty="0" smtClean="0">
                <a:solidFill>
                  <a:srgbClr val="595959"/>
                </a:solidFill>
              </a:rPr>
              <a:t>TEAMWORK!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Picture 10" descr="underline.ai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7" t="27223" r="47340" b="65555"/>
          <a:stretch/>
        </p:blipFill>
        <p:spPr>
          <a:xfrm>
            <a:off x="7410450" y="6423274"/>
            <a:ext cx="1562673" cy="16802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r" defTabSz="457200" rtl="0" eaLnBrk="1" latinLnBrk="0" hangingPunct="1">
        <a:spcBef>
          <a:spcPct val="0"/>
        </a:spcBef>
        <a:buNone/>
        <a:defRPr sz="4400" kern="1200">
          <a:solidFill>
            <a:srgbClr val="17375E"/>
          </a:solidFill>
          <a:latin typeface="+mj-lt"/>
          <a:ea typeface="+mj-ea"/>
          <a:cs typeface="+mj-cs"/>
        </a:defRPr>
      </a:lvl1pPr>
    </p:titleStyle>
    <p:bodyStyle>
      <a:lvl1pPr marL="568325" indent="-342900" algn="l" defTabSz="569913" rtl="0" eaLnBrk="1" latinLnBrk="0" hangingPunct="1">
        <a:spcBef>
          <a:spcPts val="600"/>
        </a:spcBef>
        <a:buFont typeface="Arial"/>
        <a:buChar char="•"/>
        <a:defRPr sz="3200" kern="1200">
          <a:solidFill>
            <a:srgbClr val="595959"/>
          </a:solidFill>
          <a:latin typeface="+mn-lt"/>
          <a:ea typeface="+mn-ea"/>
          <a:cs typeface="+mn-cs"/>
        </a:defRPr>
      </a:lvl1pPr>
      <a:lvl2pPr marL="1023938" indent="-285750" algn="l" defTabSz="457200" rtl="0" eaLnBrk="1" latinLnBrk="0" hangingPunct="1">
        <a:spcBef>
          <a:spcPts val="600"/>
        </a:spcBef>
        <a:buFont typeface="Arial"/>
        <a:buChar char="–"/>
        <a:defRPr sz="2800" kern="1200">
          <a:solidFill>
            <a:srgbClr val="595959"/>
          </a:solidFill>
          <a:latin typeface="+mn-lt"/>
          <a:ea typeface="+mn-ea"/>
          <a:cs typeface="+mn-cs"/>
        </a:defRPr>
      </a:lvl2pPr>
      <a:lvl3pPr marL="1368425" indent="-228600" algn="l" defTabSz="457200" rtl="0" eaLnBrk="1" latinLnBrk="0" hangingPunct="1">
        <a:spcBef>
          <a:spcPts val="600"/>
        </a:spcBef>
        <a:buFont typeface="Courier New"/>
        <a:buChar char="o"/>
        <a:defRPr sz="2600" kern="1200">
          <a:solidFill>
            <a:srgbClr val="595959"/>
          </a:solidFill>
          <a:latin typeface="+mn-lt"/>
          <a:ea typeface="+mn-ea"/>
          <a:cs typeface="+mn-cs"/>
        </a:defRPr>
      </a:lvl3pPr>
      <a:lvl4pPr marL="1825625" indent="-228600" algn="l" defTabSz="457200" rtl="0" eaLnBrk="1" latinLnBrk="0" hangingPunct="1">
        <a:spcBef>
          <a:spcPts val="600"/>
        </a:spcBef>
        <a:buFont typeface="Arial"/>
        <a:buChar char="–"/>
        <a:defRPr sz="2400" kern="1200">
          <a:solidFill>
            <a:srgbClr val="595959"/>
          </a:solidFill>
          <a:latin typeface="+mn-lt"/>
          <a:ea typeface="+mn-ea"/>
          <a:cs typeface="+mn-cs"/>
        </a:defRPr>
      </a:lvl4pPr>
      <a:lvl5pPr marL="2281238" indent="-228600" algn="l" defTabSz="457200" rtl="0" eaLnBrk="1" latinLnBrk="0" hangingPunct="1">
        <a:spcBef>
          <a:spcPts val="600"/>
        </a:spcBef>
        <a:buFont typeface="Arial"/>
        <a:buChar char="»"/>
        <a:defRPr sz="24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GGOHSEP_PPT_7-10-14_v11_930a.jp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098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8229600" cy="903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552700"/>
            <a:ext cx="8229600" cy="34257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56200" y="190500"/>
            <a:ext cx="3670300" cy="7035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00000"/>
                </a:solidFill>
              </a:defRPr>
            </a:lvl1pPr>
          </a:lstStyle>
          <a:p>
            <a:fld id="{A1FCC955-EDC8-C641-B7EE-09FB459102F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5555220" y="1155700"/>
            <a:ext cx="2496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3987800" y="957590"/>
            <a:ext cx="4934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Prepare + Prevent + Respond</a:t>
            </a:r>
            <a:r>
              <a:rPr lang="en-US" sz="1200" b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+ Recover + </a:t>
            </a:r>
            <a:r>
              <a:rPr lang="en-US" sz="1200" b="1" baseline="0" dirty="0" smtClean="0">
                <a:solidFill>
                  <a:srgbClr val="800000"/>
                </a:solidFill>
              </a:rPr>
              <a:t>Mitigate</a:t>
            </a:r>
            <a:endParaRPr lang="en-US" sz="1200" b="1" dirty="0">
              <a:solidFill>
                <a:srgbClr val="800000"/>
              </a:solidFill>
            </a:endParaRPr>
          </a:p>
        </p:txBody>
      </p:sp>
      <p:pic>
        <p:nvPicPr>
          <p:cNvPr id="7" name="Picture 6" descr="gohseplogo_distr-01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200" y="109379"/>
            <a:ext cx="889307" cy="901700"/>
          </a:xfrm>
          <a:prstGeom prst="rect">
            <a:avLst/>
          </a:prstGeom>
        </p:spPr>
      </p:pic>
      <p:pic>
        <p:nvPicPr>
          <p:cNvPr id="4" name="Picture 3" descr="Educate to Mitigate-01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811" y="5959389"/>
            <a:ext cx="1012262" cy="5651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r" defTabSz="457200" rtl="0" eaLnBrk="1" latinLnBrk="0" hangingPunct="1">
        <a:spcBef>
          <a:spcPct val="0"/>
        </a:spcBef>
        <a:buNone/>
        <a:defRPr sz="4400" kern="1200">
          <a:solidFill>
            <a:srgbClr val="17375E"/>
          </a:solidFill>
          <a:latin typeface="+mj-lt"/>
          <a:ea typeface="+mj-ea"/>
          <a:cs typeface="+mj-cs"/>
        </a:defRPr>
      </a:lvl1pPr>
    </p:titleStyle>
    <p:bodyStyle>
      <a:lvl1pPr marL="568325" indent="-342900" algn="l" defTabSz="569913" rtl="0" eaLnBrk="1" latinLnBrk="0" hangingPunct="1">
        <a:spcBef>
          <a:spcPts val="600"/>
        </a:spcBef>
        <a:buFont typeface="Arial"/>
        <a:buChar char="•"/>
        <a:defRPr sz="3200" kern="1200">
          <a:solidFill>
            <a:srgbClr val="595959"/>
          </a:solidFill>
          <a:latin typeface="+mn-lt"/>
          <a:ea typeface="+mn-ea"/>
          <a:cs typeface="+mn-cs"/>
        </a:defRPr>
      </a:lvl1pPr>
      <a:lvl2pPr marL="1023938" indent="-285750" algn="l" defTabSz="457200" rtl="0" eaLnBrk="1" latinLnBrk="0" hangingPunct="1">
        <a:spcBef>
          <a:spcPts val="600"/>
        </a:spcBef>
        <a:buFont typeface="Arial"/>
        <a:buChar char="–"/>
        <a:defRPr sz="2800" kern="1200">
          <a:solidFill>
            <a:srgbClr val="595959"/>
          </a:solidFill>
          <a:latin typeface="+mn-lt"/>
          <a:ea typeface="+mn-ea"/>
          <a:cs typeface="+mn-cs"/>
        </a:defRPr>
      </a:lvl2pPr>
      <a:lvl3pPr marL="1368425" indent="-228600" algn="l" defTabSz="457200" rtl="0" eaLnBrk="1" latinLnBrk="0" hangingPunct="1">
        <a:spcBef>
          <a:spcPts val="600"/>
        </a:spcBef>
        <a:buFont typeface="Courier New"/>
        <a:buChar char="o"/>
        <a:defRPr sz="2600" kern="1200">
          <a:solidFill>
            <a:srgbClr val="595959"/>
          </a:solidFill>
          <a:latin typeface="+mn-lt"/>
          <a:ea typeface="+mn-ea"/>
          <a:cs typeface="+mn-cs"/>
        </a:defRPr>
      </a:lvl3pPr>
      <a:lvl4pPr marL="1825625" indent="-228600" algn="l" defTabSz="457200" rtl="0" eaLnBrk="1" latinLnBrk="0" hangingPunct="1">
        <a:spcBef>
          <a:spcPts val="600"/>
        </a:spcBef>
        <a:buFont typeface="Arial"/>
        <a:buChar char="–"/>
        <a:defRPr sz="2400" kern="1200">
          <a:solidFill>
            <a:srgbClr val="595959"/>
          </a:solidFill>
          <a:latin typeface="+mn-lt"/>
          <a:ea typeface="+mn-ea"/>
          <a:cs typeface="+mn-cs"/>
        </a:defRPr>
      </a:lvl4pPr>
      <a:lvl5pPr marL="2281238" indent="-228600" algn="l" defTabSz="457200" rtl="0" eaLnBrk="1" latinLnBrk="0" hangingPunct="1">
        <a:spcBef>
          <a:spcPts val="600"/>
        </a:spcBef>
        <a:buFont typeface="Arial"/>
        <a:buChar char="»"/>
        <a:defRPr sz="24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GGOHSEP_PPT_7-10-14_v11_930a.jp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098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8229600" cy="903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552700"/>
            <a:ext cx="8229600" cy="34257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56200" y="190500"/>
            <a:ext cx="3670300" cy="7035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00000"/>
                </a:solidFill>
              </a:defRPr>
            </a:lvl1pPr>
          </a:lstStyle>
          <a:p>
            <a:fld id="{A1FCC955-EDC8-C641-B7EE-09FB459102F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5555220" y="1155700"/>
            <a:ext cx="2496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3987800" y="957590"/>
            <a:ext cx="4934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rgbClr val="595959"/>
                </a:solidFill>
              </a:rPr>
              <a:t>Prepare + Prevent + Respond</a:t>
            </a:r>
            <a:r>
              <a:rPr lang="en-US" sz="1200" b="1" baseline="0" dirty="0" smtClean="0">
                <a:solidFill>
                  <a:srgbClr val="595959"/>
                </a:solidFill>
              </a:rPr>
              <a:t> + Recover + Mitigate</a:t>
            </a:r>
            <a:endParaRPr lang="en-US" sz="1200" b="1" dirty="0">
              <a:solidFill>
                <a:srgbClr val="595959"/>
              </a:solidFill>
            </a:endParaRPr>
          </a:p>
        </p:txBody>
      </p:sp>
      <p:pic>
        <p:nvPicPr>
          <p:cNvPr id="7" name="Picture 6" descr="gohseplogo_distr-01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200" y="109379"/>
            <a:ext cx="889307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50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r" defTabSz="457200" rtl="0" eaLnBrk="1" latinLnBrk="0" hangingPunct="1">
        <a:spcBef>
          <a:spcPct val="0"/>
        </a:spcBef>
        <a:buNone/>
        <a:defRPr sz="4400" kern="1200">
          <a:solidFill>
            <a:srgbClr val="17375E"/>
          </a:solidFill>
          <a:latin typeface="+mj-lt"/>
          <a:ea typeface="+mj-ea"/>
          <a:cs typeface="+mj-cs"/>
        </a:defRPr>
      </a:lvl1pPr>
    </p:titleStyle>
    <p:bodyStyle>
      <a:lvl1pPr marL="568325" indent="-342900" algn="l" defTabSz="569913" rtl="0" eaLnBrk="1" latinLnBrk="0" hangingPunct="1">
        <a:spcBef>
          <a:spcPts val="600"/>
        </a:spcBef>
        <a:buFont typeface="Arial"/>
        <a:buChar char="•"/>
        <a:defRPr sz="3200" kern="1200">
          <a:solidFill>
            <a:srgbClr val="595959"/>
          </a:solidFill>
          <a:latin typeface="+mn-lt"/>
          <a:ea typeface="+mn-ea"/>
          <a:cs typeface="+mn-cs"/>
        </a:defRPr>
      </a:lvl1pPr>
      <a:lvl2pPr marL="1023938" indent="-285750" algn="l" defTabSz="457200" rtl="0" eaLnBrk="1" latinLnBrk="0" hangingPunct="1">
        <a:spcBef>
          <a:spcPts val="600"/>
        </a:spcBef>
        <a:buFont typeface="Arial"/>
        <a:buChar char="–"/>
        <a:defRPr sz="2800" kern="1200">
          <a:solidFill>
            <a:srgbClr val="595959"/>
          </a:solidFill>
          <a:latin typeface="+mn-lt"/>
          <a:ea typeface="+mn-ea"/>
          <a:cs typeface="+mn-cs"/>
        </a:defRPr>
      </a:lvl2pPr>
      <a:lvl3pPr marL="1368425" indent="-228600" algn="l" defTabSz="457200" rtl="0" eaLnBrk="1" latinLnBrk="0" hangingPunct="1">
        <a:spcBef>
          <a:spcPts val="600"/>
        </a:spcBef>
        <a:buFont typeface="Courier New"/>
        <a:buChar char="o"/>
        <a:defRPr sz="2600" kern="1200">
          <a:solidFill>
            <a:srgbClr val="595959"/>
          </a:solidFill>
          <a:latin typeface="+mn-lt"/>
          <a:ea typeface="+mn-ea"/>
          <a:cs typeface="+mn-cs"/>
        </a:defRPr>
      </a:lvl3pPr>
      <a:lvl4pPr marL="1825625" indent="-228600" algn="l" defTabSz="457200" rtl="0" eaLnBrk="1" latinLnBrk="0" hangingPunct="1">
        <a:spcBef>
          <a:spcPts val="600"/>
        </a:spcBef>
        <a:buFont typeface="Arial"/>
        <a:buChar char="–"/>
        <a:defRPr sz="2400" kern="1200">
          <a:solidFill>
            <a:srgbClr val="595959"/>
          </a:solidFill>
          <a:latin typeface="+mn-lt"/>
          <a:ea typeface="+mn-ea"/>
          <a:cs typeface="+mn-cs"/>
        </a:defRPr>
      </a:lvl4pPr>
      <a:lvl5pPr marL="2281238" indent="-228600" algn="l" defTabSz="457200" rtl="0" eaLnBrk="1" latinLnBrk="0" hangingPunct="1">
        <a:spcBef>
          <a:spcPts val="600"/>
        </a:spcBef>
        <a:buFont typeface="Arial"/>
        <a:buChar char="»"/>
        <a:defRPr sz="24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GGOHSEP_PPT_7-10-14_v11_930a.jp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098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8229600" cy="903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552700"/>
            <a:ext cx="8229600" cy="34257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56200" y="190500"/>
            <a:ext cx="3670300" cy="7035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00000"/>
                </a:solidFill>
              </a:defRPr>
            </a:lvl1pPr>
          </a:lstStyle>
          <a:p>
            <a:fld id="{A1FCC955-EDC8-C641-B7EE-09FB459102F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5555220" y="1155700"/>
            <a:ext cx="2496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3987800" y="957590"/>
            <a:ext cx="4934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rgbClr val="595959"/>
                </a:solidFill>
              </a:rPr>
              <a:t>Prepare + Prevent + Respond</a:t>
            </a:r>
            <a:r>
              <a:rPr lang="en-US" sz="1200" b="1" baseline="0" dirty="0" smtClean="0">
                <a:solidFill>
                  <a:srgbClr val="595959"/>
                </a:solidFill>
              </a:rPr>
              <a:t> + Recover + Mitigate</a:t>
            </a:r>
            <a:endParaRPr lang="en-US" sz="1200" b="1" dirty="0">
              <a:solidFill>
                <a:srgbClr val="59595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700" y="235730"/>
            <a:ext cx="2705100" cy="57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45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r" defTabSz="457200" rtl="0" eaLnBrk="1" latinLnBrk="0" hangingPunct="1">
        <a:spcBef>
          <a:spcPct val="0"/>
        </a:spcBef>
        <a:buNone/>
        <a:defRPr sz="4400" kern="1200">
          <a:solidFill>
            <a:srgbClr val="17375E"/>
          </a:solidFill>
          <a:latin typeface="+mj-lt"/>
          <a:ea typeface="+mj-ea"/>
          <a:cs typeface="+mj-cs"/>
        </a:defRPr>
      </a:lvl1pPr>
    </p:titleStyle>
    <p:bodyStyle>
      <a:lvl1pPr marL="568325" indent="-342900" algn="l" defTabSz="569913" rtl="0" eaLnBrk="1" latinLnBrk="0" hangingPunct="1">
        <a:spcBef>
          <a:spcPts val="600"/>
        </a:spcBef>
        <a:buFont typeface="Arial"/>
        <a:buChar char="•"/>
        <a:defRPr sz="3200" kern="1200">
          <a:solidFill>
            <a:srgbClr val="595959"/>
          </a:solidFill>
          <a:latin typeface="+mn-lt"/>
          <a:ea typeface="+mn-ea"/>
          <a:cs typeface="+mn-cs"/>
        </a:defRPr>
      </a:lvl1pPr>
      <a:lvl2pPr marL="1023938" indent="-285750" algn="l" defTabSz="457200" rtl="0" eaLnBrk="1" latinLnBrk="0" hangingPunct="1">
        <a:spcBef>
          <a:spcPts val="600"/>
        </a:spcBef>
        <a:buFont typeface="Arial"/>
        <a:buChar char="–"/>
        <a:defRPr sz="2800" kern="1200">
          <a:solidFill>
            <a:srgbClr val="595959"/>
          </a:solidFill>
          <a:latin typeface="+mn-lt"/>
          <a:ea typeface="+mn-ea"/>
          <a:cs typeface="+mn-cs"/>
        </a:defRPr>
      </a:lvl2pPr>
      <a:lvl3pPr marL="1368425" indent="-228600" algn="l" defTabSz="457200" rtl="0" eaLnBrk="1" latinLnBrk="0" hangingPunct="1">
        <a:spcBef>
          <a:spcPts val="600"/>
        </a:spcBef>
        <a:buFont typeface="Courier New"/>
        <a:buChar char="o"/>
        <a:defRPr sz="2600" kern="1200">
          <a:solidFill>
            <a:srgbClr val="595959"/>
          </a:solidFill>
          <a:latin typeface="+mn-lt"/>
          <a:ea typeface="+mn-ea"/>
          <a:cs typeface="+mn-cs"/>
        </a:defRPr>
      </a:lvl3pPr>
      <a:lvl4pPr marL="1825625" indent="-228600" algn="l" defTabSz="457200" rtl="0" eaLnBrk="1" latinLnBrk="0" hangingPunct="1">
        <a:spcBef>
          <a:spcPts val="600"/>
        </a:spcBef>
        <a:buFont typeface="Arial"/>
        <a:buChar char="–"/>
        <a:defRPr sz="2400" kern="1200">
          <a:solidFill>
            <a:srgbClr val="595959"/>
          </a:solidFill>
          <a:latin typeface="+mn-lt"/>
          <a:ea typeface="+mn-ea"/>
          <a:cs typeface="+mn-cs"/>
        </a:defRPr>
      </a:lvl4pPr>
      <a:lvl5pPr marL="2281238" indent="-228600" algn="l" defTabSz="457200" rtl="0" eaLnBrk="1" latinLnBrk="0" hangingPunct="1">
        <a:spcBef>
          <a:spcPts val="600"/>
        </a:spcBef>
        <a:buFont typeface="Arial"/>
        <a:buChar char="»"/>
        <a:defRPr sz="24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6856" y="1376772"/>
            <a:ext cx="8229600" cy="638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540" y="2132856"/>
            <a:ext cx="8229600" cy="4248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8" r="8308" b="81600"/>
          <a:stretch/>
        </p:blipFill>
        <p:spPr bwMode="auto">
          <a:xfrm>
            <a:off x="1" y="0"/>
            <a:ext cx="9144000" cy="1261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9202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3400" kern="1200">
          <a:solidFill>
            <a:srgbClr val="1C4372"/>
          </a:solidFill>
          <a:latin typeface="+mj-lt"/>
          <a:ea typeface="+mj-ea"/>
          <a:cs typeface="+mj-cs"/>
        </a:defRPr>
      </a:lvl1pPr>
    </p:titleStyle>
    <p:bodyStyle>
      <a:lvl1pPr marL="233363" indent="-233363" algn="l" defTabSz="914400" rtl="0" eaLnBrk="1" latinLnBrk="0" hangingPunct="1">
        <a:spcBef>
          <a:spcPct val="20000"/>
        </a:spcBef>
        <a:buClr>
          <a:srgbClr val="214F87"/>
        </a:buClr>
        <a:buSzPct val="90000"/>
        <a:buFont typeface="Wingdings" panose="05000000000000000000" pitchFamily="2" charset="2"/>
        <a:buChar char="§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69913" indent="-233363" algn="l" defTabSz="914400" rtl="0" eaLnBrk="1" latinLnBrk="0" hangingPunct="1">
        <a:spcBef>
          <a:spcPct val="20000"/>
        </a:spcBef>
        <a:buClr>
          <a:srgbClr val="FFC000"/>
        </a:buClr>
        <a:buSzPct val="56000"/>
        <a:buFont typeface="Arial" panose="020B0604020202020204" pitchFamily="34" charset="0"/>
        <a:buChar char="►"/>
        <a:defRPr sz="2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4075" indent="-233363" algn="l" defTabSz="914400" rtl="0" eaLnBrk="1" latinLnBrk="0" hangingPunct="1">
        <a:spcBef>
          <a:spcPct val="20000"/>
        </a:spcBef>
        <a:buClr>
          <a:schemeClr val="accent1">
            <a:lumMod val="75000"/>
          </a:schemeClr>
        </a:buClr>
        <a:buSzPct val="109000"/>
        <a:buFont typeface="Calibri" panose="020F0502020204030204" pitchFamily="34" charset="0"/>
        <a:buChar char="+"/>
        <a:tabLst>
          <a:tab pos="284163" algn="l"/>
        </a:tabLst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147763" indent="-231775" algn="l" defTabSz="914400" rtl="0" eaLnBrk="1" latinLnBrk="0" hangingPunct="1">
        <a:spcBef>
          <a:spcPct val="20000"/>
        </a:spcBef>
        <a:buClr>
          <a:srgbClr val="FFC000"/>
        </a:buClr>
        <a:buFont typeface="Arial" panose="020B0604020202020204" pitchFamily="34" charset="0"/>
        <a:buChar char="»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35100" indent="-228600" algn="l" defTabSz="914400" rtl="0" eaLnBrk="1" latinLnBrk="0" hangingPunct="1">
        <a:spcBef>
          <a:spcPct val="20000"/>
        </a:spcBef>
        <a:buClr>
          <a:srgbClr val="245794"/>
        </a:buClr>
        <a:buSzPct val="88000"/>
        <a:buFont typeface="Arial" panose="020B0604020202020204" pitchFamily="34" charset="0"/>
        <a:buChar char="Ⱶ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ma.gov/procurement-disaster-assistance-team" TargetMode="External"/><Relationship Id="rId2" Type="http://schemas.openxmlformats.org/officeDocument/2006/relationships/hyperlink" Target="http://gohsep.la.gov/RESOURCES/OVERVIEW/PUBLICATIONS" TargetMode="External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restore.la.gov/" TargetMode="External"/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9772"/>
            <a:ext cx="8229600" cy="3425739"/>
          </a:xfrm>
        </p:spPr>
        <p:txBody>
          <a:bodyPr>
            <a:normAutofit/>
          </a:bodyPr>
          <a:lstStyle/>
          <a:p>
            <a:pPr marL="225425" indent="0" algn="ctr">
              <a:buNone/>
            </a:pPr>
            <a:r>
              <a:rPr lang="en-US" sz="6000" b="1" dirty="0" smtClean="0">
                <a:solidFill>
                  <a:srgbClr val="1737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Contracting under </a:t>
            </a:r>
            <a:r>
              <a:rPr lang="en-US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FEMA</a:t>
            </a:r>
            <a:r>
              <a:rPr lang="en-US" sz="6000" b="1" dirty="0" smtClean="0">
                <a:solidFill>
                  <a:srgbClr val="1737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grants </a:t>
            </a:r>
            <a:endParaRPr lang="en-US" sz="6000" dirty="0" smtClean="0">
              <a:solidFill>
                <a:srgbClr val="17375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 rot="20789273">
            <a:off x="875323" y="3389868"/>
            <a:ext cx="33449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you know what to do?</a:t>
            </a:r>
            <a:endParaRPr lang="en-US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431" y="3866543"/>
            <a:ext cx="3325091" cy="217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Category and Price matter too…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939" y="2015716"/>
            <a:ext cx="6237154" cy="465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49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661" y="3595077"/>
            <a:ext cx="4998915" cy="29033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 of Procurement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Micro Purchase procedures (under $3500)</a:t>
            </a:r>
          </a:p>
          <a:p>
            <a:r>
              <a:rPr lang="en-US" dirty="0" smtClean="0"/>
              <a:t>Small Purchase Procedures (Simplified Acquisition threshold $150,000)</a:t>
            </a:r>
          </a:p>
          <a:p>
            <a:r>
              <a:rPr lang="en-US" dirty="0" smtClean="0"/>
              <a:t>Sealed Bids</a:t>
            </a:r>
          </a:p>
          <a:p>
            <a:r>
              <a:rPr lang="en-US" dirty="0" smtClean="0"/>
              <a:t>Competitive Proposals</a:t>
            </a:r>
          </a:p>
          <a:p>
            <a:r>
              <a:rPr lang="en-US" dirty="0" smtClean="0"/>
              <a:t>Non-competitive</a:t>
            </a:r>
          </a:p>
          <a:p>
            <a:pPr lvl="1"/>
            <a:r>
              <a:rPr lang="en-US" dirty="0" smtClean="0"/>
              <a:t>Emergency</a:t>
            </a:r>
          </a:p>
          <a:p>
            <a:pPr lvl="1"/>
            <a:r>
              <a:rPr lang="en-US" dirty="0" smtClean="0"/>
              <a:t>Single Source</a:t>
            </a:r>
          </a:p>
          <a:p>
            <a:pPr lvl="1"/>
            <a:r>
              <a:rPr lang="en-US" dirty="0" smtClean="0"/>
              <a:t>Insufficient Response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02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2021"/>
            <a:ext cx="8048625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5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Acceptable Contracts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Lump sum- clear scope and price</a:t>
            </a:r>
          </a:p>
          <a:p>
            <a:r>
              <a:rPr lang="en-US" dirty="0" smtClean="0"/>
              <a:t>Unit price- price per unit</a:t>
            </a:r>
          </a:p>
          <a:p>
            <a:r>
              <a:rPr lang="en-US" dirty="0" smtClean="0"/>
              <a:t>Cost plus fixed fee- known cost + fixed fee</a:t>
            </a:r>
          </a:p>
          <a:p>
            <a:r>
              <a:rPr lang="en-US" dirty="0" smtClean="0"/>
              <a:t>Intergovernmental agreements- common goods and services</a:t>
            </a:r>
          </a:p>
          <a:p>
            <a:r>
              <a:rPr lang="en-US" dirty="0" smtClean="0"/>
              <a:t>Time and Materials (T&amp;M) – ONLY if no other type of contract is suitable.  Must have ceiling clause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13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Contracts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Pre-awarded/pre-positioned/pre-disaster/standby- still needs to comply with current federal procurement standards; Scope of work; Price/costs fair and reasonable </a:t>
            </a:r>
          </a:p>
          <a:p>
            <a:r>
              <a:rPr lang="en-US" dirty="0" smtClean="0"/>
              <a:t>Time &amp; Materials (T&amp;M) – limited use only when scope or duration of work in unclear</a:t>
            </a:r>
          </a:p>
          <a:p>
            <a:r>
              <a:rPr lang="en-US" dirty="0" smtClean="0"/>
              <a:t>Cost-Plus-Percentage-of-Cost &amp; Percentage-of-Construction- explicitly prohibited</a:t>
            </a:r>
          </a:p>
          <a:p>
            <a:r>
              <a:rPr lang="en-US" dirty="0" smtClean="0"/>
              <a:t>Piggyback- RARELY allowed by FEMA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38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762" y="1373278"/>
            <a:ext cx="5898292" cy="548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14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0412" y="1245850"/>
            <a:ext cx="7222488" cy="561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65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to </a:t>
            </a:r>
            <a:r>
              <a:rPr lang="en-US" dirty="0" smtClean="0"/>
              <a:t>get more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gohsep.la.gov/RESOURCES/OVERVIEW/PUBLICATIONS</a:t>
            </a:r>
            <a:endParaRPr lang="en-US" dirty="0" smtClean="0"/>
          </a:p>
          <a:p>
            <a:pPr lvl="1"/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www.fema.gov/procurement-disaster-assistance-team</a:t>
            </a:r>
            <a:endParaRPr lang="en-US" dirty="0" smtClean="0"/>
          </a:p>
          <a:p>
            <a:pPr lvl="2"/>
            <a:r>
              <a:rPr lang="en-US" dirty="0" smtClean="0"/>
              <a:t>Procurement under Grants 2.0 Webinar </a:t>
            </a:r>
            <a:r>
              <a:rPr lang="en-US" dirty="0" smtClean="0"/>
              <a:t>series</a:t>
            </a:r>
          </a:p>
          <a:p>
            <a:pPr marL="620712" lvl="2" indent="0">
              <a:buNone/>
            </a:pPr>
            <a:endParaRPr lang="en-US" dirty="0" smtClean="0"/>
          </a:p>
          <a:p>
            <a:pPr lvl="0"/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GOHSEP can </a:t>
            </a:r>
            <a:r>
              <a:rPr lang="en-US" u="sng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not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give specific recommendations of private contractors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33655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81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Role that clip….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94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Volunteer and Donated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274320" lvl="0" indent="-274320">
              <a:spcBef>
                <a:spcPts val="0"/>
              </a:spcBef>
              <a:spcAft>
                <a:spcPts val="600"/>
              </a:spcAft>
              <a:buFontTx/>
              <a:buChar char="•"/>
            </a:pPr>
            <a:r>
              <a:rPr lang="en-US" sz="19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Third party donated resources </a:t>
            </a:r>
            <a:r>
              <a:rPr lang="en-US" sz="19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may be eligible </a:t>
            </a:r>
            <a:r>
              <a:rPr lang="en-US" sz="19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to offset the non-Federal portion of the cost for emergency work.</a:t>
            </a:r>
          </a:p>
          <a:p>
            <a:pPr marL="274320" lvl="0" indent="-274320">
              <a:spcBef>
                <a:spcPts val="0"/>
              </a:spcBef>
              <a:spcAft>
                <a:spcPts val="600"/>
              </a:spcAft>
              <a:buFontTx/>
              <a:buChar char="•"/>
            </a:pPr>
            <a:r>
              <a:rPr lang="en-US" sz="19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Donated Resources are:</a:t>
            </a:r>
          </a:p>
          <a:p>
            <a:pPr marL="731520" lvl="1" indent="-274320">
              <a:spcBef>
                <a:spcPts val="0"/>
              </a:spcBef>
              <a:spcAft>
                <a:spcPts val="600"/>
              </a:spcAft>
              <a:buFontTx/>
              <a:buChar char="•"/>
            </a:pPr>
            <a:r>
              <a:rPr lang="en-US" sz="1900" b="1" dirty="0">
                <a:solidFill>
                  <a:srgbClr val="C60202"/>
                </a:solidFill>
              </a:rPr>
              <a:t>volunteer labor</a:t>
            </a:r>
          </a:p>
          <a:p>
            <a:pPr marL="731520" lvl="1" indent="-274320">
              <a:spcBef>
                <a:spcPts val="0"/>
              </a:spcBef>
              <a:spcAft>
                <a:spcPts val="600"/>
              </a:spcAft>
              <a:buFontTx/>
              <a:buChar char="•"/>
            </a:pPr>
            <a:r>
              <a:rPr lang="en-US" sz="1900" b="1" dirty="0">
                <a:solidFill>
                  <a:srgbClr val="C60202"/>
                </a:solidFill>
              </a:rPr>
              <a:t>donated equipment </a:t>
            </a:r>
          </a:p>
          <a:p>
            <a:pPr marL="731520" lvl="1" indent="-274320">
              <a:spcBef>
                <a:spcPts val="0"/>
              </a:spcBef>
              <a:spcAft>
                <a:spcPts val="600"/>
              </a:spcAft>
              <a:buFontTx/>
              <a:buChar char="•"/>
            </a:pPr>
            <a:r>
              <a:rPr lang="en-US" sz="1900" b="1" dirty="0">
                <a:solidFill>
                  <a:srgbClr val="C60202"/>
                </a:solidFill>
              </a:rPr>
              <a:t>donated materials</a:t>
            </a: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/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The Applicant may apply the offset if all of the following conditions are met: </a:t>
            </a:r>
          </a:p>
          <a:p>
            <a:pPr lvl="1"/>
            <a:r>
              <a:rPr lang="en-US" sz="2100" dirty="0">
                <a:solidFill>
                  <a:prstClr val="black">
                    <a:lumMod val="75000"/>
                    <a:lumOff val="25000"/>
                  </a:prstClr>
                </a:solidFill>
              </a:rPr>
              <a:t>1. The donated resource is from a third party</a:t>
            </a:r>
          </a:p>
          <a:p>
            <a:pPr lvl="1"/>
            <a:r>
              <a:rPr lang="en-US" sz="2100" dirty="0">
                <a:solidFill>
                  <a:prstClr val="black">
                    <a:lumMod val="75000"/>
                    <a:lumOff val="25000"/>
                  </a:prstClr>
                </a:solidFill>
              </a:rPr>
              <a:t>2. The Applicant uses the resource in the performance of eligible Emergency Work; and </a:t>
            </a:r>
          </a:p>
          <a:p>
            <a:pPr lvl="1"/>
            <a:r>
              <a:rPr lang="en-US" sz="2100" dirty="0">
                <a:solidFill>
                  <a:prstClr val="black">
                    <a:lumMod val="75000"/>
                    <a:lumOff val="25000"/>
                  </a:prstClr>
                </a:solidFill>
              </a:rPr>
              <a:t>3. The Applicant or volunteer organization tracks the resources and work performed, including description, specific locations, and hours.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81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You need to know the source of the money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contracting from services before, during or after a disaster, you need to know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source </a:t>
            </a:r>
            <a:r>
              <a:rPr lang="en-US" dirty="0" smtClean="0"/>
              <a:t>of the money:</a:t>
            </a:r>
          </a:p>
          <a:p>
            <a:pPr lvl="1"/>
            <a:r>
              <a:rPr lang="en-US" dirty="0" smtClean="0"/>
              <a:t>State dollars – State Procurement Code</a:t>
            </a:r>
          </a:p>
          <a:p>
            <a:pPr lvl="1"/>
            <a:r>
              <a:rPr lang="en-US" dirty="0" smtClean="0"/>
              <a:t>Local – Most restrictive rule</a:t>
            </a:r>
          </a:p>
          <a:p>
            <a:pPr lvl="1"/>
            <a:r>
              <a:rPr lang="en-US" dirty="0" smtClean="0"/>
              <a:t>PNPs – Federal rules </a:t>
            </a:r>
          </a:p>
          <a:p>
            <a:pPr lvl="1"/>
            <a:r>
              <a:rPr lang="en-US" dirty="0" smtClean="0"/>
              <a:t>Federal</a:t>
            </a:r>
          </a:p>
          <a:p>
            <a:pPr lvl="2"/>
            <a:r>
              <a:rPr lang="en-US" dirty="0" smtClean="0"/>
              <a:t>FEMA</a:t>
            </a:r>
          </a:p>
          <a:p>
            <a:pPr lvl="2"/>
            <a:r>
              <a:rPr lang="en-US" dirty="0" smtClean="0"/>
              <a:t>HUD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085" y="4191503"/>
            <a:ext cx="4099085" cy="230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0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1509" y="1575475"/>
            <a:ext cx="4008898" cy="513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3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64833"/>
            <a:ext cx="8229600" cy="3425739"/>
          </a:xfrm>
        </p:spPr>
        <p:txBody>
          <a:bodyPr>
            <a:normAutofit/>
          </a:bodyPr>
          <a:lstStyle/>
          <a:p>
            <a:pPr marL="225425" indent="0" algn="ctr">
              <a:buNone/>
            </a:pPr>
            <a:r>
              <a:rPr lang="en-US" sz="8000" dirty="0" smtClean="0">
                <a:solidFill>
                  <a:srgbClr val="17375E"/>
                </a:solidFill>
              </a:rPr>
              <a:t>KEY </a:t>
            </a:r>
          </a:p>
          <a:p>
            <a:pPr marL="225425" indent="0" algn="ctr">
              <a:buNone/>
            </a:pPr>
            <a:r>
              <a:rPr lang="en-US" sz="8000" dirty="0" smtClean="0">
                <a:solidFill>
                  <a:srgbClr val="17375E"/>
                </a:solidFill>
              </a:rPr>
              <a:t>TAKEAWAYS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97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Procurement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FEMA requires applicants to m</a:t>
            </a:r>
            <a:r>
              <a:rPr lang="en-US" dirty="0" smtClean="0"/>
              <a:t>aintain strict oversight </a:t>
            </a:r>
            <a:r>
              <a:rPr lang="en-US" dirty="0"/>
              <a:t>to ensure contractors </a:t>
            </a:r>
            <a:r>
              <a:rPr lang="en-US" dirty="0" smtClean="0"/>
              <a:t>perform according </a:t>
            </a:r>
            <a:r>
              <a:rPr lang="en-US" dirty="0"/>
              <a:t>to the </a:t>
            </a:r>
            <a:r>
              <a:rPr lang="en-US" dirty="0">
                <a:solidFill>
                  <a:srgbClr val="C60202"/>
                </a:solidFill>
              </a:rPr>
              <a:t>terms, conditions and </a:t>
            </a:r>
            <a:r>
              <a:rPr lang="en-US" dirty="0" smtClean="0">
                <a:solidFill>
                  <a:srgbClr val="C60202"/>
                </a:solidFill>
              </a:rPr>
              <a:t>specifications </a:t>
            </a:r>
            <a:r>
              <a:rPr lang="en-US" dirty="0" smtClean="0"/>
              <a:t>of </a:t>
            </a:r>
            <a:r>
              <a:rPr lang="en-US" dirty="0"/>
              <a:t>their contracts or purchase </a:t>
            </a:r>
            <a:r>
              <a:rPr lang="en-US" dirty="0" smtClean="0"/>
              <a:t>orders</a:t>
            </a:r>
          </a:p>
          <a:p>
            <a:pPr lvl="1"/>
            <a:r>
              <a:rPr lang="en-US" dirty="0" smtClean="0"/>
              <a:t>Review of model </a:t>
            </a:r>
            <a:endParaRPr lang="en-US" dirty="0" smtClean="0"/>
          </a:p>
          <a:p>
            <a:pPr marL="336550" lvl="1" indent="0">
              <a:buNone/>
            </a:pPr>
            <a:r>
              <a:rPr lang="en-US" dirty="0" smtClean="0"/>
              <a:t>monitoring </a:t>
            </a:r>
            <a:r>
              <a:rPr lang="en-US" dirty="0" smtClean="0"/>
              <a:t>contract clause</a:t>
            </a:r>
          </a:p>
          <a:p>
            <a:pPr lvl="1"/>
            <a:r>
              <a:rPr lang="en-US" dirty="0" smtClean="0"/>
              <a:t>Required reports </a:t>
            </a:r>
          </a:p>
          <a:p>
            <a:pPr marL="336550" lvl="1" indent="0">
              <a:buNone/>
            </a:pPr>
            <a:r>
              <a:rPr lang="en-US" dirty="0"/>
              <a:t> </a:t>
            </a:r>
            <a:r>
              <a:rPr lang="en-US" dirty="0" smtClean="0"/>
              <a:t>   as a monitoring tool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415" y="3931139"/>
            <a:ext cx="3813908" cy="286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Procurement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98404"/>
            <a:ext cx="8229600" cy="4659596"/>
          </a:xfrm>
        </p:spPr>
        <p:txBody>
          <a:bodyPr>
            <a:normAutofit/>
          </a:bodyPr>
          <a:lstStyle/>
          <a:p>
            <a:r>
              <a:rPr lang="en-US" dirty="0" smtClean="0"/>
              <a:t>conflicts </a:t>
            </a:r>
            <a:r>
              <a:rPr lang="en-US" dirty="0"/>
              <a:t>of interest </a:t>
            </a:r>
            <a:r>
              <a:rPr lang="en-US" dirty="0" smtClean="0"/>
              <a:t>issues: </a:t>
            </a:r>
            <a:r>
              <a:rPr lang="en-US" dirty="0" smtClean="0"/>
              <a:t>employees </a:t>
            </a:r>
            <a:r>
              <a:rPr lang="en-US" dirty="0"/>
              <a:t>who engage in the selection, </a:t>
            </a:r>
            <a:r>
              <a:rPr lang="en-US" dirty="0" smtClean="0"/>
              <a:t>award and </a:t>
            </a:r>
            <a:r>
              <a:rPr lang="en-US" dirty="0"/>
              <a:t>administration of </a:t>
            </a:r>
            <a:r>
              <a:rPr lang="en-US" dirty="0" smtClean="0"/>
              <a:t>contracts</a:t>
            </a:r>
          </a:p>
          <a:p>
            <a:r>
              <a:rPr lang="en-US" dirty="0" smtClean="0"/>
              <a:t>Record maintenance: Maintain records </a:t>
            </a:r>
            <a:r>
              <a:rPr lang="en-US" dirty="0"/>
              <a:t>sufficient to detail the history of the procurement. These records will include, but are not limited to the following: rationale for the method of procurement, selection of contract type, contractor selection or rejection, and the basis for the contract price</a:t>
            </a:r>
            <a:r>
              <a:rPr lang="en-US" dirty="0" smtClean="0"/>
              <a:t>.</a:t>
            </a:r>
          </a:p>
          <a:p>
            <a:pPr lvl="1"/>
            <a:r>
              <a:rPr lang="en-US" sz="2800" dirty="0" smtClean="0"/>
              <a:t>Maintain records for 3 years until the ENTIRE grant closes at the State level </a:t>
            </a:r>
            <a:endParaRPr lang="en-US" sz="2800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38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HUD has even more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http://restore.la.gov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lvl="1"/>
            <a:r>
              <a:rPr lang="en-US" dirty="0" smtClean="0"/>
              <a:t>Read the Program Policies regarding the event (2016 floods)</a:t>
            </a:r>
            <a:endParaRPr lang="en-US" dirty="0"/>
          </a:p>
          <a:p>
            <a:r>
              <a:rPr lang="en-US" dirty="0" smtClean="0"/>
              <a:t>Community Disaster Block Grant (CDBG)- granted by Congress</a:t>
            </a:r>
          </a:p>
          <a:p>
            <a:pPr lvl="1"/>
            <a:r>
              <a:rPr lang="en-US" dirty="0" smtClean="0"/>
              <a:t>Davis Bacon </a:t>
            </a:r>
          </a:p>
          <a:p>
            <a:pPr lvl="1"/>
            <a:r>
              <a:rPr lang="en-US" dirty="0" smtClean="0"/>
              <a:t>No small threshold</a:t>
            </a:r>
          </a:p>
          <a:p>
            <a:pPr lvl="1"/>
            <a:endParaRPr lang="en-US" dirty="0"/>
          </a:p>
          <a:p>
            <a:pPr marL="33655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5813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5425" indent="0" algn="ctr">
              <a:buNone/>
            </a:pPr>
            <a:r>
              <a:rPr lang="en-US" sz="9600" b="1" dirty="0">
                <a:solidFill>
                  <a:srgbClr val="1737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 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59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Procurement for FEMA grants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Improper procurement and compliance remains the #1 reason nationally for </a:t>
            </a:r>
            <a:r>
              <a:rPr lang="en-US" dirty="0" err="1" smtClean="0"/>
              <a:t>deobligation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altLang="en-US" b="1" dirty="0">
                <a:cs typeface="Arial" panose="020B0604020202020204" pitchFamily="34" charset="0"/>
              </a:rPr>
              <a:t>FEMA</a:t>
            </a:r>
            <a:r>
              <a:rPr lang="en-US" altLang="en-US" dirty="0">
                <a:cs typeface="Arial" panose="020B0604020202020204" pitchFamily="34" charset="0"/>
              </a:rPr>
              <a:t> – Monitors and enforces grant compliance, educates and informs, de-obligates and recoups money from noncompliant grantees</a:t>
            </a:r>
          </a:p>
          <a:p>
            <a:endParaRPr lang="en-US" altLang="en-US" dirty="0">
              <a:cs typeface="Arial" panose="020B0604020202020204" pitchFamily="34" charset="0"/>
            </a:endParaRPr>
          </a:p>
          <a:p>
            <a:r>
              <a:rPr lang="en-US" altLang="en-US" b="1" dirty="0">
                <a:cs typeface="Arial" panose="020B0604020202020204" pitchFamily="34" charset="0"/>
              </a:rPr>
              <a:t>DHS – Office of Inspector General (OIG) </a:t>
            </a:r>
            <a:r>
              <a:rPr lang="en-US" altLang="en-US" dirty="0">
                <a:cs typeface="Arial" panose="020B0604020202020204" pitchFamily="34" charset="0"/>
              </a:rPr>
              <a:t>– Provides oversight of agency, grantees, and </a:t>
            </a:r>
            <a:r>
              <a:rPr lang="en-US" altLang="en-US" dirty="0" err="1" smtClean="0">
                <a:cs typeface="Arial" panose="020B0604020202020204" pitchFamily="34" charset="0"/>
              </a:rPr>
              <a:t>subgrantees</a:t>
            </a:r>
            <a:endParaRPr lang="en-US" altLang="en-US" dirty="0" smtClean="0">
              <a:cs typeface="Arial" panose="020B0604020202020204" pitchFamily="34" charset="0"/>
            </a:endParaRPr>
          </a:p>
          <a:p>
            <a:endParaRPr lang="en-US" altLang="en-US" dirty="0">
              <a:cs typeface="Arial" panose="020B0604020202020204" pitchFamily="34" charset="0"/>
            </a:endParaRPr>
          </a:p>
          <a:p>
            <a:r>
              <a:rPr lang="en-US" b="1" dirty="0" smtClean="0"/>
              <a:t>GOHSEP</a:t>
            </a:r>
            <a:r>
              <a:rPr lang="en-US" dirty="0" smtClean="0"/>
              <a:t>- We are here to help applicants and also protect the State interest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0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Pre-disaster </a:t>
            </a:r>
            <a:r>
              <a:rPr lang="en-US" dirty="0" smtClean="0"/>
              <a:t>contracts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540" y="2132855"/>
            <a:ext cx="8229600" cy="451022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Why its </a:t>
            </a:r>
          </a:p>
          <a:p>
            <a:pPr marL="0" indent="0">
              <a:buNone/>
            </a:pPr>
            <a:r>
              <a:rPr lang="en-US" dirty="0"/>
              <a:t>r</a:t>
            </a:r>
            <a:r>
              <a:rPr lang="en-US" dirty="0" smtClean="0"/>
              <a:t>ecommended</a:t>
            </a:r>
          </a:p>
          <a:p>
            <a:pPr marL="0" indent="0">
              <a:buNone/>
            </a:pPr>
            <a:r>
              <a:rPr lang="en-US" dirty="0" smtClean="0"/>
              <a:t>to applicants:</a:t>
            </a:r>
          </a:p>
          <a:p>
            <a:pPr lvl="1"/>
            <a:r>
              <a:rPr lang="en-US" dirty="0" smtClean="0"/>
              <a:t>Time </a:t>
            </a:r>
            <a:endParaRPr lang="en-US" dirty="0" smtClean="0"/>
          </a:p>
          <a:p>
            <a:pPr lvl="1"/>
            <a:r>
              <a:rPr lang="en-US" dirty="0" smtClean="0"/>
              <a:t>Better prices</a:t>
            </a:r>
          </a:p>
          <a:p>
            <a:pPr lvl="1"/>
            <a:r>
              <a:rPr lang="en-US" dirty="0" smtClean="0"/>
              <a:t>More competition</a:t>
            </a:r>
          </a:p>
          <a:p>
            <a:pPr lvl="1"/>
            <a:r>
              <a:rPr lang="en-US" dirty="0" smtClean="0"/>
              <a:t>More support</a:t>
            </a:r>
          </a:p>
          <a:p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600" dirty="0" smtClean="0"/>
              <a:t>WARNING: Re-compete and review these contracts annually</a:t>
            </a: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722" y="2132856"/>
            <a:ext cx="4616287" cy="346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8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disaster strikes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Emergency procurement -&gt; low to no competition</a:t>
            </a:r>
          </a:p>
          <a:p>
            <a:pPr lvl="1"/>
            <a:r>
              <a:rPr lang="en-US" dirty="0" smtClean="0"/>
              <a:t>Emergency- threats to health, life or safety</a:t>
            </a:r>
          </a:p>
          <a:p>
            <a:pPr lvl="1"/>
            <a:r>
              <a:rPr lang="en-US" dirty="0" smtClean="0"/>
              <a:t>Exigency- threats that require an immediate response</a:t>
            </a:r>
          </a:p>
          <a:p>
            <a:pPr marL="336550" lvl="1" indent="0">
              <a:buNone/>
            </a:pP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57" y="3982333"/>
            <a:ext cx="3847070" cy="24575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31" y="3982332"/>
            <a:ext cx="3689952" cy="245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41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Transitioning to Recovery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Transitioning away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from Emergency </a:t>
            </a:r>
          </a:p>
          <a:p>
            <a:pPr marL="0" indent="0">
              <a:buNone/>
            </a:pPr>
            <a:r>
              <a:rPr lang="en-US" dirty="0" smtClean="0"/>
              <a:t>   Procurement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protects dollars.</a:t>
            </a:r>
          </a:p>
          <a:p>
            <a:r>
              <a:rPr lang="en-US" dirty="0" smtClean="0"/>
              <a:t>Should be done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as soon as </a:t>
            </a:r>
          </a:p>
          <a:p>
            <a:pPr marL="0" indent="0">
              <a:buNone/>
            </a:pPr>
            <a:r>
              <a:rPr lang="en-US" dirty="0" smtClean="0"/>
              <a:t>   reasonably possible.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262" y="2140179"/>
            <a:ext cx="3180862" cy="424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2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WATCH 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If you are contracting as a result of a disaster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PRE-December 2014</a:t>
            </a:r>
            <a:r>
              <a:rPr lang="en-US" dirty="0" smtClean="0"/>
              <a:t>, different rules </a:t>
            </a:r>
            <a:r>
              <a:rPr lang="en-US" dirty="0" smtClean="0"/>
              <a:t>may apply</a:t>
            </a:r>
            <a:endParaRPr lang="en-US" dirty="0" smtClean="0"/>
          </a:p>
          <a:p>
            <a:pPr lvl="1"/>
            <a:r>
              <a:rPr lang="en-US" dirty="0" smtClean="0"/>
              <a:t>44 CFR 13.36 (State, local and tribal)</a:t>
            </a:r>
          </a:p>
          <a:p>
            <a:pPr lvl="1"/>
            <a:r>
              <a:rPr lang="en-US" dirty="0" smtClean="0"/>
              <a:t>2 CFR part 215 (Higher Education, Hospitals, PNPs)</a:t>
            </a:r>
          </a:p>
          <a:p>
            <a:pPr lvl="0"/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If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you are a </a:t>
            </a:r>
            <a:r>
              <a:rPr lang="en-US" b="1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agency</a:t>
            </a:r>
            <a:endParaRPr lang="en-US" dirty="0"/>
          </a:p>
          <a:p>
            <a:pPr lvl="1"/>
            <a:r>
              <a:rPr lang="en-US" dirty="0" smtClean="0"/>
              <a:t>State Procurement Code </a:t>
            </a:r>
          </a:p>
          <a:p>
            <a:pPr lvl="2"/>
            <a:r>
              <a:rPr lang="en-US" dirty="0" smtClean="0"/>
              <a:t>Procurement of Recovered Materials (2 CFR 		200.322)</a:t>
            </a:r>
          </a:p>
          <a:p>
            <a:pPr lvl="2"/>
            <a:r>
              <a:rPr lang="en-US" dirty="0" smtClean="0"/>
              <a:t>Contract Clauses in 2 CFR 200.326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646" y="4572000"/>
            <a:ext cx="1412631" cy="141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36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518" y="1487361"/>
            <a:ext cx="8229600" cy="63894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Recovery Contracting: </a:t>
            </a:r>
            <a:br>
              <a:rPr lang="en-US" dirty="0" smtClean="0"/>
            </a:br>
            <a:r>
              <a:rPr lang="en-US" dirty="0" smtClean="0"/>
              <a:t>Procurement Standards for non-State agencies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Written Procedures: Conflict of Interest, standards of conduct, etc.</a:t>
            </a:r>
          </a:p>
          <a:p>
            <a:r>
              <a:rPr lang="en-US" dirty="0" smtClean="0"/>
              <a:t>Maintaining records with details</a:t>
            </a:r>
          </a:p>
          <a:p>
            <a:r>
              <a:rPr lang="en-US" dirty="0" smtClean="0"/>
              <a:t>Cost analysis (expenditure above $150,000)</a:t>
            </a:r>
          </a:p>
          <a:p>
            <a:r>
              <a:rPr lang="en-US" dirty="0" smtClean="0"/>
              <a:t>6 affirmative steps for small and women/minority owned businesses (2 CFR 200.320)</a:t>
            </a:r>
          </a:p>
          <a:p>
            <a:r>
              <a:rPr lang="en-US" dirty="0" smtClean="0"/>
              <a:t>No Geographical </a:t>
            </a:r>
            <a:r>
              <a:rPr lang="en-US" dirty="0" smtClean="0"/>
              <a:t>preferences (mostly)</a:t>
            </a:r>
            <a:endParaRPr lang="en-US" dirty="0" smtClean="0"/>
          </a:p>
          <a:p>
            <a:endParaRPr lang="en-US" dirty="0"/>
          </a:p>
          <a:p>
            <a:pPr marL="0" indent="0" algn="ctr">
              <a:buNone/>
            </a:pPr>
            <a:r>
              <a:rPr lang="en-US" sz="5200" dirty="0" smtClean="0"/>
              <a:t>2 CFR 200.318-200.326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27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44" y="1272693"/>
            <a:ext cx="8977609" cy="482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75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5179</TotalTime>
  <Words>743</Words>
  <Application>Microsoft Office PowerPoint</Application>
  <PresentationFormat>On-screen Show (4:3)</PresentationFormat>
  <Paragraphs>126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Arial</vt:lpstr>
      <vt:lpstr>Calibri</vt:lpstr>
      <vt:lpstr>Courier New</vt:lpstr>
      <vt:lpstr>Wingdings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Office Theme</vt:lpstr>
      <vt:lpstr>PowerPoint Presentation</vt:lpstr>
      <vt:lpstr>You need to know the source of the money</vt:lpstr>
      <vt:lpstr>Procurement for FEMA grants</vt:lpstr>
      <vt:lpstr>Pre-disaster contracts</vt:lpstr>
      <vt:lpstr>When disaster strikes</vt:lpstr>
      <vt:lpstr>Transitioning to Recovery</vt:lpstr>
      <vt:lpstr>WATCH OUT</vt:lpstr>
      <vt:lpstr>Recovery Contracting:  Procurement Standards for non-State agencies</vt:lpstr>
      <vt:lpstr>PowerPoint Presentation</vt:lpstr>
      <vt:lpstr>Category and Price matter too…</vt:lpstr>
      <vt:lpstr>Methods of Procurement</vt:lpstr>
      <vt:lpstr>PowerPoint Presentation</vt:lpstr>
      <vt:lpstr>Types of Acceptable Contracts</vt:lpstr>
      <vt:lpstr>Problem Contracts</vt:lpstr>
      <vt:lpstr>PowerPoint Presentation</vt:lpstr>
      <vt:lpstr>PowerPoint Presentation</vt:lpstr>
      <vt:lpstr>Where to get more information</vt:lpstr>
      <vt:lpstr>PowerPoint Presentation</vt:lpstr>
      <vt:lpstr>Volunteer and Donated Resources</vt:lpstr>
      <vt:lpstr>PowerPoint Presentation</vt:lpstr>
      <vt:lpstr>PowerPoint Presentation</vt:lpstr>
      <vt:lpstr>Procurement</vt:lpstr>
      <vt:lpstr>Procurement</vt:lpstr>
      <vt:lpstr>HUD has even more rules</vt:lpstr>
      <vt:lpstr>PowerPoint Presentation</vt:lpstr>
    </vt:vector>
  </TitlesOfParts>
  <Company>Sides &amp; Associates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Media</dc:creator>
  <cp:lastModifiedBy>Aymond, Danielle</cp:lastModifiedBy>
  <cp:revision>339</cp:revision>
  <cp:lastPrinted>2017-03-24T17:43:51Z</cp:lastPrinted>
  <dcterms:created xsi:type="dcterms:W3CDTF">2013-04-02T20:42:59Z</dcterms:created>
  <dcterms:modified xsi:type="dcterms:W3CDTF">2017-11-06T18:01:43Z</dcterms:modified>
</cp:coreProperties>
</file>