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theme/theme2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</p:sldMasterIdLst>
  <p:notesMasterIdLst>
    <p:notesMasterId r:id="rId54"/>
  </p:notesMasterIdLst>
  <p:sldIdLst>
    <p:sldId id="339" r:id="rId28"/>
    <p:sldId id="320" r:id="rId29"/>
    <p:sldId id="292" r:id="rId30"/>
    <p:sldId id="450" r:id="rId31"/>
    <p:sldId id="465" r:id="rId32"/>
    <p:sldId id="454" r:id="rId33"/>
    <p:sldId id="466" r:id="rId34"/>
    <p:sldId id="294" r:id="rId35"/>
    <p:sldId id="321" r:id="rId36"/>
    <p:sldId id="460" r:id="rId37"/>
    <p:sldId id="505" r:id="rId38"/>
    <p:sldId id="313" r:id="rId39"/>
    <p:sldId id="405" r:id="rId40"/>
    <p:sldId id="476" r:id="rId41"/>
    <p:sldId id="506" r:id="rId42"/>
    <p:sldId id="499" r:id="rId43"/>
    <p:sldId id="502" r:id="rId44"/>
    <p:sldId id="503" r:id="rId45"/>
    <p:sldId id="500" r:id="rId46"/>
    <p:sldId id="501" r:id="rId47"/>
    <p:sldId id="297" r:id="rId48"/>
    <p:sldId id="463" r:id="rId49"/>
    <p:sldId id="262" r:id="rId50"/>
    <p:sldId id="419" r:id="rId51"/>
    <p:sldId id="429" r:id="rId52"/>
    <p:sldId id="305" r:id="rId53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F26516"/>
    <a:srgbClr val="FFFFCC"/>
    <a:srgbClr val="FFFFFF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5205" autoAdjust="0"/>
  </p:normalViewPr>
  <p:slideViewPr>
    <p:cSldViewPr>
      <p:cViewPr varScale="1">
        <p:scale>
          <a:sx n="110" d="100"/>
          <a:sy n="110" d="100"/>
        </p:scale>
        <p:origin x="168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97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2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7.xml"/><Relationship Id="rId42" Type="http://schemas.openxmlformats.org/officeDocument/2006/relationships/slide" Target="slides/slide15.xml"/><Relationship Id="rId47" Type="http://schemas.openxmlformats.org/officeDocument/2006/relationships/slide" Target="slides/slide20.xml"/><Relationship Id="rId50" Type="http://schemas.openxmlformats.org/officeDocument/2006/relationships/slide" Target="slides/slide23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6.xml"/><Relationship Id="rId38" Type="http://schemas.openxmlformats.org/officeDocument/2006/relationships/slide" Target="slides/slide11.xml"/><Relationship Id="rId46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2.xml"/><Relationship Id="rId41" Type="http://schemas.openxmlformats.org/officeDocument/2006/relationships/slide" Target="slides/slide14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5.xml"/><Relationship Id="rId37" Type="http://schemas.openxmlformats.org/officeDocument/2006/relationships/slide" Target="slides/slide10.xml"/><Relationship Id="rId40" Type="http://schemas.openxmlformats.org/officeDocument/2006/relationships/slide" Target="slides/slide13.xml"/><Relationship Id="rId45" Type="http://schemas.openxmlformats.org/officeDocument/2006/relationships/slide" Target="slides/slide18.xml"/><Relationship Id="rId53" Type="http://schemas.openxmlformats.org/officeDocument/2006/relationships/slide" Target="slides/slide26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" Target="slides/slide1.xml"/><Relationship Id="rId36" Type="http://schemas.openxmlformats.org/officeDocument/2006/relationships/slide" Target="slides/slide9.xml"/><Relationship Id="rId49" Type="http://schemas.openxmlformats.org/officeDocument/2006/relationships/slide" Target="slides/slide22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4.xml"/><Relationship Id="rId44" Type="http://schemas.openxmlformats.org/officeDocument/2006/relationships/slide" Target="slides/slide17.xml"/><Relationship Id="rId52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3.xml"/><Relationship Id="rId35" Type="http://schemas.openxmlformats.org/officeDocument/2006/relationships/slide" Target="slides/slide8.xml"/><Relationship Id="rId43" Type="http://schemas.openxmlformats.org/officeDocument/2006/relationships/slide" Target="slides/slide16.xml"/><Relationship Id="rId48" Type="http://schemas.openxmlformats.org/officeDocument/2006/relationships/slide" Target="slides/slide21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4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40" b="0" i="0" u="none" strike="noStrike" kern="1200" spc="0" baseline="0">
                <a:solidFill>
                  <a:srgbClr val="CC9900"/>
                </a:solidFill>
                <a:latin typeface="+mn-lt"/>
                <a:ea typeface="+mn-ea"/>
                <a:cs typeface="+mn-cs"/>
              </a:defRPr>
            </a:pPr>
            <a:r>
              <a:rPr lang="en-US" sz="2400" b="1" baseline="0" dirty="0">
                <a:solidFill>
                  <a:srgbClr val="CC9900"/>
                </a:solidFill>
              </a:rPr>
              <a:t>What were the Issues?</a:t>
            </a:r>
          </a:p>
        </c:rich>
      </c:tx>
      <c:layout>
        <c:manualLayout>
          <c:xMode val="edge"/>
          <c:yMode val="edge"/>
          <c:x val="0.2939067331930043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40" b="0" i="0" u="none" strike="noStrike" kern="1200" spc="0" baseline="0">
              <a:solidFill>
                <a:srgbClr val="CC990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01-4571-B144-2A9C6C318DB8}"/>
              </c:ext>
            </c:extLst>
          </c:dPt>
          <c:dPt>
            <c:idx val="1"/>
            <c:bubble3D val="0"/>
            <c:spPr>
              <a:solidFill>
                <a:srgbClr val="CC9900"/>
              </a:solidFill>
              <a:ln w="1905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01-4571-B144-2A9C6C318DB8}"/>
              </c:ext>
            </c:extLst>
          </c:dPt>
          <c:dPt>
            <c:idx val="2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01-4571-B144-2A9C6C318DB8}"/>
              </c:ext>
            </c:extLst>
          </c:dPt>
          <c:dPt>
            <c:idx val="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01-4571-B144-2A9C6C318DB8}"/>
              </c:ext>
            </c:extLst>
          </c:dPt>
          <c:cat>
            <c:strRef>
              <c:f>'Monthly Down Time'!$A$5:$A$7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'Monthly Down Time'!$B$5:$B$7</c:f>
              <c:numCache>
                <c:formatCode>General</c:formatCode>
                <c:ptCount val="3"/>
                <c:pt idx="0">
                  <c:v>71</c:v>
                </c:pt>
                <c:pt idx="1">
                  <c:v>12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01-4571-B144-2A9C6C318D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rgbClr val="CC99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 rtl="0">
              <a:defRPr sz="11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FF0000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FFFFCC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rgbClr val="FFFFCC"/>
                </a:solidFill>
              </a:rPr>
              <a:t>Percentage of All Sites IN WIDE AREA operations</a:t>
            </a:r>
          </a:p>
        </c:rich>
      </c:tx>
      <c:layout>
        <c:manualLayout>
          <c:xMode val="edge"/>
          <c:yMode val="edge"/>
          <c:x val="0.19627399516236937"/>
          <c:y val="6.06060606060606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FFFFCC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1666666666666664E-2"/>
          <c:y val="0.19226851851851851"/>
          <c:w val="0.93888888888888888"/>
          <c:h val="0.6277697579469232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Sheet1!$B$7</c:f>
              <c:strCache>
                <c:ptCount val="1"/>
                <c:pt idx="0">
                  <c:v>Percentage of System Uptime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Sheet1!$A$8:$A$12</c:f>
              <c:strCache>
                <c:ptCount val="5"/>
                <c:pt idx="0">
                  <c:v>September</c:v>
                </c:pt>
                <c:pt idx="1">
                  <c:v>October</c:v>
                </c:pt>
                <c:pt idx="2">
                  <c:v>November</c:v>
                </c:pt>
                <c:pt idx="3">
                  <c:v>December</c:v>
                </c:pt>
                <c:pt idx="4">
                  <c:v>Average Uptime</c:v>
                </c:pt>
              </c:strCache>
            </c:strRef>
          </c:cat>
          <c:val>
            <c:numRef>
              <c:f>Sheet1!$B$8:$B$12</c:f>
              <c:numCache>
                <c:formatCode>General</c:formatCode>
                <c:ptCount val="5"/>
                <c:pt idx="0">
                  <c:v>99.48</c:v>
                </c:pt>
                <c:pt idx="1">
                  <c:v>99.79</c:v>
                </c:pt>
                <c:pt idx="2">
                  <c:v>99.2</c:v>
                </c:pt>
                <c:pt idx="3">
                  <c:v>99.34</c:v>
                </c:pt>
                <c:pt idx="4">
                  <c:v>99.45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4-494F-A370-02CFAA9AB41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33522944"/>
        <c:axId val="133529984"/>
        <c:axId val="0"/>
      </c:bar3DChart>
      <c:catAx>
        <c:axId val="13352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FFFCC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29984"/>
        <c:crosses val="autoZero"/>
        <c:auto val="1"/>
        <c:lblAlgn val="ctr"/>
        <c:lblOffset val="100"/>
        <c:noMultiLvlLbl val="0"/>
      </c:catAx>
      <c:valAx>
        <c:axId val="133529984"/>
        <c:scaling>
          <c:orientation val="minMax"/>
          <c:min val="9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22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50000"/>
            <a:lumOff val="50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4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4.png"/><Relationship Id="rId6" Type="http://schemas.openxmlformats.org/officeDocument/2006/relationships/image" Target="../media/image18.svg"/><Relationship Id="rId5" Type="http://schemas.openxmlformats.org/officeDocument/2006/relationships/image" Target="../media/image16.pn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4.png"/><Relationship Id="rId6" Type="http://schemas.openxmlformats.org/officeDocument/2006/relationships/image" Target="../media/image18.svg"/><Relationship Id="rId5" Type="http://schemas.openxmlformats.org/officeDocument/2006/relationships/image" Target="../media/image16.pn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000" b="1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Security</a:t>
          </a:r>
          <a:r>
            <a:rPr lang="en-US" sz="1800" b="1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Groups</a:t>
          </a: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    </a:t>
          </a:r>
          <a:r>
            <a:rPr lang="en-US" sz="2000" b="1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192</a:t>
          </a:r>
          <a:endParaRPr lang="en-US" sz="2000" b="1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Agencies</a:t>
          </a:r>
          <a:r>
            <a:rPr lang="en-US" dirty="0">
              <a:latin typeface="Perpetua" panose="02020502060401020303" pitchFamily="18" charset="0"/>
            </a:rPr>
            <a:t> </a:t>
          </a: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r>
            <a:rPr lang="en-US" sz="2000" b="1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606</a:t>
          </a:r>
          <a:endParaRPr lang="en-US" sz="2000" b="1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20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Talkgroups</a:t>
          </a: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      6420</a:t>
          </a:r>
          <a:endParaRPr lang="en-US" sz="2000" b="1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6036" custLinFactNeighborY="3776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</dgm:pt>
    <dgm:pt modelId="{CCF8B312-F1D4-4D5F-B268-1379C27612D5}" type="pres">
      <dgm:prSet presAssocID="{98C0B84F-418D-49FC-B520-4F7880A4FDEC}" presName="parTx" presStyleLbl="revTx" presStyleIdx="0" presStyleCnt="6" custScaleX="67002" custScaleY="158352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</dgm:pt>
    <dgm:pt modelId="{789046AE-0A39-4592-89FB-64A9102EED0C}" type="pres">
      <dgm:prSet presAssocID="{98C0B84F-418D-49FC-B520-4F7880A4FDEC}" presName="desTx" presStyleLbl="revTx" presStyleIdx="1" presStyleCnt="6" custScaleX="43576" custScaleY="172862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</dgm:pt>
    <dgm:pt modelId="{D253E490-4EB7-4F85-B778-9AACD13FE3B2}" type="pres">
      <dgm:prSet presAssocID="{DF8840C8-678B-4816-8F7A-975FD17F3F69}" presName="compNode" presStyleCnt="0"/>
      <dgm:spPr/>
    </dgm:pt>
    <dgm:pt modelId="{63D9FCB6-27F5-402E-BEA8-8A797144EAA3}" type="pres">
      <dgm:prSet presAssocID="{DF8840C8-678B-4816-8F7A-975FD17F3F69}" presName="iconRect" presStyleLbl="node1" presStyleIdx="1" presStyleCnt="3" custLinFactNeighborX="84379" custLinFactNeighborY="6670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NeighborX="782" custLinFactNeighborY="-40476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NeighborX="16026" custLinFactNeighborY="15961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</dgm:pt>
    <dgm:pt modelId="{7B3E06D1-C061-4227-A54D-86FC53388552}" type="pres">
      <dgm:prSet presAssocID="{1DB330BF-6883-469D-827E-75CB53C4BA9D}" presName="compNode" presStyleCnt="0"/>
      <dgm:spPr/>
    </dgm:pt>
    <dgm:pt modelId="{BD21A5C0-2B4B-4B62-AFE6-BE7E093B89C5}" type="pres">
      <dgm:prSet presAssocID="{1DB330BF-6883-469D-827E-75CB53C4BA9D}" presName="iconRect" presStyleLbl="node1" presStyleIdx="2" presStyleCnt="3" custLinFactNeighborX="48229" custLinFactNeighborY="-1228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</dgm:pt>
    <dgm:pt modelId="{B9BF01C2-DF94-40B5-84FD-B139B9B04182}" type="pres">
      <dgm:prSet presAssocID="{1DB330BF-6883-469D-827E-75CB53C4BA9D}" presName="parTx" presStyleLbl="revTx" presStyleIdx="4" presStyleCnt="6" custScaleX="75581" custScaleY="17078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NeighborX="-12143" custLinFactNeighborY="-26638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1996" y="1051702"/>
          <a:ext cx="952414" cy="92062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000" b="-2000"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8B312-F1D4-4D5F-B268-1379C27612D5}">
      <dsp:nvSpPr>
        <dsp:cNvPr id="0" name=""/>
        <dsp:cNvSpPr/>
      </dsp:nvSpPr>
      <dsp:spPr>
        <a:xfrm>
          <a:off x="457203" y="1886412"/>
          <a:ext cx="1681854" cy="5962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000" b="1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Security</a:t>
          </a:r>
          <a:r>
            <a:rPr lang="en-US" sz="1800" b="1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Groups</a:t>
          </a:r>
        </a:p>
      </dsp:txBody>
      <dsp:txXfrm>
        <a:off x="457203" y="1886412"/>
        <a:ext cx="1681854" cy="596232"/>
      </dsp:txXfrm>
    </dsp:sp>
    <dsp:sp modelId="{789046AE-0A39-4592-89FB-64A9102EED0C}">
      <dsp:nvSpPr>
        <dsp:cNvPr id="0" name=""/>
        <dsp:cNvSpPr/>
      </dsp:nvSpPr>
      <dsp:spPr>
        <a:xfrm>
          <a:off x="751218" y="2246000"/>
          <a:ext cx="1093825" cy="7740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    </a:t>
          </a:r>
          <a:r>
            <a:rPr lang="en-US" sz="2000" b="1" kern="1200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192</a:t>
          </a:r>
          <a:endParaRPr lang="en-US" sz="2000" b="1" kern="1200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sp:txBody>
      <dsp:txXfrm>
        <a:off x="751218" y="2246000"/>
        <a:ext cx="1093825" cy="774071"/>
      </dsp:txXfrm>
    </dsp:sp>
    <dsp:sp modelId="{63D9FCB6-27F5-402E-BEA8-8A797144EAA3}">
      <dsp:nvSpPr>
        <dsp:cNvPr id="0" name=""/>
        <dsp:cNvSpPr/>
      </dsp:nvSpPr>
      <dsp:spPr>
        <a:xfrm>
          <a:off x="3733802" y="1054105"/>
          <a:ext cx="878554" cy="878554"/>
        </a:xfrm>
        <a:prstGeom prst="rect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922CAA-BE8A-4A77-90A4-DF845747F5B2}">
      <dsp:nvSpPr>
        <dsp:cNvPr id="0" name=""/>
        <dsp:cNvSpPr/>
      </dsp:nvSpPr>
      <dsp:spPr>
        <a:xfrm>
          <a:off x="3657602" y="1814631"/>
          <a:ext cx="1219182" cy="3468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300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Agencies</a:t>
          </a:r>
          <a:r>
            <a:rPr lang="en-US" sz="2300" kern="1200" dirty="0">
              <a:latin typeface="Perpetua" panose="02020502060401020303" pitchFamily="18" charset="0"/>
            </a:rPr>
            <a:t> </a:t>
          </a:r>
        </a:p>
      </dsp:txBody>
      <dsp:txXfrm>
        <a:off x="3657602" y="1814631"/>
        <a:ext cx="1219182" cy="346872"/>
      </dsp:txXfrm>
    </dsp:sp>
    <dsp:sp modelId="{7CE4CA94-CD85-4338-B416-72E4D77EB94C}">
      <dsp:nvSpPr>
        <dsp:cNvPr id="0" name=""/>
        <dsp:cNvSpPr/>
      </dsp:nvSpPr>
      <dsp:spPr>
        <a:xfrm>
          <a:off x="3965674" y="2206334"/>
          <a:ext cx="1368336" cy="9082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606</a:t>
          </a:r>
          <a:endParaRPr lang="en-US" sz="2000" b="1" kern="1200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sp:txBody>
      <dsp:txXfrm>
        <a:off x="3965674" y="2206334"/>
        <a:ext cx="1368336" cy="908231"/>
      </dsp:txXfrm>
    </dsp:sp>
    <dsp:sp modelId="{BD21A5C0-2B4B-4B62-AFE6-BE7E093B89C5}">
      <dsp:nvSpPr>
        <dsp:cNvPr id="0" name=""/>
        <dsp:cNvSpPr/>
      </dsp:nvSpPr>
      <dsp:spPr>
        <a:xfrm>
          <a:off x="6365638" y="1049459"/>
          <a:ext cx="878554" cy="87855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F01C2-DF94-40B5-84FD-B139B9B04182}">
      <dsp:nvSpPr>
        <dsp:cNvPr id="0" name=""/>
        <dsp:cNvSpPr/>
      </dsp:nvSpPr>
      <dsp:spPr>
        <a:xfrm>
          <a:off x="6248398" y="1883684"/>
          <a:ext cx="1897201" cy="6430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000" kern="1200" dirty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Talkgroups</a:t>
          </a:r>
        </a:p>
      </dsp:txBody>
      <dsp:txXfrm>
        <a:off x="6248398" y="1883684"/>
        <a:ext cx="1897201" cy="643053"/>
      </dsp:txXfrm>
    </dsp:sp>
    <dsp:sp modelId="{914824B2-2066-406E-B121-41D6DD0392FD}">
      <dsp:nvSpPr>
        <dsp:cNvPr id="0" name=""/>
        <dsp:cNvSpPr/>
      </dsp:nvSpPr>
      <dsp:spPr>
        <a:xfrm>
          <a:off x="6248398" y="2209801"/>
          <a:ext cx="1287584" cy="6492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accent5">
                  <a:lumMod val="50000"/>
                </a:schemeClr>
              </a:solidFill>
              <a:latin typeface="Perpetua" panose="02020502060401020303" pitchFamily="18" charset="0"/>
            </a:rPr>
            <a:t>       6420</a:t>
          </a:r>
          <a:endParaRPr lang="en-US" sz="2000" b="1" kern="1200" dirty="0">
            <a:solidFill>
              <a:schemeClr val="accent5">
                <a:lumMod val="50000"/>
              </a:schemeClr>
            </a:solidFill>
            <a:latin typeface="Perpetua" panose="02020502060401020303" pitchFamily="18" charset="0"/>
          </a:endParaRPr>
        </a:p>
      </dsp:txBody>
      <dsp:txXfrm>
        <a:off x="6248398" y="2209801"/>
        <a:ext cx="1287584" cy="6492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0.33663</cdr:x>
      <cdr:y>0.42373</cdr:y>
    </cdr:from>
    <cdr:to>
      <cdr:x>0.42574</cdr:x>
      <cdr:y>0.5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590800" y="1905000"/>
          <a:ext cx="685800" cy="3429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0.33663</cdr:x>
      <cdr:y>0.38983</cdr:y>
    </cdr:from>
    <cdr:to>
      <cdr:x>0.44554</cdr:x>
      <cdr:y>0.44915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90800" y="1752600"/>
          <a:ext cx="838200" cy="266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800" dirty="0">
            <a:solidFill>
              <a:srgbClr val="FFFFFF"/>
            </a:solidFill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</cdr:x>
      <cdr:y>0.37661</cdr:y>
    </cdr:from>
    <cdr:to>
      <cdr:x>0.34653</cdr:x>
      <cdr:y>0.46136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750551"/>
          <a:ext cx="2766495" cy="3939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rgbClr val="CC9900"/>
              </a:solidFill>
              <a:latin typeface="Arial" panose="020B0604020202020204" pitchFamily="34" charset="0"/>
              <a:cs typeface="Arial" panose="020B0604020202020204" pitchFamily="34" charset="0"/>
            </a:rPr>
            <a:t>Power 12%</a:t>
          </a:r>
          <a:endParaRPr lang="en-US" sz="1600" b="1" dirty="0">
            <a:solidFill>
              <a:srgbClr val="CC99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0.14495</cdr:x>
      <cdr:y>0.40984</cdr:y>
    </cdr:from>
    <cdr:to>
      <cdr:x>0.27503</cdr:x>
      <cdr:y>0.41401</cdr:y>
    </cdr:to>
    <cdr:cxnSp macro="">
      <cdr:nvCxnSpPr>
        <cdr:cNvPr id="7" name="Straight Connector 6">
          <a:extLst xmlns:a="http://schemas.openxmlformats.org/drawingml/2006/main">
            <a:ext uri="{FF2B5EF4-FFF2-40B4-BE49-F238E27FC236}">
              <a16:creationId xmlns:a16="http://schemas.microsoft.com/office/drawing/2014/main" id="{84C2F7BD-0F22-498E-8CC1-35AD8AAF97A7}"/>
            </a:ext>
          </a:extLst>
        </cdr:cNvPr>
        <cdr:cNvCxnSpPr/>
      </cdr:nvCxnSpPr>
      <cdr:spPr>
        <a:xfrm xmlns:a="http://schemas.openxmlformats.org/drawingml/2006/main" flipV="1">
          <a:off x="1157158" y="1905000"/>
          <a:ext cx="1038483" cy="1938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C9900"/>
          </a:solidFill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0.7587</cdr:x>
      <cdr:y>0.08475</cdr:y>
    </cdr:from>
    <cdr:to>
      <cdr:x>0.97652</cdr:x>
      <cdr:y>0.25121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839097" y="381000"/>
          <a:ext cx="1676386" cy="7483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endParaRPr lang="en-US" sz="1800" b="1" dirty="0">
            <a:solidFill>
              <a:srgbClr val="CC9900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  <cdr:relSizeAnchor xmlns:cdr="http://schemas.openxmlformats.org/drawingml/2006/chartDrawing">
    <cdr:from>
      <cdr:x>0.22129</cdr:x>
      <cdr:y>0.14754</cdr:y>
    </cdr:from>
    <cdr:to>
      <cdr:x>0.42173</cdr:x>
      <cdr:y>0.14754</cdr:y>
    </cdr:to>
    <cdr:cxnSp macro="">
      <cdr:nvCxnSpPr>
        <cdr:cNvPr id="11" name="Straight Connector 10">
          <a:extLst xmlns:a="http://schemas.openxmlformats.org/drawingml/2006/main">
            <a:ext uri="{FF2B5EF4-FFF2-40B4-BE49-F238E27FC236}">
              <a16:creationId xmlns:a16="http://schemas.microsoft.com/office/drawing/2014/main" id="{CA3C7FFE-2841-4972-9CFB-6ECE79FFD379}"/>
            </a:ext>
          </a:extLst>
        </cdr:cNvPr>
        <cdr:cNvCxnSpPr/>
      </cdr:nvCxnSpPr>
      <cdr:spPr>
        <a:xfrm xmlns:a="http://schemas.openxmlformats.org/drawingml/2006/main">
          <a:off x="1766651" y="685795"/>
          <a:ext cx="1600219" cy="5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3">
          <a:schemeClr val="accent3"/>
        </a:lnRef>
        <a:fillRef xmlns:a="http://schemas.openxmlformats.org/drawingml/2006/main" idx="0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0.01909</cdr:x>
      <cdr:y>0.09836</cdr:y>
    </cdr:from>
    <cdr:to>
      <cdr:x>0.17915</cdr:x>
      <cdr:y>0.16393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152400" y="457200"/>
          <a:ext cx="1277826" cy="3047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rgbClr val="FF0000"/>
              </a:solidFill>
              <a:latin typeface="+mj-lt"/>
            </a:rPr>
            <a:t>Equipment 17%</a:t>
          </a:r>
          <a:endParaRPr lang="en-US" sz="1600" b="1" dirty="0">
            <a:solidFill>
              <a:srgbClr val="FF0000"/>
            </a:solidFill>
            <a:latin typeface="+mj-lt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>
            <a:lvl1pPr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533" y="4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>
            <a:lvl1pPr algn="r"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950" y="4422461"/>
            <a:ext cx="5617207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41740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b" anchorCtr="0" compatLnSpc="1">
            <a:prstTxWarp prst="textNoShape">
              <a:avLst/>
            </a:prstTxWarp>
          </a:bodyPr>
          <a:lstStyle>
            <a:lvl1pPr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533" y="8841740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b" anchorCtr="0" compatLnSpc="1">
            <a:prstTxWarp prst="textNoShape">
              <a:avLst/>
            </a:prstTxWarp>
          </a:bodyPr>
          <a:lstStyle>
            <a:lvl1pPr algn="r" defTabSz="93014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76CAF796-3A35-4D1F-9933-4E3D9651D8CD}" type="slidenum">
              <a:rPr lang="en-US" smtClean="0"/>
              <a:pPr defTabSz="928648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2D7F1E86-666C-4181-AE65-194D44734F5D}" type="slidenum">
              <a:rPr lang="en-US" smtClean="0"/>
              <a:pPr defTabSz="928648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087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66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992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17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5283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18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576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725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EC2A06-71DF-40BD-A274-7AA1D3D791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725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8" y="4416427"/>
            <a:ext cx="5607049" cy="418465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5074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357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442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3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633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768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6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960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7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9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2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7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94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418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6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8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51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561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8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0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69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720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744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79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840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88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912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93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98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006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030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3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3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1.emf"/><Relationship Id="rId4" Type="http://schemas.openxmlformats.org/officeDocument/2006/relationships/oleObject" Target="../embeddings/oleObject3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34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sz="quarter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solidFill>
                  <a:srgbClr val="CC9900"/>
                </a:solidFill>
                <a:effectLst/>
                <a:latin typeface="Perpetua" panose="02020502060401020303" pitchFamily="18" charset="0"/>
              </a:rPr>
              <a:t>L.W.I.N.</a:t>
            </a:r>
            <a:endParaRPr lang="en-US" sz="9600" b="1" spc="100" dirty="0">
              <a:solidFill>
                <a:srgbClr val="CC9900"/>
              </a:solidFill>
              <a:effectLst/>
              <a:latin typeface="Perpetua" panose="02020502060401020303" pitchFamily="18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sz="quarter" idx="1"/>
          </p:nvPr>
        </p:nvSpPr>
        <p:spPr>
          <a:solidFill>
            <a:schemeClr val="bg1"/>
          </a:solidFill>
        </p:spPr>
        <p:txBody>
          <a:bodyPr vert="horz" lIns="45720" tIns="45720" rIns="45720" bIns="45720" rtlCol="0" anchor="ctr">
            <a:normAutofit fontScale="85000" lnSpcReduction="1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  <a:r>
              <a:rPr lang="en-US" sz="2400" dirty="0" smtClean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Updated January 31, 2023</a:t>
            </a:r>
            <a:endParaRPr lang="en-US" sz="2400" dirty="0">
              <a:ln w="0"/>
              <a:solidFill>
                <a:srgbClr val="CC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Safety-State </a:t>
            </a:r>
            <a:r>
              <a:rPr lang="en-US" sz="2400" dirty="0" smtClean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Police</a:t>
            </a:r>
            <a:endParaRPr lang="en-US" sz="2400" dirty="0">
              <a:ln w="0"/>
              <a:solidFill>
                <a:srgbClr val="CC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rgbClr val="CC99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rgbClr val="CC99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304800" y="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u="sng" cap="small" dirty="0" smtClean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Infrastructure </a:t>
            </a:r>
            <a:r>
              <a:rPr lang="en-US" sz="3600" b="1" u="sng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233" y="1828800"/>
            <a:ext cx="5807368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SYSTEM SUMMARY</a:t>
            </a:r>
            <a:endParaRPr lang="en-US" sz="3600" u="sng" dirty="0">
              <a:solidFill>
                <a:srgbClr val="CC9900"/>
              </a:solidFill>
              <a:effectLst/>
              <a:latin typeface="+mn-lt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09600" y="2514600"/>
            <a:ext cx="7962900" cy="20574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rgbClr val="FFFFFF"/>
                </a:solidFill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FF0000"/>
                </a:solidFill>
                <a:cs typeface="Times New Roman" pitchFamily="18" charset="0"/>
              </a:rPr>
              <a:t>144*  </a:t>
            </a:r>
            <a:r>
              <a:rPr lang="en-US" sz="2000" b="1" dirty="0" smtClean="0">
                <a:solidFill>
                  <a:srgbClr val="CC9900"/>
                </a:solidFill>
                <a:cs typeface="Times New Roman" pitchFamily="18" charset="0"/>
              </a:rPr>
              <a:t>Total Tower </a:t>
            </a:r>
            <a:r>
              <a:rPr lang="en-US" sz="2000" b="1" dirty="0">
                <a:solidFill>
                  <a:srgbClr val="CC9900"/>
                </a:solidFill>
                <a:cs typeface="Times New Roman" pitchFamily="18" charset="0"/>
              </a:rPr>
              <a:t>Sites in </a:t>
            </a:r>
            <a:r>
              <a:rPr lang="en-US" sz="2000" b="1" dirty="0" smtClean="0">
                <a:solidFill>
                  <a:srgbClr val="CC9900"/>
                </a:solidFill>
                <a:cs typeface="Times New Roman" pitchFamily="18" charset="0"/>
              </a:rPr>
              <a:t>Operation</a:t>
            </a:r>
            <a:endParaRPr lang="en-US" sz="2000" b="1" dirty="0">
              <a:solidFill>
                <a:srgbClr val="CC9900"/>
              </a:solidFill>
              <a:cs typeface="Times New Roman" pitchFamily="18" charset="0"/>
            </a:endParaRPr>
          </a:p>
          <a:p>
            <a:pPr eaLnBrk="1" hangingPunct="1">
              <a:buClr>
                <a:srgbClr val="9900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CC9900"/>
                </a:solidFill>
                <a:cs typeface="Times New Roman" pitchFamily="18" charset="0"/>
              </a:rPr>
              <a:t>6 Operational Mobile Sites</a:t>
            </a:r>
            <a:endParaRPr lang="en-US" sz="2000" b="1" dirty="0">
              <a:solidFill>
                <a:srgbClr val="CC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CC9900"/>
                </a:solidFill>
              </a:rPr>
              <a:t>Lacombe</a:t>
            </a:r>
            <a:endParaRPr lang="en-US" dirty="0">
              <a:solidFill>
                <a:srgbClr val="CC99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rgbClr val="CC9900"/>
                </a:solidFill>
              </a:rPr>
              <a:t>Abita Springs</a:t>
            </a:r>
            <a:endParaRPr lang="en-US" dirty="0">
              <a:solidFill>
                <a:srgbClr val="CC9900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Blond</a:t>
            </a:r>
            <a:endParaRPr lang="en-US" b="0" dirty="0">
              <a:solidFill>
                <a:srgbClr val="CC99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Gibson</a:t>
            </a:r>
          </a:p>
          <a:p>
            <a:endParaRPr lang="en-US" dirty="0">
              <a:solidFill>
                <a:srgbClr val="CC99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CC9900"/>
                </a:solidFill>
              </a:rPr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St. 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>
              <a:solidFill>
                <a:srgbClr val="CC99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CC9900"/>
                </a:solidFill>
                <a:latin typeface="+mj-lt"/>
              </a:rPr>
              <a:t>Zone 1: </a:t>
            </a:r>
            <a:br>
              <a:rPr lang="en-US" sz="3600" dirty="0">
                <a:solidFill>
                  <a:srgbClr val="CC9900"/>
                </a:solidFill>
                <a:latin typeface="+mj-lt"/>
              </a:rPr>
            </a:br>
            <a:r>
              <a:rPr lang="en-US" sz="3600" dirty="0">
                <a:solidFill>
                  <a:srgbClr val="CC9900"/>
                </a:solidFill>
                <a:latin typeface="+mj-lt"/>
              </a:rPr>
              <a:t>42 Sites in Full Operation</a:t>
            </a:r>
            <a:endParaRPr lang="en-US" sz="3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</a:rPr>
              <a:t>Zone 2: </a:t>
            </a:r>
            <a:br>
              <a:rPr lang="en-US" sz="3600" b="1" dirty="0" smtClean="0">
                <a:solidFill>
                  <a:srgbClr val="CC9900"/>
                </a:solidFill>
              </a:rPr>
            </a:br>
            <a:r>
              <a:rPr lang="en-US" sz="3600" b="1" dirty="0" smtClean="0">
                <a:solidFill>
                  <a:srgbClr val="CC9900"/>
                </a:solidFill>
              </a:rPr>
              <a:t>17 Sites in Full Operation</a:t>
            </a:r>
            <a:endParaRPr lang="en-US" sz="3600" dirty="0">
              <a:solidFill>
                <a:srgbClr val="CC99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2362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Galleria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NO East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Lafitte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Hahnville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St. Rosalie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Kenner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Airport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Port Fourchon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Reggio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Montegut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Buras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</a:rPr>
              <a:t>Wilmer</a:t>
            </a:r>
          </a:p>
          <a:p>
            <a:pPr marL="285750" marR="0" lvl="0" indent="-2857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CC9900"/>
                </a:solidFill>
              </a:rPr>
              <a:t>Grand Isle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033514" cy="18288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CC9900"/>
                </a:solidFill>
                <a:latin typeface="+mn-lt"/>
              </a:rPr>
              <a:t>Zone 3:</a:t>
            </a:r>
            <a:br>
              <a:rPr lang="en-US" sz="3600" b="1" cap="all" dirty="0">
                <a:solidFill>
                  <a:srgbClr val="CC9900"/>
                </a:solidFill>
                <a:latin typeface="+mn-lt"/>
              </a:rPr>
            </a:br>
            <a:r>
              <a:rPr lang="en-US" sz="3600" b="1" cap="all" dirty="0" smtClean="0">
                <a:solidFill>
                  <a:srgbClr val="CC9900"/>
                </a:solidFill>
                <a:latin typeface="+mn-lt"/>
              </a:rPr>
              <a:t>53</a:t>
            </a:r>
            <a:r>
              <a:rPr lang="en-US" sz="3600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3600" b="1" cap="all" dirty="0">
                <a:solidFill>
                  <a:srgbClr val="CC9900"/>
                </a:solidFill>
                <a:latin typeface="+mn-lt"/>
              </a:rPr>
              <a:t>Sites in Full Operation</a:t>
            </a:r>
            <a:endParaRPr lang="en-US" sz="3600" dirty="0">
              <a:solidFill>
                <a:srgbClr val="CC9900"/>
              </a:solidFill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Winnfield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Farmerville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C9900"/>
                </a:solidFill>
              </a:rPr>
              <a:t>Sentell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Tallulah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CC9900"/>
                </a:solidFill>
              </a:rPr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9900"/>
                </a:solidFill>
              </a:rPr>
              <a:t>Cypress</a:t>
            </a:r>
            <a:endParaRPr lang="en-US" sz="2000" dirty="0">
              <a:solidFill>
                <a:srgbClr val="CC99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4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CC9900"/>
                </a:solidFill>
              </a:rPr>
              <a:t>Zone 4:</a:t>
            </a:r>
            <a:br>
              <a:rPr lang="en-US" sz="3600" b="1" cap="all" dirty="0">
                <a:solidFill>
                  <a:srgbClr val="CC9900"/>
                </a:solidFill>
              </a:rPr>
            </a:br>
            <a:r>
              <a:rPr lang="en-US" sz="3600" b="1" cap="all" dirty="0" smtClean="0">
                <a:solidFill>
                  <a:srgbClr val="CC9900"/>
                </a:solidFill>
              </a:rPr>
              <a:t>32 </a:t>
            </a:r>
            <a:r>
              <a:rPr lang="en-US" sz="3600" b="1" cap="all" dirty="0">
                <a:solidFill>
                  <a:srgbClr val="CC9900"/>
                </a:solidFill>
              </a:rPr>
              <a:t>Sites in Full</a:t>
            </a:r>
            <a:r>
              <a:rPr lang="en-US" sz="3600" dirty="0">
                <a:solidFill>
                  <a:srgbClr val="CC9900"/>
                </a:solidFill>
              </a:rPr>
              <a:t> </a:t>
            </a:r>
            <a:r>
              <a:rPr lang="en-US" sz="3600" b="1" cap="all" dirty="0">
                <a:solidFill>
                  <a:srgbClr val="CC9900"/>
                </a:solidFill>
              </a:rPr>
              <a:t>Operation</a:t>
            </a:r>
            <a:endParaRPr lang="en-US" sz="3600" dirty="0">
              <a:solidFill>
                <a:srgbClr val="CC99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1905000"/>
            <a:ext cx="86106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C99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u="sng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25908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chemeClr val="accent4">
                  <a:lumMod val="50000"/>
                </a:schemeClr>
              </a:solidFill>
              <a:cs typeface="Times New Roman" pitchFamily="18" charset="0"/>
            </a:endParaRPr>
          </a:p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CC9900"/>
                </a:solidFill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1310 </a:t>
            </a:r>
          </a:p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1259 </a:t>
            </a:r>
            <a:r>
              <a:rPr lang="en-US" sz="2000" dirty="0">
                <a:solidFill>
                  <a:srgbClr val="CC9900"/>
                </a:solidFill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144 Sites</a:t>
            </a:r>
          </a:p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CC9900"/>
                </a:solidFill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</a:br>
            <a:r>
              <a:rPr lang="en-US" sz="2000" dirty="0">
                <a:solidFill>
                  <a:srgbClr val="CC9900"/>
                </a:solidFill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CC9900"/>
                </a:solidFill>
                <a:cs typeface="Times New Roman" pitchFamily="18" charset="0"/>
              </a:rPr>
            </a:br>
            <a: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CC9900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CC99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2057400" y="1219200"/>
            <a:ext cx="61722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CC9900"/>
              </a:solidFill>
              <a:effectLst/>
              <a:latin typeface="+mn-lt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45232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2486216"/>
              </p:ext>
            </p:extLst>
          </p:nvPr>
        </p:nvGraphicFramePr>
        <p:xfrm>
          <a:off x="76200" y="1295400"/>
          <a:ext cx="8993188" cy="534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37" name="Worksheet" r:id="rId4" imgW="8162772" imgH="4343560" progId="Excel.Sheet.8">
                  <p:embed/>
                </p:oleObj>
              </mc:Choice>
              <mc:Fallback>
                <p:oleObj name="Worksheet" r:id="rId4" imgW="8162772" imgH="4343560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1295400"/>
                        <a:ext cx="8993188" cy="53482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362200" y="30480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C9900"/>
                </a:solidFill>
                <a:latin typeface="+mn-lt"/>
              </a:rPr>
              <a:t>SUBSCRIBERS</a:t>
            </a:r>
            <a:endParaRPr lang="en-US" sz="3600" dirty="0">
              <a:solidFill>
                <a:srgbClr val="CC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4125732"/>
              </p:ext>
            </p:extLst>
          </p:nvPr>
        </p:nvGraphicFramePr>
        <p:xfrm>
          <a:off x="186439" y="1143000"/>
          <a:ext cx="8601075" cy="435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11" name="Worksheet" r:id="rId4" imgW="8591408" imgH="4152927" progId="Excel.Sheet.8">
                  <p:embed/>
                </p:oleObj>
              </mc:Choice>
              <mc:Fallback>
                <p:oleObj name="Worksheet" r:id="rId4" imgW="8591408" imgH="4152927" progId="Excel.Sheet.8">
                  <p:embed/>
                  <p:pic>
                    <p:nvPicPr>
                      <p:cNvPr id="5" name="Object 7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6439" y="1143000"/>
                        <a:ext cx="8601075" cy="43513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4"/>
          <p:cNvSpPr txBox="1">
            <a:spLocks noChangeArrowheads="1"/>
          </p:cNvSpPr>
          <p:nvPr/>
        </p:nvSpPr>
        <p:spPr bwMode="auto">
          <a:xfrm>
            <a:off x="52137" y="228600"/>
            <a:ext cx="886968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  <a:miter lim="800000"/>
            <a:headEnd/>
            <a:tailEnd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2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2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2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2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5pPr>
            <a:lvl6pPr marL="342816" algn="ctr" rtl="0" eaLnBrk="1" fontAlgn="base" hangingPunct="1">
              <a:spcBef>
                <a:spcPct val="0"/>
              </a:spcBef>
              <a:spcAft>
                <a:spcPct val="0"/>
              </a:spcAft>
              <a:defRPr sz="3302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6pPr>
            <a:lvl7pPr marL="685631" algn="ctr" rtl="0" eaLnBrk="1" fontAlgn="base" hangingPunct="1">
              <a:spcBef>
                <a:spcPct val="0"/>
              </a:spcBef>
              <a:spcAft>
                <a:spcPct val="0"/>
              </a:spcAft>
              <a:defRPr sz="3302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7pPr>
            <a:lvl8pPr marL="1028441" algn="ctr" rtl="0" eaLnBrk="1" fontAlgn="base" hangingPunct="1">
              <a:spcBef>
                <a:spcPct val="0"/>
              </a:spcBef>
              <a:spcAft>
                <a:spcPct val="0"/>
              </a:spcAft>
              <a:defRPr sz="3302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8pPr>
            <a:lvl9pPr marL="1371257" algn="ctr" rtl="0" eaLnBrk="1" fontAlgn="base" hangingPunct="1">
              <a:spcBef>
                <a:spcPct val="0"/>
              </a:spcBef>
              <a:spcAft>
                <a:spcPct val="0"/>
              </a:spcAft>
              <a:defRPr sz="3302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9pPr>
          </a:lstStyle>
          <a:p>
            <a:pPr>
              <a:defRPr/>
            </a:pPr>
            <a:r>
              <a:rPr lang="en-US" b="1" kern="0" cap="small" dirty="0" smtClean="0">
                <a:solidFill>
                  <a:srgbClr val="CC9900"/>
                </a:solidFill>
                <a:latin typeface="Times New Roman" pitchFamily="18" charset="0"/>
                <a:cs typeface="Times New Roman" pitchFamily="18" charset="0"/>
              </a:rPr>
              <a:t>Subscribers 2008 to 2022</a:t>
            </a:r>
            <a:endParaRPr lang="en-US" b="1" kern="0" cap="small" dirty="0">
              <a:solidFill>
                <a:srgbClr val="CC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309438" y="2133600"/>
            <a:ext cx="5452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endParaRPr lang="en-US" sz="1200" dirty="0">
              <a:solidFill>
                <a:srgbClr val="FFC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510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3061430"/>
              </p:ext>
            </p:extLst>
          </p:nvPr>
        </p:nvGraphicFramePr>
        <p:xfrm>
          <a:off x="0" y="865188"/>
          <a:ext cx="9202738" cy="587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91" name="Worksheet" r:id="rId4" imgW="10801417" imgH="4695692" progId="Excel.Sheet.8">
                  <p:embed/>
                </p:oleObj>
              </mc:Choice>
              <mc:Fallback>
                <p:oleObj name="Worksheet" r:id="rId4" imgW="10801417" imgH="4695692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65188"/>
                        <a:ext cx="9202738" cy="5878512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PUSH TO TALK</a:t>
            </a:r>
            <a:endParaRPr lang="en-US" sz="3600" b="1" dirty="0">
              <a:solidFill>
                <a:srgbClr val="CC9900"/>
              </a:solidFill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6200" y="495853"/>
            <a:ext cx="858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FFCC"/>
                </a:solidFill>
              </a:rPr>
              <a:t>PTT</a:t>
            </a:r>
            <a:endParaRPr lang="en-US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8742670"/>
              </p:ext>
            </p:extLst>
          </p:nvPr>
        </p:nvGraphicFramePr>
        <p:xfrm>
          <a:off x="152400" y="1071563"/>
          <a:ext cx="8834438" cy="5237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42" name="Worksheet" r:id="rId4" imgW="7581795" imgH="3848273" progId="Excel.Sheet.8">
                  <p:embed/>
                </p:oleObj>
              </mc:Choice>
              <mc:Fallback>
                <p:oleObj name="Worksheet" r:id="rId4" imgW="7581795" imgH="3848273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71563"/>
                        <a:ext cx="8834438" cy="523716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PUSH TO TALK PER DAY</a:t>
            </a:r>
            <a:endParaRPr lang="en-US" sz="3600" b="1" dirty="0">
              <a:solidFill>
                <a:srgbClr val="CC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849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508716"/>
              </p:ext>
            </p:extLst>
          </p:nvPr>
        </p:nvGraphicFramePr>
        <p:xfrm>
          <a:off x="0" y="1066800"/>
          <a:ext cx="8991600" cy="449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451" name="Worksheet" r:id="rId4" imgW="6924649" imgH="3028910" progId="Excel.Sheet.8">
                  <p:embed/>
                </p:oleObj>
              </mc:Choice>
              <mc:Fallback>
                <p:oleObj name="Worksheet" r:id="rId4" imgW="6924649" imgH="3028910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066800"/>
                        <a:ext cx="8991600" cy="44942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143000"/>
          </a:xfrm>
        </p:spPr>
        <p:txBody>
          <a:bodyPr/>
          <a:lstStyle/>
          <a:p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BUSIES</a:t>
            </a:r>
            <a:endParaRPr lang="en-US" sz="3600" b="1" dirty="0">
              <a:solidFill>
                <a:srgbClr val="CC99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324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kern="1200" cap="small" dirty="0">
                <a:solidFill>
                  <a:srgbClr val="CC9900"/>
                </a:solidFill>
                <a:effectLst/>
                <a:latin typeface="Times New Roman" pitchFamily="18" charset="0"/>
                <a:cs typeface="Times New Roman" pitchFamily="18" charset="0"/>
              </a:rPr>
              <a:t>Busies 2008 to </a:t>
            </a:r>
            <a:r>
              <a:rPr lang="en-US" sz="3200" b="1" kern="1200" cap="small" dirty="0" smtClean="0">
                <a:solidFill>
                  <a:srgbClr val="CC9900"/>
                </a:solidFill>
                <a:effectLst/>
                <a:latin typeface="Times New Roman" pitchFamily="18" charset="0"/>
                <a:cs typeface="Times New Roman" pitchFamily="18" charset="0"/>
              </a:rPr>
              <a:t>2022</a:t>
            </a:r>
            <a:r>
              <a:rPr lang="en-US" sz="3200" b="1" kern="1200" cap="small" dirty="0">
                <a:solidFill>
                  <a:srgbClr val="CC990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kern="1200" cap="small" dirty="0">
                <a:solidFill>
                  <a:srgbClr val="CC99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graphicFrame>
        <p:nvGraphicFramePr>
          <p:cNvPr id="3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5743690"/>
              </p:ext>
            </p:extLst>
          </p:nvPr>
        </p:nvGraphicFramePr>
        <p:xfrm>
          <a:off x="26126" y="2133600"/>
          <a:ext cx="8912225" cy="4095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35" name="Worksheet" r:id="rId3" imgW="8601109" imgH="3181417" progId="Excel.Sheet.8">
                  <p:embed/>
                </p:oleObj>
              </mc:Choice>
              <mc:Fallback>
                <p:oleObj name="Worksheet" r:id="rId3" imgW="8601109" imgH="3181417" progId="Excel.Sheet.8">
                  <p:embed/>
                  <p:pic>
                    <p:nvPicPr>
                      <p:cNvPr id="1097" name="Object 73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26" y="2133600"/>
                        <a:ext cx="8912225" cy="4095750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ln>
                        <a:solidFill>
                          <a:schemeClr val="accent1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3465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u="sng" dirty="0">
                <a:solidFill>
                  <a:srgbClr val="CC9900"/>
                </a:solidFill>
                <a:latin typeface="+mn-lt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733800" y="2667000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 smtClean="0">
                <a:solidFill>
                  <a:srgbClr val="FFFFCC"/>
                </a:solidFill>
              </a:rPr>
              <a:t>Hahnville             309</a:t>
            </a:r>
          </a:p>
          <a:p>
            <a:pPr marL="342900" indent="-342900">
              <a:buAutoNum type="arabicPeriod"/>
            </a:pPr>
            <a:r>
              <a:rPr lang="en-US" sz="3200" dirty="0" smtClean="0">
                <a:solidFill>
                  <a:srgbClr val="FFFFCC"/>
                </a:solidFill>
              </a:rPr>
              <a:t> PanAm</a:t>
            </a:r>
            <a:r>
              <a:rPr lang="en-US" sz="3200" dirty="0">
                <a:solidFill>
                  <a:srgbClr val="FFFFCC"/>
                </a:solidFill>
              </a:rPr>
              <a:t>	</a:t>
            </a:r>
            <a:r>
              <a:rPr lang="en-US" sz="3200" dirty="0" smtClean="0">
                <a:solidFill>
                  <a:srgbClr val="FFFFCC"/>
                </a:solidFill>
              </a:rPr>
              <a:t>        259             </a:t>
            </a:r>
          </a:p>
          <a:p>
            <a:pPr marL="342900" indent="-342900">
              <a:buAutoNum type="arabicPeriod"/>
            </a:pPr>
            <a:r>
              <a:rPr lang="en-US" sz="3200" dirty="0" smtClean="0">
                <a:solidFill>
                  <a:srgbClr val="FFFFCC"/>
                </a:solidFill>
              </a:rPr>
              <a:t> Abbeville      	110</a:t>
            </a:r>
            <a:endParaRPr lang="en-US" sz="3200" dirty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23949"/>
            <a:ext cx="8869680" cy="71000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u="sng" kern="0" cap="small" dirty="0">
                <a:solidFill>
                  <a:srgbClr val="CC9900"/>
                </a:solidFill>
                <a:latin typeface="+mn-lt"/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600200" y="6353078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2,291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213185"/>
              </p:ext>
            </p:extLst>
          </p:nvPr>
        </p:nvGraphicFramePr>
        <p:xfrm>
          <a:off x="967739" y="733954"/>
          <a:ext cx="7239001" cy="5443889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768972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535789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95011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220028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19201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86624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Abbeville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Berwick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Clinton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Farmerville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Hahnville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75304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Acadia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Bridge</a:t>
                      </a:r>
                      <a:r>
                        <a:rPr lang="en-US" sz="1800" b="1" baseline="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 City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Columbia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Geismar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Houma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105894222"/>
                  </a:ext>
                </a:extLst>
              </a:tr>
              <a:tr h="73315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800" b="1" baseline="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 Lebleu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Calhoun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Coushatta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Gray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Iberville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2447672601"/>
                  </a:ext>
                </a:extLst>
              </a:tr>
              <a:tr h="973048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Ashland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Cameron</a:t>
                      </a: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Denham</a:t>
                      </a:r>
                      <a:r>
                        <a:rPr lang="en-US" sz="1800" b="1" baseline="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Springs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Greensburg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Jeanerette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3322626228"/>
                  </a:ext>
                </a:extLst>
              </a:tr>
              <a:tr h="751994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Baywood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Chopin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Dequincy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Gretna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Jennings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826438262"/>
                  </a:ext>
                </a:extLst>
              </a:tr>
              <a:tr h="753045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Bellevue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Clearwater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Enterprise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Hagewood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Lake</a:t>
                      </a:r>
                      <a:r>
                        <a:rPr lang="en-US" sz="1800" b="1" baseline="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Charles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4009423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72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23949"/>
            <a:ext cx="8869680" cy="71000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u="sng" kern="0" cap="small" dirty="0">
                <a:solidFill>
                  <a:srgbClr val="CC9900"/>
                </a:solidFill>
                <a:latin typeface="+mn-lt"/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71600" y="6324600"/>
            <a:ext cx="62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2,291 Hours  </a:t>
            </a:r>
            <a:endParaRPr lang="en-US" dirty="0">
              <a:solidFill>
                <a:srgbClr val="CC9900"/>
              </a:solidFill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149039"/>
              </p:ext>
            </p:extLst>
          </p:nvPr>
        </p:nvGraphicFramePr>
        <p:xfrm>
          <a:off x="880110" y="679208"/>
          <a:ext cx="7414260" cy="5700138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758020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439274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92070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385496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339400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919437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LaPlace</a:t>
                      </a: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Montegut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Reggio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St.</a:t>
                      </a:r>
                      <a:r>
                        <a:rPr lang="en-US" sz="1800" b="1" kern="1200" baseline="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 James</a:t>
                      </a:r>
                      <a:endParaRPr lang="en-US" sz="1800" b="1" kern="1200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Wilmer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91943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Larose</a:t>
                      </a: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kern="1200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Natchitoches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Ringgold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Sulphur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Winnfield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105894222"/>
                  </a:ext>
                </a:extLst>
              </a:tr>
              <a:tr h="91943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Leesville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Opelousas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Rockefeller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Transylvania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2447672601"/>
                  </a:ext>
                </a:extLst>
              </a:tr>
              <a:tr h="91943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Livonia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Parker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  Sentell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Vermillion</a:t>
                      </a: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3322626228"/>
                  </a:ext>
                </a:extLst>
              </a:tr>
              <a:tr h="91943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Many</a:t>
                      </a: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Pointe</a:t>
                      </a:r>
                      <a:r>
                        <a:rPr lang="en-US" sz="1800" b="1" baseline="0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 Coupee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Shreveport</a:t>
                      </a:r>
                      <a:endParaRPr lang="en-US" sz="1800" b="1" dirty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Vick</a:t>
                      </a:r>
                      <a:endParaRPr lang="en-US" sz="1800" b="1" dirty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826438262"/>
                  </a:ext>
                </a:extLst>
              </a:tr>
              <a:tr h="91943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Ramah</a:t>
                      </a: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4572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Slidell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CC9900"/>
                          </a:solidFill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Vinton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800" b="1" dirty="0" smtClean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CC9900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19" marR="3619" marT="3619" marB="0" anchor="ctr"/>
                </a:tc>
                <a:extLst>
                  <a:ext uri="{0D108BD9-81ED-4DB2-BD59-A6C34878D82A}">
                    <a16:rowId xmlns:a16="http://schemas.microsoft.com/office/drawing/2014/main" val="40094238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2482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6393712"/>
              </p:ext>
            </p:extLst>
          </p:nvPr>
        </p:nvGraphicFramePr>
        <p:xfrm>
          <a:off x="533400" y="1524000"/>
          <a:ext cx="798342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55780" y="4724400"/>
            <a:ext cx="255564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Telco 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71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2209800" y="4888774"/>
            <a:ext cx="838200" cy="0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291737" y="381000"/>
            <a:ext cx="8869680" cy="5334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3600" kern="0" cap="small" dirty="0">
                <a:solidFill>
                  <a:srgbClr val="CC9900"/>
                </a:solidFill>
                <a:latin typeface="+mn-lt"/>
                <a:cs typeface="Times New Roman" pitchFamily="18" charset="0"/>
              </a:rPr>
              <a:t> SYSTEM  SATISTICS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9154817"/>
              </p:ext>
            </p:extLst>
          </p:nvPr>
        </p:nvGraphicFramePr>
        <p:xfrm>
          <a:off x="838200" y="1676400"/>
          <a:ext cx="7315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7009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990600"/>
            <a:ext cx="5814312" cy="2057400"/>
          </a:xfrm>
        </p:spPr>
        <p:txBody>
          <a:bodyPr vert="horz" lIns="91440" tIns="45720" rIns="91440" bIns="45720" numCol="1" anchorCtr="1" compatLnSpc="1">
            <a:prstTxWarp prst="textNoShape">
              <a:avLst/>
            </a:prstTxWarp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en-US" sz="3600" b="1" u="sng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604226"/>
              </p:ext>
            </p:extLst>
          </p:nvPr>
        </p:nvGraphicFramePr>
        <p:xfrm>
          <a:off x="304800" y="2514600"/>
          <a:ext cx="8458200" cy="4038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688138" y="5338763"/>
            <a:ext cx="2227262" cy="649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52400" y="5148263"/>
            <a:ext cx="2233613" cy="9540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154" y="389869"/>
            <a:ext cx="7264400" cy="1375493"/>
          </a:xfrm>
          <a:noFill/>
        </p:spPr>
        <p:txBody>
          <a:bodyPr vert="horz" lIns="91440" tIns="45720" rIns="91440" bIns="45720" numCol="1" rtlCol="0" anchorCtr="1" compatLnSpc="1">
            <a:prstTxWarp prst="textNoShape">
              <a:avLst/>
            </a:prstTxWarp>
            <a:normAutofit/>
          </a:bodyPr>
          <a:lstStyle/>
          <a:p>
            <a:pPr marL="0" indent="0">
              <a:defRPr/>
            </a:pPr>
            <a:r>
              <a:rPr lang="en-US" sz="3600" b="1" u="sng" dirty="0">
                <a:solidFill>
                  <a:srgbClr val="CC9900"/>
                </a:solidFill>
                <a:effectLst/>
                <a:latin typeface="+mn-lt"/>
              </a:rPr>
              <a:t>Agencies Added Last </a:t>
            </a:r>
            <a:r>
              <a:rPr lang="en-US" sz="3600" b="1" u="sng" dirty="0">
                <a:solidFill>
                  <a:srgbClr val="CC9900"/>
                </a:solidFill>
                <a:latin typeface="+mn-lt"/>
              </a:rPr>
              <a:t>4</a:t>
            </a:r>
            <a:r>
              <a:rPr lang="en-US" sz="3600" b="1" u="sng" dirty="0" smtClean="0">
                <a:solidFill>
                  <a:srgbClr val="CC9900"/>
                </a:solidFill>
                <a:effectLst/>
                <a:latin typeface="+mn-lt"/>
              </a:rPr>
              <a:t> </a:t>
            </a:r>
            <a:r>
              <a:rPr lang="en-US" sz="3600" b="1" u="sng" dirty="0">
                <a:solidFill>
                  <a:srgbClr val="CC9900"/>
                </a:solidFill>
                <a:effectLst/>
                <a:latin typeface="+mn-lt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3900224" y="2166186"/>
            <a:ext cx="1357573" cy="1398593"/>
          </a:xfrm>
          <a:prstGeom prst="ellipse">
            <a:avLst/>
          </a:prstGeom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714" y="2615737"/>
            <a:ext cx="542591" cy="499489"/>
          </a:xfrm>
          <a:prstGeom prst="rect">
            <a:avLst/>
          </a:prstGeom>
          <a:solidFill>
            <a:srgbClr val="CC9900"/>
          </a:solidFill>
        </p:spPr>
      </p:pic>
      <p:sp>
        <p:nvSpPr>
          <p:cNvPr id="3" name="Rectangle 2"/>
          <p:cNvSpPr/>
          <p:nvPr/>
        </p:nvSpPr>
        <p:spPr>
          <a:xfrm>
            <a:off x="951163" y="3741281"/>
            <a:ext cx="725569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r>
              <a:rPr lang="en-US" sz="3200" dirty="0" smtClean="0">
                <a:solidFill>
                  <a:srgbClr val="CC9900"/>
                </a:solidFill>
                <a:latin typeface="Perpetua" panose="02020502060401020303" pitchFamily="18" charset="0"/>
              </a:rPr>
              <a:t>Jefferson davis parish mosquito control</a:t>
            </a:r>
            <a:endParaRPr lang="en-US" sz="3200" dirty="0">
              <a:solidFill>
                <a:srgbClr val="CC9900"/>
              </a:solidFill>
              <a:latin typeface="Perpetua" panose="02020502060401020303" pitchFamily="18" charset="0"/>
            </a:endParaRPr>
          </a:p>
          <a:p>
            <a:pPr lvl="0" algn="ctr">
              <a:defRPr cap="all"/>
            </a:pPr>
            <a:endParaRPr lang="en-US" sz="4400" dirty="0" smtClean="0">
              <a:solidFill>
                <a:srgbClr val="CC9900"/>
              </a:solidFill>
              <a:latin typeface="Perpetua" panose="0202050206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791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342900" y="685800"/>
            <a:ext cx="8648700" cy="5867400"/>
          </a:xfrm>
        </p:spPr>
        <p:txBody>
          <a:bodyPr anchorCtr="1">
            <a:normAutofit/>
          </a:bodyPr>
          <a:lstStyle/>
          <a:p>
            <a:pPr marL="182880" indent="0" eaLnBrk="1" hangingPunct="1">
              <a:buNone/>
              <a:defRPr/>
            </a:pPr>
            <a:r>
              <a:rPr lang="en-US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System</a:t>
            </a:r>
            <a:r>
              <a:rPr lang="en-US" b="1" cap="small" dirty="0">
                <a:solidFill>
                  <a:schemeClr val="accent5">
                    <a:lumMod val="50000"/>
                  </a:schemeClr>
                </a:solidFill>
                <a:effectLst/>
                <a:latin typeface="+mn-lt"/>
                <a:cs typeface="Times New Roman" pitchFamily="18" charset="0"/>
              </a:rPr>
              <a:t> </a:t>
            </a:r>
            <a:r>
              <a:rPr lang="en-US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Coverage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7200"/>
            <a:ext cx="9126583" cy="592455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5943600" y="1143000"/>
            <a:ext cx="3048000" cy="1077218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20700" y="914400"/>
            <a:ext cx="8026399" cy="3366352"/>
          </a:xfrm>
        </p:spPr>
        <p:txBody>
          <a:bodyPr anchor="b" anchorCtr="1"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4800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Questions?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8600" y="419100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86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38200" y="1371600"/>
            <a:ext cx="7873999" cy="3061552"/>
          </a:xfrm>
        </p:spPr>
        <p:txBody>
          <a:bodyPr anchor="b" anchorCtr="1">
            <a:normAutofit/>
          </a:bodyPr>
          <a:lstStyle/>
          <a:p>
            <a:pPr marL="182880" indent="0" algn="l" eaLnBrk="1" hangingPunct="1">
              <a:buNone/>
              <a:defRPr/>
            </a:pPr>
            <a:r>
              <a:rPr lang="en-US" sz="5400" b="1" cap="small" dirty="0">
                <a:solidFill>
                  <a:srgbClr val="CC9900"/>
                </a:solidFill>
                <a:effectLst/>
                <a:latin typeface="+mn-lt"/>
                <a:cs typeface="Times New Roman" pitchFamily="18" charset="0"/>
              </a:rPr>
              <a:t>Thank You!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34045</TotalTime>
  <Words>488</Words>
  <Application>Microsoft Office PowerPoint</Application>
  <PresentationFormat>On-screen Show (4:3)</PresentationFormat>
  <Paragraphs>310</Paragraphs>
  <Slides>26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27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63" baseType="lpstr">
      <vt:lpstr>Arial</vt:lpstr>
      <vt:lpstr>Arial Black</vt:lpstr>
      <vt:lpstr>Calibri</vt:lpstr>
      <vt:lpstr>Perpetua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Bitmap Image</vt:lpstr>
      <vt:lpstr>Worksheet</vt:lpstr>
      <vt:lpstr>Microsoft Excel 97-2003 Worksheet</vt:lpstr>
      <vt:lpstr>L.W.I.N.</vt:lpstr>
      <vt:lpstr>Infrastructure Update</vt:lpstr>
      <vt:lpstr>SYSTEM SUMMARY</vt:lpstr>
      <vt:lpstr>PowerPoint Presentation</vt:lpstr>
      <vt:lpstr>Zone 2:  17 Sites in Full Operation</vt:lpstr>
      <vt:lpstr>Zone 3: 53 Sites in Full Operation</vt:lpstr>
      <vt:lpstr>Zone 4: 32 Sites in Full Operation</vt:lpstr>
      <vt:lpstr>Channel Summary</vt:lpstr>
      <vt:lpstr>System   Statistics</vt:lpstr>
      <vt:lpstr>PowerPoint Presentation</vt:lpstr>
      <vt:lpstr>PowerPoint Presentation</vt:lpstr>
      <vt:lpstr>PUSH TO TALK</vt:lpstr>
      <vt:lpstr>PUSH TO TALK PER DAY</vt:lpstr>
      <vt:lpstr> BUSIES</vt:lpstr>
      <vt:lpstr>Busies 2008 to 2022 </vt:lpstr>
      <vt:lpstr>Top Busy Sites</vt:lpstr>
      <vt:lpstr>PowerPoint Presentation</vt:lpstr>
      <vt:lpstr>PowerPoint Presentation</vt:lpstr>
      <vt:lpstr>PowerPoint Presentation</vt:lpstr>
      <vt:lpstr>PowerPoint Presentation</vt:lpstr>
      <vt:lpstr>Subscriber Statistics</vt:lpstr>
      <vt:lpstr>Agencies Added Last 4 Months</vt:lpstr>
      <vt:lpstr>System Coverage</vt:lpstr>
      <vt:lpstr>PowerPoint Presentation</vt:lpstr>
      <vt:lpstr>Questions?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Dekara Levy</cp:lastModifiedBy>
  <cp:revision>539</cp:revision>
  <cp:lastPrinted>2021-10-22T22:51:24Z</cp:lastPrinted>
  <dcterms:created xsi:type="dcterms:W3CDTF">2020-06-23T14:44:16Z</dcterms:created>
  <dcterms:modified xsi:type="dcterms:W3CDTF">2023-01-31T16:24:55Z</dcterms:modified>
  <cp:contentStatus/>
</cp:coreProperties>
</file>