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3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4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5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6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7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8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9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0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1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2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3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5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6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  <p:sldMasterId id="2147484093" r:id="rId3"/>
    <p:sldMasterId id="2147484107" r:id="rId4"/>
    <p:sldMasterId id="2147484120" r:id="rId5"/>
    <p:sldMasterId id="2147484133" r:id="rId6"/>
    <p:sldMasterId id="2147484147" r:id="rId7"/>
    <p:sldMasterId id="2147484160" r:id="rId8"/>
    <p:sldMasterId id="2147484173" r:id="rId9"/>
    <p:sldMasterId id="2147484187" r:id="rId10"/>
    <p:sldMasterId id="2147484200" r:id="rId11"/>
    <p:sldMasterId id="2147484213" r:id="rId12"/>
    <p:sldMasterId id="2147484227" r:id="rId13"/>
    <p:sldMasterId id="2147484240" r:id="rId14"/>
    <p:sldMasterId id="2147484277" r:id="rId15"/>
    <p:sldMasterId id="2147484291" r:id="rId16"/>
    <p:sldMasterId id="2147484305" r:id="rId17"/>
    <p:sldMasterId id="2147484318" r:id="rId18"/>
    <p:sldMasterId id="2147484331" r:id="rId19"/>
    <p:sldMasterId id="2147484345" r:id="rId20"/>
    <p:sldMasterId id="2147484358" r:id="rId21"/>
    <p:sldMasterId id="2147484371" r:id="rId22"/>
    <p:sldMasterId id="2147484385" r:id="rId23"/>
    <p:sldMasterId id="2147484398" r:id="rId24"/>
    <p:sldMasterId id="2147484411" r:id="rId25"/>
    <p:sldMasterId id="2147484425" r:id="rId26"/>
    <p:sldMasterId id="2147484438" r:id="rId27"/>
  </p:sldMasterIdLst>
  <p:notesMasterIdLst>
    <p:notesMasterId r:id="rId54"/>
  </p:notesMasterIdLst>
  <p:sldIdLst>
    <p:sldId id="339" r:id="rId28"/>
    <p:sldId id="320" r:id="rId29"/>
    <p:sldId id="292" r:id="rId30"/>
    <p:sldId id="450" r:id="rId31"/>
    <p:sldId id="465" r:id="rId32"/>
    <p:sldId id="454" r:id="rId33"/>
    <p:sldId id="466" r:id="rId34"/>
    <p:sldId id="294" r:id="rId35"/>
    <p:sldId id="321" r:id="rId36"/>
    <p:sldId id="460" r:id="rId37"/>
    <p:sldId id="505" r:id="rId38"/>
    <p:sldId id="313" r:id="rId39"/>
    <p:sldId id="405" r:id="rId40"/>
    <p:sldId id="476" r:id="rId41"/>
    <p:sldId id="506" r:id="rId42"/>
    <p:sldId id="499" r:id="rId43"/>
    <p:sldId id="502" r:id="rId44"/>
    <p:sldId id="503" r:id="rId45"/>
    <p:sldId id="500" r:id="rId46"/>
    <p:sldId id="501" r:id="rId47"/>
    <p:sldId id="297" r:id="rId48"/>
    <p:sldId id="463" r:id="rId49"/>
    <p:sldId id="262" r:id="rId50"/>
    <p:sldId id="419" r:id="rId51"/>
    <p:sldId id="429" r:id="rId52"/>
    <p:sldId id="305" r:id="rId5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26516"/>
    <a:srgbClr val="FFFFCC"/>
    <a:srgbClr val="FFFFFF"/>
    <a:srgbClr val="EDF85A"/>
    <a:srgbClr val="B4AB00"/>
    <a:srgbClr val="676970"/>
    <a:srgbClr val="E7F9FF"/>
    <a:srgbClr val="D5F2FF"/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205" autoAdjust="0"/>
  </p:normalViewPr>
  <p:slideViewPr>
    <p:cSldViewPr>
      <p:cViewPr varScale="1">
        <p:scale>
          <a:sx n="110" d="100"/>
          <a:sy n="110" d="100"/>
        </p:scale>
        <p:origin x="16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048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slide" Target="slides/slide1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rgbClr val="CC99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>
                <a:solidFill>
                  <a:srgbClr val="CC9900"/>
                </a:solidFill>
              </a:rPr>
              <a:t>What were the Issues?</a:t>
            </a:r>
          </a:p>
        </c:rich>
      </c:tx>
      <c:layout>
        <c:manualLayout>
          <c:xMode val="edge"/>
          <c:yMode val="edge"/>
          <c:x val="0.293906733193004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rgbClr val="CC99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01-4571-B144-2A9C6C318DB8}"/>
              </c:ext>
            </c:extLst>
          </c:dPt>
          <c:dPt>
            <c:idx val="1"/>
            <c:bubble3D val="0"/>
            <c:spPr>
              <a:solidFill>
                <a:srgbClr val="CC9900"/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01-4571-B144-2A9C6C318DB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01-4571-B144-2A9C6C318DB8}"/>
              </c:ext>
            </c:extLst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01-4571-B144-2A9C6C318DB8}"/>
              </c:ext>
            </c:extLst>
          </c:dPt>
          <c:cat>
            <c:strRef>
              <c:f>'Monthly Down Time'!$A$5:$A$7</c:f>
              <c:strCache>
                <c:ptCount val="3"/>
                <c:pt idx="0">
                  <c:v>TELCO</c:v>
                </c:pt>
                <c:pt idx="1">
                  <c:v>POWER</c:v>
                </c:pt>
                <c:pt idx="2">
                  <c:v>EQUIPMENT</c:v>
                </c:pt>
              </c:strCache>
            </c:strRef>
          </c:cat>
          <c:val>
            <c:numRef>
              <c:f>'Monthly Down Time'!$B$5:$B$7</c:f>
              <c:numCache>
                <c:formatCode>General</c:formatCode>
                <c:ptCount val="3"/>
                <c:pt idx="0">
                  <c:v>71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01-4571-B144-2A9C6C318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rgbClr val="CC99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FFFFCC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FFFFCC"/>
                </a:solidFill>
              </a:rPr>
              <a:t>Percentage of All Sites IN WIDE AREA operations</a:t>
            </a:r>
          </a:p>
        </c:rich>
      </c:tx>
      <c:layout>
        <c:manualLayout>
          <c:xMode val="edge"/>
          <c:yMode val="edge"/>
          <c:x val="0.19627399516236937"/>
          <c:y val="6.0606060606060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FFFFCC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666666666666664E-2"/>
          <c:y val="0.19226851851851851"/>
          <c:w val="0.93888888888888888"/>
          <c:h val="0.627769757946923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Percentage of System Uptime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Sheet1!$A$8:$A$12</c:f>
              <c:strCache>
                <c:ptCount val="5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Average Uptime</c:v>
                </c:pt>
              </c:strCache>
            </c:strRef>
          </c:cat>
          <c:val>
            <c:numRef>
              <c:f>Sheet1!$B$8:$B$12</c:f>
              <c:numCache>
                <c:formatCode>General</c:formatCode>
                <c:ptCount val="5"/>
                <c:pt idx="0">
                  <c:v>99.48</c:v>
                </c:pt>
                <c:pt idx="1">
                  <c:v>99.79</c:v>
                </c:pt>
                <c:pt idx="2">
                  <c:v>99.2</c:v>
                </c:pt>
                <c:pt idx="3">
                  <c:v>99.34</c:v>
                </c:pt>
                <c:pt idx="4">
                  <c:v>99.45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4-494F-A370-02CFAA9AB4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522944"/>
        <c:axId val="133529984"/>
        <c:axId val="0"/>
      </c:bar3DChart>
      <c:catAx>
        <c:axId val="13352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29984"/>
        <c:crosses val="autoZero"/>
        <c:auto val="1"/>
        <c:lblAlgn val="ctr"/>
        <c:lblOffset val="100"/>
        <c:noMultiLvlLbl val="0"/>
      </c:catAx>
      <c:valAx>
        <c:axId val="133529984"/>
        <c:scaling>
          <c:orientation val="minMax"/>
          <c:min val="9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2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4.png"/><Relationship Id="rId6" Type="http://schemas.openxmlformats.org/officeDocument/2006/relationships/image" Target="../media/image18.svg"/><Relationship Id="rId5" Type="http://schemas.openxmlformats.org/officeDocument/2006/relationships/image" Target="../media/image16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4.png"/><Relationship Id="rId6" Type="http://schemas.openxmlformats.org/officeDocument/2006/relationships/image" Target="../media/image18.svg"/><Relationship Id="rId5" Type="http://schemas.openxmlformats.org/officeDocument/2006/relationships/image" Target="../media/image16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29649-0EA2-4F85-AC91-AD862724B44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8C0B84F-418D-49FC-B520-4F7880A4FDE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Security</a:t>
          </a:r>
          <a:r>
            <a:rPr lang="en-US" sz="1800" b="1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 Groups</a:t>
          </a:r>
        </a:p>
      </dgm:t>
    </dgm:pt>
    <dgm:pt modelId="{88564D1F-623D-45DA-82D7-93BBA6E5AB2C}" type="parTrans" cxnId="{49CE0257-39C9-4212-BC8F-D833DE19566E}">
      <dgm:prSet/>
      <dgm:spPr/>
      <dgm:t>
        <a:bodyPr/>
        <a:lstStyle/>
        <a:p>
          <a:endParaRPr lang="en-US"/>
        </a:p>
      </dgm:t>
    </dgm:pt>
    <dgm:pt modelId="{A39F5705-877E-404B-88B9-22396A2A96BD}" type="sibTrans" cxnId="{49CE0257-39C9-4212-BC8F-D833DE19566E}">
      <dgm:prSet/>
      <dgm:spPr/>
      <dgm:t>
        <a:bodyPr/>
        <a:lstStyle/>
        <a:p>
          <a:endParaRPr lang="en-US"/>
        </a:p>
      </dgm:t>
    </dgm:pt>
    <dgm:pt modelId="{29BBA8C2-5C93-4DFE-AD39-33322EDC47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     </a:t>
          </a:r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192</a:t>
          </a:r>
          <a:endParaRPr lang="en-US" sz="2000" b="1" dirty="0">
            <a:solidFill>
              <a:schemeClr val="accent5">
                <a:lumMod val="50000"/>
              </a:schemeClr>
            </a:solidFill>
            <a:latin typeface="Perpetua" panose="02020502060401020303" pitchFamily="18" charset="0"/>
          </a:endParaRPr>
        </a:p>
      </dgm:t>
    </dgm:pt>
    <dgm:pt modelId="{DA792307-BE60-4DDD-BD80-F5B039099034}" type="parTrans" cxnId="{66182C47-25FD-4B57-9A52-8E2E154E1CE2}">
      <dgm:prSet/>
      <dgm:spPr/>
      <dgm:t>
        <a:bodyPr/>
        <a:lstStyle/>
        <a:p>
          <a:endParaRPr lang="en-US"/>
        </a:p>
      </dgm:t>
    </dgm:pt>
    <dgm:pt modelId="{C085F233-CE48-43D6-B23B-4D67F15F446D}" type="sibTrans" cxnId="{66182C47-25FD-4B57-9A52-8E2E154E1CE2}">
      <dgm:prSet/>
      <dgm:spPr/>
      <dgm:t>
        <a:bodyPr/>
        <a:lstStyle/>
        <a:p>
          <a:endParaRPr lang="en-US"/>
        </a:p>
      </dgm:t>
    </dgm:pt>
    <dgm:pt modelId="{DF8840C8-678B-4816-8F7A-975FD17F3F6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Agencies</a:t>
          </a:r>
          <a:r>
            <a:rPr lang="en-US" dirty="0">
              <a:latin typeface="Perpetua" panose="02020502060401020303" pitchFamily="18" charset="0"/>
            </a:rPr>
            <a:t> </a:t>
          </a:r>
        </a:p>
      </dgm:t>
    </dgm:pt>
    <dgm:pt modelId="{38ECF62B-2DD9-49A4-A559-4A9C55E07747}" type="parTrans" cxnId="{5BFC32DF-B465-4EFC-A97A-5A3D92678AFC}">
      <dgm:prSet/>
      <dgm:spPr/>
      <dgm:t>
        <a:bodyPr/>
        <a:lstStyle/>
        <a:p>
          <a:endParaRPr lang="en-US"/>
        </a:p>
      </dgm:t>
    </dgm:pt>
    <dgm:pt modelId="{0ACFA2CD-FC99-4479-B843-347575C2A2B1}" type="sibTrans" cxnId="{5BFC32DF-B465-4EFC-A97A-5A3D92678AFC}">
      <dgm:prSet/>
      <dgm:spPr/>
      <dgm:t>
        <a:bodyPr/>
        <a:lstStyle/>
        <a:p>
          <a:endParaRPr lang="en-US"/>
        </a:p>
      </dgm:t>
    </dgm:pt>
    <dgm:pt modelId="{88ACB95D-AAF9-4571-9217-54015D7274C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606</a:t>
          </a:r>
          <a:endParaRPr lang="en-US" sz="2000" b="1" dirty="0">
            <a:solidFill>
              <a:schemeClr val="accent5">
                <a:lumMod val="50000"/>
              </a:schemeClr>
            </a:solidFill>
            <a:latin typeface="Perpetua" panose="02020502060401020303" pitchFamily="18" charset="0"/>
          </a:endParaRPr>
        </a:p>
      </dgm:t>
    </dgm:pt>
    <dgm:pt modelId="{E4976C0F-84C3-419D-85CA-5C45674719D2}" type="parTrans" cxnId="{5EEB6050-EB22-4B7D-8043-FD82A7378107}">
      <dgm:prSet/>
      <dgm:spPr/>
      <dgm:t>
        <a:bodyPr/>
        <a:lstStyle/>
        <a:p>
          <a:endParaRPr lang="en-US"/>
        </a:p>
      </dgm:t>
    </dgm:pt>
    <dgm:pt modelId="{177DFFB5-7AAC-4596-A45F-C82E00D65E5F}" type="sibTrans" cxnId="{5EEB6050-EB22-4B7D-8043-FD82A7378107}">
      <dgm:prSet/>
      <dgm:spPr/>
      <dgm:t>
        <a:bodyPr/>
        <a:lstStyle/>
        <a:p>
          <a:endParaRPr lang="en-US"/>
        </a:p>
      </dgm:t>
    </dgm:pt>
    <dgm:pt modelId="{1DB330BF-6883-469D-827E-75CB53C4BA9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Talkgroups</a:t>
          </a:r>
        </a:p>
      </dgm:t>
    </dgm:pt>
    <dgm:pt modelId="{8800FAE4-794C-402A-9068-C2126408A9BB}" type="parTrans" cxnId="{4DE6B165-6F63-4B23-A420-DBF265166E67}">
      <dgm:prSet/>
      <dgm:spPr/>
      <dgm:t>
        <a:bodyPr/>
        <a:lstStyle/>
        <a:p>
          <a:endParaRPr lang="en-US"/>
        </a:p>
      </dgm:t>
    </dgm:pt>
    <dgm:pt modelId="{B3F9E5CC-B0B8-4FB5-BA30-BB832EF9DA50}" type="sibTrans" cxnId="{4DE6B165-6F63-4B23-A420-DBF265166E67}">
      <dgm:prSet/>
      <dgm:spPr/>
      <dgm:t>
        <a:bodyPr/>
        <a:lstStyle/>
        <a:p>
          <a:endParaRPr lang="en-US"/>
        </a:p>
      </dgm:t>
    </dgm:pt>
    <dgm:pt modelId="{66D715C4-0BC8-4D1C-8AF5-6D3D9729E6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       6420</a:t>
          </a:r>
          <a:endParaRPr lang="en-US" sz="2000" b="1" dirty="0">
            <a:solidFill>
              <a:schemeClr val="accent5">
                <a:lumMod val="50000"/>
              </a:schemeClr>
            </a:solidFill>
            <a:latin typeface="Perpetua" panose="02020502060401020303" pitchFamily="18" charset="0"/>
          </a:endParaRPr>
        </a:p>
      </dgm:t>
    </dgm:pt>
    <dgm:pt modelId="{009156F0-F60D-4C61-87CD-5015ED4E8C04}" type="parTrans" cxnId="{45B3DFEE-7E97-44BC-89A7-41DD81057937}">
      <dgm:prSet/>
      <dgm:spPr/>
      <dgm:t>
        <a:bodyPr/>
        <a:lstStyle/>
        <a:p>
          <a:endParaRPr lang="en-US"/>
        </a:p>
      </dgm:t>
    </dgm:pt>
    <dgm:pt modelId="{7FC18CB6-3D17-4389-9525-67DC11076114}" type="sibTrans" cxnId="{45B3DFEE-7E97-44BC-89A7-41DD81057937}">
      <dgm:prSet/>
      <dgm:spPr/>
      <dgm:t>
        <a:bodyPr/>
        <a:lstStyle/>
        <a:p>
          <a:endParaRPr lang="en-US"/>
        </a:p>
      </dgm:t>
    </dgm:pt>
    <dgm:pt modelId="{1E6D94A9-C2D1-408C-BED9-8A12BCA3817D}" type="pres">
      <dgm:prSet presAssocID="{37929649-0EA2-4F85-AC91-AD862724B44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9FEE5B-0DFC-46E8-88F6-BF6A7D3E1468}" type="pres">
      <dgm:prSet presAssocID="{98C0B84F-418D-49FC-B520-4F7880A4FDEC}" presName="compNode" presStyleCnt="0"/>
      <dgm:spPr/>
    </dgm:pt>
    <dgm:pt modelId="{2AD77B80-49CB-4136-B15B-8D1A81285FC0}" type="pres">
      <dgm:prSet presAssocID="{98C0B84F-418D-49FC-B520-4F7880A4FDEC}" presName="iconRect" presStyleLbl="node1" presStyleIdx="0" presStyleCnt="3" custScaleX="108407" custScaleY="104789" custLinFactNeighborX="86036" custLinFactNeighborY="377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E6E5361F-FB09-4105-848B-5B6B9584DEF9}" type="pres">
      <dgm:prSet presAssocID="{98C0B84F-418D-49FC-B520-4F7880A4FDEC}" presName="iconSpace" presStyleCnt="0"/>
      <dgm:spPr/>
    </dgm:pt>
    <dgm:pt modelId="{CCF8B312-F1D4-4D5F-B268-1379C27612D5}" type="pres">
      <dgm:prSet presAssocID="{98C0B84F-418D-49FC-B520-4F7880A4FDEC}" presName="parTx" presStyleLbl="revTx" presStyleIdx="0" presStyleCnt="6" custScaleX="67002" custScaleY="1583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FCDFE4-1C02-485E-9061-6024D77C133A}" type="pres">
      <dgm:prSet presAssocID="{98C0B84F-418D-49FC-B520-4F7880A4FDEC}" presName="txSpace" presStyleCnt="0"/>
      <dgm:spPr/>
    </dgm:pt>
    <dgm:pt modelId="{789046AE-0A39-4592-89FB-64A9102EED0C}" type="pres">
      <dgm:prSet presAssocID="{98C0B84F-418D-49FC-B520-4F7880A4FDEC}" presName="desTx" presStyleLbl="revTx" presStyleIdx="1" presStyleCnt="6" custScaleX="43576" custScaleY="172862">
        <dgm:presLayoutVars/>
      </dgm:prSet>
      <dgm:spPr/>
      <dgm:t>
        <a:bodyPr/>
        <a:lstStyle/>
        <a:p>
          <a:endParaRPr lang="en-US"/>
        </a:p>
      </dgm:t>
    </dgm:pt>
    <dgm:pt modelId="{10B59DED-3C64-4460-9103-1501A896C484}" type="pres">
      <dgm:prSet presAssocID="{A39F5705-877E-404B-88B9-22396A2A96BD}" presName="sibTrans" presStyleCnt="0"/>
      <dgm:spPr/>
    </dgm:pt>
    <dgm:pt modelId="{D253E490-4EB7-4F85-B778-9AACD13FE3B2}" type="pres">
      <dgm:prSet presAssocID="{DF8840C8-678B-4816-8F7A-975FD17F3F69}" presName="compNode" presStyleCnt="0"/>
      <dgm:spPr/>
    </dgm:pt>
    <dgm:pt modelId="{63D9FCB6-27F5-402E-BEA8-8A797144EAA3}" type="pres">
      <dgm:prSet presAssocID="{DF8840C8-678B-4816-8F7A-975FD17F3F69}" presName="iconRect" presStyleLbl="node1" presStyleIdx="1" presStyleCnt="3" custLinFactNeighborX="84379" custLinFactNeighborY="667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9DBA5B0-FEA0-4882-B5CE-D9CD2512A513}" type="pres">
      <dgm:prSet presAssocID="{DF8840C8-678B-4816-8F7A-975FD17F3F69}" presName="iconSpace" presStyleCnt="0"/>
      <dgm:spPr/>
    </dgm:pt>
    <dgm:pt modelId="{0E922CAA-BE8A-4A77-90A4-DF845747F5B2}" type="pres">
      <dgm:prSet presAssocID="{DF8840C8-678B-4816-8F7A-975FD17F3F69}" presName="parTx" presStyleLbl="revTx" presStyleIdx="2" presStyleCnt="6" custAng="0" custScaleX="48570" custScaleY="92125" custLinFactNeighborX="782" custLinFactNeighborY="-4047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924DA59-836E-496D-93D8-1F8424828803}" type="pres">
      <dgm:prSet presAssocID="{DF8840C8-678B-4816-8F7A-975FD17F3F69}" presName="txSpace" presStyleCnt="0"/>
      <dgm:spPr/>
    </dgm:pt>
    <dgm:pt modelId="{7CE4CA94-CD85-4338-B416-72E4D77EB94C}" type="pres">
      <dgm:prSet presAssocID="{DF8840C8-678B-4816-8F7A-975FD17F3F69}" presName="desTx" presStyleLbl="revTx" presStyleIdx="3" presStyleCnt="6" custScaleX="54512" custScaleY="202822" custLinFactNeighborX="16026" custLinFactNeighborY="15961">
        <dgm:presLayoutVars/>
      </dgm:prSet>
      <dgm:spPr/>
      <dgm:t>
        <a:bodyPr/>
        <a:lstStyle/>
        <a:p>
          <a:endParaRPr lang="en-US"/>
        </a:p>
      </dgm:t>
    </dgm:pt>
    <dgm:pt modelId="{B0322CE4-44C3-473B-A0EF-7A940837A621}" type="pres">
      <dgm:prSet presAssocID="{0ACFA2CD-FC99-4479-B843-347575C2A2B1}" presName="sibTrans" presStyleCnt="0"/>
      <dgm:spPr/>
    </dgm:pt>
    <dgm:pt modelId="{7B3E06D1-C061-4227-A54D-86FC53388552}" type="pres">
      <dgm:prSet presAssocID="{1DB330BF-6883-469D-827E-75CB53C4BA9D}" presName="compNode" presStyleCnt="0"/>
      <dgm:spPr/>
    </dgm:pt>
    <dgm:pt modelId="{BD21A5C0-2B4B-4B62-AFE6-BE7E093B89C5}" type="pres">
      <dgm:prSet presAssocID="{1DB330BF-6883-469D-827E-75CB53C4BA9D}" presName="iconRect" presStyleLbl="node1" presStyleIdx="2" presStyleCnt="3" custLinFactNeighborX="48229" custLinFactNeighborY="-122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DE5ED4F6-4ABD-49AD-BA55-983D91E88968}" type="pres">
      <dgm:prSet presAssocID="{1DB330BF-6883-469D-827E-75CB53C4BA9D}" presName="iconSpace" presStyleCnt="0"/>
      <dgm:spPr/>
    </dgm:pt>
    <dgm:pt modelId="{B9BF01C2-DF94-40B5-84FD-B139B9B04182}" type="pres">
      <dgm:prSet presAssocID="{1DB330BF-6883-469D-827E-75CB53C4BA9D}" presName="parTx" presStyleLbl="revTx" presStyleIdx="4" presStyleCnt="6" custScaleX="75581" custScaleY="17078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3FF075F-C0FC-4354-B11E-C0A8A3271DCB}" type="pres">
      <dgm:prSet presAssocID="{1DB330BF-6883-469D-827E-75CB53C4BA9D}" presName="txSpace" presStyleCnt="0"/>
      <dgm:spPr/>
    </dgm:pt>
    <dgm:pt modelId="{914824B2-2066-406E-B121-41D6DD0392FD}" type="pres">
      <dgm:prSet presAssocID="{1DB330BF-6883-469D-827E-75CB53C4BA9D}" presName="desTx" presStyleLbl="revTx" presStyleIdx="5" presStyleCnt="6" custScaleX="51295" custScaleY="144991" custLinFactNeighborX="-12143" custLinFactNeighborY="-26638">
        <dgm:presLayoutVars/>
      </dgm:prSet>
      <dgm:spPr/>
      <dgm:t>
        <a:bodyPr/>
        <a:lstStyle/>
        <a:p>
          <a:endParaRPr lang="en-US"/>
        </a:p>
      </dgm:t>
    </dgm:pt>
  </dgm:ptLst>
  <dgm:cxnLst>
    <dgm:cxn modelId="{1CCD4D4F-A602-4A32-B789-CE78EB7416F1}" type="presOf" srcId="{DF8840C8-678B-4816-8F7A-975FD17F3F69}" destId="{0E922CAA-BE8A-4A77-90A4-DF845747F5B2}" srcOrd="0" destOrd="0" presId="urn:microsoft.com/office/officeart/2018/2/layout/IconLabelDescriptionList"/>
    <dgm:cxn modelId="{6056E721-63B5-4A14-BD35-B1A6517DFA66}" type="presOf" srcId="{98C0B84F-418D-49FC-B520-4F7880A4FDEC}" destId="{CCF8B312-F1D4-4D5F-B268-1379C27612D5}" srcOrd="0" destOrd="0" presId="urn:microsoft.com/office/officeart/2018/2/layout/IconLabelDescriptionList"/>
    <dgm:cxn modelId="{4DE6B165-6F63-4B23-A420-DBF265166E67}" srcId="{37929649-0EA2-4F85-AC91-AD862724B441}" destId="{1DB330BF-6883-469D-827E-75CB53C4BA9D}" srcOrd="2" destOrd="0" parTransId="{8800FAE4-794C-402A-9068-C2126408A9BB}" sibTransId="{B3F9E5CC-B0B8-4FB5-BA30-BB832EF9DA50}"/>
    <dgm:cxn modelId="{5BFC32DF-B465-4EFC-A97A-5A3D92678AFC}" srcId="{37929649-0EA2-4F85-AC91-AD862724B441}" destId="{DF8840C8-678B-4816-8F7A-975FD17F3F69}" srcOrd="1" destOrd="0" parTransId="{38ECF62B-2DD9-49A4-A559-4A9C55E07747}" sibTransId="{0ACFA2CD-FC99-4479-B843-347575C2A2B1}"/>
    <dgm:cxn modelId="{49CE0257-39C9-4212-BC8F-D833DE19566E}" srcId="{37929649-0EA2-4F85-AC91-AD862724B441}" destId="{98C0B84F-418D-49FC-B520-4F7880A4FDEC}" srcOrd="0" destOrd="0" parTransId="{88564D1F-623D-45DA-82D7-93BBA6E5AB2C}" sibTransId="{A39F5705-877E-404B-88B9-22396A2A96BD}"/>
    <dgm:cxn modelId="{C133C1A6-8B59-4990-B2C6-3FA0D7332FF9}" type="presOf" srcId="{66D715C4-0BC8-4D1C-8AF5-6D3D9729E6EC}" destId="{914824B2-2066-406E-B121-41D6DD0392FD}" srcOrd="0" destOrd="0" presId="urn:microsoft.com/office/officeart/2018/2/layout/IconLabelDescriptionList"/>
    <dgm:cxn modelId="{6C7D2426-B1C6-434C-A8E1-6D6BF531668A}" type="presOf" srcId="{29BBA8C2-5C93-4DFE-AD39-33322EDC47FA}" destId="{789046AE-0A39-4592-89FB-64A9102EED0C}" srcOrd="0" destOrd="0" presId="urn:microsoft.com/office/officeart/2018/2/layout/IconLabelDescriptionList"/>
    <dgm:cxn modelId="{5EEB6050-EB22-4B7D-8043-FD82A7378107}" srcId="{DF8840C8-678B-4816-8F7A-975FD17F3F69}" destId="{88ACB95D-AAF9-4571-9217-54015D7274C1}" srcOrd="0" destOrd="0" parTransId="{E4976C0F-84C3-419D-85CA-5C45674719D2}" sibTransId="{177DFFB5-7AAC-4596-A45F-C82E00D65E5F}"/>
    <dgm:cxn modelId="{B5B1CCC1-B801-4872-A470-1C6D25AC4071}" type="presOf" srcId="{88ACB95D-AAF9-4571-9217-54015D7274C1}" destId="{7CE4CA94-CD85-4338-B416-72E4D77EB94C}" srcOrd="0" destOrd="0" presId="urn:microsoft.com/office/officeart/2018/2/layout/IconLabelDescriptionList"/>
    <dgm:cxn modelId="{3809BFBA-862D-43C7-90CB-35907218605F}" type="presOf" srcId="{37929649-0EA2-4F85-AC91-AD862724B441}" destId="{1E6D94A9-C2D1-408C-BED9-8A12BCA3817D}" srcOrd="0" destOrd="0" presId="urn:microsoft.com/office/officeart/2018/2/layout/IconLabelDescriptionList"/>
    <dgm:cxn modelId="{66182C47-25FD-4B57-9A52-8E2E154E1CE2}" srcId="{98C0B84F-418D-49FC-B520-4F7880A4FDEC}" destId="{29BBA8C2-5C93-4DFE-AD39-33322EDC47FA}" srcOrd="0" destOrd="0" parTransId="{DA792307-BE60-4DDD-BD80-F5B039099034}" sibTransId="{C085F233-CE48-43D6-B23B-4D67F15F446D}"/>
    <dgm:cxn modelId="{B347E461-C021-4444-85ED-963E00497FE3}" type="presOf" srcId="{1DB330BF-6883-469D-827E-75CB53C4BA9D}" destId="{B9BF01C2-DF94-40B5-84FD-B139B9B04182}" srcOrd="0" destOrd="0" presId="urn:microsoft.com/office/officeart/2018/2/layout/IconLabelDescriptionList"/>
    <dgm:cxn modelId="{45B3DFEE-7E97-44BC-89A7-41DD81057937}" srcId="{1DB330BF-6883-469D-827E-75CB53C4BA9D}" destId="{66D715C4-0BC8-4D1C-8AF5-6D3D9729E6EC}" srcOrd="0" destOrd="0" parTransId="{009156F0-F60D-4C61-87CD-5015ED4E8C04}" sibTransId="{7FC18CB6-3D17-4389-9525-67DC11076114}"/>
    <dgm:cxn modelId="{C7DB9A71-7CC7-4BD6-AA56-FF15B228D0D4}" type="presParOf" srcId="{1E6D94A9-C2D1-408C-BED9-8A12BCA3817D}" destId="{4F9FEE5B-0DFC-46E8-88F6-BF6A7D3E1468}" srcOrd="0" destOrd="0" presId="urn:microsoft.com/office/officeart/2018/2/layout/IconLabelDescriptionList"/>
    <dgm:cxn modelId="{F0279C36-A6E5-4CBF-8630-2FF832EAB82A}" type="presParOf" srcId="{4F9FEE5B-0DFC-46E8-88F6-BF6A7D3E1468}" destId="{2AD77B80-49CB-4136-B15B-8D1A81285FC0}" srcOrd="0" destOrd="0" presId="urn:microsoft.com/office/officeart/2018/2/layout/IconLabelDescriptionList"/>
    <dgm:cxn modelId="{63DD6AF5-206F-42BA-AA9C-BD6B658A7DC9}" type="presParOf" srcId="{4F9FEE5B-0DFC-46E8-88F6-BF6A7D3E1468}" destId="{E6E5361F-FB09-4105-848B-5B6B9584DEF9}" srcOrd="1" destOrd="0" presId="urn:microsoft.com/office/officeart/2018/2/layout/IconLabelDescriptionList"/>
    <dgm:cxn modelId="{02ABAA55-9F78-431A-9C93-1A324BC32B73}" type="presParOf" srcId="{4F9FEE5B-0DFC-46E8-88F6-BF6A7D3E1468}" destId="{CCF8B312-F1D4-4D5F-B268-1379C27612D5}" srcOrd="2" destOrd="0" presId="urn:microsoft.com/office/officeart/2018/2/layout/IconLabelDescriptionList"/>
    <dgm:cxn modelId="{70E472A0-209F-4E9F-A51C-29BAAE7B84BC}" type="presParOf" srcId="{4F9FEE5B-0DFC-46E8-88F6-BF6A7D3E1468}" destId="{DDFCDFE4-1C02-485E-9061-6024D77C133A}" srcOrd="3" destOrd="0" presId="urn:microsoft.com/office/officeart/2018/2/layout/IconLabelDescriptionList"/>
    <dgm:cxn modelId="{8604E333-B36F-4185-9A19-E37BCEE0BC08}" type="presParOf" srcId="{4F9FEE5B-0DFC-46E8-88F6-BF6A7D3E1468}" destId="{789046AE-0A39-4592-89FB-64A9102EED0C}" srcOrd="4" destOrd="0" presId="urn:microsoft.com/office/officeart/2018/2/layout/IconLabelDescriptionList"/>
    <dgm:cxn modelId="{91EA1FAB-BF52-4823-B0B3-271613899115}" type="presParOf" srcId="{1E6D94A9-C2D1-408C-BED9-8A12BCA3817D}" destId="{10B59DED-3C64-4460-9103-1501A896C484}" srcOrd="1" destOrd="0" presId="urn:microsoft.com/office/officeart/2018/2/layout/IconLabelDescriptionList"/>
    <dgm:cxn modelId="{BFC3633A-67BE-48B4-ACD5-1DFC904C4D59}" type="presParOf" srcId="{1E6D94A9-C2D1-408C-BED9-8A12BCA3817D}" destId="{D253E490-4EB7-4F85-B778-9AACD13FE3B2}" srcOrd="2" destOrd="0" presId="urn:microsoft.com/office/officeart/2018/2/layout/IconLabelDescriptionList"/>
    <dgm:cxn modelId="{8032304E-17C4-45F2-AA55-D5034322F9E0}" type="presParOf" srcId="{D253E490-4EB7-4F85-B778-9AACD13FE3B2}" destId="{63D9FCB6-27F5-402E-BEA8-8A797144EAA3}" srcOrd="0" destOrd="0" presId="urn:microsoft.com/office/officeart/2018/2/layout/IconLabelDescriptionList"/>
    <dgm:cxn modelId="{FC2A52D6-58EB-4A6E-8472-23FEE1D087C4}" type="presParOf" srcId="{D253E490-4EB7-4F85-B778-9AACD13FE3B2}" destId="{D9DBA5B0-FEA0-4882-B5CE-D9CD2512A513}" srcOrd="1" destOrd="0" presId="urn:microsoft.com/office/officeart/2018/2/layout/IconLabelDescriptionList"/>
    <dgm:cxn modelId="{5C3CC748-0DF6-4A2F-BFB3-9B8D5257BBDC}" type="presParOf" srcId="{D253E490-4EB7-4F85-B778-9AACD13FE3B2}" destId="{0E922CAA-BE8A-4A77-90A4-DF845747F5B2}" srcOrd="2" destOrd="0" presId="urn:microsoft.com/office/officeart/2018/2/layout/IconLabelDescriptionList"/>
    <dgm:cxn modelId="{C9EBCF7B-2243-4111-8C07-B8DB80AB2208}" type="presParOf" srcId="{D253E490-4EB7-4F85-B778-9AACD13FE3B2}" destId="{1924DA59-836E-496D-93D8-1F8424828803}" srcOrd="3" destOrd="0" presId="urn:microsoft.com/office/officeart/2018/2/layout/IconLabelDescriptionList"/>
    <dgm:cxn modelId="{410C29C8-D098-4AEE-8264-2F490D9D85C4}" type="presParOf" srcId="{D253E490-4EB7-4F85-B778-9AACD13FE3B2}" destId="{7CE4CA94-CD85-4338-B416-72E4D77EB94C}" srcOrd="4" destOrd="0" presId="urn:microsoft.com/office/officeart/2018/2/layout/IconLabelDescriptionList"/>
    <dgm:cxn modelId="{6FDDC924-9C7A-4D16-A1B4-C677049AFE0E}" type="presParOf" srcId="{1E6D94A9-C2D1-408C-BED9-8A12BCA3817D}" destId="{B0322CE4-44C3-473B-A0EF-7A940837A621}" srcOrd="3" destOrd="0" presId="urn:microsoft.com/office/officeart/2018/2/layout/IconLabelDescriptionList"/>
    <dgm:cxn modelId="{C093C9AC-7E3F-42BA-A17A-1BF18225E3B6}" type="presParOf" srcId="{1E6D94A9-C2D1-408C-BED9-8A12BCA3817D}" destId="{7B3E06D1-C061-4227-A54D-86FC53388552}" srcOrd="4" destOrd="0" presId="urn:microsoft.com/office/officeart/2018/2/layout/IconLabelDescriptionList"/>
    <dgm:cxn modelId="{37220416-924E-420C-BB7C-7F7723B8188A}" type="presParOf" srcId="{7B3E06D1-C061-4227-A54D-86FC53388552}" destId="{BD21A5C0-2B4B-4B62-AFE6-BE7E093B89C5}" srcOrd="0" destOrd="0" presId="urn:microsoft.com/office/officeart/2018/2/layout/IconLabelDescriptionList"/>
    <dgm:cxn modelId="{85DBB19B-2DDE-485A-9804-670A3C001B5E}" type="presParOf" srcId="{7B3E06D1-C061-4227-A54D-86FC53388552}" destId="{DE5ED4F6-4ABD-49AD-BA55-983D91E88968}" srcOrd="1" destOrd="0" presId="urn:microsoft.com/office/officeart/2018/2/layout/IconLabelDescriptionList"/>
    <dgm:cxn modelId="{81527215-E2C1-4895-A5A9-2DBB6BAC38EA}" type="presParOf" srcId="{7B3E06D1-C061-4227-A54D-86FC53388552}" destId="{B9BF01C2-DF94-40B5-84FD-B139B9B04182}" srcOrd="2" destOrd="0" presId="urn:microsoft.com/office/officeart/2018/2/layout/IconLabelDescriptionList"/>
    <dgm:cxn modelId="{CB7C1180-C58D-4172-8423-76E14058907E}" type="presParOf" srcId="{7B3E06D1-C061-4227-A54D-86FC53388552}" destId="{C3FF075F-C0FC-4354-B11E-C0A8A3271DCB}" srcOrd="3" destOrd="0" presId="urn:microsoft.com/office/officeart/2018/2/layout/IconLabelDescriptionList"/>
    <dgm:cxn modelId="{241A8936-67E4-4744-80AA-4C723F74F357}" type="presParOf" srcId="{7B3E06D1-C061-4227-A54D-86FC53388552}" destId="{914824B2-2066-406E-B121-41D6DD0392F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77B80-49CB-4136-B15B-8D1A81285FC0}">
      <dsp:nvSpPr>
        <dsp:cNvPr id="0" name=""/>
        <dsp:cNvSpPr/>
      </dsp:nvSpPr>
      <dsp:spPr>
        <a:xfrm>
          <a:off x="761996" y="1051702"/>
          <a:ext cx="952414" cy="920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2000" b="-2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8B312-F1D4-4D5F-B268-1379C27612D5}">
      <dsp:nvSpPr>
        <dsp:cNvPr id="0" name=""/>
        <dsp:cNvSpPr/>
      </dsp:nvSpPr>
      <dsp:spPr>
        <a:xfrm>
          <a:off x="457203" y="1886412"/>
          <a:ext cx="1681854" cy="596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b="1" kern="1200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Security</a:t>
          </a:r>
          <a:r>
            <a:rPr lang="en-US" sz="1800" b="1" kern="1200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 Groups</a:t>
          </a:r>
        </a:p>
      </dsp:txBody>
      <dsp:txXfrm>
        <a:off x="457203" y="1886412"/>
        <a:ext cx="1681854" cy="596232"/>
      </dsp:txXfrm>
    </dsp:sp>
    <dsp:sp modelId="{789046AE-0A39-4592-89FB-64A9102EED0C}">
      <dsp:nvSpPr>
        <dsp:cNvPr id="0" name=""/>
        <dsp:cNvSpPr/>
      </dsp:nvSpPr>
      <dsp:spPr>
        <a:xfrm>
          <a:off x="751218" y="2246000"/>
          <a:ext cx="1093825" cy="774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     </a:t>
          </a: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192</a:t>
          </a:r>
          <a:endParaRPr lang="en-US" sz="2000" b="1" kern="1200" dirty="0">
            <a:solidFill>
              <a:schemeClr val="accent5">
                <a:lumMod val="50000"/>
              </a:schemeClr>
            </a:solidFill>
            <a:latin typeface="Perpetua" panose="02020502060401020303" pitchFamily="18" charset="0"/>
          </a:endParaRPr>
        </a:p>
      </dsp:txBody>
      <dsp:txXfrm>
        <a:off x="751218" y="2246000"/>
        <a:ext cx="1093825" cy="774071"/>
      </dsp:txXfrm>
    </dsp:sp>
    <dsp:sp modelId="{63D9FCB6-27F5-402E-BEA8-8A797144EAA3}">
      <dsp:nvSpPr>
        <dsp:cNvPr id="0" name=""/>
        <dsp:cNvSpPr/>
      </dsp:nvSpPr>
      <dsp:spPr>
        <a:xfrm>
          <a:off x="3733802" y="1054105"/>
          <a:ext cx="878554" cy="87855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22CAA-BE8A-4A77-90A4-DF845747F5B2}">
      <dsp:nvSpPr>
        <dsp:cNvPr id="0" name=""/>
        <dsp:cNvSpPr/>
      </dsp:nvSpPr>
      <dsp:spPr>
        <a:xfrm>
          <a:off x="3657602" y="1814631"/>
          <a:ext cx="1219182" cy="34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300" kern="1200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Agencies</a:t>
          </a:r>
          <a:r>
            <a:rPr lang="en-US" sz="2300" kern="1200" dirty="0">
              <a:latin typeface="Perpetua" panose="02020502060401020303" pitchFamily="18" charset="0"/>
            </a:rPr>
            <a:t> </a:t>
          </a:r>
        </a:p>
      </dsp:txBody>
      <dsp:txXfrm>
        <a:off x="3657602" y="1814631"/>
        <a:ext cx="1219182" cy="346872"/>
      </dsp:txXfrm>
    </dsp:sp>
    <dsp:sp modelId="{7CE4CA94-CD85-4338-B416-72E4D77EB94C}">
      <dsp:nvSpPr>
        <dsp:cNvPr id="0" name=""/>
        <dsp:cNvSpPr/>
      </dsp:nvSpPr>
      <dsp:spPr>
        <a:xfrm>
          <a:off x="3965674" y="2206334"/>
          <a:ext cx="1368336" cy="90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606</a:t>
          </a:r>
          <a:endParaRPr lang="en-US" sz="2000" b="1" kern="1200" dirty="0">
            <a:solidFill>
              <a:schemeClr val="accent5">
                <a:lumMod val="50000"/>
              </a:schemeClr>
            </a:solidFill>
            <a:latin typeface="Perpetua" panose="02020502060401020303" pitchFamily="18" charset="0"/>
          </a:endParaRPr>
        </a:p>
      </dsp:txBody>
      <dsp:txXfrm>
        <a:off x="3965674" y="2206334"/>
        <a:ext cx="1368336" cy="908231"/>
      </dsp:txXfrm>
    </dsp:sp>
    <dsp:sp modelId="{BD21A5C0-2B4B-4B62-AFE6-BE7E093B89C5}">
      <dsp:nvSpPr>
        <dsp:cNvPr id="0" name=""/>
        <dsp:cNvSpPr/>
      </dsp:nvSpPr>
      <dsp:spPr>
        <a:xfrm>
          <a:off x="6365638" y="1049459"/>
          <a:ext cx="878554" cy="8785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F01C2-DF94-40B5-84FD-B139B9B04182}">
      <dsp:nvSpPr>
        <dsp:cNvPr id="0" name=""/>
        <dsp:cNvSpPr/>
      </dsp:nvSpPr>
      <dsp:spPr>
        <a:xfrm>
          <a:off x="6248398" y="1883684"/>
          <a:ext cx="1897201" cy="643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Talkgroups</a:t>
          </a:r>
        </a:p>
      </dsp:txBody>
      <dsp:txXfrm>
        <a:off x="6248398" y="1883684"/>
        <a:ext cx="1897201" cy="643053"/>
      </dsp:txXfrm>
    </dsp:sp>
    <dsp:sp modelId="{914824B2-2066-406E-B121-41D6DD0392FD}">
      <dsp:nvSpPr>
        <dsp:cNvPr id="0" name=""/>
        <dsp:cNvSpPr/>
      </dsp:nvSpPr>
      <dsp:spPr>
        <a:xfrm>
          <a:off x="6248398" y="2209801"/>
          <a:ext cx="1287584" cy="649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latin typeface="Perpetua" panose="02020502060401020303" pitchFamily="18" charset="0"/>
            </a:rPr>
            <a:t>       6420</a:t>
          </a:r>
          <a:endParaRPr lang="en-US" sz="2000" b="1" kern="1200" dirty="0">
            <a:solidFill>
              <a:schemeClr val="accent5">
                <a:lumMod val="50000"/>
              </a:schemeClr>
            </a:solidFill>
            <a:latin typeface="Perpetua" panose="02020502060401020303" pitchFamily="18" charset="0"/>
          </a:endParaRPr>
        </a:p>
      </dsp:txBody>
      <dsp:txXfrm>
        <a:off x="6248398" y="2209801"/>
        <a:ext cx="1287584" cy="649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0.33663</cdr:x>
      <cdr:y>0.42373</cdr:y>
    </cdr:from>
    <cdr:to>
      <cdr:x>0.42574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0800" y="1905000"/>
          <a:ext cx="6858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0.33663</cdr:x>
      <cdr:y>0.38983</cdr:y>
    </cdr:from>
    <cdr:to>
      <cdr:x>0.44554</cdr:x>
      <cdr:y>0.44915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0800" y="1752600"/>
          <a:ext cx="8382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dirty="0">
            <a:solidFill>
              <a:srgbClr val="FFFFFF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0.37661</cdr:y>
    </cdr:from>
    <cdr:to>
      <cdr:x>0.34653</cdr:x>
      <cdr:y>0.46136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50551"/>
          <a:ext cx="2766495" cy="393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rPr>
            <a:t>Power 12%</a:t>
          </a:r>
          <a:endParaRPr lang="en-US" sz="1600" b="1" dirty="0">
            <a:solidFill>
              <a:srgbClr val="CC99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0.14495</cdr:x>
      <cdr:y>0.40984</cdr:y>
    </cdr:from>
    <cdr:to>
      <cdr:x>0.27503</cdr:x>
      <cdr:y>0.41401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84C2F7BD-0F22-498E-8CC1-35AD8AAF97A7}"/>
            </a:ext>
          </a:extLst>
        </cdr:cNvPr>
        <cdr:cNvCxnSpPr/>
      </cdr:nvCxnSpPr>
      <cdr:spPr>
        <a:xfrm xmlns:a="http://schemas.openxmlformats.org/drawingml/2006/main" flipV="1">
          <a:off x="1157158" y="1905000"/>
          <a:ext cx="1038483" cy="1938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C99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0.7587</cdr:x>
      <cdr:y>0.08475</cdr:y>
    </cdr:from>
    <cdr:to>
      <cdr:x>0.97652</cdr:x>
      <cdr:y>0.25121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839097" y="381000"/>
          <a:ext cx="1676386" cy="748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en-US" sz="1800" b="1" dirty="0">
            <a:solidFill>
              <a:srgbClr val="CC99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0.22129</cdr:x>
      <cdr:y>0.14754</cdr:y>
    </cdr:from>
    <cdr:to>
      <cdr:x>0.42173</cdr:x>
      <cdr:y>0.14754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CA3C7FFE-2841-4972-9CFB-6ECE79FFD379}"/>
            </a:ext>
          </a:extLst>
        </cdr:cNvPr>
        <cdr:cNvCxnSpPr/>
      </cdr:nvCxnSpPr>
      <cdr:spPr>
        <a:xfrm xmlns:a="http://schemas.openxmlformats.org/drawingml/2006/main">
          <a:off x="1766651" y="685795"/>
          <a:ext cx="1600219" cy="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0.01909</cdr:x>
      <cdr:y>0.09836</cdr:y>
    </cdr:from>
    <cdr:to>
      <cdr:x>0.17915</cdr:x>
      <cdr:y>0.16393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2400" y="457200"/>
          <a:ext cx="1277826" cy="304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FF0000"/>
              </a:solidFill>
              <a:latin typeface="+mj-lt"/>
            </a:rPr>
            <a:t>Equipment 17%</a:t>
          </a:r>
          <a:endParaRPr lang="en-US" sz="1600" b="1" dirty="0">
            <a:solidFill>
              <a:srgbClr val="FF0000"/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1" tIns="46502" rIns="93001" bIns="46502" numCol="1" anchor="t" anchorCtr="0" compatLnSpc="1">
            <a:prstTxWarp prst="textNoShape">
              <a:avLst/>
            </a:prstTxWarp>
          </a:bodyPr>
          <a:lstStyle>
            <a:lvl1pPr defTabSz="930146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3" y="4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1" tIns="46502" rIns="93001" bIns="46502" numCol="1" anchor="t" anchorCtr="0" compatLnSpc="1">
            <a:prstTxWarp prst="textNoShape">
              <a:avLst/>
            </a:prstTxWarp>
          </a:bodyPr>
          <a:lstStyle>
            <a:lvl1pPr algn="r" defTabSz="930146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50" y="4422461"/>
            <a:ext cx="5617207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1" tIns="46502" rIns="93001" bIns="46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4174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1" tIns="46502" rIns="93001" bIns="46502" numCol="1" anchor="b" anchorCtr="0" compatLnSpc="1">
            <a:prstTxWarp prst="textNoShape">
              <a:avLst/>
            </a:prstTxWarp>
          </a:bodyPr>
          <a:lstStyle>
            <a:lvl1pPr defTabSz="930146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3" y="884174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1" tIns="46502" rIns="93001" bIns="46502" numCol="1" anchor="b" anchorCtr="0" compatLnSpc="1">
            <a:prstTxWarp prst="textNoShape">
              <a:avLst/>
            </a:prstTxWarp>
          </a:bodyPr>
          <a:lstStyle>
            <a:lvl1pPr algn="r" defTabSz="930146">
              <a:defRPr sz="1200" b="0"/>
            </a:lvl1pPr>
          </a:lstStyle>
          <a:p>
            <a:pPr>
              <a:defRPr/>
            </a:pPr>
            <a:fld id="{8FC325C5-45B1-4D11-BF92-EF804C82A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48"/>
            <a:fld id="{76CAF796-3A35-4D1F-9933-4E3D9651D8CD}" type="slidenum">
              <a:rPr lang="en-US" smtClean="0"/>
              <a:pPr defTabSz="928648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2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48"/>
            <a:fld id="{3BEC2A06-71DF-40BD-A274-7AA1D3D791BD}" type="slidenum">
              <a:rPr lang="en-US" smtClean="0">
                <a:solidFill>
                  <a:srgbClr val="000000"/>
                </a:solidFill>
              </a:rPr>
              <a:pPr defTabSz="928648"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50" y="4422460"/>
            <a:ext cx="5617207" cy="41903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28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48"/>
            <a:fld id="{3BEC2A06-71DF-40BD-A274-7AA1D3D791BD}" type="slidenum">
              <a:rPr lang="en-US" smtClean="0">
                <a:solidFill>
                  <a:srgbClr val="000000"/>
                </a:solidFill>
              </a:rPr>
              <a:pPr defTabSz="928648"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50" y="4422460"/>
            <a:ext cx="5617207" cy="41903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76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72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C2A06-71DF-40BD-A274-7AA1D3D791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2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8" y="4416427"/>
            <a:ext cx="5607049" cy="41846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89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48"/>
            <a:fld id="{3BEC2A06-71DF-40BD-A274-7AA1D3D791BD}" type="slidenum">
              <a:rPr lang="en-US" smtClean="0">
                <a:solidFill>
                  <a:srgbClr val="000000"/>
                </a:solidFill>
              </a:rPr>
              <a:pPr defTabSz="928648"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50" y="4422460"/>
            <a:ext cx="5617207" cy="41903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07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5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48"/>
            <a:fld id="{2D7F1E86-666C-4181-AE65-194D44734F5D}" type="slidenum">
              <a:rPr lang="en-US" smtClean="0"/>
              <a:pPr defTabSz="928648"/>
              <a:t>3</a:t>
            </a:fld>
            <a:endParaRPr 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50" y="4422460"/>
            <a:ext cx="5617207" cy="41903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4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8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8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83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66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9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pn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png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pn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png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9369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39726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60216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2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4977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231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0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7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735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09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5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022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716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464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263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462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83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385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573370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44692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141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876453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2495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226175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114474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086331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749189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400227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36273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1206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0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587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4002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82278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8621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61970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6210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7643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31762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2148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228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3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249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0310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7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4111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90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732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6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652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955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658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4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300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4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889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995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064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392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910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40079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703399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0217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9938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653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0715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076520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227063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76095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476260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949169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805911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6476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031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081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078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73859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69774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8802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9236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95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34513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55666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91015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3822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548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30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3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9091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209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388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776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661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293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447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7944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1908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2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79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958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186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177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040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5213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7321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8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294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2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964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37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228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838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49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944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254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970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2102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1958982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5647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5432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574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234170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593506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219223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4996112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2375745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2141821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34676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437379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5591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0681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275950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230162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00461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353734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15032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65178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94730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578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31157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848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3817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178011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8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247334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860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7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2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5955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063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0536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5635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9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939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324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844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4240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2219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778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7597541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12895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3190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4456351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1364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773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605589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3034835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9736287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471813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702583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107616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20883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65937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70881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465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6668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48923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023074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689833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423406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074699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903684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334887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51598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4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3447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15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3978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7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8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6618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5213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7750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342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8378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6718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8925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9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7942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9324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7518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569351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8167118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41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397139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895014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614264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34429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024715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1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221054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722334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209367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670454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40536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48110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811178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07545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38793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364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0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370019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606307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62635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92872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18510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0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49166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9934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1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4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25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1781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932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5528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6638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9379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3606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5466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0721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088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6650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850052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591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797970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5508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447608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4232577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3028012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5881949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6146057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56690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6542575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774969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2713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569044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470479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764544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670909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27172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277007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443520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634511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63822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769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9474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56879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504097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4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596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69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05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18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60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0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7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60124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797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844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18240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3036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48208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450317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40556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27420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169393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5427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0724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83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699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7015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6833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5299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5237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27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3029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09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411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37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3181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7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4733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626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308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051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6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527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203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7C948-69F0-4D2A-8FFE-FAF3DD08ACA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64047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99049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376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853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77084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1903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35254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602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33803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384766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021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0283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7330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94546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841628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09690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22552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88471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269021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7802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53300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3529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34051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765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89740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701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2793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029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8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vmlDrawing" Target="../drawings/vmlDrawing10.vml"/><Relationship Id="rId10" Type="http://schemas.openxmlformats.org/officeDocument/2006/relationships/slideLayout" Target="../slideLayouts/slideLayout1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1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vmlDrawing" Target="../drawings/vmlDrawing11.v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4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vmlDrawing" Target="../drawings/vmlDrawing13.vml"/><Relationship Id="rId10" Type="http://schemas.openxmlformats.org/officeDocument/2006/relationships/slideLayout" Target="../slideLayouts/slideLayout15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7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vmlDrawing" Target="../drawings/vmlDrawing14.vml"/><Relationship Id="rId10" Type="http://schemas.openxmlformats.org/officeDocument/2006/relationships/slideLayout" Target="../slideLayouts/slideLayout1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0.xml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vmlDrawing" Target="../drawings/vmlDrawing15.v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6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vmlDrawing" Target="../drawings/vmlDrawing17.vml"/><Relationship Id="rId10" Type="http://schemas.openxmlformats.org/officeDocument/2006/relationships/slideLayout" Target="../slideLayouts/slideLayout20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1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oleObject" Target="../embeddings/oleObject18.bin"/><Relationship Id="rId10" Type="http://schemas.openxmlformats.org/officeDocument/2006/relationships/slideLayout" Target="../slideLayouts/slideLayout21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vmlDrawing" Target="../drawings/vmlDrawing18.v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oleObject" Target="../embeddings/oleObject19.bin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vmlDrawing" Target="../drawings/vmlDrawing19.v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3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vmlDrawing" Target="../drawings/vmlDrawing21.vml"/><Relationship Id="rId10" Type="http://schemas.openxmlformats.org/officeDocument/2006/relationships/slideLayout" Target="../slideLayouts/slideLayout24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theme" Target="../theme/theme2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oleObject" Target="../embeddings/oleObject22.bin"/><Relationship Id="rId10" Type="http://schemas.openxmlformats.org/officeDocument/2006/relationships/slideLayout" Target="../slideLayouts/slideLayout2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vmlDrawing" Target="../drawings/vmlDrawing22.v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oleObject" Target="../embeddings/oleObject23.bin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vmlDrawing" Target="../drawings/vmlDrawing23.v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0.xml"/><Relationship Id="rId16" Type="http://schemas.openxmlformats.org/officeDocument/2006/relationships/oleObject" Target="../embeddings/oleObject25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vmlDrawing" Target="../drawings/vmlDrawing25.vml"/><Relationship Id="rId10" Type="http://schemas.openxmlformats.org/officeDocument/2006/relationships/slideLayout" Target="../slideLayouts/slideLayout27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theme" Target="../theme/theme2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oleObject" Target="../embeddings/oleObject26.bin"/><Relationship Id="rId10" Type="http://schemas.openxmlformats.org/officeDocument/2006/relationships/slideLayout" Target="../slideLayouts/slideLayout29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vmlDrawing" Target="../drawings/vmlDrawing26.v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5" Type="http://schemas.openxmlformats.org/officeDocument/2006/relationships/oleObject" Target="../embeddings/oleObject27.bin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Relationship Id="rId14" Type="http://schemas.openxmlformats.org/officeDocument/2006/relationships/vmlDrawing" Target="../drawings/vmlDrawing27.v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slideLayout" Target="../slideLayouts/slideLayout3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7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5" Type="http://schemas.openxmlformats.org/officeDocument/2006/relationships/vmlDrawing" Target="../drawings/vmlDrawing29.vml"/><Relationship Id="rId10" Type="http://schemas.openxmlformats.org/officeDocument/2006/relationships/slideLayout" Target="../slideLayouts/slideLayout3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theme" Target="../theme/theme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5" Type="http://schemas.openxmlformats.org/officeDocument/2006/relationships/oleObject" Target="../embeddings/oleObject30.bin"/><Relationship Id="rId10" Type="http://schemas.openxmlformats.org/officeDocument/2006/relationships/slideLayout" Target="../slideLayouts/slideLayout32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vmlDrawing" Target="../drawings/vmlDrawing30.v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oleObject" Target="../embeddings/oleObject31.bin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vmlDrawing" Target="../drawings/vmlDrawing3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vmlDrawing" Target="../drawings/vmlDrawing6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vmlDrawing" Target="../drawings/vmlDrawing7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5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vmlDrawing" Target="../drawings/vmlDrawing9.v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9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495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5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3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166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56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1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3863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5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9120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5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9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1527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  <p:sldLayoutId id="214748425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6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367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0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392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4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394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2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214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2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39" r:id="rId13"/>
    <p:sldLayoutId id="21474842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6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959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0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9971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8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210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2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0391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6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6878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2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1862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  <p:sldLayoutId id="214748442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6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331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0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0855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5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3931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9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861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25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3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3212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25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0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615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4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9756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8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2970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5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995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182880" indent="0"/>
            <a:r>
              <a:rPr lang="en-US" sz="9600" b="1" spc="100" dirty="0" smtClean="0">
                <a:solidFill>
                  <a:srgbClr val="CC9900"/>
                </a:solidFill>
                <a:effectLst/>
                <a:latin typeface="Perpetua" panose="02020502060401020303" pitchFamily="18" charset="0"/>
              </a:rPr>
              <a:t>L.W.I.N.</a:t>
            </a:r>
            <a:endParaRPr lang="en-US" sz="9600" b="1" spc="100" dirty="0">
              <a:solidFill>
                <a:srgbClr val="CC9900"/>
              </a:solidFill>
              <a:effectLst/>
              <a:latin typeface="Perpetua" panose="02020502060401020303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solidFill>
            <a:schemeClr val="bg1"/>
          </a:solidFill>
        </p:spPr>
        <p:txBody>
          <a:bodyPr vert="horz" lIns="45720" tIns="45720" rIns="45720" bIns="45720" rtlCol="0" anchor="ctr">
            <a:normAutofit fontScale="85000" lnSpcReduction="1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Louisiana Wireless</a:t>
            </a:r>
            <a:br>
              <a:rPr lang="en-US" sz="2400" dirty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</a:br>
            <a:r>
              <a:rPr lang="en-US" sz="2400" dirty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Information Network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System Management &amp; Maintenance </a:t>
            </a:r>
            <a:r>
              <a:rPr lang="en-US" sz="2400" dirty="0" smtClean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Updated January 31, 2023</a:t>
            </a:r>
            <a:endParaRPr lang="en-US" sz="2400" dirty="0">
              <a:ln w="0"/>
              <a:solidFill>
                <a:srgbClr val="CC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Department of </a:t>
            </a:r>
            <a:r>
              <a:rPr lang="en-US" sz="2400" dirty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Public Safety-State </a:t>
            </a:r>
            <a:r>
              <a:rPr lang="en-US" sz="2400" dirty="0" smtClean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Police</a:t>
            </a:r>
            <a:endParaRPr lang="en-US" sz="2400" dirty="0">
              <a:ln w="0"/>
              <a:solidFill>
                <a:srgbClr val="CC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Mobility and Communication Services</a:t>
            </a:r>
            <a:endParaRPr lang="en-US" sz="2400" dirty="0">
              <a:ln w="0"/>
              <a:solidFill>
                <a:srgbClr val="CC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>
                <a:ln w="0"/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(225) 925-6036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486216"/>
              </p:ext>
            </p:extLst>
          </p:nvPr>
        </p:nvGraphicFramePr>
        <p:xfrm>
          <a:off x="76200" y="1295400"/>
          <a:ext cx="8993188" cy="534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7" name="Worksheet" r:id="rId4" imgW="8162772" imgH="4343560" progId="Excel.Sheet.8">
                  <p:embed/>
                </p:oleObj>
              </mc:Choice>
              <mc:Fallback>
                <p:oleObj name="Worksheet" r:id="rId4" imgW="8162772" imgH="4343560" progId="Excel.Sheet.8">
                  <p:embed/>
                  <p:pic>
                    <p:nvPicPr>
                      <p:cNvPr id="2121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95400"/>
                        <a:ext cx="8993188" cy="5348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2200" y="304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C9900"/>
                </a:solidFill>
                <a:latin typeface="+mn-lt"/>
              </a:rPr>
              <a:t>SUBSCRIBERS</a:t>
            </a:r>
            <a:endParaRPr lang="en-US" sz="3600" dirty="0">
              <a:solidFill>
                <a:srgbClr val="CC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9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125732"/>
              </p:ext>
            </p:extLst>
          </p:nvPr>
        </p:nvGraphicFramePr>
        <p:xfrm>
          <a:off x="186439" y="1143000"/>
          <a:ext cx="86010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1" name="Worksheet" r:id="rId4" imgW="8591408" imgH="4152927" progId="Excel.Sheet.8">
                  <p:embed/>
                </p:oleObj>
              </mc:Choice>
              <mc:Fallback>
                <p:oleObj name="Worksheet" r:id="rId4" imgW="8591408" imgH="4152927" progId="Excel.Sheet.8">
                  <p:embed/>
                  <p:pic>
                    <p:nvPicPr>
                      <p:cNvPr id="5" name="Object 7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39" y="1143000"/>
                        <a:ext cx="8601075" cy="4351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2137" y="228600"/>
            <a:ext cx="886968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342816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631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441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257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cap="small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Subscribers 2008 to 2022</a:t>
            </a:r>
            <a:endParaRPr lang="en-US" b="1" kern="0" cap="small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09438" y="2133600"/>
            <a:ext cx="545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061430"/>
              </p:ext>
            </p:extLst>
          </p:nvPr>
        </p:nvGraphicFramePr>
        <p:xfrm>
          <a:off x="0" y="865188"/>
          <a:ext cx="9202738" cy="587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" name="Worksheet" r:id="rId4" imgW="10801417" imgH="4695692" progId="Excel.Sheet.8">
                  <p:embed/>
                </p:oleObj>
              </mc:Choice>
              <mc:Fallback>
                <p:oleObj name="Worksheet" r:id="rId4" imgW="10801417" imgH="4695692" progId="Excel.Sheet.8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65188"/>
                        <a:ext cx="9202738" cy="587851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518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C9900"/>
                </a:solidFill>
                <a:latin typeface="+mn-lt"/>
              </a:rPr>
              <a:t>PUSH TO TALK</a:t>
            </a:r>
            <a:endParaRPr lang="en-US" sz="3600" b="1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495853"/>
            <a:ext cx="85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CC"/>
                </a:solidFill>
              </a:rPr>
              <a:t>PTT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742670"/>
              </p:ext>
            </p:extLst>
          </p:nvPr>
        </p:nvGraphicFramePr>
        <p:xfrm>
          <a:off x="152400" y="1071563"/>
          <a:ext cx="8834438" cy="523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2" name="Worksheet" r:id="rId4" imgW="7581795" imgH="3848273" progId="Excel.Sheet.8">
                  <p:embed/>
                </p:oleObj>
              </mc:Choice>
              <mc:Fallback>
                <p:oleObj name="Worksheet" r:id="rId4" imgW="7581795" imgH="384827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71563"/>
                        <a:ext cx="8834438" cy="5237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4" y="-71846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C9900"/>
                </a:solidFill>
                <a:latin typeface="+mn-lt"/>
              </a:rPr>
              <a:t>PUSH TO TALK PER DAY</a:t>
            </a:r>
            <a:endParaRPr lang="en-US" sz="3600" b="1" dirty="0">
              <a:solidFill>
                <a:srgbClr val="CC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4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08716"/>
              </p:ext>
            </p:extLst>
          </p:nvPr>
        </p:nvGraphicFramePr>
        <p:xfrm>
          <a:off x="0" y="1066800"/>
          <a:ext cx="8991600" cy="44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1" name="Worksheet" r:id="rId4" imgW="6924649" imgH="3028910" progId="Excel.Sheet.8">
                  <p:embed/>
                </p:oleObj>
              </mc:Choice>
              <mc:Fallback>
                <p:oleObj name="Worksheet" r:id="rId4" imgW="6924649" imgH="3028910" progId="Excel.Sheet.8">
                  <p:embed/>
                  <p:pic>
                    <p:nvPicPr>
                      <p:cNvPr id="27721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8991600" cy="4494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C9900"/>
                </a:solidFill>
                <a:latin typeface="+mn-lt"/>
              </a:rPr>
              <a:t> BUSIES</a:t>
            </a:r>
            <a:endParaRPr lang="en-US" sz="3600" b="1" dirty="0">
              <a:solidFill>
                <a:srgbClr val="CC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247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200" cap="small" dirty="0">
                <a:solidFill>
                  <a:srgbClr val="CC9900"/>
                </a:solidFill>
                <a:effectLst/>
                <a:latin typeface="Times New Roman" pitchFamily="18" charset="0"/>
                <a:cs typeface="Times New Roman" pitchFamily="18" charset="0"/>
              </a:rPr>
              <a:t>Busies 2008 to </a:t>
            </a:r>
            <a:r>
              <a:rPr lang="en-US" sz="3200" b="1" kern="1200" cap="small" dirty="0" smtClean="0">
                <a:solidFill>
                  <a:srgbClr val="CC9900"/>
                </a:solidFill>
                <a:effectLst/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sz="3200" b="1" kern="1200" cap="small" dirty="0">
                <a:solidFill>
                  <a:srgbClr val="CC99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kern="1200" cap="small" dirty="0">
                <a:solidFill>
                  <a:srgbClr val="CC99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graphicFrame>
        <p:nvGraphicFramePr>
          <p:cNvPr id="3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743690"/>
              </p:ext>
            </p:extLst>
          </p:nvPr>
        </p:nvGraphicFramePr>
        <p:xfrm>
          <a:off x="26126" y="2133600"/>
          <a:ext cx="891222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5" name="Worksheet" r:id="rId3" imgW="8601109" imgH="3181417" progId="Excel.Sheet.8">
                  <p:embed/>
                </p:oleObj>
              </mc:Choice>
              <mc:Fallback>
                <p:oleObj name="Worksheet" r:id="rId3" imgW="8601109" imgH="3181417" progId="Excel.Sheet.8">
                  <p:embed/>
                  <p:pic>
                    <p:nvPicPr>
                      <p:cNvPr id="1097" name="Object 7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6" y="2133600"/>
                        <a:ext cx="8912225" cy="40957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4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>
                <a:solidFill>
                  <a:srgbClr val="CC9900"/>
                </a:solidFill>
                <a:latin typeface="+mn-lt"/>
              </a:rPr>
              <a:t>Top Busy Sites</a:t>
            </a:r>
          </a:p>
        </p:txBody>
      </p:sp>
      <p:sp>
        <p:nvSpPr>
          <p:cNvPr id="5" name="Rectangle 4" descr="Cell Tower"/>
          <p:cNvSpPr/>
          <p:nvPr/>
        </p:nvSpPr>
        <p:spPr>
          <a:xfrm>
            <a:off x="685800" y="1600200"/>
            <a:ext cx="2895600" cy="39624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733800" y="26670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FFFFCC"/>
                </a:solidFill>
              </a:rPr>
              <a:t>Hahnville             309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FFFFCC"/>
                </a:solidFill>
              </a:rPr>
              <a:t> PanAm</a:t>
            </a:r>
            <a:r>
              <a:rPr lang="en-US" sz="3200" dirty="0">
                <a:solidFill>
                  <a:srgbClr val="FFFFCC"/>
                </a:solidFill>
              </a:rPr>
              <a:t>	</a:t>
            </a:r>
            <a:r>
              <a:rPr lang="en-US" sz="3200" dirty="0" smtClean="0">
                <a:solidFill>
                  <a:srgbClr val="FFFFCC"/>
                </a:solidFill>
              </a:rPr>
              <a:t>        259             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FFFFCC"/>
                </a:solidFill>
              </a:rPr>
              <a:t> Abbeville      	110</a:t>
            </a:r>
            <a:endParaRPr lang="en-US" sz="32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52400" y="23949"/>
            <a:ext cx="8869680" cy="7100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u="sng" kern="0" cap="small" dirty="0">
                <a:solidFill>
                  <a:srgbClr val="CC9900"/>
                </a:solidFill>
                <a:latin typeface="+mn-lt"/>
                <a:cs typeface="Times New Roman" pitchFamily="18" charset="0"/>
              </a:rPr>
              <a:t> SITE OUTAGES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635307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9900"/>
                </a:solidFill>
              </a:rPr>
              <a:t>Total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</a:rPr>
              <a:t>Downtime: </a:t>
            </a:r>
            <a:r>
              <a:rPr lang="en-US" dirty="0" smtClean="0">
                <a:solidFill>
                  <a:srgbClr val="CC9900"/>
                </a:solidFill>
              </a:rPr>
              <a:t>2,291 </a:t>
            </a:r>
            <a:r>
              <a:rPr lang="en-US" dirty="0">
                <a:solidFill>
                  <a:srgbClr val="CC9900"/>
                </a:solidFill>
              </a:rPr>
              <a:t>Hours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3185"/>
              </p:ext>
            </p:extLst>
          </p:nvPr>
        </p:nvGraphicFramePr>
        <p:xfrm>
          <a:off x="967739" y="733954"/>
          <a:ext cx="7239001" cy="544388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768972">
                  <a:extLst>
                    <a:ext uri="{9D8B030D-6E8A-4147-A177-3AD203B41FA5}">
                      <a16:colId xmlns:a16="http://schemas.microsoft.com/office/drawing/2014/main" val="2885236478"/>
                    </a:ext>
                  </a:extLst>
                </a:gridCol>
                <a:gridCol w="1535789">
                  <a:extLst>
                    <a:ext uri="{9D8B030D-6E8A-4147-A177-3AD203B41FA5}">
                      <a16:colId xmlns:a16="http://schemas.microsoft.com/office/drawing/2014/main" val="3297360715"/>
                    </a:ext>
                  </a:extLst>
                </a:gridCol>
                <a:gridCol w="1495011">
                  <a:extLst>
                    <a:ext uri="{9D8B030D-6E8A-4147-A177-3AD203B41FA5}">
                      <a16:colId xmlns:a16="http://schemas.microsoft.com/office/drawing/2014/main" val="612890613"/>
                    </a:ext>
                  </a:extLst>
                </a:gridCol>
                <a:gridCol w="1220028">
                  <a:extLst>
                    <a:ext uri="{9D8B030D-6E8A-4147-A177-3AD203B41FA5}">
                      <a16:colId xmlns:a16="http://schemas.microsoft.com/office/drawing/2014/main" val="3159238098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1425836046"/>
                    </a:ext>
                  </a:extLst>
                </a:gridCol>
              </a:tblGrid>
              <a:tr h="86624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Abbeville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Berwick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Clinton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Farmerville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Hahnville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3794072086"/>
                  </a:ext>
                </a:extLst>
              </a:tr>
              <a:tr h="75304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Acadia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Bridge</a:t>
                      </a:r>
                      <a:r>
                        <a:rPr lang="en-US" sz="1800" b="1" baseline="0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 City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Columbia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Geismar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Houma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105894222"/>
                  </a:ext>
                </a:extLst>
              </a:tr>
              <a:tr h="73315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Arsene</a:t>
                      </a:r>
                      <a:r>
                        <a:rPr lang="en-US" sz="1800" b="1" baseline="0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 Lebleu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Calhoun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Coushatta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Gray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Iberville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2447672601"/>
                  </a:ext>
                </a:extLst>
              </a:tr>
              <a:tr h="973048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Ashland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Cameron</a:t>
                      </a: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Denham</a:t>
                      </a:r>
                      <a:r>
                        <a:rPr lang="en-US" sz="1800" b="1" baseline="0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Springs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Greensburg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Jeanerette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3322626228"/>
                  </a:ext>
                </a:extLst>
              </a:tr>
              <a:tr h="751994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Baywood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Chopin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Dequincy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Gretna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Jennings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826438262"/>
                  </a:ext>
                </a:extLst>
              </a:tr>
              <a:tr h="75304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Bellevue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Clearwater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Enterprise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Hagewood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Lake</a:t>
                      </a:r>
                      <a:r>
                        <a:rPr lang="en-US" sz="1800" b="1" baseline="0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Charles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4009423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7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52400" y="23949"/>
            <a:ext cx="8869680" cy="7100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u="sng" kern="0" cap="small" dirty="0">
                <a:solidFill>
                  <a:srgbClr val="CC9900"/>
                </a:solidFill>
                <a:latin typeface="+mn-lt"/>
                <a:cs typeface="Times New Roman" pitchFamily="18" charset="0"/>
              </a:rPr>
              <a:t> SITE OUTAGES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6324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9900"/>
                </a:solidFill>
              </a:rPr>
              <a:t>Total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</a:rPr>
              <a:t>Downtime: </a:t>
            </a:r>
            <a:r>
              <a:rPr lang="en-US" dirty="0" smtClean="0">
                <a:solidFill>
                  <a:srgbClr val="CC9900"/>
                </a:solidFill>
              </a:rPr>
              <a:t>2,291 Hours  </a:t>
            </a:r>
            <a:endParaRPr lang="en-US" dirty="0">
              <a:solidFill>
                <a:srgbClr val="CC99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49039"/>
              </p:ext>
            </p:extLst>
          </p:nvPr>
        </p:nvGraphicFramePr>
        <p:xfrm>
          <a:off x="880110" y="679208"/>
          <a:ext cx="7414260" cy="570013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758020">
                  <a:extLst>
                    <a:ext uri="{9D8B030D-6E8A-4147-A177-3AD203B41FA5}">
                      <a16:colId xmlns:a16="http://schemas.microsoft.com/office/drawing/2014/main" val="2885236478"/>
                    </a:ext>
                  </a:extLst>
                </a:gridCol>
                <a:gridCol w="1439274">
                  <a:extLst>
                    <a:ext uri="{9D8B030D-6E8A-4147-A177-3AD203B41FA5}">
                      <a16:colId xmlns:a16="http://schemas.microsoft.com/office/drawing/2014/main" val="3297360715"/>
                    </a:ext>
                  </a:extLst>
                </a:gridCol>
                <a:gridCol w="1492070">
                  <a:extLst>
                    <a:ext uri="{9D8B030D-6E8A-4147-A177-3AD203B41FA5}">
                      <a16:colId xmlns:a16="http://schemas.microsoft.com/office/drawing/2014/main" val="612890613"/>
                    </a:ext>
                  </a:extLst>
                </a:gridCol>
                <a:gridCol w="1385496">
                  <a:extLst>
                    <a:ext uri="{9D8B030D-6E8A-4147-A177-3AD203B41FA5}">
                      <a16:colId xmlns:a16="http://schemas.microsoft.com/office/drawing/2014/main" val="3159238098"/>
                    </a:ext>
                  </a:extLst>
                </a:gridCol>
                <a:gridCol w="1339400">
                  <a:extLst>
                    <a:ext uri="{9D8B030D-6E8A-4147-A177-3AD203B41FA5}">
                      <a16:colId xmlns:a16="http://schemas.microsoft.com/office/drawing/2014/main" val="1425836046"/>
                    </a:ext>
                  </a:extLst>
                </a:gridCol>
              </a:tblGrid>
              <a:tr h="919437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LaPlace</a:t>
                      </a: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Montegut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Reggio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St.</a:t>
                      </a:r>
                      <a:r>
                        <a:rPr lang="en-US" sz="1800" b="1" kern="1200" baseline="0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 James</a:t>
                      </a:r>
                      <a:endParaRPr lang="en-US" sz="1800" b="1" kern="1200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Wilmer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3794072086"/>
                  </a:ext>
                </a:extLst>
              </a:tr>
              <a:tr h="919437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Larose</a:t>
                      </a: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Natchitoches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Ringgold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Sulphur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Winnfield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105894222"/>
                  </a:ext>
                </a:extLst>
              </a:tr>
              <a:tr h="919437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Leesville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Opelousas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Rockefeller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Transylvania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2447672601"/>
                  </a:ext>
                </a:extLst>
              </a:tr>
              <a:tr h="919437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Livonia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Parker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  Sentell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Vermillion</a:t>
                      </a: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3322626228"/>
                  </a:ext>
                </a:extLst>
              </a:tr>
              <a:tr h="919437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</a:t>
                      </a: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Pointe</a:t>
                      </a:r>
                      <a:r>
                        <a:rPr lang="en-US" sz="1800" b="1" baseline="0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 Coupee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Shreveport</a:t>
                      </a:r>
                      <a:endParaRPr lang="en-US" sz="1800" b="1" dirty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Vick</a:t>
                      </a:r>
                      <a:endParaRPr lang="en-US" sz="1800" b="1" dirty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826438262"/>
                  </a:ext>
                </a:extLst>
              </a:tr>
              <a:tr h="919437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Merryville</a:t>
                      </a: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effectLst/>
                          <a:latin typeface="Perpetua" panose="02020502060401020303" pitchFamily="18" charset="0"/>
                          <a:ea typeface="+mn-ea"/>
                          <a:cs typeface="Times New Roman" panose="02020603050405020304" pitchFamily="18" charset="0"/>
                        </a:rPr>
                        <a:t>Ramah</a:t>
                      </a: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latin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Slidell</a:t>
                      </a:r>
                    </a:p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C9900"/>
                          </a:solidFill>
                          <a:latin typeface="Perpetua" panose="02020502060401020303" pitchFamily="18" charset="0"/>
                          <a:cs typeface="Times New Roman" panose="02020603050405020304" pitchFamily="18" charset="0"/>
                        </a:rPr>
                        <a:t>Vinton</a:t>
                      </a:r>
                    </a:p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C9900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" marR="3619" marT="3619" marB="0" anchor="ctr"/>
                </a:tc>
                <a:extLst>
                  <a:ext uri="{0D108BD9-81ED-4DB2-BD59-A6C34878D82A}">
                    <a16:rowId xmlns:a16="http://schemas.microsoft.com/office/drawing/2014/main" val="4009423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4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52400" y="304800"/>
            <a:ext cx="886968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small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SITE OUTAGE DATA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393712"/>
              </p:ext>
            </p:extLst>
          </p:nvPr>
        </p:nvGraphicFramePr>
        <p:xfrm>
          <a:off x="533400" y="1524000"/>
          <a:ext cx="798342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5780" y="4724400"/>
            <a:ext cx="25556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Telco 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71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4888774"/>
            <a:ext cx="8382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0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304800" y="0"/>
            <a:ext cx="7924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0" algn="ctr" eaLnBrk="1" hangingPunct="1">
              <a:buNone/>
              <a:defRPr/>
            </a:pPr>
            <a:r>
              <a:rPr lang="en-US" sz="3600" b="1" u="sng" cap="small" dirty="0" smtClean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Infrastructure </a:t>
            </a:r>
            <a:r>
              <a:rPr lang="en-US" sz="3600" b="1" u="sng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Update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233" y="1828800"/>
            <a:ext cx="5807368" cy="4166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291737" y="381000"/>
            <a:ext cx="886968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>
                <a:solidFill>
                  <a:srgbClr val="CC9900"/>
                </a:solidFill>
                <a:latin typeface="+mn-lt"/>
                <a:cs typeface="Times New Roman" pitchFamily="18" charset="0"/>
              </a:rPr>
              <a:t> SYSTEM  SATISTICS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154817"/>
              </p:ext>
            </p:extLst>
          </p:nvPr>
        </p:nvGraphicFramePr>
        <p:xfrm>
          <a:off x="838200" y="16764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009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990600"/>
            <a:ext cx="5814312" cy="2057400"/>
          </a:xfrm>
        </p:spPr>
        <p:txBody>
          <a:bodyPr vert="horz" lIns="91440" tIns="45720" rIns="91440" bIns="45720" numCol="1" anchorCtr="1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600" b="1" u="sng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Subscriber Statistics</a:t>
            </a:r>
          </a:p>
        </p:txBody>
      </p:sp>
      <p:graphicFrame>
        <p:nvGraphicFramePr>
          <p:cNvPr id="33798" name="Rectangle 3">
            <a:extLst>
              <a:ext uri="{FF2B5EF4-FFF2-40B4-BE49-F238E27FC236}">
                <a16:creationId xmlns:a16="http://schemas.microsoft.com/office/drawing/2014/main" id="{0EC147AF-47E8-48A0-91F2-761205242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04226"/>
              </p:ext>
            </p:extLst>
          </p:nvPr>
        </p:nvGraphicFramePr>
        <p:xfrm>
          <a:off x="304800" y="2514600"/>
          <a:ext cx="8458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688138" y="5338763"/>
            <a:ext cx="2227262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52400" y="5148263"/>
            <a:ext cx="2233613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154" y="389869"/>
            <a:ext cx="7264400" cy="1375493"/>
          </a:xfrm>
          <a:noFill/>
        </p:spPr>
        <p:txBody>
          <a:bodyPr vert="horz" lIns="91440" tIns="45720" rIns="91440" bIns="45720" numCol="1" rtlCol="0" anchorCtr="1" compatLnSpc="1">
            <a:prstTxWarp prst="textNoShape">
              <a:avLst/>
            </a:prstTxWarp>
            <a:normAutofit/>
          </a:bodyPr>
          <a:lstStyle/>
          <a:p>
            <a:pPr marL="0" indent="0">
              <a:defRPr/>
            </a:pPr>
            <a:r>
              <a:rPr lang="en-US" sz="3600" b="1" u="sng" dirty="0">
                <a:solidFill>
                  <a:srgbClr val="CC9900"/>
                </a:solidFill>
                <a:effectLst/>
                <a:latin typeface="+mn-lt"/>
              </a:rPr>
              <a:t>Agencies Added Last </a:t>
            </a:r>
            <a:r>
              <a:rPr lang="en-US" sz="3600" b="1" u="sng" dirty="0">
                <a:solidFill>
                  <a:srgbClr val="CC9900"/>
                </a:solidFill>
                <a:latin typeface="+mn-lt"/>
              </a:rPr>
              <a:t>4</a:t>
            </a:r>
            <a:r>
              <a:rPr lang="en-US" sz="3600" b="1" u="sng" dirty="0" smtClean="0">
                <a:solidFill>
                  <a:srgbClr val="CC9900"/>
                </a:solidFill>
                <a:effectLst/>
                <a:latin typeface="+mn-lt"/>
              </a:rPr>
              <a:t> </a:t>
            </a:r>
            <a:r>
              <a:rPr lang="en-US" sz="3600" b="1" u="sng" dirty="0">
                <a:solidFill>
                  <a:srgbClr val="CC9900"/>
                </a:solidFill>
                <a:effectLst/>
                <a:latin typeface="+mn-lt"/>
              </a:rPr>
              <a:t>Months</a:t>
            </a:r>
          </a:p>
        </p:txBody>
      </p:sp>
      <p:sp>
        <p:nvSpPr>
          <p:cNvPr id="17" name="Oval 16"/>
          <p:cNvSpPr/>
          <p:nvPr/>
        </p:nvSpPr>
        <p:spPr>
          <a:xfrm>
            <a:off x="3900224" y="2166186"/>
            <a:ext cx="1357573" cy="1398593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714" y="2615737"/>
            <a:ext cx="542591" cy="499489"/>
          </a:xfrm>
          <a:prstGeom prst="rect">
            <a:avLst/>
          </a:prstGeom>
          <a:solidFill>
            <a:srgbClr val="CC9900"/>
          </a:solidFill>
        </p:spPr>
      </p:pic>
      <p:sp>
        <p:nvSpPr>
          <p:cNvPr id="3" name="Rectangle 2"/>
          <p:cNvSpPr/>
          <p:nvPr/>
        </p:nvSpPr>
        <p:spPr>
          <a:xfrm>
            <a:off x="951163" y="3741281"/>
            <a:ext cx="7255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cap="all"/>
            </a:pPr>
            <a:r>
              <a:rPr lang="en-US" sz="3200" dirty="0" smtClean="0">
                <a:solidFill>
                  <a:srgbClr val="CC9900"/>
                </a:solidFill>
                <a:latin typeface="Perpetua" panose="02020502060401020303" pitchFamily="18" charset="0"/>
              </a:rPr>
              <a:t>Jefferson davis parish mosquito control</a:t>
            </a:r>
            <a:endParaRPr lang="en-US" sz="3200" dirty="0">
              <a:solidFill>
                <a:srgbClr val="CC9900"/>
              </a:solidFill>
              <a:latin typeface="Perpetua" panose="02020502060401020303" pitchFamily="18" charset="0"/>
            </a:endParaRPr>
          </a:p>
          <a:p>
            <a:pPr lvl="0" algn="ctr">
              <a:defRPr cap="all"/>
            </a:pPr>
            <a:endParaRPr lang="en-US" sz="4400" dirty="0" smtClean="0">
              <a:solidFill>
                <a:srgbClr val="CC99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1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42900" y="685800"/>
            <a:ext cx="8648700" cy="5867400"/>
          </a:xfrm>
        </p:spPr>
        <p:txBody>
          <a:bodyPr anchorCtr="1">
            <a:normAutofit/>
          </a:bodyPr>
          <a:lstStyle/>
          <a:p>
            <a:pPr marL="182880" indent="0" eaLnBrk="1" hangingPunct="1">
              <a:buNone/>
              <a:defRPr/>
            </a:pPr>
            <a:r>
              <a:rPr lang="en-US" b="1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System</a:t>
            </a:r>
            <a:r>
              <a:rPr lang="en-US" b="1" cap="small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en-US" b="1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Coverage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26583" cy="592455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5943600" y="1143000"/>
            <a:ext cx="3048000" cy="107721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7F6000"/>
                </a:solidFill>
                <a:effectLst/>
                <a:latin typeface="Perpetua" panose="02020502060401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 Coverage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20700" y="914400"/>
            <a:ext cx="8026399" cy="3366352"/>
          </a:xfrm>
        </p:spPr>
        <p:txBody>
          <a:bodyPr anchor="b" anchorCtr="1">
            <a:normAutofit/>
          </a:bodyPr>
          <a:lstStyle/>
          <a:p>
            <a:pPr marL="182880" indent="0" algn="ctr" eaLnBrk="1" hangingPunct="1">
              <a:buNone/>
              <a:defRPr/>
            </a:pPr>
            <a:r>
              <a:rPr lang="en-US" sz="4800" b="1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873999" cy="3061552"/>
          </a:xfrm>
        </p:spPr>
        <p:txBody>
          <a:bodyPr anchor="b" anchorCtr="1">
            <a:normAutofit/>
          </a:bodyPr>
          <a:lstStyle/>
          <a:p>
            <a:pPr marL="182880" indent="0" algn="l" eaLnBrk="1" hangingPunct="1">
              <a:buNone/>
              <a:defRPr/>
            </a:pPr>
            <a:r>
              <a:rPr lang="en-US" sz="5400" b="1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533400"/>
            <a:ext cx="8229600" cy="1143000"/>
          </a:xfrm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</a:pPr>
            <a:r>
              <a:rPr lang="en-US" sz="3600" b="1" u="sng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SYSTEM SUMMARY</a:t>
            </a:r>
            <a:endParaRPr lang="en-US" sz="3600" u="sng" dirty="0">
              <a:solidFill>
                <a:srgbClr val="CC9900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2514600"/>
            <a:ext cx="7962900" cy="2057400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990000"/>
              </a:buClr>
              <a:buNone/>
            </a:pPr>
            <a:endParaRPr lang="en-US" sz="20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144*  </a:t>
            </a:r>
            <a:r>
              <a:rPr lang="en-US" sz="2000" b="1" dirty="0" smtClean="0">
                <a:solidFill>
                  <a:srgbClr val="CC9900"/>
                </a:solidFill>
                <a:cs typeface="Times New Roman" pitchFamily="18" charset="0"/>
              </a:rPr>
              <a:t>Total Tower </a:t>
            </a:r>
            <a:r>
              <a:rPr lang="en-US" sz="2000" b="1" dirty="0">
                <a:solidFill>
                  <a:srgbClr val="CC9900"/>
                </a:solidFill>
                <a:cs typeface="Times New Roman" pitchFamily="18" charset="0"/>
              </a:rPr>
              <a:t>Sites in </a:t>
            </a:r>
            <a:r>
              <a:rPr lang="en-US" sz="2000" b="1" dirty="0" smtClean="0">
                <a:solidFill>
                  <a:srgbClr val="CC9900"/>
                </a:solidFill>
                <a:cs typeface="Times New Roman" pitchFamily="18" charset="0"/>
              </a:rPr>
              <a:t>Operation</a:t>
            </a:r>
            <a:endParaRPr lang="en-US" sz="2000" b="1" dirty="0">
              <a:solidFill>
                <a:srgbClr val="CC9900"/>
              </a:solidFill>
              <a:cs typeface="Times New Roman" pitchFamily="18" charset="0"/>
            </a:endParaRP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CC9900"/>
                </a:solidFill>
                <a:cs typeface="Times New Roman" pitchFamily="18" charset="0"/>
              </a:rPr>
              <a:t>6 Operational Mobile Sites</a:t>
            </a:r>
            <a:endParaRPr lang="en-US" sz="2000" b="1" dirty="0">
              <a:solidFill>
                <a:srgbClr val="CC99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905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17928"/>
            <a:ext cx="8458200" cy="5355312"/>
          </a:xfrm>
          <a:prstGeom prst="rect">
            <a:avLst/>
          </a:prstGeom>
          <a:noFill/>
        </p:spPr>
        <p:txBody>
          <a:bodyPr wrap="square" numCol="3" spcCol="731520" rtlCol="0" anchor="b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Pan 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Bridge 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Livonia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Laplace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St. Tammany Simulcast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C9900"/>
                </a:solidFill>
              </a:rPr>
              <a:t>Lacombe</a:t>
            </a:r>
            <a:endParaRPr lang="en-US" dirty="0">
              <a:solidFill>
                <a:srgbClr val="CC99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C9900"/>
                </a:solidFill>
              </a:rPr>
              <a:t>Abita Springs</a:t>
            </a:r>
            <a:endParaRPr lang="en-US" dirty="0">
              <a:solidFill>
                <a:srgbClr val="CC99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Waldheim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Pearl River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Covington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Slidell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Talisheek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Blond</a:t>
            </a:r>
            <a:endParaRPr lang="en-US" b="0" dirty="0">
              <a:solidFill>
                <a:srgbClr val="CC99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Sheridan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Geismar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St. James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Larose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Gibson</a:t>
            </a:r>
          </a:p>
          <a:p>
            <a:endParaRPr lang="en-US" dirty="0">
              <a:solidFill>
                <a:srgbClr val="CC99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BR Simulcast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BR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Central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LSU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WBR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Hammond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Gray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Berwick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Baywood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Ramah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Sage Hill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Parker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Iberville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Livingston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Jackson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Greensburg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Superdome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South Baton Rouge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Baldwin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Pointe Coupee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Theriot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Paincourtville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Boothville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Mobile Units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94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96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97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98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99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C9900"/>
                </a:solidFill>
              </a:rPr>
              <a:t>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Denham Springs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Clinton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St. George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94489"/>
            <a:ext cx="661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C9900"/>
                </a:solidFill>
                <a:latin typeface="+mj-lt"/>
              </a:rPr>
              <a:t>Zone 1: </a:t>
            </a:r>
            <a:br>
              <a:rPr lang="en-US" sz="3600" dirty="0">
                <a:solidFill>
                  <a:srgbClr val="CC9900"/>
                </a:solidFill>
                <a:latin typeface="+mj-lt"/>
              </a:rPr>
            </a:br>
            <a:r>
              <a:rPr lang="en-US" sz="3600" dirty="0">
                <a:solidFill>
                  <a:srgbClr val="CC9900"/>
                </a:solidFill>
                <a:latin typeface="+mj-lt"/>
              </a:rPr>
              <a:t>42 Sites in Full Operation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11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2057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C9900"/>
                </a:solidFill>
              </a:rPr>
              <a:t>Zone 2: </a:t>
            </a:r>
            <a:br>
              <a:rPr lang="en-US" sz="3600" b="1" dirty="0" smtClean="0">
                <a:solidFill>
                  <a:srgbClr val="CC9900"/>
                </a:solidFill>
              </a:rPr>
            </a:br>
            <a:r>
              <a:rPr lang="en-US" sz="3600" b="1" dirty="0" smtClean="0">
                <a:solidFill>
                  <a:srgbClr val="CC9900"/>
                </a:solidFill>
              </a:rPr>
              <a:t>17 Sites in Full Operation</a:t>
            </a:r>
            <a:endParaRPr lang="en-US" sz="3600" dirty="0">
              <a:solidFill>
                <a:srgbClr val="CC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7696200" cy="3477875"/>
          </a:xfrm>
          <a:prstGeom prst="rect">
            <a:avLst/>
          </a:prstGeom>
          <a:noFill/>
        </p:spPr>
        <p:txBody>
          <a:bodyPr wrap="square" numCol="3" spcCol="731520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N.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Simulcast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Gretna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Galleria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NO East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Lafitte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Bayou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Gauche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Hahnville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St. Rosalie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Kenner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Airport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Port Fourchon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Reggio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Montegut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Houma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Bourg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Buras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</a:rPr>
              <a:t>Wilmer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CC9900"/>
                </a:solidFill>
              </a:rPr>
              <a:t>Grand Isle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3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033514" cy="1828800"/>
          </a:xfrm>
        </p:spPr>
        <p:txBody>
          <a:bodyPr>
            <a:noAutofit/>
          </a:bodyPr>
          <a:lstStyle/>
          <a:p>
            <a:pPr algn="ctr" fontAlgn="base"/>
            <a:r>
              <a:rPr lang="en-US" sz="3600" b="1" cap="all" dirty="0">
                <a:solidFill>
                  <a:srgbClr val="CC9900"/>
                </a:solidFill>
                <a:latin typeface="+mn-lt"/>
              </a:rPr>
              <a:t>Zone 3:</a:t>
            </a:r>
            <a:br>
              <a:rPr lang="en-US" sz="3600" b="1" cap="all" dirty="0">
                <a:solidFill>
                  <a:srgbClr val="CC9900"/>
                </a:solidFill>
                <a:latin typeface="+mn-lt"/>
              </a:rPr>
            </a:br>
            <a:r>
              <a:rPr lang="en-US" sz="3600" b="1" cap="all" dirty="0" smtClean="0">
                <a:solidFill>
                  <a:srgbClr val="CC9900"/>
                </a:solidFill>
                <a:latin typeface="+mn-lt"/>
              </a:rPr>
              <a:t>53</a:t>
            </a:r>
            <a:r>
              <a:rPr lang="en-US" sz="3600" dirty="0" smtClean="0">
                <a:solidFill>
                  <a:srgbClr val="CC9900"/>
                </a:solidFill>
                <a:latin typeface="+mn-lt"/>
              </a:rPr>
              <a:t> </a:t>
            </a:r>
            <a:r>
              <a:rPr lang="en-US" sz="3600" b="1" cap="all" dirty="0">
                <a:solidFill>
                  <a:srgbClr val="CC9900"/>
                </a:solidFill>
                <a:latin typeface="+mn-lt"/>
              </a:rPr>
              <a:t>Sites in Full Operation</a:t>
            </a:r>
            <a:endParaRPr lang="en-US" sz="36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52600"/>
            <a:ext cx="9067800" cy="510611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Clearwater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Monroe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C9900"/>
                </a:solidFill>
              </a:rPr>
              <a:t>Winnfield</a:t>
            </a:r>
            <a:endParaRPr lang="en-US" sz="2000" dirty="0">
              <a:solidFill>
                <a:srgbClr val="CC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Delhi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Chopin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Dry Prong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Hagewood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Bossier(City)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C9900"/>
                </a:solidFill>
              </a:rPr>
              <a:t>Farmerville</a:t>
            </a:r>
            <a:endParaRPr lang="en-US" sz="2000" dirty="0">
              <a:solidFill>
                <a:srgbClr val="CC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Minden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Natchitoches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Bastrop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Greenwood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Ruston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Hineston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Ashland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Vivian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Newellton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Noble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Transylvania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Alexandria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Avoyelles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Bellevue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Bernice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Calhoun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Columbia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Ferriday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Homer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Jena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Jonesboro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Mansfield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Marion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Oak Grove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Plain Dealing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Ringgold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9900"/>
                </a:solidFill>
              </a:rPr>
              <a:t>Sentell</a:t>
            </a:r>
            <a:endParaRPr lang="en-US" sz="2000" dirty="0">
              <a:solidFill>
                <a:srgbClr val="CC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C9900"/>
                </a:solidFill>
              </a:rPr>
              <a:t>Tallulah</a:t>
            </a:r>
            <a:endParaRPr lang="en-US" sz="2000" dirty="0">
              <a:solidFill>
                <a:srgbClr val="CC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Wheeling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Shreveport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West Monroe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Keachi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Coushatta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Shongaloo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Sibley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Vick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Calvin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Arcadia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9900"/>
                </a:solidFill>
              </a:rPr>
              <a:t>Holloway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C9900"/>
                </a:solidFill>
              </a:rPr>
              <a:t>Chatham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C9900"/>
                </a:solidFill>
              </a:rPr>
              <a:t>Cypress</a:t>
            </a:r>
            <a:endParaRPr lang="en-US" sz="2000" dirty="0">
              <a:solidFill>
                <a:srgbClr val="CC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64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0"/>
            <a:ext cx="8458200" cy="1981200"/>
          </a:xfrm>
        </p:spPr>
        <p:txBody>
          <a:bodyPr>
            <a:noAutofit/>
          </a:bodyPr>
          <a:lstStyle/>
          <a:p>
            <a:pPr algn="ctr" fontAlgn="base"/>
            <a:r>
              <a:rPr lang="en-US" sz="3600" b="1" cap="all" dirty="0">
                <a:solidFill>
                  <a:srgbClr val="CC9900"/>
                </a:solidFill>
              </a:rPr>
              <a:t>Zone 4:</a:t>
            </a:r>
            <a:br>
              <a:rPr lang="en-US" sz="3600" b="1" cap="all" dirty="0">
                <a:solidFill>
                  <a:srgbClr val="CC9900"/>
                </a:solidFill>
              </a:rPr>
            </a:br>
            <a:r>
              <a:rPr lang="en-US" sz="3600" b="1" cap="all" dirty="0" smtClean="0">
                <a:solidFill>
                  <a:srgbClr val="CC9900"/>
                </a:solidFill>
              </a:rPr>
              <a:t>32 </a:t>
            </a:r>
            <a:r>
              <a:rPr lang="en-US" sz="3600" b="1" cap="all" dirty="0">
                <a:solidFill>
                  <a:srgbClr val="CC9900"/>
                </a:solidFill>
              </a:rPr>
              <a:t>Sites in Full</a:t>
            </a:r>
            <a:r>
              <a:rPr lang="en-US" sz="3600" dirty="0">
                <a:solidFill>
                  <a:srgbClr val="CC9900"/>
                </a:solidFill>
              </a:rPr>
              <a:t> </a:t>
            </a:r>
            <a:r>
              <a:rPr lang="en-US" sz="3600" b="1" cap="all" dirty="0">
                <a:solidFill>
                  <a:srgbClr val="CC9900"/>
                </a:solidFill>
              </a:rPr>
              <a:t>Operation</a:t>
            </a:r>
            <a:endParaRPr lang="en-US" sz="3600" dirty="0">
              <a:solidFill>
                <a:srgbClr val="CC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905000"/>
            <a:ext cx="8610600" cy="415498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Abbeville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Acadia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Arsene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LeBleu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DeQuincy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Dry Creek 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Jeanerette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Jennings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Johnson Bayou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Lafayette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Lake Charles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Leesville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Merryville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Opelousas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Parks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Rockefeller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Rosepine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Scott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Sulphur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Vermillion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Ville Platte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Vinton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Craven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Hicks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Hornbeck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Oakdale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Roseland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 Jennings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Anacoco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Oberlin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Moss Bluff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Iberia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Eunice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6547104" cy="2919984"/>
          </a:xfrm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b="1" u="sng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Channel Summary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381000" y="2590800"/>
            <a:ext cx="8458200" cy="4038600"/>
          </a:xfrm>
        </p:spPr>
        <p:txBody>
          <a:bodyPr>
            <a:noAutofit/>
          </a:bodyPr>
          <a:lstStyle/>
          <a:p>
            <a:pPr algn="ctr" eaLnBrk="1" hangingPunct="1">
              <a:buClr>
                <a:srgbClr val="99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Total </a:t>
            </a:r>
            <a:r>
              <a:rPr lang="en-US" sz="2000" dirty="0">
                <a:solidFill>
                  <a:srgbClr val="CC9900"/>
                </a:solidFill>
                <a:cs typeface="Times New Roman" pitchFamily="18" charset="0"/>
              </a:rPr>
              <a:t>Channels </a:t>
            </a: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1310 </a:t>
            </a:r>
          </a:p>
          <a:p>
            <a:pPr algn="ctr" eaLnBrk="1" hangingPunct="1"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1259 </a:t>
            </a:r>
            <a:r>
              <a:rPr lang="en-US" sz="2000" dirty="0">
                <a:solidFill>
                  <a:srgbClr val="CC9900"/>
                </a:solidFill>
                <a:cs typeface="Times New Roman" pitchFamily="18" charset="0"/>
              </a:rPr>
              <a:t>Channels on </a:t>
            </a: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144 Sites</a:t>
            </a:r>
          </a:p>
          <a:p>
            <a:pPr algn="ctr" eaLnBrk="1" hangingPunct="1"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CC9900"/>
                </a:solidFill>
                <a:cs typeface="Times New Roman" pitchFamily="18" charset="0"/>
              </a:rPr>
              <a:t>51 Channels on 6 Mobile </a:t>
            </a: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>Sites</a:t>
            </a:r>
            <a:b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</a:br>
            <a:r>
              <a:rPr lang="en-US" sz="2000" dirty="0">
                <a:solidFill>
                  <a:srgbClr val="CC9900"/>
                </a:solidFill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CC9900"/>
                </a:solidFill>
                <a:cs typeface="Times New Roman" pitchFamily="18" charset="0"/>
              </a:rPr>
            </a:br>
            <a: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CC9900"/>
                </a:solidFill>
                <a:cs typeface="Times New Roman" pitchFamily="18" charset="0"/>
              </a:rPr>
            </a:br>
            <a:endParaRPr lang="en-US" sz="2000" dirty="0" smtClean="0">
              <a:solidFill>
                <a:srgbClr val="CC99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1219200"/>
            <a:ext cx="6172200" cy="3276600"/>
          </a:xfrm>
        </p:spPr>
        <p:txBody>
          <a:bodyPr anchor="b" anchorCtr="0">
            <a:normAutofit fontScale="90000"/>
          </a:bodyPr>
          <a:lstStyle/>
          <a:p>
            <a:pPr marL="182880" indent="0" eaLnBrk="1" hangingPunct="1">
              <a:buNone/>
              <a:defRPr/>
            </a:pPr>
            <a:r>
              <a:rPr lang="en-US" sz="9600" b="1" cap="small" dirty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System  </a:t>
            </a:r>
            <a:r>
              <a:rPr lang="en-US" sz="9600" b="1" cap="small" dirty="0" smtClean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en-US" sz="9600" b="1" cap="small" dirty="0" smtClean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en-US" sz="9600" b="1" cap="small" dirty="0" smtClean="0">
                <a:solidFill>
                  <a:srgbClr val="CC9900"/>
                </a:solidFill>
                <a:effectLst/>
                <a:latin typeface="+mn-lt"/>
                <a:cs typeface="Times New Roman" pitchFamily="18" charset="0"/>
              </a:rPr>
              <a:t>Statistics</a:t>
            </a:r>
            <a:endParaRPr lang="en-US" sz="9600" b="1" cap="small" dirty="0">
              <a:solidFill>
                <a:srgbClr val="CC9900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2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13.xml><?xml version="1.0" encoding="utf-8"?>
<a:theme xmlns:a="http://schemas.openxmlformats.org/drawingml/2006/main" name="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17.xml><?xml version="1.0" encoding="utf-8"?>
<a:theme xmlns:a="http://schemas.openxmlformats.org/drawingml/2006/main" name="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.xml><?xml version="1.0" encoding="utf-8"?>
<a:theme xmlns:a="http://schemas.openxmlformats.org/drawingml/2006/main" name="1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3.xml><?xml version="1.0" encoding="utf-8"?>
<a:theme xmlns:a="http://schemas.openxmlformats.org/drawingml/2006/main" name="6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6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7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6.xml><?xml version="1.0" encoding="utf-8"?>
<a:theme xmlns:a="http://schemas.openxmlformats.org/drawingml/2006/main" name="7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7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34045</TotalTime>
  <Words>488</Words>
  <Application>Microsoft Office PowerPoint</Application>
  <PresentationFormat>On-screen Show (4:3)</PresentationFormat>
  <Paragraphs>310</Paragraphs>
  <Slides>26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63" baseType="lpstr">
      <vt:lpstr>Arial</vt:lpstr>
      <vt:lpstr>Arial Black</vt:lpstr>
      <vt:lpstr>Calibri</vt:lpstr>
      <vt:lpstr>Perpetua</vt:lpstr>
      <vt:lpstr>Tahoma</vt:lpstr>
      <vt:lpstr>Times New Roman</vt:lpstr>
      <vt:lpstr>Wingdings</vt:lpstr>
      <vt:lpstr>State of La P25 System July Report v5</vt:lpstr>
      <vt:lpstr>1_State of La P25 System July Report v5</vt:lpstr>
      <vt:lpstr>Theme SP</vt:lpstr>
      <vt:lpstr>Beam</vt:lpstr>
      <vt:lpstr>Shimmer</vt:lpstr>
      <vt:lpstr>1_Theme SP</vt:lpstr>
      <vt:lpstr>1_Beam</vt:lpstr>
      <vt:lpstr>1_Shimmer</vt:lpstr>
      <vt:lpstr>2_Theme SP</vt:lpstr>
      <vt:lpstr>2_Beam</vt:lpstr>
      <vt:lpstr>2_Shimmer</vt:lpstr>
      <vt:lpstr>3_Theme SP</vt:lpstr>
      <vt:lpstr>3_Beam</vt:lpstr>
      <vt:lpstr>3_Shimmer</vt:lpstr>
      <vt:lpstr>2_State of La P25 System July Report v5</vt:lpstr>
      <vt:lpstr>4_Theme SP</vt:lpstr>
      <vt:lpstr>4_Beam</vt:lpstr>
      <vt:lpstr>4_Shimmer</vt:lpstr>
      <vt:lpstr>5_Theme SP</vt:lpstr>
      <vt:lpstr>5_Beam</vt:lpstr>
      <vt:lpstr>5_Shimmer</vt:lpstr>
      <vt:lpstr>6_Theme SP</vt:lpstr>
      <vt:lpstr>6_Beam</vt:lpstr>
      <vt:lpstr>6_Shimmer</vt:lpstr>
      <vt:lpstr>7_Theme SP</vt:lpstr>
      <vt:lpstr>7_Beam</vt:lpstr>
      <vt:lpstr>7_Shimmer</vt:lpstr>
      <vt:lpstr>Bitmap Image</vt:lpstr>
      <vt:lpstr>Worksheet</vt:lpstr>
      <vt:lpstr>Microsoft Excel 97-2003 Worksheet</vt:lpstr>
      <vt:lpstr>L.W.I.N.</vt:lpstr>
      <vt:lpstr>Infrastructure Update</vt:lpstr>
      <vt:lpstr>SYSTEM SUMMARY</vt:lpstr>
      <vt:lpstr>PowerPoint Presentation</vt:lpstr>
      <vt:lpstr>Zone 2:  17 Sites in Full Operation</vt:lpstr>
      <vt:lpstr>Zone 3: 53 Sites in Full Operation</vt:lpstr>
      <vt:lpstr>Zone 4: 32 Sites in Full Operation</vt:lpstr>
      <vt:lpstr>Channel Summary</vt:lpstr>
      <vt:lpstr>System   Statistics</vt:lpstr>
      <vt:lpstr>PowerPoint Presentation</vt:lpstr>
      <vt:lpstr>PowerPoint Presentation</vt:lpstr>
      <vt:lpstr>PUSH TO TALK</vt:lpstr>
      <vt:lpstr>PUSH TO TALK PER DAY</vt:lpstr>
      <vt:lpstr> BUSIES</vt:lpstr>
      <vt:lpstr>Busies 2008 to 2022 </vt:lpstr>
      <vt:lpstr>Top Busy Sites</vt:lpstr>
      <vt:lpstr>PowerPoint Presentation</vt:lpstr>
      <vt:lpstr>PowerPoint Presentation</vt:lpstr>
      <vt:lpstr>PowerPoint Presentation</vt:lpstr>
      <vt:lpstr>PowerPoint Presentation</vt:lpstr>
      <vt:lpstr>Subscriber Statistics</vt:lpstr>
      <vt:lpstr>Agencies Added Last 4 Months</vt:lpstr>
      <vt:lpstr>System Coverage</vt:lpstr>
      <vt:lpstr>PowerPoint Presentation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LWIN</dc:title>
  <dc:creator>sarah</dc:creator>
  <cp:lastModifiedBy>Dekara Levy</cp:lastModifiedBy>
  <cp:revision>539</cp:revision>
  <cp:lastPrinted>2021-10-22T22:51:24Z</cp:lastPrinted>
  <dcterms:created xsi:type="dcterms:W3CDTF">2020-06-23T14:44:16Z</dcterms:created>
  <dcterms:modified xsi:type="dcterms:W3CDTF">2023-01-31T16:24:55Z</dcterms:modified>
  <cp:contentStatus/>
</cp:coreProperties>
</file>