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0" r:id="rId2"/>
    <p:sldId id="263" r:id="rId3"/>
    <p:sldId id="311" r:id="rId4"/>
    <p:sldId id="320" r:id="rId5"/>
    <p:sldId id="267" r:id="rId6"/>
    <p:sldId id="321" r:id="rId7"/>
    <p:sldId id="268" r:id="rId8"/>
    <p:sldId id="312" r:id="rId9"/>
    <p:sldId id="269" r:id="rId10"/>
    <p:sldId id="270" r:id="rId11"/>
    <p:sldId id="271" r:id="rId12"/>
    <p:sldId id="313" r:id="rId13"/>
    <p:sldId id="272" r:id="rId14"/>
    <p:sldId id="314" r:id="rId15"/>
    <p:sldId id="273" r:id="rId16"/>
    <p:sldId id="274" r:id="rId17"/>
    <p:sldId id="275" r:id="rId18"/>
    <p:sldId id="307" r:id="rId19"/>
    <p:sldId id="276" r:id="rId20"/>
    <p:sldId id="315" r:id="rId21"/>
    <p:sldId id="308" r:id="rId22"/>
    <p:sldId id="281" r:id="rId23"/>
    <p:sldId id="316" r:id="rId24"/>
    <p:sldId id="309" r:id="rId25"/>
    <p:sldId id="310" r:id="rId26"/>
    <p:sldId id="283" r:id="rId27"/>
    <p:sldId id="284" r:id="rId28"/>
    <p:sldId id="285" r:id="rId29"/>
    <p:sldId id="289" r:id="rId30"/>
    <p:sldId id="291" r:id="rId31"/>
    <p:sldId id="293" r:id="rId32"/>
    <p:sldId id="290" r:id="rId33"/>
    <p:sldId id="318" r:id="rId34"/>
    <p:sldId id="319" r:id="rId35"/>
    <p:sldId id="306" r:id="rId36"/>
    <p:sldId id="303" r:id="rId37"/>
    <p:sldId id="304" r:id="rId38"/>
    <p:sldId id="322" r:id="rId3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62">
          <p15:clr>
            <a:srgbClr val="A4A3A4"/>
          </p15:clr>
        </p15:guide>
        <p15:guide id="2" pos="547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4646"/>
    <a:srgbClr val="595959"/>
    <a:srgbClr val="FFFFFF"/>
    <a:srgbClr val="C60202"/>
    <a:srgbClr val="E00202"/>
    <a:srgbClr val="175195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7" autoAdjust="0"/>
    <p:restoredTop sz="93386" autoAdjust="0"/>
  </p:normalViewPr>
  <p:slideViewPr>
    <p:cSldViewPr snapToGrid="0" snapToObjects="1">
      <p:cViewPr varScale="1">
        <p:scale>
          <a:sx n="111" d="100"/>
          <a:sy n="111" d="100"/>
        </p:scale>
        <p:origin x="-976" y="-104"/>
      </p:cViewPr>
      <p:guideLst>
        <p:guide orient="horz" pos="1862"/>
        <p:guide pos="5473"/>
      </p:guideLst>
    </p:cSldViewPr>
  </p:slideViewPr>
  <p:outlineViewPr>
    <p:cViewPr>
      <p:scale>
        <a:sx n="33" d="100"/>
        <a:sy n="33" d="100"/>
      </p:scale>
      <p:origin x="0" y="-2130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2800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1" cy="480060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r">
              <a:defRPr sz="1200"/>
            </a:lvl1pPr>
          </a:lstStyle>
          <a:p>
            <a:fld id="{8BDF1B58-2826-3F4B-B4FB-DF4911D3EFD8}" type="datetime1">
              <a:rPr lang="en-US" smtClean="0"/>
              <a:t>11/9/15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l">
              <a:defRPr sz="1200"/>
            </a:lvl1pPr>
          </a:lstStyle>
          <a:p>
            <a:r>
              <a:rPr lang="en-US" smtClean="0"/>
              <a:t>Cost Analysis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1" cy="480060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r">
              <a:defRPr sz="1200"/>
            </a:lvl1pPr>
          </a:lstStyle>
          <a:p>
            <a:fld id="{327BE482-B788-7448-8155-1973FBB90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833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1" cy="480060"/>
          </a:xfrm>
          <a:prstGeom prst="rect">
            <a:avLst/>
          </a:prstGeom>
        </p:spPr>
        <p:txBody>
          <a:bodyPr vert="horz" lIns="96655" tIns="48328" rIns="96655" bIns="48328" rtlCol="0"/>
          <a:lstStyle>
            <a:lvl1pPr algn="r">
              <a:defRPr sz="1200"/>
            </a:lvl1pPr>
          </a:lstStyle>
          <a:p>
            <a:fld id="{46C6A99C-2E67-F340-9ABE-CF06CDCDA8FE}" type="datetime1">
              <a:rPr lang="en-US" smtClean="0"/>
              <a:t>11/9/15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5" tIns="48328" rIns="96655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5" tIns="48328" rIns="96655" bIns="483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l">
              <a:defRPr sz="1200"/>
            </a:lvl1pPr>
          </a:lstStyle>
          <a:p>
            <a:r>
              <a:rPr lang="en-US" smtClean="0"/>
              <a:t>Cost Analysis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1" cy="480060"/>
          </a:xfrm>
          <a:prstGeom prst="rect">
            <a:avLst/>
          </a:prstGeom>
        </p:spPr>
        <p:txBody>
          <a:bodyPr vert="horz" lIns="96655" tIns="48328" rIns="96655" bIns="48328" rtlCol="0" anchor="b"/>
          <a:lstStyle>
            <a:lvl1pPr algn="r">
              <a:defRPr sz="1200"/>
            </a:lvl1pPr>
          </a:lstStyle>
          <a:p>
            <a:fld id="{895F811F-1928-254C-BF43-FB576277D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185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7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99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79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06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95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46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32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94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44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80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92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01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4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38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45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011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775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077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27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138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77F8-E0FB-4478-8B1D-766DD57D944F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50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7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7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03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1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44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9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ts val="1200"/>
              </a:spcBef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None/>
            </a:pPr>
            <a:endParaRPr lang="en-US" sz="3600" b="1" dirty="0" smtClean="0">
              <a:solidFill>
                <a:srgbClr val="404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Cost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2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9" Type="http://schemas.openxmlformats.org/officeDocument/2006/relationships/image" Target="../media/image2.png"/><Relationship Id="rId1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GGOHSEP_PPT_7-10-14_v11_930a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US" sz="1200" b="1" baseline="0" dirty="0" smtClean="0">
                <a:solidFill>
                  <a:srgbClr val="800000"/>
                </a:solidFill>
              </a:rPr>
              <a:t>Recover 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Mitigate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235730"/>
            <a:ext cx="2705100" cy="5795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990785" y="6185154"/>
            <a:ext cx="3988430" cy="3358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Clr>
          <a:srgbClr val="595959"/>
        </a:buClr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Clr>
          <a:srgbClr val="595959"/>
        </a:buClr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910" y="2290779"/>
            <a:ext cx="8937938" cy="327123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864646"/>
                </a:solidFill>
              </a:rPr>
              <a:t>Cost Analysis </a:t>
            </a:r>
            <a:r>
              <a:rPr lang="en-US" sz="5400" b="1" dirty="0" smtClean="0">
                <a:solidFill>
                  <a:schemeClr val="accent2"/>
                </a:solidFill>
              </a:rPr>
              <a:t/>
            </a:r>
            <a:br>
              <a:rPr lang="en-US" sz="5400" b="1" dirty="0" smtClean="0">
                <a:solidFill>
                  <a:schemeClr val="accent2"/>
                </a:solidFill>
              </a:rPr>
            </a:br>
            <a:endParaRPr lang="en-US" sz="5400" b="1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Tm="13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What is “cost reasonableness”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lvl="0" indent="-329184" defTabSz="457200">
              <a:spcBef>
                <a:spcPts val="1200"/>
              </a:spcBef>
            </a:pPr>
            <a:r>
              <a:rPr lang="en-US" sz="3800" dirty="0" smtClean="0">
                <a:latin typeface="+mj-lt"/>
              </a:rPr>
              <a:t>A </a:t>
            </a:r>
            <a:r>
              <a:rPr lang="en-US" sz="3800" dirty="0">
                <a:latin typeface="+mj-lt"/>
              </a:rPr>
              <a:t>cost that is both </a:t>
            </a:r>
            <a:r>
              <a:rPr lang="en-US" sz="3800" b="1" dirty="0">
                <a:solidFill>
                  <a:srgbClr val="800000"/>
                </a:solidFill>
                <a:latin typeface="+mj-lt"/>
              </a:rPr>
              <a:t>fair</a:t>
            </a:r>
            <a:r>
              <a:rPr lang="en-US" sz="3800" dirty="0">
                <a:solidFill>
                  <a:srgbClr val="800000"/>
                </a:solidFill>
                <a:latin typeface="+mj-lt"/>
              </a:rPr>
              <a:t> </a:t>
            </a:r>
            <a:r>
              <a:rPr lang="en-US" sz="3800" dirty="0">
                <a:latin typeface="+mj-lt"/>
              </a:rPr>
              <a:t>and </a:t>
            </a:r>
            <a:r>
              <a:rPr lang="en-US" sz="3800" b="1" dirty="0">
                <a:solidFill>
                  <a:srgbClr val="800000"/>
                </a:solidFill>
                <a:latin typeface="+mj-lt"/>
              </a:rPr>
              <a:t>equitable</a:t>
            </a:r>
            <a:r>
              <a:rPr lang="en-US" sz="3800" dirty="0">
                <a:solidFill>
                  <a:srgbClr val="800000"/>
                </a:solidFill>
                <a:latin typeface="+mj-lt"/>
              </a:rPr>
              <a:t> </a:t>
            </a:r>
            <a:r>
              <a:rPr lang="en-US" sz="3800" dirty="0">
                <a:latin typeface="+mj-lt"/>
              </a:rPr>
              <a:t>for the </a:t>
            </a:r>
            <a:r>
              <a:rPr lang="en-US" sz="3800" b="1" dirty="0">
                <a:latin typeface="+mj-lt"/>
              </a:rPr>
              <a:t>type of work </a:t>
            </a:r>
            <a:r>
              <a:rPr lang="en-US" sz="3800" dirty="0" smtClean="0">
                <a:latin typeface="+mj-lt"/>
              </a:rPr>
              <a:t>performed under given circumstances. </a:t>
            </a:r>
            <a:r>
              <a:rPr lang="en-US" sz="3800" i="1" dirty="0">
                <a:latin typeface="+mj-lt"/>
              </a:rPr>
              <a:t>FEMA 321 </a:t>
            </a:r>
          </a:p>
          <a:p>
            <a:pPr marL="225425" indent="0">
              <a:buNone/>
            </a:pPr>
            <a:endParaRPr lang="en-US" sz="4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9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What is “cost reasonableness”?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(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C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ontinued . . . 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66928" lvl="0" defTabSz="457200">
              <a:spcBef>
                <a:spcPts val="1200"/>
              </a:spcBef>
            </a:pPr>
            <a:r>
              <a:rPr lang="en-US" sz="3800" dirty="0" smtClean="0">
                <a:latin typeface="Calibri"/>
                <a:cs typeface="Calibri"/>
              </a:rPr>
              <a:t>In </a:t>
            </a:r>
            <a:r>
              <a:rPr lang="en-US" sz="3800" b="1" dirty="0">
                <a:latin typeface="Calibri"/>
                <a:cs typeface="Calibri"/>
              </a:rPr>
              <a:t>determining</a:t>
            </a:r>
            <a:r>
              <a:rPr lang="en-US" sz="3800" dirty="0">
                <a:latin typeface="Calibri"/>
                <a:cs typeface="Calibri"/>
              </a:rPr>
              <a:t> reasonableness of a given cost, </a:t>
            </a:r>
            <a:r>
              <a:rPr lang="en-US" sz="3800" b="1" dirty="0">
                <a:latin typeface="Calibri"/>
                <a:cs typeface="Calibri"/>
              </a:rPr>
              <a:t>consideration</a:t>
            </a:r>
            <a:r>
              <a:rPr lang="en-US" sz="3800" dirty="0">
                <a:latin typeface="Calibri"/>
                <a:cs typeface="Calibri"/>
              </a:rPr>
              <a:t> shall be given to:</a:t>
            </a:r>
          </a:p>
          <a:p>
            <a:pPr marL="1024128" lvl="1">
              <a:lnSpc>
                <a:spcPct val="120000"/>
              </a:lnSpc>
            </a:pPr>
            <a:r>
              <a:rPr lang="en-US" sz="3400" dirty="0">
                <a:latin typeface="Calibri"/>
                <a:cs typeface="Calibri"/>
              </a:rPr>
              <a:t>Cost that is </a:t>
            </a:r>
            <a:r>
              <a:rPr lang="en-US" sz="3400" b="1" dirty="0">
                <a:solidFill>
                  <a:srgbClr val="800000"/>
                </a:solidFill>
                <a:latin typeface="Calibri"/>
                <a:cs typeface="Calibri"/>
              </a:rPr>
              <a:t>within reasonable market prices </a:t>
            </a:r>
            <a:r>
              <a:rPr lang="en-US" sz="3400" dirty="0">
                <a:latin typeface="Calibri"/>
                <a:cs typeface="Calibri"/>
              </a:rPr>
              <a:t>for comparable goods or services.</a:t>
            </a:r>
          </a:p>
          <a:p>
            <a:pPr marL="225425" indent="0">
              <a:buNone/>
            </a:pPr>
            <a:endParaRPr lang="en-US" sz="4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2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0993"/>
            <a:ext cx="8229600" cy="668868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tx2">
                    <a:lumMod val="75000"/>
                  </a:schemeClr>
                </a:solidFill>
              </a:rPr>
              <a:t>What is “cost reasonableness”?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(continued)</a:t>
            </a:r>
            <a:br>
              <a:rPr lang="en-US" sz="2200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24128" lvl="1" indent="-283464">
              <a:lnSpc>
                <a:spcPct val="120000"/>
              </a:lnSpc>
            </a:pPr>
            <a:r>
              <a:rPr lang="en-US" sz="3700" dirty="0">
                <a:latin typeface="Calibri"/>
                <a:cs typeface="Calibri"/>
              </a:rPr>
              <a:t>Whether the </a:t>
            </a:r>
            <a:r>
              <a:rPr lang="en-US" sz="3700" dirty="0" err="1">
                <a:latin typeface="Calibri"/>
                <a:cs typeface="Calibri"/>
              </a:rPr>
              <a:t>Subrecipient</a:t>
            </a:r>
            <a:r>
              <a:rPr lang="en-US" sz="3700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(Applicant)</a:t>
            </a:r>
            <a:r>
              <a:rPr lang="en-US" sz="3700" dirty="0">
                <a:latin typeface="Calibri"/>
                <a:cs typeface="Calibri"/>
              </a:rPr>
              <a:t> acted with </a:t>
            </a:r>
            <a:r>
              <a:rPr lang="en-US" sz="3700" b="1" dirty="0">
                <a:solidFill>
                  <a:srgbClr val="800000"/>
                </a:solidFill>
                <a:latin typeface="Calibri"/>
                <a:cs typeface="Calibri"/>
              </a:rPr>
              <a:t>prudence</a:t>
            </a:r>
            <a:r>
              <a:rPr lang="en-US" sz="3700" dirty="0">
                <a:latin typeface="Calibri"/>
                <a:cs typeface="Calibri"/>
              </a:rPr>
              <a:t> in the given circumstances.</a:t>
            </a:r>
          </a:p>
          <a:p>
            <a:pPr marL="1024128" lvl="1" indent="-283464">
              <a:lnSpc>
                <a:spcPct val="120000"/>
              </a:lnSpc>
            </a:pPr>
            <a:r>
              <a:rPr lang="en-US" sz="3700" dirty="0">
                <a:latin typeface="Calibri"/>
                <a:cs typeface="Calibri"/>
              </a:rPr>
              <a:t>Cost does not show </a:t>
            </a:r>
            <a:r>
              <a:rPr lang="en-US" sz="3700" b="1" dirty="0">
                <a:solidFill>
                  <a:srgbClr val="800000"/>
                </a:solidFill>
                <a:latin typeface="Calibri"/>
                <a:cs typeface="Calibri"/>
              </a:rPr>
              <a:t>significant deviations </a:t>
            </a:r>
            <a:r>
              <a:rPr lang="en-US" sz="3700" dirty="0">
                <a:latin typeface="Calibri"/>
                <a:cs typeface="Calibri"/>
              </a:rPr>
              <a:t>from the established practices.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4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How is cost reasonableness determined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2700"/>
            <a:ext cx="8523770" cy="3425739"/>
          </a:xfrm>
        </p:spPr>
        <p:txBody>
          <a:bodyPr>
            <a:normAutofit/>
          </a:bodyPr>
          <a:lstStyle/>
          <a:p>
            <a:pPr marL="112712" lvl="0" indent="0" defTabSz="457200">
              <a:spcBef>
                <a:spcPct val="20000"/>
              </a:spcBef>
              <a:buNone/>
            </a:pPr>
            <a:r>
              <a:rPr lang="en-US" sz="3800" dirty="0" smtClean="0">
                <a:latin typeface="+mj-lt"/>
              </a:rPr>
              <a:t>Using </a:t>
            </a:r>
            <a:r>
              <a:rPr lang="en-US" sz="3800" b="1" dirty="0">
                <a:solidFill>
                  <a:srgbClr val="800000"/>
                </a:solidFill>
                <a:latin typeface="+mj-lt"/>
              </a:rPr>
              <a:t>comparisons</a:t>
            </a:r>
            <a:r>
              <a:rPr lang="en-US" sz="3800" dirty="0">
                <a:latin typeface="+mj-lt"/>
              </a:rPr>
              <a:t>, which </a:t>
            </a:r>
            <a:r>
              <a:rPr lang="en-US" sz="3800" b="1" dirty="0">
                <a:latin typeface="+mj-lt"/>
              </a:rPr>
              <a:t>might </a:t>
            </a:r>
            <a:r>
              <a:rPr lang="en-US" sz="3800" dirty="0">
                <a:latin typeface="+mj-lt"/>
              </a:rPr>
              <a:t>include</a:t>
            </a:r>
            <a:r>
              <a:rPr lang="en-US" sz="3800" dirty="0">
                <a:latin typeface="+mj-lt"/>
                <a:cs typeface="Calibri (Body)"/>
              </a:rPr>
              <a:t>:</a:t>
            </a:r>
          </a:p>
          <a:p>
            <a:pPr marL="566928" indent="-347472">
              <a:spcBef>
                <a:spcPts val="1200"/>
              </a:spcBef>
            </a:pPr>
            <a:r>
              <a:rPr lang="en-US" sz="3600" b="1" dirty="0">
                <a:solidFill>
                  <a:srgbClr val="800000"/>
                </a:solidFill>
                <a:latin typeface="+mj-lt"/>
              </a:rPr>
              <a:t>Historic data </a:t>
            </a:r>
            <a:r>
              <a:rPr lang="en-US" sz="3600" dirty="0">
                <a:latin typeface="+mj-lt"/>
              </a:rPr>
              <a:t>for cost of </a:t>
            </a:r>
            <a:r>
              <a:rPr lang="en-US" sz="3600" b="1" dirty="0">
                <a:latin typeface="+mj-lt"/>
              </a:rPr>
              <a:t>similar work</a:t>
            </a:r>
            <a:r>
              <a:rPr lang="en-US" sz="3600" dirty="0">
                <a:latin typeface="+mj-lt"/>
              </a:rPr>
              <a:t>.</a:t>
            </a:r>
            <a:endParaRPr lang="en-US" sz="3600" b="1" dirty="0">
              <a:latin typeface="+mj-lt"/>
            </a:endParaRPr>
          </a:p>
          <a:p>
            <a:pPr marL="566928" indent="-347472">
              <a:spcBef>
                <a:spcPts val="1200"/>
              </a:spcBef>
            </a:pPr>
            <a:r>
              <a:rPr lang="en-US" sz="3600" b="1" dirty="0">
                <a:solidFill>
                  <a:srgbClr val="800000"/>
                </a:solidFill>
                <a:latin typeface="+mj-lt"/>
              </a:rPr>
              <a:t>Average</a:t>
            </a:r>
            <a:r>
              <a:rPr lang="en-US" sz="3600" dirty="0">
                <a:solidFill>
                  <a:srgbClr val="800000"/>
                </a:solidFill>
                <a:latin typeface="+mj-lt"/>
              </a:rPr>
              <a:t> </a:t>
            </a:r>
            <a:r>
              <a:rPr lang="en-US" sz="3600" dirty="0">
                <a:latin typeface="+mj-lt"/>
              </a:rPr>
              <a:t>costs for </a:t>
            </a:r>
            <a:r>
              <a:rPr lang="en-US" sz="3600" b="1" dirty="0">
                <a:latin typeface="+mj-lt"/>
              </a:rPr>
              <a:t>similar work </a:t>
            </a:r>
            <a:r>
              <a:rPr lang="en-US" sz="3600" dirty="0">
                <a:latin typeface="+mj-lt"/>
              </a:rPr>
              <a:t>in the </a:t>
            </a:r>
            <a:r>
              <a:rPr lang="en-US" sz="3600" b="1" dirty="0">
                <a:latin typeface="+mj-lt"/>
              </a:rPr>
              <a:t>same market</a:t>
            </a:r>
            <a:r>
              <a:rPr lang="en-US" sz="3600" dirty="0" smtClean="0">
                <a:latin typeface="+mj-lt"/>
              </a:rPr>
              <a:t>.</a:t>
            </a:r>
            <a:endParaRPr lang="en-US" sz="3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9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3931"/>
            <a:ext cx="8229600" cy="1257300"/>
          </a:xfrm>
        </p:spPr>
        <p:txBody>
          <a:bodyPr>
            <a:normAutofit fontScale="90000"/>
          </a:bodyPr>
          <a:lstStyle/>
          <a:p>
            <a:pPr lvl="0"/>
            <a:r>
              <a:rPr lang="en-US" sz="4900" dirty="0">
                <a:solidFill>
                  <a:schemeClr val="tx2">
                    <a:lumMod val="75000"/>
                  </a:schemeClr>
                </a:solidFill>
              </a:rPr>
              <a:t>How is cost reasonableness determined</a:t>
            </a:r>
            <a:r>
              <a:rPr lang="en-US" sz="4900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(Continued . . . )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2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4805"/>
            <a:ext cx="8229600" cy="3710694"/>
          </a:xfrm>
        </p:spPr>
        <p:txBody>
          <a:bodyPr>
            <a:normAutofit/>
          </a:bodyPr>
          <a:lstStyle/>
          <a:p>
            <a:pPr marL="111315" indent="-347472">
              <a:spcBef>
                <a:spcPts val="1200"/>
              </a:spcBef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</a:pPr>
            <a:r>
              <a:rPr lang="en-US" sz="3800" b="1" dirty="0" smtClean="0"/>
              <a:t>Catalogs</a:t>
            </a:r>
            <a:endParaRPr lang="en-US" sz="3800" b="1" dirty="0"/>
          </a:p>
          <a:p>
            <a:pPr marL="111315" indent="-347472">
              <a:spcBef>
                <a:spcPts val="1200"/>
              </a:spcBef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</a:pPr>
            <a:r>
              <a:rPr lang="en-US" sz="3800" b="1" dirty="0" smtClean="0"/>
              <a:t>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4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00" y="2695476"/>
            <a:ext cx="8835100" cy="4378817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ct val="20000"/>
              </a:spcBef>
              <a:buNone/>
            </a:pPr>
            <a:r>
              <a:rPr lang="en-US" sz="3600" dirty="0" smtClean="0">
                <a:latin typeface="+mj-lt"/>
              </a:rPr>
              <a:t>Using </a:t>
            </a:r>
            <a:r>
              <a:rPr lang="en-US" sz="3600" dirty="0">
                <a:latin typeface="+mj-lt"/>
              </a:rPr>
              <a:t>cost </a:t>
            </a:r>
            <a:r>
              <a:rPr lang="en-US" sz="3600" b="1" dirty="0">
                <a:solidFill>
                  <a:srgbClr val="800000"/>
                </a:solidFill>
                <a:latin typeface="+mj-lt"/>
              </a:rPr>
              <a:t>comparisons</a:t>
            </a:r>
            <a:r>
              <a:rPr lang="en-US" sz="3600" dirty="0">
                <a:latin typeface="+mj-lt"/>
              </a:rPr>
              <a:t>, which </a:t>
            </a:r>
            <a:r>
              <a:rPr lang="en-US" sz="3600" b="1" dirty="0">
                <a:latin typeface="+mj-lt"/>
              </a:rPr>
              <a:t>might </a:t>
            </a:r>
            <a:r>
              <a:rPr lang="en-US" sz="3600" dirty="0">
                <a:latin typeface="+mj-lt"/>
              </a:rPr>
              <a:t>include:</a:t>
            </a:r>
          </a:p>
          <a:p>
            <a:pPr marL="566928" lvl="1" indent="-3474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00" b="1" dirty="0">
                <a:latin typeface="+mj-lt"/>
              </a:rPr>
              <a:t>Published </a:t>
            </a:r>
            <a:r>
              <a:rPr lang="en-US" sz="3400" dirty="0">
                <a:latin typeface="+mj-lt"/>
              </a:rPr>
              <a:t>unit costs from nationally – or industry – recognized cost </a:t>
            </a:r>
            <a:r>
              <a:rPr lang="en-US" sz="3400" dirty="0" smtClean="0">
                <a:latin typeface="+mj-lt"/>
              </a:rPr>
              <a:t>estimating standards </a:t>
            </a:r>
            <a:r>
              <a:rPr lang="en-US" sz="3400" dirty="0">
                <a:latin typeface="+mj-lt"/>
              </a:rPr>
              <a:t>like RSMeans, </a:t>
            </a:r>
            <a:r>
              <a:rPr lang="en-US" sz="3400" i="1" dirty="0">
                <a:latin typeface="+mj-lt"/>
              </a:rPr>
              <a:t>BNi Costbooks</a:t>
            </a:r>
            <a:r>
              <a:rPr lang="en-US" sz="3400" dirty="0">
                <a:latin typeface="+mj-lt"/>
              </a:rPr>
              <a:t>, Marshal &amp; Swift and others.</a:t>
            </a:r>
          </a:p>
          <a:p>
            <a:pPr marL="225425" indent="0">
              <a:buNone/>
            </a:pP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13931"/>
            <a:ext cx="8229600" cy="1257300"/>
          </a:xfrm>
        </p:spPr>
        <p:txBody>
          <a:bodyPr>
            <a:normAutofit fontScale="90000"/>
          </a:bodyPr>
          <a:lstStyle/>
          <a:p>
            <a:pPr lvl="0"/>
            <a:r>
              <a:rPr lang="en-US" sz="4900" dirty="0">
                <a:solidFill>
                  <a:schemeClr val="tx2">
                    <a:lumMod val="75000"/>
                  </a:schemeClr>
                </a:solidFill>
              </a:rPr>
              <a:t>How is cost reasonableness determined</a:t>
            </a:r>
            <a:r>
              <a:rPr lang="en-US" sz="4900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(Continued . . . )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2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6557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176" y="1467029"/>
            <a:ext cx="7176624" cy="903004"/>
          </a:xfrm>
        </p:spPr>
        <p:txBody>
          <a:bodyPr>
            <a:noAutofit/>
          </a:bodyPr>
          <a:lstStyle/>
          <a:p>
            <a:pPr lvl="0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How complex does a cost analysis need to be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24329"/>
            <a:ext cx="8229600" cy="3425739"/>
          </a:xfrm>
        </p:spPr>
        <p:txBody>
          <a:bodyPr>
            <a:normAutofit/>
          </a:bodyPr>
          <a:lstStyle/>
          <a:p>
            <a:pPr marL="566928" lvl="0" indent="-347472" defTabSz="457200">
              <a:spcBef>
                <a:spcPts val="1200"/>
              </a:spcBef>
            </a:pPr>
            <a:r>
              <a:rPr lang="en-US" sz="3800" dirty="0" smtClean="0">
                <a:latin typeface="+mj-lt"/>
              </a:rPr>
              <a:t>The method and </a:t>
            </a:r>
            <a:r>
              <a:rPr lang="en-US" sz="3800" b="1" dirty="0" smtClean="0">
                <a:solidFill>
                  <a:srgbClr val="800000"/>
                </a:solidFill>
                <a:latin typeface="+mj-lt"/>
              </a:rPr>
              <a:t>degree of analysis</a:t>
            </a:r>
            <a:r>
              <a:rPr lang="en-US" sz="3800" b="1" dirty="0" smtClean="0">
                <a:latin typeface="+mj-lt"/>
              </a:rPr>
              <a:t> </a:t>
            </a:r>
            <a:r>
              <a:rPr lang="en-US" sz="3800" dirty="0" smtClean="0">
                <a:latin typeface="+mj-lt"/>
              </a:rPr>
              <a:t>depends on the facts surrounding each procurement. </a:t>
            </a:r>
          </a:p>
          <a:p>
            <a:pPr marL="225425" indent="0">
              <a:buNone/>
            </a:pP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1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Is a specific format required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928" lvl="0" indent="-347472" defTabSz="457200">
              <a:spcBef>
                <a:spcPts val="1200"/>
              </a:spcBef>
              <a:buClr>
                <a:prstClr val="black">
                  <a:lumMod val="75000"/>
                  <a:lumOff val="25000"/>
                </a:prstClr>
              </a:buClr>
            </a:pPr>
            <a:r>
              <a:rPr lang="en-US" sz="3800" b="1" dirty="0" smtClean="0">
                <a:solidFill>
                  <a:srgbClr val="800000"/>
                </a:solidFill>
                <a:latin typeface="+mj-lt"/>
              </a:rPr>
              <a:t>No </a:t>
            </a:r>
            <a:r>
              <a:rPr lang="en-US" sz="3800" b="1" dirty="0">
                <a:solidFill>
                  <a:srgbClr val="800000"/>
                </a:solidFill>
                <a:latin typeface="+mj-lt"/>
              </a:rPr>
              <a:t>specific format </a:t>
            </a:r>
            <a:r>
              <a:rPr lang="en-US" sz="3800" dirty="0">
                <a:latin typeface="+mj-lt"/>
              </a:rPr>
              <a:t>is required.</a:t>
            </a:r>
          </a:p>
          <a:p>
            <a:pPr marL="566928" lvl="0" indent="-347472" defTabSz="457200">
              <a:spcBef>
                <a:spcPts val="1200"/>
              </a:spcBef>
            </a:pPr>
            <a:r>
              <a:rPr lang="en-US" sz="3800" dirty="0">
                <a:latin typeface="+mj-lt"/>
              </a:rPr>
              <a:t>A </a:t>
            </a:r>
            <a:r>
              <a:rPr lang="en-US" sz="3800" b="1" dirty="0">
                <a:solidFill>
                  <a:srgbClr val="800000"/>
                </a:solidFill>
                <a:latin typeface="+mj-lt"/>
              </a:rPr>
              <a:t>sample cost analysis </a:t>
            </a:r>
            <a:r>
              <a:rPr lang="en-US" sz="3800" dirty="0">
                <a:latin typeface="+mj-lt"/>
              </a:rPr>
              <a:t>has been provided</a:t>
            </a:r>
            <a:r>
              <a:rPr lang="en-US" sz="3800" b="1" dirty="0">
                <a:latin typeface="+mj-lt"/>
              </a:rPr>
              <a:t> </a:t>
            </a:r>
            <a:r>
              <a:rPr lang="en-US" sz="3800" dirty="0">
                <a:latin typeface="+mj-lt"/>
              </a:rPr>
              <a:t>that follows the process outlined in this presentation. </a:t>
            </a:r>
          </a:p>
          <a:p>
            <a:pPr marL="225425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1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5926914"/>
            <a:ext cx="9144001" cy="9310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Cost_Checklist_v23_10-19-15_12p_Page_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7" t="4566" r="5837" b="3614"/>
          <a:stretch/>
        </p:blipFill>
        <p:spPr>
          <a:xfrm>
            <a:off x="457200" y="498352"/>
            <a:ext cx="4618874" cy="62970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8" descr="•circ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126426"/>
            <a:ext cx="5298857" cy="2373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541" y="1243849"/>
            <a:ext cx="35980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595959"/>
                </a:solidFill>
              </a:rPr>
              <a:t>Date Prepared:</a:t>
            </a:r>
            <a:endParaRPr lang="en-US" sz="3600" b="1" dirty="0">
              <a:solidFill>
                <a:srgbClr val="59595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541" y="2172881"/>
            <a:ext cx="35980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595959"/>
                </a:solidFill>
              </a:rPr>
              <a:t>Prepared By:</a:t>
            </a:r>
            <a:endParaRPr lang="en-US" sz="3600" b="1" dirty="0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539" y="3042250"/>
            <a:ext cx="501509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595959"/>
                </a:solidFill>
              </a:rPr>
              <a:t>FEMA Disaster Number:</a:t>
            </a:r>
            <a:endParaRPr lang="en-US" sz="3600" b="1" dirty="0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539" y="3894572"/>
            <a:ext cx="501509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595959"/>
                </a:solidFill>
              </a:rPr>
              <a:t>Subrecipient</a:t>
            </a:r>
            <a:r>
              <a:rPr lang="en-US" sz="3600" b="1" dirty="0" smtClean="0">
                <a:solidFill>
                  <a:srgbClr val="595959"/>
                </a:solidFill>
              </a:rPr>
              <a:t> (Applicant):</a:t>
            </a:r>
            <a:endParaRPr lang="en-US" sz="3600" b="1" dirty="0">
              <a:solidFill>
                <a:srgbClr val="59595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539" y="4840650"/>
            <a:ext cx="501509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595959"/>
                </a:solidFill>
              </a:rPr>
              <a:t>FIPS:</a:t>
            </a:r>
            <a:endParaRPr lang="en-US" sz="3600" b="1" dirty="0">
              <a:solidFill>
                <a:srgbClr val="59595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539" y="5829344"/>
            <a:ext cx="501509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595959"/>
                </a:solidFill>
              </a:rPr>
              <a:t>Project Title/Facility:</a:t>
            </a:r>
            <a:endParaRPr lang="en-US" sz="3600" b="1" dirty="0">
              <a:solidFill>
                <a:srgbClr val="59595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4234" y="1357120"/>
            <a:ext cx="38208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595959"/>
                </a:solidFill>
              </a:rPr>
              <a:t>Facility Address:</a:t>
            </a:r>
            <a:endParaRPr lang="en-US" sz="3600" b="1" dirty="0">
              <a:solidFill>
                <a:srgbClr val="59595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2363" y="2172881"/>
            <a:ext cx="389454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595959"/>
                </a:solidFill>
              </a:rPr>
              <a:t>Category of Work + PW Numbers(s):</a:t>
            </a:r>
            <a:endParaRPr lang="en-US" sz="3600" b="1" dirty="0">
              <a:solidFill>
                <a:srgbClr val="59595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74" y="3564031"/>
            <a:ext cx="38208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595959"/>
                </a:solidFill>
              </a:rPr>
              <a:t>Analyzed:</a:t>
            </a:r>
            <a:endParaRPr lang="en-US" sz="3600" b="1" dirty="0">
              <a:solidFill>
                <a:srgbClr val="59595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6074" y="4404361"/>
            <a:ext cx="38208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595959"/>
                </a:solidFill>
              </a:rPr>
              <a:t>Purpose:</a:t>
            </a:r>
            <a:endParaRPr lang="en-US" sz="3600" b="1" dirty="0">
              <a:solidFill>
                <a:srgbClr val="59595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6074" y="5243493"/>
            <a:ext cx="38208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595959"/>
                </a:solidFill>
              </a:rPr>
              <a:t>Attachment(s):</a:t>
            </a:r>
            <a:endParaRPr lang="en-US" sz="36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5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Cost analysis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defTabSz="457200">
              <a:spcBef>
                <a:spcPct val="20000"/>
              </a:spcBef>
              <a:buClr>
                <a:srgbClr val="800000"/>
              </a:buClr>
              <a:buSzPct val="150000"/>
              <a:buNone/>
            </a:pPr>
            <a:r>
              <a:rPr lang="en-US" sz="4400" dirty="0" smtClean="0">
                <a:latin typeface="+mj-lt"/>
              </a:rPr>
              <a:t>Identify </a:t>
            </a:r>
            <a:r>
              <a:rPr lang="en-US" sz="4400" dirty="0">
                <a:latin typeface="+mj-lt"/>
              </a:rPr>
              <a:t>the </a:t>
            </a:r>
            <a:r>
              <a:rPr lang="en-US" sz="4400" b="1" dirty="0">
                <a:solidFill>
                  <a:srgbClr val="800000"/>
                </a:solidFill>
                <a:latin typeface="+mj-lt"/>
              </a:rPr>
              <a:t>who</a:t>
            </a:r>
            <a:r>
              <a:rPr lang="en-US" sz="4400" dirty="0">
                <a:solidFill>
                  <a:srgbClr val="404040"/>
                </a:solidFill>
                <a:latin typeface="+mj-lt"/>
              </a:rPr>
              <a:t>, </a:t>
            </a:r>
            <a:r>
              <a:rPr lang="en-US" sz="4400" b="1" dirty="0">
                <a:solidFill>
                  <a:srgbClr val="800000"/>
                </a:solidFill>
                <a:latin typeface="+mj-lt"/>
              </a:rPr>
              <a:t>what</a:t>
            </a:r>
            <a:r>
              <a:rPr lang="en-US" sz="4400" dirty="0">
                <a:solidFill>
                  <a:srgbClr val="404040"/>
                </a:solidFill>
                <a:latin typeface="+mj-lt"/>
              </a:rPr>
              <a:t>, </a:t>
            </a:r>
            <a:r>
              <a:rPr lang="en-US" sz="4400" b="1" dirty="0">
                <a:solidFill>
                  <a:srgbClr val="800000"/>
                </a:solidFill>
                <a:latin typeface="+mj-lt"/>
              </a:rPr>
              <a:t>when</a:t>
            </a:r>
            <a:r>
              <a:rPr lang="en-US" sz="4400" dirty="0">
                <a:solidFill>
                  <a:srgbClr val="404040"/>
                </a:solidFill>
                <a:latin typeface="+mj-lt"/>
              </a:rPr>
              <a:t>, </a:t>
            </a:r>
            <a:r>
              <a:rPr lang="en-US" sz="4400" b="1" dirty="0">
                <a:solidFill>
                  <a:srgbClr val="800000"/>
                </a:solidFill>
                <a:latin typeface="+mj-lt"/>
              </a:rPr>
              <a:t>where</a:t>
            </a:r>
            <a:r>
              <a:rPr lang="en-US" sz="4400" dirty="0">
                <a:solidFill>
                  <a:srgbClr val="800000"/>
                </a:solidFill>
                <a:latin typeface="+mj-lt"/>
              </a:rPr>
              <a:t> </a:t>
            </a:r>
            <a:r>
              <a:rPr lang="en-US" sz="4400" dirty="0">
                <a:latin typeface="+mj-lt"/>
              </a:rPr>
              <a:t>and</a:t>
            </a:r>
            <a:r>
              <a:rPr lang="en-US" sz="4400" dirty="0">
                <a:solidFill>
                  <a:srgbClr val="404040"/>
                </a:solidFill>
                <a:latin typeface="+mj-lt"/>
              </a:rPr>
              <a:t> </a:t>
            </a:r>
            <a:r>
              <a:rPr lang="en-US" sz="4400" b="1" dirty="0">
                <a:solidFill>
                  <a:srgbClr val="800000"/>
                </a:solidFill>
                <a:latin typeface="+mj-lt"/>
              </a:rPr>
              <a:t>why</a:t>
            </a:r>
            <a:r>
              <a:rPr lang="en-US" sz="4400" dirty="0">
                <a:solidFill>
                  <a:srgbClr val="404040"/>
                </a:solidFill>
                <a:latin typeface="+mj-lt"/>
              </a:rPr>
              <a:t>:</a:t>
            </a:r>
          </a:p>
          <a:p>
            <a:pPr marL="914400" lvl="1" indent="-457200">
              <a:spcBef>
                <a:spcPct val="20000"/>
              </a:spcBef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</a:pPr>
            <a:r>
              <a:rPr lang="en-US" sz="3800" dirty="0">
                <a:latin typeface="+mj-lt"/>
              </a:rPr>
              <a:t>Person preparing </a:t>
            </a:r>
            <a:r>
              <a:rPr lang="en-US" sz="3800" dirty="0" smtClean="0">
                <a:latin typeface="+mj-lt"/>
              </a:rPr>
              <a:t>the analysis </a:t>
            </a:r>
            <a:r>
              <a:rPr lang="en-US" sz="3800" dirty="0">
                <a:latin typeface="+mj-lt"/>
              </a:rPr>
              <a:t>and </a:t>
            </a:r>
            <a:r>
              <a:rPr lang="en-US" sz="3800" dirty="0" smtClean="0">
                <a:latin typeface="+mj-lt"/>
              </a:rPr>
              <a:t>the date </a:t>
            </a:r>
            <a:r>
              <a:rPr lang="en-US" sz="3800" dirty="0">
                <a:latin typeface="+mj-lt"/>
              </a:rPr>
              <a:t>prepared</a:t>
            </a:r>
            <a:r>
              <a:rPr lang="en-US" sz="3800" dirty="0" smtClean="0">
                <a:latin typeface="+mj-lt"/>
              </a:rPr>
              <a:t>.</a:t>
            </a:r>
          </a:p>
          <a:p>
            <a:pPr marL="225425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7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66928" defTabSz="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Who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has the </a:t>
            </a:r>
            <a:r>
              <a:rPr lang="en-US" sz="3600" b="1" dirty="0">
                <a:solidFill>
                  <a:srgbClr val="800000"/>
                </a:solidFill>
                <a:latin typeface="Calibri"/>
                <a:cs typeface="Calibri"/>
              </a:rPr>
              <a:t>responsibility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to perform a cost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analysis.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566928" lvl="0" defTabSz="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What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is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 </a:t>
            </a:r>
            <a:r>
              <a:rPr lang="en-US" sz="3600" b="1" dirty="0">
                <a:solidFill>
                  <a:srgbClr val="800000"/>
                </a:solidFill>
                <a:latin typeface="Calibri"/>
                <a:cs typeface="Calibri"/>
              </a:rPr>
              <a:t>c</a:t>
            </a:r>
            <a:r>
              <a:rPr lang="en-US" sz="3600" b="1" dirty="0" smtClean="0">
                <a:solidFill>
                  <a:srgbClr val="800000"/>
                </a:solidFill>
                <a:latin typeface="Calibri"/>
                <a:cs typeface="Calibri"/>
              </a:rPr>
              <a:t>ost </a:t>
            </a:r>
            <a:r>
              <a:rPr lang="en-US" sz="3600" b="1" dirty="0">
                <a:solidFill>
                  <a:srgbClr val="800000"/>
                </a:solidFill>
                <a:latin typeface="Calibri"/>
                <a:cs typeface="Calibri"/>
              </a:rPr>
              <a:t>a</a:t>
            </a:r>
            <a:r>
              <a:rPr lang="en-US" sz="3600" b="1" dirty="0" smtClean="0">
                <a:solidFill>
                  <a:srgbClr val="800000"/>
                </a:solidFill>
                <a:latin typeface="Calibri"/>
                <a:cs typeface="Calibri"/>
              </a:rPr>
              <a:t>nalysis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, when is it 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required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and 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why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.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566928" lvl="0" defTabSz="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What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is </a:t>
            </a:r>
            <a:r>
              <a:rPr lang="en-US" sz="3600" b="1" dirty="0">
                <a:solidFill>
                  <a:srgbClr val="800000"/>
                </a:solidFill>
                <a:latin typeface="Calibri"/>
                <a:cs typeface="Calibri"/>
              </a:rPr>
              <a:t>c</a:t>
            </a:r>
            <a:r>
              <a:rPr lang="en-US" sz="3600" b="1" dirty="0" smtClean="0">
                <a:solidFill>
                  <a:srgbClr val="800000"/>
                </a:solidFill>
                <a:latin typeface="Calibri"/>
                <a:cs typeface="Calibri"/>
              </a:rPr>
              <a:t>ost reasonableness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and 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how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it is 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determined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. </a:t>
            </a:r>
          </a:p>
          <a:p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3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Cost analysis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process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(Continued . . . 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928" lvl="1" indent="-329184">
              <a:spcBef>
                <a:spcPts val="1200"/>
              </a:spcBef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800000"/>
                </a:solidFill>
              </a:rPr>
              <a:t>FEMA disaster number</a:t>
            </a:r>
            <a:r>
              <a:rPr lang="en-US" sz="3800" dirty="0"/>
              <a:t>.</a:t>
            </a:r>
          </a:p>
          <a:p>
            <a:pPr marL="566928" lvl="1" indent="-329184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800000"/>
                </a:solidFill>
              </a:rPr>
              <a:t>Recipient/</a:t>
            </a:r>
            <a:r>
              <a:rPr lang="en-US" sz="3800" b="1" dirty="0" err="1" smtClean="0">
                <a:solidFill>
                  <a:srgbClr val="800000"/>
                </a:solidFill>
              </a:rPr>
              <a:t>Subrecipient</a:t>
            </a:r>
            <a:r>
              <a:rPr lang="en-US" sz="3800" b="1" dirty="0" smtClean="0">
                <a:solidFill>
                  <a:srgbClr val="800000"/>
                </a:solidFill>
              </a:rPr>
              <a:t> </a:t>
            </a:r>
            <a:r>
              <a:rPr lang="en-US" sz="2000" b="1" dirty="0" smtClean="0"/>
              <a:t>(</a:t>
            </a:r>
            <a:r>
              <a:rPr lang="en-US" sz="2000" b="1" dirty="0"/>
              <a:t>A</a:t>
            </a:r>
            <a:r>
              <a:rPr lang="en-US" sz="2000" b="1" dirty="0" smtClean="0"/>
              <a:t>pplicant</a:t>
            </a:r>
            <a:r>
              <a:rPr lang="en-US" sz="2000" b="1" dirty="0"/>
              <a:t>) </a:t>
            </a:r>
            <a:r>
              <a:rPr lang="en-US" sz="3800" dirty="0"/>
              <a:t>and </a:t>
            </a:r>
            <a:r>
              <a:rPr lang="en-US" sz="3800" b="1" dirty="0">
                <a:solidFill>
                  <a:srgbClr val="800000"/>
                </a:solidFill>
              </a:rPr>
              <a:t>Federal Information Processing System </a:t>
            </a:r>
            <a:r>
              <a:rPr lang="en-US" sz="2000" dirty="0"/>
              <a:t>(FIPS)</a:t>
            </a:r>
            <a:r>
              <a:rPr lang="en-US" sz="3800" dirty="0"/>
              <a:t>/applicant ID number.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4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926914"/>
            <a:ext cx="9144001" cy="9310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Cost_Checklist_v23_10-19-15_12p_Page_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7" t="4566" r="5837" b="3614"/>
          <a:stretch/>
        </p:blipFill>
        <p:spPr>
          <a:xfrm>
            <a:off x="457200" y="498352"/>
            <a:ext cx="4618874" cy="62970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 descr="•circ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014133"/>
            <a:ext cx="5298857" cy="7281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7713" y="2186401"/>
            <a:ext cx="458766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Project History: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7713" y="3404641"/>
            <a:ext cx="458766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Issues: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7713" y="4451228"/>
            <a:ext cx="458766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Cost Analysis:</a:t>
            </a:r>
            <a:endParaRPr lang="en-US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7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6830"/>
            <a:ext cx="8229600" cy="4729188"/>
          </a:xfrm>
        </p:spPr>
        <p:txBody>
          <a:bodyPr>
            <a:normAutofit/>
          </a:bodyPr>
          <a:lstStyle/>
          <a:p>
            <a:pPr marL="0" indent="0">
              <a:buClr>
                <a:srgbClr val="800000"/>
              </a:buClr>
              <a:buSzPct val="150000"/>
              <a:buNone/>
            </a:pPr>
            <a:r>
              <a:rPr lang="en-US" sz="3800" dirty="0" smtClean="0">
                <a:latin typeface="+mj-lt"/>
              </a:rPr>
              <a:t>Identify </a:t>
            </a:r>
            <a:r>
              <a:rPr lang="en-US" sz="3800" dirty="0">
                <a:latin typeface="+mj-lt"/>
              </a:rPr>
              <a:t>the methods to </a:t>
            </a:r>
            <a:r>
              <a:rPr lang="en-US" sz="3800" b="1" dirty="0">
                <a:solidFill>
                  <a:srgbClr val="800000"/>
                </a:solidFill>
                <a:latin typeface="+mj-lt"/>
              </a:rPr>
              <a:t>justify</a:t>
            </a:r>
            <a:r>
              <a:rPr lang="en-US" sz="3800" dirty="0">
                <a:solidFill>
                  <a:srgbClr val="800000"/>
                </a:solidFill>
                <a:latin typeface="+mj-lt"/>
              </a:rPr>
              <a:t> </a:t>
            </a:r>
            <a:r>
              <a:rPr lang="en-US" sz="3800" dirty="0">
                <a:latin typeface="+mj-lt"/>
              </a:rPr>
              <a:t>the </a:t>
            </a:r>
            <a:r>
              <a:rPr lang="en-US" sz="3800" dirty="0" smtClean="0">
                <a:latin typeface="+mj-lt"/>
              </a:rPr>
              <a:t>cost estimation</a:t>
            </a:r>
            <a:r>
              <a:rPr lang="en-US" sz="3800" dirty="0">
                <a:latin typeface="+mj-lt"/>
              </a:rPr>
              <a:t>: </a:t>
            </a:r>
          </a:p>
          <a:p>
            <a:pPr marL="566928" lvl="1" indent="-329184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There are many different methods of </a:t>
            </a:r>
            <a:r>
              <a:rPr lang="en-US" sz="3600" b="1" dirty="0" smtClean="0">
                <a:solidFill>
                  <a:srgbClr val="800000"/>
                </a:solidFill>
                <a:latin typeface="+mj-lt"/>
              </a:rPr>
              <a:t>comparison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that can be used to establish </a:t>
            </a:r>
            <a:r>
              <a:rPr lang="en-US" sz="3600" b="1" dirty="0" smtClean="0">
                <a:solidFill>
                  <a:srgbClr val="800000"/>
                </a:solidFill>
                <a:latin typeface="+mj-lt"/>
              </a:rPr>
              <a:t>cost reasonableness</a:t>
            </a:r>
            <a:r>
              <a:rPr lang="en-US" sz="3600" dirty="0" smtClean="0">
                <a:latin typeface="+mj-lt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dirty="0" smtClean="0">
              <a:latin typeface="+mj-lt"/>
            </a:endParaRPr>
          </a:p>
          <a:p>
            <a:pPr marL="225425" indent="0">
              <a:buNone/>
            </a:pPr>
            <a:endParaRPr lang="en-US" sz="3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</p:spPr>
        <p:txBody>
          <a:bodyPr>
            <a:noAutofit/>
          </a:bodyPr>
          <a:lstStyle/>
          <a:p>
            <a:pPr lvl="1" algn="r" defTabSz="457200" rtl="0">
              <a:spcBef>
                <a:spcPct val="0"/>
              </a:spcBef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Cost analysis process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(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Continued . . . )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35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0065"/>
            <a:ext cx="8229600" cy="903004"/>
          </a:xfrm>
        </p:spPr>
        <p:txBody>
          <a:bodyPr>
            <a:noAutofit/>
          </a:bodyPr>
          <a:lstStyle/>
          <a:p>
            <a:pPr lvl="1" algn="r" defTabSz="457200" rtl="0">
              <a:spcBef>
                <a:spcPct val="0"/>
              </a:spcBef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Cost analysis process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(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Continued . . . )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2700"/>
            <a:ext cx="8592414" cy="3425739"/>
          </a:xfrm>
        </p:spPr>
        <p:txBody>
          <a:bodyPr>
            <a:normAutofit/>
          </a:bodyPr>
          <a:lstStyle/>
          <a:p>
            <a:pPr marL="566928" lvl="1" indent="-34747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800" dirty="0">
                <a:latin typeface="Calibri"/>
                <a:cs typeface="Calibri"/>
              </a:rPr>
              <a:t>Adjust the data to account for any relevant</a:t>
            </a:r>
            <a:r>
              <a:rPr lang="en-US" sz="3800" b="1" dirty="0">
                <a:latin typeface="Calibri"/>
                <a:cs typeface="Calibri"/>
              </a:rPr>
              <a:t> </a:t>
            </a:r>
            <a:r>
              <a:rPr lang="en-US" sz="3800" dirty="0">
                <a:latin typeface="Calibri"/>
                <a:cs typeface="Calibri"/>
              </a:rPr>
              <a:t>differences such as:</a:t>
            </a:r>
          </a:p>
          <a:p>
            <a:pPr marL="1097280" lvl="2" indent="-283464">
              <a:buFont typeface="Lucida Grande"/>
              <a:buChar char="–"/>
            </a:pPr>
            <a:r>
              <a:rPr lang="en-US" sz="3600" b="1" dirty="0">
                <a:solidFill>
                  <a:srgbClr val="800000"/>
                </a:solidFill>
                <a:latin typeface="Calibri"/>
                <a:cs typeface="Calibri"/>
              </a:rPr>
              <a:t>Inflation</a:t>
            </a:r>
            <a:r>
              <a:rPr lang="en-US" sz="3600" dirty="0">
                <a:latin typeface="Calibri"/>
                <a:cs typeface="Calibri"/>
              </a:rPr>
              <a:t>/time </a:t>
            </a:r>
            <a:r>
              <a:rPr lang="en-US" sz="3600" b="1" dirty="0">
                <a:solidFill>
                  <a:srgbClr val="800000"/>
                </a:solidFill>
                <a:latin typeface="Calibri"/>
                <a:cs typeface="Calibri"/>
              </a:rPr>
              <a:t>value</a:t>
            </a:r>
            <a:r>
              <a:rPr lang="en-US" sz="3600" dirty="0">
                <a:latin typeface="Calibri"/>
                <a:cs typeface="Calibri"/>
              </a:rPr>
              <a:t> of money </a:t>
            </a:r>
            <a:r>
              <a:rPr lang="en-US" sz="2000" dirty="0">
                <a:latin typeface="Calibri"/>
                <a:cs typeface="Calibri"/>
              </a:rPr>
              <a:t>(CPI, etc.)</a:t>
            </a:r>
            <a:r>
              <a:rPr lang="en-US" sz="3600" dirty="0" smtClean="0">
                <a:latin typeface="Calibri"/>
                <a:cs typeface="Calibri"/>
              </a:rPr>
              <a:t>.</a:t>
            </a:r>
          </a:p>
          <a:p>
            <a:pPr marL="1097280" lvl="2" indent="-283464">
              <a:buFont typeface="Lucida Grande"/>
              <a:buChar char="–"/>
            </a:pPr>
            <a:r>
              <a:rPr lang="en-US" sz="3600" b="1" dirty="0" smtClean="0">
                <a:solidFill>
                  <a:srgbClr val="800000"/>
                </a:solidFill>
                <a:latin typeface="Calibri"/>
                <a:cs typeface="Calibri"/>
              </a:rPr>
              <a:t>Price </a:t>
            </a:r>
            <a:r>
              <a:rPr lang="en-US" sz="3600" b="1" dirty="0">
                <a:solidFill>
                  <a:srgbClr val="800000"/>
                </a:solidFill>
                <a:latin typeface="Calibri"/>
                <a:cs typeface="Calibri"/>
              </a:rPr>
              <a:t>volatility </a:t>
            </a:r>
            <a:r>
              <a:rPr lang="en-US" sz="3600" dirty="0">
                <a:latin typeface="Calibri"/>
                <a:cs typeface="Calibri"/>
              </a:rPr>
              <a:t>and </a:t>
            </a:r>
            <a:r>
              <a:rPr lang="en-US" sz="3600" b="1" dirty="0">
                <a:solidFill>
                  <a:srgbClr val="800000"/>
                </a:solidFill>
                <a:latin typeface="Calibri"/>
                <a:cs typeface="Calibri"/>
              </a:rPr>
              <a:t>raw materials</a:t>
            </a:r>
            <a:r>
              <a:rPr lang="en-US" sz="3600" b="1" dirty="0">
                <a:latin typeface="Calibri"/>
                <a:cs typeface="Calibri"/>
              </a:rPr>
              <a:t>.</a:t>
            </a:r>
            <a:endParaRPr lang="en-US" sz="36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1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26914"/>
            <a:ext cx="9144001" cy="9310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 descr="Cost_Checklist_v23_10-19-15_12p_Page_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7" t="4566" r="5837" b="3614"/>
          <a:stretch/>
        </p:blipFill>
        <p:spPr>
          <a:xfrm>
            <a:off x="0" y="498352"/>
            <a:ext cx="4618874" cy="62970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 descr="•circ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8668" y="3217333"/>
            <a:ext cx="5298857" cy="2213456"/>
          </a:xfrm>
          <a:prstGeom prst="rect">
            <a:avLst/>
          </a:prstGeom>
        </p:spPr>
      </p:pic>
      <p:pic>
        <p:nvPicPr>
          <p:cNvPr id="6" name="Picture 5" descr="pullout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7" t="49968" r="14271" b="29740"/>
          <a:stretch/>
        </p:blipFill>
        <p:spPr>
          <a:xfrm>
            <a:off x="210360" y="1879108"/>
            <a:ext cx="8933640" cy="319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2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26914"/>
            <a:ext cx="9144001" cy="9310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 descr="Cost_Checklist_v23_10-19-15_12p_Page_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7" t="4566" r="5837" b="3614"/>
          <a:stretch/>
        </p:blipFill>
        <p:spPr>
          <a:xfrm>
            <a:off x="457200" y="498352"/>
            <a:ext cx="4618874" cy="62970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 descr="•circ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8" y="4741333"/>
            <a:ext cx="4672322" cy="6894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900" y="2256951"/>
            <a:ext cx="458766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Variance(s):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900" y="3291676"/>
            <a:ext cx="884267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Conclusion(s)/Recommendations(s):</a:t>
            </a:r>
            <a:endParaRPr lang="en-US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2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r" defTabSz="457200" rtl="0">
              <a:spcBef>
                <a:spcPct val="0"/>
              </a:spcBef>
            </a:pPr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Cost analysis process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(Continued . . . 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800000"/>
              </a:buClr>
              <a:buSzPct val="150000"/>
              <a:buNone/>
            </a:pPr>
            <a:r>
              <a:rPr lang="en-US" sz="4400" b="1" dirty="0" smtClean="0"/>
              <a:t>Conclusion</a:t>
            </a:r>
            <a:r>
              <a:rPr lang="en-US" sz="4400" b="1" dirty="0"/>
              <a:t>:</a:t>
            </a:r>
          </a:p>
          <a:p>
            <a:pPr lvl="1">
              <a:buFont typeface="Arial"/>
              <a:buChar char="•"/>
            </a:pPr>
            <a:r>
              <a:rPr lang="en-US" sz="3800" dirty="0"/>
              <a:t>Is the cost </a:t>
            </a:r>
            <a:r>
              <a:rPr lang="en-US" sz="3800" b="1" dirty="0">
                <a:solidFill>
                  <a:srgbClr val="800000"/>
                </a:solidFill>
              </a:rPr>
              <a:t>reasonable</a:t>
            </a:r>
            <a:r>
              <a:rPr lang="en-US" sz="3800" dirty="0"/>
              <a:t> or </a:t>
            </a:r>
            <a:r>
              <a:rPr lang="en-US" sz="3800" b="1" dirty="0"/>
              <a:t>not</a:t>
            </a:r>
            <a:r>
              <a:rPr lang="en-US" sz="3800" dirty="0"/>
              <a:t>?</a:t>
            </a:r>
          </a:p>
          <a:p>
            <a:pPr lvl="1">
              <a:buFont typeface="Arial"/>
              <a:buChar char="•"/>
            </a:pPr>
            <a:r>
              <a:rPr lang="en-US" sz="3800" dirty="0"/>
              <a:t>If the </a:t>
            </a:r>
            <a:r>
              <a:rPr lang="en-US" sz="3800" b="1" dirty="0">
                <a:solidFill>
                  <a:srgbClr val="800000"/>
                </a:solidFill>
              </a:rPr>
              <a:t>p</a:t>
            </a:r>
            <a:r>
              <a:rPr lang="en-US" sz="3800" b="1" dirty="0" smtClean="0">
                <a:solidFill>
                  <a:srgbClr val="800000"/>
                </a:solidFill>
              </a:rPr>
              <a:t>roject </a:t>
            </a:r>
            <a:r>
              <a:rPr lang="en-US" sz="3800" b="1" dirty="0">
                <a:solidFill>
                  <a:srgbClr val="800000"/>
                </a:solidFill>
              </a:rPr>
              <a:t>c</a:t>
            </a:r>
            <a:r>
              <a:rPr lang="en-US" sz="3800" b="1" dirty="0" smtClean="0">
                <a:solidFill>
                  <a:srgbClr val="800000"/>
                </a:solidFill>
              </a:rPr>
              <a:t>ost </a:t>
            </a:r>
            <a:r>
              <a:rPr lang="en-US" sz="3800" dirty="0"/>
              <a:t>is within </a:t>
            </a:r>
            <a:r>
              <a:rPr lang="en-US" sz="3800" b="1" dirty="0">
                <a:solidFill>
                  <a:srgbClr val="800000"/>
                </a:solidFill>
              </a:rPr>
              <a:t>10% </a:t>
            </a:r>
            <a:r>
              <a:rPr lang="en-US" sz="3800" dirty="0"/>
              <a:t>of the </a:t>
            </a:r>
            <a:r>
              <a:rPr lang="en-US" sz="3800" b="1" dirty="0">
                <a:solidFill>
                  <a:srgbClr val="800000"/>
                </a:solidFill>
              </a:rPr>
              <a:t>a</a:t>
            </a:r>
            <a:r>
              <a:rPr lang="en-US" sz="3800" b="1" dirty="0" smtClean="0">
                <a:solidFill>
                  <a:srgbClr val="800000"/>
                </a:solidFill>
              </a:rPr>
              <a:t>djusted </a:t>
            </a:r>
            <a:r>
              <a:rPr lang="en-US" sz="3800" b="1" dirty="0">
                <a:solidFill>
                  <a:srgbClr val="800000"/>
                </a:solidFill>
              </a:rPr>
              <a:t>c</a:t>
            </a:r>
            <a:r>
              <a:rPr lang="en-US" sz="3800" b="1" dirty="0" smtClean="0">
                <a:solidFill>
                  <a:srgbClr val="800000"/>
                </a:solidFill>
              </a:rPr>
              <a:t>ost, </a:t>
            </a:r>
            <a:r>
              <a:rPr lang="en-US" sz="3800" dirty="0"/>
              <a:t>then it is deemed to be</a:t>
            </a:r>
            <a:r>
              <a:rPr lang="en-US" sz="3800" dirty="0">
                <a:solidFill>
                  <a:srgbClr val="800000"/>
                </a:solidFill>
              </a:rPr>
              <a:t> </a:t>
            </a:r>
            <a:r>
              <a:rPr lang="en-US" sz="3800" b="1" dirty="0">
                <a:solidFill>
                  <a:srgbClr val="800000"/>
                </a:solidFill>
              </a:rPr>
              <a:t>reasonable</a:t>
            </a:r>
            <a:r>
              <a:rPr lang="en-US" sz="3800" b="1" dirty="0" smtClean="0">
                <a:solidFill>
                  <a:srgbClr val="800000"/>
                </a:solidFill>
              </a:rPr>
              <a:t>.</a:t>
            </a:r>
            <a:endParaRPr lang="en-US" sz="3800" b="1" dirty="0">
              <a:solidFill>
                <a:srgbClr val="8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2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r" defTabSz="457200" rtl="0">
              <a:spcBef>
                <a:spcPct val="0"/>
              </a:spcBef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Cost analysis process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(Continued . .  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96919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>
                <a:srgbClr val="800000"/>
              </a:buClr>
              <a:buSzPct val="150000"/>
              <a:buNone/>
            </a:pPr>
            <a:r>
              <a:rPr lang="en-US" sz="4400" b="1" dirty="0" smtClean="0"/>
              <a:t>Recommendation </a:t>
            </a:r>
            <a:r>
              <a:rPr lang="en-US" sz="2000" b="1" dirty="0"/>
              <a:t>(if applicable)</a:t>
            </a:r>
            <a:r>
              <a:rPr lang="en-US" sz="4400" b="1" dirty="0"/>
              <a:t>:</a:t>
            </a:r>
          </a:p>
          <a:p>
            <a:pPr lvl="1">
              <a:buFont typeface="Arial"/>
              <a:buChar char="•"/>
            </a:pPr>
            <a:r>
              <a:rPr lang="en-US" sz="3800" dirty="0"/>
              <a:t>If the cost is determined to be </a:t>
            </a:r>
            <a:r>
              <a:rPr lang="en-US" sz="3800" b="1" dirty="0">
                <a:solidFill>
                  <a:srgbClr val="800000"/>
                </a:solidFill>
              </a:rPr>
              <a:t>reasonable</a:t>
            </a:r>
            <a:r>
              <a:rPr lang="en-US" sz="3800" dirty="0"/>
              <a:t>, and depending on what purpose the cost analysis is being performed for, one may make a recommendation about the</a:t>
            </a:r>
            <a:r>
              <a:rPr lang="en-US" sz="3800" dirty="0">
                <a:solidFill>
                  <a:srgbClr val="404040"/>
                </a:solidFill>
              </a:rPr>
              <a:t> </a:t>
            </a:r>
            <a:r>
              <a:rPr lang="en-US" sz="3800" b="1" dirty="0">
                <a:solidFill>
                  <a:srgbClr val="800000"/>
                </a:solidFill>
              </a:rPr>
              <a:t>desired outcome</a:t>
            </a:r>
            <a:r>
              <a:rPr lang="en-US" sz="3800" dirty="0" smtClean="0">
                <a:solidFill>
                  <a:srgbClr val="404040"/>
                </a:solidFill>
              </a:rPr>
              <a:t>.</a:t>
            </a:r>
            <a:endParaRPr lang="en-US" sz="3800" dirty="0">
              <a:solidFill>
                <a:srgbClr val="40404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r" defTabSz="457200" rtl="0">
              <a:spcBef>
                <a:spcPct val="0"/>
              </a:spcBef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Cost analysis process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(Continued . . . 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0" indent="-914400">
              <a:spcBef>
                <a:spcPct val="20000"/>
              </a:spcBef>
              <a:buClr>
                <a:srgbClr val="800000"/>
              </a:buClr>
              <a:buSzPct val="150000"/>
              <a:buNone/>
            </a:pPr>
            <a:r>
              <a:rPr lang="en-US" sz="4400" b="1" dirty="0" smtClean="0">
                <a:cs typeface="Calibri"/>
              </a:rPr>
              <a:t>Last </a:t>
            </a:r>
            <a:r>
              <a:rPr lang="en-US" sz="4400" b="1" dirty="0">
                <a:cs typeface="Calibri"/>
              </a:rPr>
              <a:t>but not least</a:t>
            </a:r>
            <a:r>
              <a:rPr lang="en-US" sz="4400" dirty="0">
                <a:cs typeface="Calibri"/>
              </a:rPr>
              <a:t>, provide </a:t>
            </a:r>
            <a:r>
              <a:rPr lang="en-US" sz="4400" b="1" dirty="0">
                <a:cs typeface="Calibri"/>
              </a:rPr>
              <a:t>references </a:t>
            </a:r>
            <a:r>
              <a:rPr lang="en-US" sz="4400" dirty="0">
                <a:cs typeface="Calibri"/>
              </a:rPr>
              <a:t>and </a:t>
            </a:r>
            <a:r>
              <a:rPr lang="en-US" sz="4400" b="1" dirty="0">
                <a:cs typeface="Calibri"/>
              </a:rPr>
              <a:t>citations</a:t>
            </a:r>
            <a:r>
              <a:rPr lang="en-US" sz="4400" dirty="0">
                <a:cs typeface="Calibri"/>
              </a:rPr>
              <a:t> to </a:t>
            </a:r>
            <a:r>
              <a:rPr lang="en-US" sz="4400" b="1" dirty="0">
                <a:solidFill>
                  <a:srgbClr val="800000"/>
                </a:solidFill>
                <a:cs typeface="Calibri"/>
              </a:rPr>
              <a:t>back up all </a:t>
            </a:r>
            <a:r>
              <a:rPr lang="en-US" sz="4400" dirty="0">
                <a:cs typeface="Calibri"/>
              </a:rPr>
              <a:t>cost analyses.</a:t>
            </a:r>
          </a:p>
          <a:p>
            <a:pPr marL="582930" lvl="0" indent="0">
              <a:spcBef>
                <a:spcPct val="20000"/>
              </a:spcBef>
              <a:buClr>
                <a:srgbClr val="800000"/>
              </a:buClr>
              <a:buSzPct val="150000"/>
              <a:buNone/>
            </a:pPr>
            <a:r>
              <a:rPr lang="en-US" sz="3800" dirty="0">
                <a:solidFill>
                  <a:srgbClr val="404040"/>
                </a:solidFill>
                <a:cs typeface="Calibri"/>
              </a:rPr>
              <a:t>   </a:t>
            </a:r>
            <a:r>
              <a:rPr lang="en-US" sz="3800" b="1" dirty="0">
                <a:solidFill>
                  <a:srgbClr val="800000"/>
                </a:solidFill>
                <a:cs typeface="Calibri"/>
              </a:rPr>
              <a:t>Back up, Back up, Back up</a:t>
            </a:r>
            <a:r>
              <a:rPr lang="en-US" sz="3800" b="1" dirty="0" smtClean="0">
                <a:solidFill>
                  <a:srgbClr val="800000"/>
                </a:solidFill>
                <a:cs typeface="Calibri"/>
              </a:rPr>
              <a:t>.</a:t>
            </a:r>
            <a:endParaRPr lang="en-US" sz="3800" b="1" dirty="0">
              <a:solidFill>
                <a:srgbClr val="800000"/>
              </a:solidFill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5929" y="1664003"/>
            <a:ext cx="7928852" cy="903004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Cost analysis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ompetitive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procurement can minimize cost analysis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requirements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466901"/>
            <a:ext cx="8229600" cy="2843353"/>
          </a:xfrm>
        </p:spPr>
        <p:txBody>
          <a:bodyPr>
            <a:normAutofit/>
          </a:bodyPr>
          <a:lstStyle/>
          <a:p>
            <a:pPr lvl="0"/>
            <a:r>
              <a:rPr lang="en-US" sz="3800" dirty="0">
                <a:latin typeface="Calibri" panose="020F0502020204030204" pitchFamily="34" charset="0"/>
              </a:rPr>
              <a:t>Procuring competitively </a:t>
            </a:r>
            <a:r>
              <a:rPr lang="en-US" sz="3800" b="1" dirty="0">
                <a:solidFill>
                  <a:srgbClr val="800000"/>
                </a:solidFill>
                <a:latin typeface="Calibri" panose="020F0502020204030204" pitchFamily="34" charset="0"/>
              </a:rPr>
              <a:t>does not eliminate </a:t>
            </a:r>
            <a:r>
              <a:rPr lang="en-US" sz="3800" dirty="0">
                <a:latin typeface="Calibri" panose="020F0502020204030204" pitchFamily="34" charset="0"/>
              </a:rPr>
              <a:t>the need for </a:t>
            </a:r>
            <a:r>
              <a:rPr lang="en-US" sz="3800" b="1" dirty="0">
                <a:latin typeface="Calibri" panose="020F0502020204030204" pitchFamily="34" charset="0"/>
              </a:rPr>
              <a:t>cost analyses</a:t>
            </a:r>
            <a:r>
              <a:rPr lang="en-US" sz="3800" dirty="0">
                <a:latin typeface="Calibri" panose="020F0502020204030204" pitchFamily="34" charset="0"/>
              </a:rPr>
              <a:t>, but . . </a:t>
            </a:r>
            <a:r>
              <a:rPr lang="en-US" sz="3800" dirty="0" smtClean="0">
                <a:latin typeface="Calibri" panose="020F0502020204030204" pitchFamily="34" charset="0"/>
              </a:rPr>
              <a:t>.</a:t>
            </a:r>
            <a:endParaRPr lang="en-US" sz="380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1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Objective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(Continued . . .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Discuss </a:t>
            </a:r>
            <a:r>
              <a:rPr lang="en-US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the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cost analysis process 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and some of the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speed bumps </a:t>
            </a:r>
            <a:r>
              <a:rPr lang="en-US" sz="3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that might impact it</a:t>
            </a:r>
            <a:r>
              <a:rPr lang="en-US" sz="3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9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r" defTabSz="457200" rtl="0">
              <a:spcBef>
                <a:spcPct val="0"/>
              </a:spcBef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Sole source procurement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8325" lvl="1" indent="-342900" defTabSz="569913">
              <a:buFont typeface="Arial"/>
              <a:buChar char="•"/>
            </a:pPr>
            <a:r>
              <a:rPr lang="en-US" sz="3800" dirty="0"/>
              <a:t>Procurement from </a:t>
            </a:r>
            <a:r>
              <a:rPr lang="en-US" sz="3800" b="1" dirty="0"/>
              <a:t>one</a:t>
            </a:r>
            <a:r>
              <a:rPr lang="en-US" sz="3800" dirty="0"/>
              <a:t> and </a:t>
            </a:r>
            <a:r>
              <a:rPr lang="en-US" sz="3800" b="1" dirty="0"/>
              <a:t>only one </a:t>
            </a:r>
            <a:r>
              <a:rPr lang="en-US" sz="3800" b="1" dirty="0">
                <a:solidFill>
                  <a:srgbClr val="800000"/>
                </a:solidFill>
              </a:rPr>
              <a:t>source</a:t>
            </a:r>
            <a:r>
              <a:rPr lang="en-US" sz="3800" dirty="0">
                <a:solidFill>
                  <a:srgbClr val="864646"/>
                </a:solidFill>
              </a:rPr>
              <a:t> </a:t>
            </a:r>
            <a:r>
              <a:rPr lang="en-US" sz="3800" dirty="0"/>
              <a:t>that possesses a </a:t>
            </a:r>
            <a:r>
              <a:rPr lang="en-US" sz="3800" b="1" i="1" dirty="0"/>
              <a:t>unique</a:t>
            </a:r>
            <a:r>
              <a:rPr lang="en-US" sz="3800" dirty="0"/>
              <a:t> </a:t>
            </a:r>
            <a:r>
              <a:rPr lang="en-US" sz="3800" b="1" dirty="0">
                <a:solidFill>
                  <a:srgbClr val="800000"/>
                </a:solidFill>
              </a:rPr>
              <a:t>p</a:t>
            </a:r>
            <a:r>
              <a:rPr lang="en-US" sz="3800" b="1" dirty="0" smtClean="0">
                <a:solidFill>
                  <a:srgbClr val="800000"/>
                </a:solidFill>
              </a:rPr>
              <a:t>roduct/services </a:t>
            </a:r>
            <a:r>
              <a:rPr lang="en-US" sz="3800" dirty="0"/>
              <a:t>having </a:t>
            </a:r>
            <a:r>
              <a:rPr lang="en-US" sz="3800" b="1" dirty="0"/>
              <a:t>singular</a:t>
            </a:r>
            <a:r>
              <a:rPr lang="en-US" sz="3800" dirty="0"/>
              <a:t> </a:t>
            </a:r>
            <a:r>
              <a:rPr lang="en-US" sz="3800" b="1" dirty="0">
                <a:solidFill>
                  <a:srgbClr val="800000"/>
                </a:solidFill>
              </a:rPr>
              <a:t>characteristics</a:t>
            </a:r>
            <a:r>
              <a:rPr lang="en-US" sz="3800" dirty="0"/>
              <a:t> or </a:t>
            </a:r>
            <a:r>
              <a:rPr lang="en-US" sz="3800" b="1" dirty="0">
                <a:solidFill>
                  <a:srgbClr val="800000"/>
                </a:solidFill>
              </a:rPr>
              <a:t>performance capability</a:t>
            </a:r>
            <a:r>
              <a:rPr lang="en-US" sz="3800" dirty="0" smtClean="0"/>
              <a:t>.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1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What about sole source or non-competitive procurement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758655"/>
            <a:ext cx="8466566" cy="3425739"/>
          </a:xfrm>
        </p:spPr>
        <p:txBody>
          <a:bodyPr>
            <a:normAutofit/>
          </a:bodyPr>
          <a:lstStyle/>
          <a:p>
            <a:pPr marL="566928" lvl="0" indent="-347472">
              <a:spcBef>
                <a:spcPts val="1200"/>
              </a:spcBef>
            </a:pPr>
            <a:r>
              <a:rPr lang="en-US" sz="3800" dirty="0">
                <a:latin typeface="Calibri" panose="020F0502020204030204" pitchFamily="34" charset="0"/>
              </a:rPr>
              <a:t>Cost analysis is still </a:t>
            </a:r>
            <a:r>
              <a:rPr lang="en-US" sz="3800" b="1" dirty="0">
                <a:solidFill>
                  <a:srgbClr val="800000"/>
                </a:solidFill>
                <a:latin typeface="Calibri" panose="020F0502020204030204" pitchFamily="34" charset="0"/>
              </a:rPr>
              <a:t>required</a:t>
            </a:r>
            <a:r>
              <a:rPr lang="en-US" sz="3800" dirty="0">
                <a:latin typeface="Calibri" panose="020F0502020204030204" pitchFamily="34" charset="0"/>
              </a:rPr>
              <a:t>.</a:t>
            </a:r>
          </a:p>
          <a:p>
            <a:pPr marL="566928" lvl="0" indent="-347472">
              <a:spcBef>
                <a:spcPts val="1200"/>
              </a:spcBef>
            </a:pPr>
            <a:r>
              <a:rPr lang="en-US" sz="3800" dirty="0">
                <a:latin typeface="Calibri" panose="020F0502020204030204" pitchFamily="34" charset="0"/>
              </a:rPr>
              <a:t>To be </a:t>
            </a:r>
            <a:r>
              <a:rPr lang="en-US" sz="3800" b="1" dirty="0">
                <a:solidFill>
                  <a:srgbClr val="800000"/>
                </a:solidFill>
                <a:latin typeface="Calibri" panose="020F0502020204030204" pitchFamily="34" charset="0"/>
              </a:rPr>
              <a:t>approved </a:t>
            </a:r>
            <a:r>
              <a:rPr lang="en-US" sz="3800" dirty="0">
                <a:latin typeface="Calibri" panose="020F0502020204030204" pitchFamily="34" charset="0"/>
              </a:rPr>
              <a:t>must meet the specific requirements in </a:t>
            </a:r>
            <a:r>
              <a:rPr lang="en-US" sz="3800" b="1" dirty="0">
                <a:latin typeface="Calibri" panose="020F0502020204030204" pitchFamily="34" charset="0"/>
              </a:rPr>
              <a:t>44 CFR 13.36</a:t>
            </a:r>
            <a:r>
              <a:rPr lang="en-US" sz="3800" dirty="0">
                <a:latin typeface="Calibri" panose="020F0502020204030204" pitchFamily="34" charset="0"/>
              </a:rPr>
              <a:t>(d)(</a:t>
            </a:r>
            <a:r>
              <a:rPr lang="en-US" sz="3800" dirty="0" smtClean="0">
                <a:latin typeface="Calibri" panose="020F0502020204030204" pitchFamily="34" charset="0"/>
              </a:rPr>
              <a:t>4)(</a:t>
            </a:r>
            <a:r>
              <a:rPr lang="en-US" sz="3800" dirty="0" err="1">
                <a:latin typeface="Calibri" panose="020F0502020204030204" pitchFamily="34" charset="0"/>
              </a:rPr>
              <a:t>i</a:t>
            </a:r>
            <a:r>
              <a:rPr lang="en-US" sz="3800" dirty="0">
                <a:latin typeface="Calibri" panose="020F0502020204030204" pitchFamily="34" charset="0"/>
              </a:rPr>
              <a:t>) A-D and 2 CFR </a:t>
            </a:r>
            <a:r>
              <a:rPr lang="en-US" sz="3800" dirty="0" smtClean="0">
                <a:latin typeface="Calibri" panose="020F0502020204030204" pitchFamily="34" charset="0"/>
              </a:rPr>
              <a:t>200.321(</a:t>
            </a:r>
            <a:r>
              <a:rPr lang="en-US" sz="3800" dirty="0">
                <a:latin typeface="Calibri" panose="020F0502020204030204" pitchFamily="34" charset="0"/>
              </a:rPr>
              <a:t>f)</a:t>
            </a:r>
            <a:r>
              <a:rPr lang="en-US" sz="3800" dirty="0" smtClean="0">
                <a:latin typeface="Calibri" panose="020F0502020204030204" pitchFamily="34" charset="0"/>
              </a:rPr>
              <a:t>.</a:t>
            </a:r>
            <a:endParaRPr lang="en-US" sz="380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What about sole source or non-competitive procurement?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(Continued . . .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757502"/>
            <a:ext cx="8229600" cy="3220937"/>
          </a:xfrm>
        </p:spPr>
        <p:txBody>
          <a:bodyPr>
            <a:normAutofit/>
          </a:bodyPr>
          <a:lstStyle/>
          <a:p>
            <a:pPr lvl="0"/>
            <a:r>
              <a:rPr lang="en-US" sz="3800" b="1" dirty="0"/>
              <a:t>Sole source</a:t>
            </a:r>
            <a:r>
              <a:rPr lang="en-US" sz="3800" dirty="0"/>
              <a:t> cost analyses are </a:t>
            </a:r>
            <a:r>
              <a:rPr lang="en-US" sz="3800" b="1" dirty="0">
                <a:solidFill>
                  <a:srgbClr val="800000"/>
                </a:solidFill>
              </a:rPr>
              <a:t>difficult</a:t>
            </a:r>
            <a:r>
              <a:rPr lang="en-US" sz="3800" b="1" dirty="0"/>
              <a:t> </a:t>
            </a:r>
            <a:r>
              <a:rPr lang="en-US" sz="3800" dirty="0"/>
              <a:t>because of their exceptional nature</a:t>
            </a:r>
            <a:r>
              <a:rPr lang="en-US" sz="3800" dirty="0" smtClean="0"/>
              <a:t>:</a:t>
            </a:r>
            <a:endParaRPr lang="en-US" sz="3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2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9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What about sole source or non-competitive procurement?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(Continued . . .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2792980"/>
            <a:ext cx="8489447" cy="3425739"/>
          </a:xfrm>
        </p:spPr>
        <p:txBody>
          <a:bodyPr>
            <a:normAutofit/>
          </a:bodyPr>
          <a:lstStyle/>
          <a:p>
            <a:pPr marL="568325" lvl="2" indent="-342900" defTabSz="569913">
              <a:buFont typeface="Arial"/>
              <a:buChar char="•"/>
            </a:pPr>
            <a:r>
              <a:rPr lang="en-US" sz="3500" b="1" dirty="0"/>
              <a:t>Compelling</a:t>
            </a:r>
            <a:r>
              <a:rPr lang="en-US" sz="3500" dirty="0"/>
              <a:t> narrative required which should include specific technical requirements of the product or service and supportable evidence that due diligence has been performed in an objective market analysis</a:t>
            </a:r>
            <a:r>
              <a:rPr lang="en-US" sz="3500" dirty="0" smtClean="0"/>
              <a:t>.</a:t>
            </a:r>
            <a:endParaRPr lang="en-US" sz="3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9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What about sole source or non-competitive procurement?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(Continued . . .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850190"/>
            <a:ext cx="8229600" cy="3425739"/>
          </a:xfrm>
        </p:spPr>
        <p:txBody>
          <a:bodyPr/>
          <a:lstStyle/>
          <a:p>
            <a:pPr marL="1024128" lvl="2" indent="-283464">
              <a:buFont typeface="Lucida Grande"/>
              <a:buChar char="–"/>
            </a:pPr>
            <a:r>
              <a:rPr lang="en-US" sz="3400" b="1" dirty="0"/>
              <a:t>Previous transactions </a:t>
            </a:r>
            <a:r>
              <a:rPr lang="en-US" sz="3400" dirty="0"/>
              <a:t>from sole source vendor may be the </a:t>
            </a:r>
            <a:r>
              <a:rPr lang="en-US" sz="3400" b="1" dirty="0">
                <a:solidFill>
                  <a:srgbClr val="800000"/>
                </a:solidFill>
              </a:rPr>
              <a:t>only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/>
              <a:t>option.</a:t>
            </a:r>
          </a:p>
          <a:p>
            <a:pPr marL="1024128" lvl="2" indent="-283464">
              <a:buFont typeface="Lucida Grande"/>
              <a:buChar char="–"/>
            </a:pPr>
            <a:r>
              <a:rPr lang="en-US" sz="3400" dirty="0"/>
              <a:t>Acceptability is determined on a </a:t>
            </a:r>
            <a:r>
              <a:rPr lang="en-US" sz="3400" b="1" dirty="0">
                <a:solidFill>
                  <a:srgbClr val="800000"/>
                </a:solidFill>
              </a:rPr>
              <a:t>case-by-case basis</a:t>
            </a:r>
            <a:r>
              <a:rPr lang="en-US" sz="3400" b="1" dirty="0"/>
              <a:t> </a:t>
            </a:r>
            <a:r>
              <a:rPr lang="en-US" sz="3400" dirty="0"/>
              <a:t>by GOHSEP/FEMA</a:t>
            </a:r>
            <a:r>
              <a:rPr lang="en-US" sz="3400" dirty="0" smtClean="0"/>
              <a:t>.</a:t>
            </a:r>
            <a:endParaRPr lang="en-US" sz="3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8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26914"/>
            <a:ext cx="9144001" cy="9310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Does this all overwhelm you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91" y="2124951"/>
            <a:ext cx="7096110" cy="473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1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26914"/>
            <a:ext cx="9144001" cy="9310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6" y="1197736"/>
            <a:ext cx="7306927" cy="569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5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7048" y="2748208"/>
            <a:ext cx="8229600" cy="903004"/>
          </a:xfrm>
        </p:spPr>
        <p:txBody>
          <a:bodyPr/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5553918"/>
            <a:ext cx="9144000" cy="130408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1523" tIns="30761" rIns="61523" bIns="30761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9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4200" y="1295402"/>
            <a:ext cx="8229600" cy="903004"/>
          </a:xfrm>
        </p:spPr>
        <p:txBody>
          <a:bodyPr/>
          <a:lstStyle/>
          <a:p>
            <a:r>
              <a:rPr lang="en-US" dirty="0" smtClean="0">
                <a:solidFill>
                  <a:srgbClr val="000060"/>
                </a:solidFill>
              </a:rPr>
              <a:t>Recovery Division Legal </a:t>
            </a:r>
            <a:r>
              <a:rPr lang="en-US" dirty="0">
                <a:solidFill>
                  <a:srgbClr val="000060"/>
                </a:solidFill>
              </a:rPr>
              <a:t>C</a:t>
            </a:r>
            <a:r>
              <a:rPr lang="en-US" dirty="0" smtClean="0">
                <a:solidFill>
                  <a:srgbClr val="000060"/>
                </a:solidFill>
              </a:rPr>
              <a:t>ontacts</a:t>
            </a:r>
            <a:endParaRPr lang="en-US" dirty="0">
              <a:solidFill>
                <a:srgbClr val="00006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32612" y="4186380"/>
            <a:ext cx="4611387" cy="1335313"/>
          </a:xfrm>
          <a:prstGeom prst="rect">
            <a:avLst/>
          </a:prstGeom>
        </p:spPr>
        <p:txBody>
          <a:bodyPr vert="horz" lIns="82030" tIns="41015" rIns="82030" bIns="41015" rtlCol="0">
            <a:noAutofit/>
          </a:bodyPr>
          <a:lstStyle>
            <a:lvl1pPr marL="568325" indent="-342900" algn="l" defTabSz="569913" rtl="0" eaLnBrk="1" latinLnBrk="0" hangingPunct="1">
              <a:spcBef>
                <a:spcPts val="600"/>
              </a:spcBef>
              <a:buFont typeface="Arial"/>
              <a:buChar char="•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1023938" indent="-28575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368425" indent="-228600" algn="l" defTabSz="457200" rtl="0" eaLnBrk="1" latinLnBrk="0" hangingPunct="1">
              <a:spcBef>
                <a:spcPts val="600"/>
              </a:spcBef>
              <a:buFont typeface="Courier New"/>
              <a:buChar char="o"/>
              <a:defRPr sz="2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825625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281238" indent="-228600" algn="l" defTabSz="457200" rtl="0" eaLnBrk="1" latinLnBrk="0" hangingPunct="1">
              <a:spcBef>
                <a:spcPts val="600"/>
              </a:spcBef>
              <a:buFont typeface="Arial"/>
              <a:buChar char="»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5" indent="-1425">
              <a:lnSpc>
                <a:spcPct val="80000"/>
              </a:lnSpc>
              <a:spcBef>
                <a:spcPts val="449"/>
              </a:spcBef>
              <a:buNone/>
            </a:pPr>
            <a:r>
              <a:rPr lang="en-US" b="1" dirty="0">
                <a:solidFill>
                  <a:srgbClr val="800000"/>
                </a:solidFill>
              </a:rPr>
              <a:t>LaShaunté S. Martin</a:t>
            </a:r>
            <a:endParaRPr lang="en-US" dirty="0">
              <a:solidFill>
                <a:srgbClr val="800000"/>
              </a:solidFill>
            </a:endParaRPr>
          </a:p>
          <a:p>
            <a:pPr marL="1425" indent="-1425">
              <a:lnSpc>
                <a:spcPct val="80000"/>
              </a:lnSpc>
              <a:spcBef>
                <a:spcPts val="449"/>
              </a:spcBef>
              <a:buNone/>
            </a:pPr>
            <a:r>
              <a:rPr lang="en-US" sz="2200" b="1" dirty="0"/>
              <a:t>Deputy </a:t>
            </a:r>
            <a:r>
              <a:rPr lang="en-US" sz="2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Legal Counsel</a:t>
            </a:r>
          </a:p>
          <a:p>
            <a:pPr marL="1425" indent="-1425">
              <a:lnSpc>
                <a:spcPct val="80000"/>
              </a:lnSpc>
              <a:spcBef>
                <a:spcPts val="449"/>
              </a:spcBef>
              <a:buNone/>
            </a:pPr>
            <a:r>
              <a:rPr lang="en-US" sz="2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Disaster Recovery Division</a:t>
            </a:r>
          </a:p>
          <a:p>
            <a:pPr marL="1425" lvl="1" indent="-1425">
              <a:lnSpc>
                <a:spcPct val="80000"/>
              </a:lnSpc>
              <a:spcBef>
                <a:spcPts val="449"/>
              </a:spcBef>
              <a:buNone/>
            </a:pPr>
            <a:r>
              <a:rPr lang="en-US" sz="2200" dirty="0"/>
              <a:t>(225) 379-4048</a:t>
            </a:r>
          </a:p>
          <a:p>
            <a:pPr marL="1425" lvl="1" indent="-1425">
              <a:lnSpc>
                <a:spcPct val="80000"/>
              </a:lnSpc>
              <a:spcBef>
                <a:spcPts val="449"/>
              </a:spcBef>
              <a:buNone/>
            </a:pPr>
            <a:r>
              <a:rPr lang="en-US" sz="2200" b="1" dirty="0">
                <a:solidFill>
                  <a:srgbClr val="0000FF"/>
                </a:solidFill>
              </a:rPr>
              <a:t>lashaunte.martin@la.gov</a:t>
            </a:r>
          </a:p>
          <a:p>
            <a:pPr marL="1425" lvl="1" indent="-1425">
              <a:lnSpc>
                <a:spcPct val="80000"/>
              </a:lnSpc>
              <a:spcBef>
                <a:spcPts val="449"/>
              </a:spcBef>
              <a:buNone/>
            </a:pPr>
            <a:endParaRPr lang="en-US" sz="2200" dirty="0"/>
          </a:p>
          <a:p>
            <a:pPr marL="1425" lvl="1" indent="-1425">
              <a:lnSpc>
                <a:spcPct val="80000"/>
              </a:lnSpc>
              <a:spcBef>
                <a:spcPts val="449"/>
              </a:spcBef>
              <a:buNone/>
            </a:pPr>
            <a:endParaRPr lang="en-US" sz="2200" dirty="0"/>
          </a:p>
          <a:p>
            <a:pPr marL="1425" lvl="1" indent="-1425">
              <a:lnSpc>
                <a:spcPct val="80000"/>
              </a:lnSpc>
              <a:spcBef>
                <a:spcPts val="449"/>
              </a:spcBef>
              <a:buNone/>
            </a:pPr>
            <a:endParaRPr lang="en-US" sz="2200" dirty="0"/>
          </a:p>
          <a:p>
            <a:pPr marL="1425" indent="-1425">
              <a:lnSpc>
                <a:spcPct val="80000"/>
              </a:lnSpc>
              <a:spcBef>
                <a:spcPts val="449"/>
              </a:spcBef>
              <a:buNone/>
            </a:pPr>
            <a:endParaRPr lang="en-US" sz="22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89338" y="4187756"/>
            <a:ext cx="3343275" cy="21301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2030" tIns="41015" rIns="82030" bIns="41015">
            <a:spAutoFit/>
          </a:bodyPr>
          <a:lstStyle/>
          <a:p>
            <a:pPr>
              <a:lnSpc>
                <a:spcPct val="80000"/>
              </a:lnSpc>
              <a:spcBef>
                <a:spcPts val="449"/>
              </a:spcBef>
            </a:pPr>
            <a:r>
              <a:rPr lang="en-US" sz="3200" b="1" dirty="0">
                <a:solidFill>
                  <a:srgbClr val="800000"/>
                </a:solidFill>
              </a:rPr>
              <a:t>Ben Plaia, Jr.</a:t>
            </a:r>
            <a:endParaRPr lang="en-US" sz="3200" dirty="0">
              <a:solidFill>
                <a:srgbClr val="800000"/>
              </a:solidFill>
            </a:endParaRPr>
          </a:p>
          <a:p>
            <a:pPr>
              <a:lnSpc>
                <a:spcPct val="80000"/>
              </a:lnSpc>
              <a:spcBef>
                <a:spcPts val="449"/>
              </a:spcBef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Legal Counsel </a:t>
            </a:r>
          </a:p>
          <a:p>
            <a:pPr>
              <a:lnSpc>
                <a:spcPct val="80000"/>
              </a:lnSpc>
              <a:spcBef>
                <a:spcPts val="449"/>
              </a:spcBef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Disaster Recovery Division</a:t>
            </a:r>
          </a:p>
          <a:p>
            <a:pPr marL="0" lvl="1">
              <a:lnSpc>
                <a:spcPct val="80000"/>
              </a:lnSpc>
              <a:spcBef>
                <a:spcPts val="449"/>
              </a:spcBef>
            </a:pPr>
            <a:r>
              <a:rPr lang="en-US" sz="2200" dirty="0">
                <a:solidFill>
                  <a:srgbClr val="595959"/>
                </a:solidFill>
              </a:rPr>
              <a:t>(225) 242-6030</a:t>
            </a:r>
          </a:p>
          <a:p>
            <a:pPr marL="0" lvl="1">
              <a:lnSpc>
                <a:spcPct val="80000"/>
              </a:lnSpc>
              <a:spcBef>
                <a:spcPts val="449"/>
              </a:spcBef>
            </a:pPr>
            <a:r>
              <a:rPr lang="en-US" sz="2200" b="1" dirty="0">
                <a:solidFill>
                  <a:srgbClr val="0000FF"/>
                </a:solidFill>
              </a:rPr>
              <a:t>ben.plaia@la.gov</a:t>
            </a:r>
          </a:p>
          <a:p>
            <a:pPr marL="0" lvl="1">
              <a:lnSpc>
                <a:spcPct val="80000"/>
              </a:lnSpc>
              <a:spcBef>
                <a:spcPts val="449"/>
              </a:spcBef>
            </a:pPr>
            <a:endParaRPr lang="en-US" sz="2200" dirty="0">
              <a:solidFill>
                <a:srgbClr val="595959"/>
              </a:solidFill>
            </a:endParaRPr>
          </a:p>
        </p:txBody>
      </p:sp>
      <p:pic>
        <p:nvPicPr>
          <p:cNvPr id="10" name="Picture 9" descr="gohseplogo_dist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86" y="2374555"/>
            <a:ext cx="1432239" cy="140948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45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The </a:t>
            </a:r>
            <a:r>
              <a:rPr lang="en-US" sz="3800" b="1" dirty="0" err="1" smtClean="0"/>
              <a:t>Subrecipient</a:t>
            </a:r>
            <a:r>
              <a:rPr lang="en-US" sz="3800" b="1" dirty="0" smtClean="0"/>
              <a:t> </a:t>
            </a:r>
            <a:r>
              <a:rPr lang="en-US" sz="2000" b="1" dirty="0" smtClean="0"/>
              <a:t>(Applicant)</a:t>
            </a:r>
            <a:r>
              <a:rPr lang="en-US" sz="2000" dirty="0" smtClean="0"/>
              <a:t> </a:t>
            </a:r>
            <a:r>
              <a:rPr lang="en-US" sz="3800" dirty="0" smtClean="0"/>
              <a:t>has the </a:t>
            </a:r>
            <a:r>
              <a:rPr lang="en-US" sz="3800" b="1" dirty="0" smtClean="0">
                <a:solidFill>
                  <a:srgbClr val="800000"/>
                </a:solidFill>
              </a:rPr>
              <a:t>sole responsibility </a:t>
            </a:r>
            <a:r>
              <a:rPr lang="en-US" sz="3800" dirty="0" smtClean="0"/>
              <a:t>to prepare/perform a cost </a:t>
            </a:r>
            <a:r>
              <a:rPr lang="en-US" sz="3800" dirty="0"/>
              <a:t>a</a:t>
            </a:r>
            <a:r>
              <a:rPr lang="en-US" sz="3800" dirty="0" smtClean="0"/>
              <a:t>nalysis.</a:t>
            </a:r>
          </a:p>
          <a:p>
            <a:r>
              <a:rPr lang="en-US" sz="3800" b="1" dirty="0" smtClean="0"/>
              <a:t>GOHSEP</a:t>
            </a:r>
            <a:r>
              <a:rPr lang="en-US" sz="3800" dirty="0" smtClean="0"/>
              <a:t> can </a:t>
            </a:r>
            <a:r>
              <a:rPr lang="en-US" sz="3800" b="1" dirty="0" smtClean="0">
                <a:solidFill>
                  <a:srgbClr val="800000"/>
                </a:solidFill>
              </a:rPr>
              <a:t>assist</a:t>
            </a:r>
            <a:r>
              <a:rPr lang="en-US" sz="3800" dirty="0" smtClean="0"/>
              <a:t> and </a:t>
            </a:r>
            <a:r>
              <a:rPr lang="en-US" sz="3800" b="1" dirty="0" smtClean="0">
                <a:solidFill>
                  <a:srgbClr val="800000"/>
                </a:solidFill>
              </a:rPr>
              <a:t>validate</a:t>
            </a:r>
            <a:r>
              <a:rPr lang="en-US" sz="3800" dirty="0" smtClean="0"/>
              <a:t> the cost </a:t>
            </a:r>
            <a:r>
              <a:rPr lang="en-US" sz="3800" dirty="0"/>
              <a:t>a</a:t>
            </a:r>
            <a:r>
              <a:rPr lang="en-US" sz="3800" dirty="0" smtClean="0"/>
              <a:t>nalysis.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4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0066"/>
            <a:ext cx="8229600" cy="903004"/>
          </a:xfrm>
        </p:spPr>
        <p:txBody>
          <a:bodyPr>
            <a:noAutofit/>
          </a:bodyPr>
          <a:lstStyle/>
          <a:p>
            <a:pPr lvl="0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Why must a cost analysis be performed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2712" lvl="0" indent="0" defTabSz="457200">
              <a:spcBef>
                <a:spcPct val="20000"/>
              </a:spcBef>
              <a:buNone/>
            </a:pPr>
            <a:r>
              <a:rPr lang="en-US" sz="3800" dirty="0" smtClean="0">
                <a:latin typeface="Calibri"/>
                <a:cs typeface="Calibri"/>
              </a:rPr>
              <a:t>Because </a:t>
            </a:r>
            <a:r>
              <a:rPr lang="en-US" sz="3800" dirty="0">
                <a:latin typeface="Calibri"/>
                <a:cs typeface="Calibri"/>
              </a:rPr>
              <a:t>it is </a:t>
            </a:r>
            <a:r>
              <a:rPr lang="en-US" sz="3800" b="1" u="sng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REQUIRED</a:t>
            </a:r>
            <a:r>
              <a:rPr lang="en-US" sz="3800" dirty="0">
                <a:latin typeface="Calibri"/>
                <a:cs typeface="Calibri"/>
              </a:rPr>
              <a:t> by 44 </a:t>
            </a:r>
            <a:r>
              <a:rPr lang="en-US" sz="3800" i="1" dirty="0">
                <a:latin typeface="Calibri"/>
                <a:cs typeface="Calibri"/>
              </a:rPr>
              <a:t>Code of Federal Regulations</a:t>
            </a:r>
            <a:r>
              <a:rPr lang="en-US" sz="380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(CFR)</a:t>
            </a:r>
            <a:r>
              <a:rPr lang="en-US" sz="3800" dirty="0">
                <a:latin typeface="Calibri"/>
                <a:cs typeface="Calibri"/>
              </a:rPr>
              <a:t> </a:t>
            </a:r>
            <a:r>
              <a:rPr lang="en-US" sz="3800" dirty="0" smtClean="0">
                <a:latin typeface="Calibri"/>
                <a:cs typeface="Calibri"/>
              </a:rPr>
              <a:t>13.36(</a:t>
            </a:r>
            <a:r>
              <a:rPr lang="en-US" sz="3800" dirty="0">
                <a:latin typeface="Calibri"/>
                <a:cs typeface="Calibri"/>
              </a:rPr>
              <a:t>f</a:t>
            </a:r>
            <a:r>
              <a:rPr lang="en-US" sz="3800" dirty="0" smtClean="0">
                <a:latin typeface="Calibri"/>
                <a:cs typeface="Calibri"/>
              </a:rPr>
              <a:t>)(</a:t>
            </a:r>
            <a:r>
              <a:rPr lang="en-US" sz="3800" dirty="0">
                <a:latin typeface="Calibri"/>
                <a:cs typeface="Calibri"/>
              </a:rPr>
              <a:t>1</a:t>
            </a:r>
            <a:r>
              <a:rPr lang="en-US" sz="3800" dirty="0" smtClean="0">
                <a:latin typeface="Calibri"/>
                <a:cs typeface="Calibri"/>
              </a:rPr>
              <a:t>) and 2 CFR 200.</a:t>
            </a:r>
            <a:r>
              <a:rPr lang="en-US" sz="3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800000"/>
                </a:solidFill>
                <a:effectLst/>
                <a:latin typeface="Calibri"/>
                <a:cs typeface="Calibri"/>
              </a:rPr>
              <a:t>318</a:t>
            </a:r>
            <a:r>
              <a:rPr lang="en-US" sz="3800" dirty="0" smtClean="0">
                <a:latin typeface="Calibri"/>
                <a:cs typeface="Calibri"/>
              </a:rPr>
              <a:t>.</a:t>
            </a:r>
          </a:p>
          <a:p>
            <a:pPr marL="569912" indent="-347472" defTabSz="457200">
              <a:spcBef>
                <a:spcPts val="1200"/>
              </a:spcBef>
            </a:pPr>
            <a:r>
              <a:rPr lang="en-US" sz="3400" dirty="0">
                <a:solidFill>
                  <a:srgbClr val="404040"/>
                </a:solidFill>
                <a:latin typeface="Calibri"/>
                <a:cs typeface="Calibri"/>
              </a:rPr>
              <a:t>If one is procuring with Federal funds, cost analyses </a:t>
            </a:r>
            <a:r>
              <a:rPr lang="en-US" sz="3400" b="1" dirty="0">
                <a:solidFill>
                  <a:srgbClr val="800000"/>
                </a:solidFill>
                <a:latin typeface="Calibri"/>
                <a:cs typeface="Calibri"/>
              </a:rPr>
              <a:t>must</a:t>
            </a:r>
            <a:r>
              <a:rPr lang="en-US" sz="3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3400" dirty="0">
                <a:solidFill>
                  <a:srgbClr val="404040"/>
                </a:solidFill>
                <a:latin typeface="Calibri"/>
                <a:cs typeface="Calibri"/>
              </a:rPr>
              <a:t>be performed.</a:t>
            </a:r>
          </a:p>
          <a:p>
            <a:pPr marL="112712" lvl="0" indent="0" defTabSz="457200">
              <a:spcBef>
                <a:spcPct val="20000"/>
              </a:spcBef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112712" lvl="0" indent="0" defTabSz="457200">
              <a:spcBef>
                <a:spcPct val="20000"/>
              </a:spcBef>
              <a:buNone/>
            </a:pPr>
            <a:endParaRPr lang="en-US" dirty="0">
              <a:latin typeface="Calibri"/>
              <a:cs typeface="Calibri"/>
            </a:endParaRPr>
          </a:p>
          <a:p>
            <a:pPr marL="225425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1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24239"/>
            <a:ext cx="8686800" cy="903004"/>
          </a:xfrm>
        </p:spPr>
        <p:txBody>
          <a:bodyPr>
            <a:noAutofit/>
          </a:bodyPr>
          <a:lstStyle/>
          <a:p>
            <a:pPr lvl="0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Competitive procurement can minimize cost analysis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requirements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089318"/>
            <a:ext cx="8229600" cy="2889121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Calibri" panose="020F0502020204030204" pitchFamily="34" charset="0"/>
              </a:rPr>
              <a:t>GOHSEP/FEMA </a:t>
            </a:r>
            <a:r>
              <a:rPr lang="en-US" sz="3800" b="1" dirty="0">
                <a:solidFill>
                  <a:srgbClr val="800000"/>
                </a:solidFill>
                <a:latin typeface="Calibri" panose="020F0502020204030204" pitchFamily="34" charset="0"/>
              </a:rPr>
              <a:t>usually </a:t>
            </a:r>
            <a:r>
              <a:rPr lang="en-US" sz="3800" dirty="0">
                <a:latin typeface="Calibri" panose="020F0502020204030204" pitchFamily="34" charset="0"/>
              </a:rPr>
              <a:t>views a competitively procured contract with an </a:t>
            </a:r>
            <a:r>
              <a:rPr lang="en-US" sz="3800" b="1" dirty="0">
                <a:latin typeface="Calibri" panose="020F0502020204030204" pitchFamily="34" charset="0"/>
              </a:rPr>
              <a:t>adequate number of responses </a:t>
            </a:r>
            <a:r>
              <a:rPr lang="en-US" sz="3800" dirty="0">
                <a:latin typeface="Calibri" panose="020F0502020204030204" pitchFamily="34" charset="0"/>
              </a:rPr>
              <a:t>as sufficient</a:t>
            </a:r>
            <a:r>
              <a:rPr lang="en-US" sz="3800" dirty="0" smtClean="0">
                <a:latin typeface="Calibri" panose="020F0502020204030204" pitchFamily="34" charset="0"/>
              </a:rPr>
              <a:t>.</a:t>
            </a:r>
            <a:endParaRPr lang="en-US" sz="380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 descr="Under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08" y="3685128"/>
            <a:ext cx="1607972" cy="14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11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163" y="1295400"/>
            <a:ext cx="6112636" cy="903004"/>
          </a:xfrm>
        </p:spPr>
        <p:txBody>
          <a:bodyPr>
            <a:noAutofit/>
          </a:bodyPr>
          <a:lstStyle/>
          <a:p>
            <a:pPr lvl="0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Other situations requiring a cost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2700"/>
            <a:ext cx="8523770" cy="3425739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ct val="20000"/>
              </a:spcBef>
              <a:buNone/>
            </a:pPr>
            <a:r>
              <a:rPr lang="en-US" sz="3800" b="1" dirty="0" smtClean="0">
                <a:latin typeface="+mj-lt"/>
              </a:rPr>
              <a:t>When there is . . .</a:t>
            </a:r>
          </a:p>
          <a:p>
            <a:pPr marL="566928" lvl="1" indent="-347472">
              <a:spcBef>
                <a:spcPts val="1200"/>
              </a:spcBef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Lack of </a:t>
            </a:r>
            <a:r>
              <a:rPr lang="en-US" sz="3600" b="1" dirty="0" smtClean="0">
                <a:solidFill>
                  <a:srgbClr val="800000"/>
                </a:solidFill>
                <a:latin typeface="+mj-lt"/>
              </a:rPr>
              <a:t>competition</a:t>
            </a:r>
            <a:r>
              <a:rPr lang="en-US" sz="3600" dirty="0" smtClean="0">
                <a:latin typeface="+mj-lt"/>
              </a:rPr>
              <a:t>/</a:t>
            </a:r>
            <a:r>
              <a:rPr lang="en-US" sz="3600" b="1" dirty="0">
                <a:solidFill>
                  <a:srgbClr val="800000"/>
                </a:solidFill>
                <a:latin typeface="+mj-lt"/>
              </a:rPr>
              <a:t>n</a:t>
            </a:r>
            <a:r>
              <a:rPr lang="en-US" sz="3600" b="1" dirty="0" smtClean="0">
                <a:solidFill>
                  <a:srgbClr val="800000"/>
                </a:solidFill>
                <a:latin typeface="+mj-lt"/>
              </a:rPr>
              <a:t>oncompetitive </a:t>
            </a:r>
            <a:r>
              <a:rPr lang="en-US" sz="3600" dirty="0" smtClean="0">
                <a:latin typeface="+mj-lt"/>
              </a:rPr>
              <a:t>procurement.</a:t>
            </a:r>
          </a:p>
          <a:p>
            <a:pPr marL="566928" lvl="1" indent="-347472">
              <a:spcBef>
                <a:spcPts val="1200"/>
              </a:spcBef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800000"/>
                </a:solidFill>
                <a:latin typeface="+mj-lt"/>
              </a:rPr>
              <a:t>Sole </a:t>
            </a:r>
            <a:r>
              <a:rPr lang="en-US" sz="3600" b="1" dirty="0">
                <a:solidFill>
                  <a:srgbClr val="800000"/>
                </a:solidFill>
                <a:latin typeface="+mj-lt"/>
              </a:rPr>
              <a:t>source </a:t>
            </a:r>
            <a:r>
              <a:rPr lang="en-US" sz="3600" dirty="0" smtClean="0">
                <a:latin typeface="+mj-lt"/>
              </a:rPr>
              <a:t>contract.</a:t>
            </a:r>
            <a:endParaRPr lang="en-US" sz="3600" dirty="0">
              <a:latin typeface="+mj-lt"/>
            </a:endParaRPr>
          </a:p>
          <a:p>
            <a:pPr marL="225425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6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416" y="1447797"/>
            <a:ext cx="6547384" cy="903004"/>
          </a:xfrm>
        </p:spPr>
        <p:txBody>
          <a:bodyPr>
            <a:noAutofit/>
          </a:bodyPr>
          <a:lstStyle/>
          <a:p>
            <a:pPr marL="342900" lvl="0">
              <a:spcBef>
                <a:spcPct val="200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Other situations requiring a cost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analysis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(Continued . . . )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236157">
              <a:spcBef>
                <a:spcPts val="1200"/>
              </a:spcBef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en-US" sz="3800" dirty="0"/>
              <a:t>For all </a:t>
            </a:r>
            <a:r>
              <a:rPr lang="en-US" sz="3800" dirty="0" smtClean="0"/>
              <a:t>. . .</a:t>
            </a:r>
          </a:p>
          <a:p>
            <a:pPr marL="571500" indent="-571500">
              <a:spcBef>
                <a:spcPts val="1200"/>
              </a:spcBef>
              <a:buClr>
                <a:prstClr val="black">
                  <a:lumMod val="75000"/>
                  <a:lumOff val="25000"/>
                </a:prstClr>
              </a:buClr>
            </a:pPr>
            <a:r>
              <a:rPr lang="en-US" sz="3600" b="1" dirty="0">
                <a:solidFill>
                  <a:srgbClr val="800000"/>
                </a:solidFill>
              </a:rPr>
              <a:t>S</a:t>
            </a:r>
            <a:r>
              <a:rPr lang="en-US" sz="3600" b="1" dirty="0" smtClean="0">
                <a:solidFill>
                  <a:srgbClr val="800000"/>
                </a:solidFill>
              </a:rPr>
              <a:t>cope </a:t>
            </a:r>
            <a:r>
              <a:rPr lang="en-US" sz="3600" b="1" dirty="0">
                <a:solidFill>
                  <a:srgbClr val="800000"/>
                </a:solidFill>
              </a:rPr>
              <a:t>alignments</a:t>
            </a:r>
          </a:p>
          <a:p>
            <a:pPr marL="571500" indent="-571500">
              <a:spcBef>
                <a:spcPts val="1200"/>
              </a:spcBef>
              <a:buClr>
                <a:prstClr val="black">
                  <a:lumMod val="75000"/>
                  <a:lumOff val="25000"/>
                </a:prstClr>
              </a:buClr>
            </a:pPr>
            <a:r>
              <a:rPr lang="en-US" sz="3600" b="1" dirty="0">
                <a:solidFill>
                  <a:srgbClr val="800000"/>
                </a:solidFill>
              </a:rPr>
              <a:t>C</a:t>
            </a:r>
            <a:r>
              <a:rPr lang="en-US" sz="3600" b="1" dirty="0" smtClean="0">
                <a:solidFill>
                  <a:srgbClr val="800000"/>
                </a:solidFill>
              </a:rPr>
              <a:t>ontract </a:t>
            </a:r>
            <a:r>
              <a:rPr lang="en-US" sz="3600" b="1" dirty="0">
                <a:solidFill>
                  <a:srgbClr val="800000"/>
                </a:solidFill>
              </a:rPr>
              <a:t>amendments </a:t>
            </a:r>
          </a:p>
          <a:p>
            <a:pPr marL="571500" indent="-571500">
              <a:spcBef>
                <a:spcPts val="1200"/>
              </a:spcBef>
              <a:buClr>
                <a:prstClr val="black">
                  <a:lumMod val="75000"/>
                  <a:lumOff val="25000"/>
                </a:prstClr>
              </a:buClr>
            </a:pPr>
            <a:r>
              <a:rPr lang="en-US" sz="3600" b="1" dirty="0">
                <a:solidFill>
                  <a:srgbClr val="800000"/>
                </a:solidFill>
              </a:rPr>
              <a:t>C</a:t>
            </a:r>
            <a:r>
              <a:rPr lang="en-US" sz="3600" b="1" dirty="0" smtClean="0">
                <a:solidFill>
                  <a:srgbClr val="800000"/>
                </a:solidFill>
              </a:rPr>
              <a:t>hange orders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6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tx2">
                    <a:lumMod val="75000"/>
                  </a:schemeClr>
                </a:solidFill>
                <a:cs typeface="Helvetica"/>
              </a:rPr>
              <a:t>What is a cost analysis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Helvetica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2712" lvl="0" indent="0" defTabSz="457200">
              <a:spcBef>
                <a:spcPct val="20000"/>
              </a:spcBef>
              <a:buNone/>
              <a:defRPr/>
            </a:pPr>
            <a:r>
              <a:rPr lang="en-US" sz="3600" dirty="0" smtClean="0">
                <a:latin typeface="+mj-lt"/>
                <a:cs typeface="Helvetica"/>
              </a:rPr>
              <a:t>A Recipient’s demonstration </a:t>
            </a:r>
            <a:r>
              <a:rPr lang="en-US" sz="3600" dirty="0">
                <a:latin typeface="+mj-lt"/>
                <a:cs typeface="Helvetica"/>
              </a:rPr>
              <a:t>that the cost of an acquisition is </a:t>
            </a:r>
            <a:r>
              <a:rPr lang="en-US" sz="3600" b="1" dirty="0">
                <a:solidFill>
                  <a:srgbClr val="800000"/>
                </a:solidFill>
                <a:latin typeface="+mj-lt"/>
                <a:cs typeface="Helvetica"/>
              </a:rPr>
              <a:t>reasonable</a:t>
            </a:r>
            <a:r>
              <a:rPr lang="en-US" sz="3600" dirty="0" smtClean="0">
                <a:latin typeface="+mj-lt"/>
                <a:cs typeface="Helvetica"/>
              </a:rPr>
              <a:t>:</a:t>
            </a:r>
            <a:endParaRPr lang="en-US" sz="3600" dirty="0">
              <a:latin typeface="+mj-lt"/>
              <a:cs typeface="Helvetica"/>
            </a:endParaRPr>
          </a:p>
          <a:p>
            <a:pPr marL="566928" lvl="1" indent="-329184">
              <a:spcBef>
                <a:spcPts val="1200"/>
              </a:spcBef>
              <a:buFont typeface="Arial"/>
              <a:buChar char="•"/>
              <a:defRPr/>
            </a:pPr>
            <a:r>
              <a:rPr lang="en-US" sz="3200" dirty="0">
                <a:latin typeface="+mj-lt"/>
                <a:cs typeface="Helvetica"/>
              </a:rPr>
              <a:t>It is the “story” of </a:t>
            </a:r>
            <a:r>
              <a:rPr lang="en-US" sz="3200" dirty="0" smtClean="0">
                <a:latin typeface="+mj-lt"/>
                <a:cs typeface="Helvetica"/>
              </a:rPr>
              <a:t>recipient's </a:t>
            </a:r>
            <a:r>
              <a:rPr lang="en-US" sz="3200" dirty="0">
                <a:latin typeface="+mj-lt"/>
                <a:cs typeface="Helvetica"/>
              </a:rPr>
              <a:t>procurement.</a:t>
            </a:r>
          </a:p>
          <a:p>
            <a:pPr marL="566928" lvl="1" indent="-329184">
              <a:spcBef>
                <a:spcPts val="1200"/>
              </a:spcBef>
              <a:buFont typeface="Arial"/>
              <a:buChar char="•"/>
              <a:defRPr/>
            </a:pPr>
            <a:r>
              <a:rPr lang="en-US" sz="3200" dirty="0">
                <a:latin typeface="+mj-lt"/>
                <a:cs typeface="Helvetica"/>
              </a:rPr>
              <a:t>An analytical explanation of </a:t>
            </a:r>
            <a:r>
              <a:rPr lang="en-US" sz="3200" b="1" dirty="0">
                <a:solidFill>
                  <a:srgbClr val="800000"/>
                </a:solidFill>
                <a:latin typeface="+mj-lt"/>
                <a:cs typeface="Helvetica"/>
              </a:rPr>
              <a:t>w</a:t>
            </a:r>
            <a:r>
              <a:rPr lang="en-US" sz="3200" b="1" dirty="0" smtClean="0">
                <a:solidFill>
                  <a:srgbClr val="800000"/>
                </a:solidFill>
                <a:latin typeface="+mj-lt"/>
                <a:cs typeface="Helvetica"/>
              </a:rPr>
              <a:t>hy</a:t>
            </a:r>
            <a:r>
              <a:rPr lang="en-US" sz="3200" b="1" dirty="0" smtClean="0">
                <a:latin typeface="+mj-lt"/>
                <a:cs typeface="Helvetica"/>
              </a:rPr>
              <a:t> </a:t>
            </a:r>
            <a:r>
              <a:rPr lang="en-US" sz="3200" dirty="0">
                <a:latin typeface="+mj-lt"/>
                <a:cs typeface="Helvetica"/>
              </a:rPr>
              <a:t>the procurement decisions were reasonable.</a:t>
            </a:r>
          </a:p>
          <a:p>
            <a:pPr marL="225425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55175</TotalTime>
  <Words>1163</Words>
  <Application>Microsoft Macintosh PowerPoint</Application>
  <PresentationFormat>On-screen Show (4:3)</PresentationFormat>
  <Paragraphs>187</Paragraphs>
  <Slides>38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Cost Analysis  </vt:lpstr>
      <vt:lpstr>Objective</vt:lpstr>
      <vt:lpstr>Objective (Continued . . . )</vt:lpstr>
      <vt:lpstr>Responsibility</vt:lpstr>
      <vt:lpstr>Why must a cost analysis be performed?</vt:lpstr>
      <vt:lpstr>Competitive procurement can minimize cost analysis requirements</vt:lpstr>
      <vt:lpstr>Other situations requiring a cost analysis</vt:lpstr>
      <vt:lpstr>Other situations requiring a cost analysis (Continued . . . )</vt:lpstr>
      <vt:lpstr>What is a cost analysis?</vt:lpstr>
      <vt:lpstr>What is “cost reasonableness”?</vt:lpstr>
      <vt:lpstr>What is “cost reasonableness”? (Continued . . . )</vt:lpstr>
      <vt:lpstr>What is “cost reasonableness”? (continued) </vt:lpstr>
      <vt:lpstr>How is cost reasonableness determined?</vt:lpstr>
      <vt:lpstr>How is cost reasonableness determined? (Continued . . . ) </vt:lpstr>
      <vt:lpstr>How is cost reasonableness determined? (Continued . . . ) </vt:lpstr>
      <vt:lpstr>How complex does a cost analysis need to be?</vt:lpstr>
      <vt:lpstr>Is a specific format required?</vt:lpstr>
      <vt:lpstr>PowerPoint Presentation</vt:lpstr>
      <vt:lpstr>Cost analysis process</vt:lpstr>
      <vt:lpstr>Cost analysis process (Continued . . . ) </vt:lpstr>
      <vt:lpstr>PowerPoint Presentation</vt:lpstr>
      <vt:lpstr>Cost analysis process (Continued . . . )</vt:lpstr>
      <vt:lpstr>Cost analysis process (Continued . . . )</vt:lpstr>
      <vt:lpstr>PowerPoint Presentation</vt:lpstr>
      <vt:lpstr>PowerPoint Presentation</vt:lpstr>
      <vt:lpstr>Cost analysis process (Continued . . . )</vt:lpstr>
      <vt:lpstr>Cost analysis process (Continued . .  )</vt:lpstr>
      <vt:lpstr>Cost analysis process (Continued . . . )</vt:lpstr>
      <vt:lpstr>Cost analysis competitive procurement can minimize cost analysis requirements</vt:lpstr>
      <vt:lpstr>Sole source procurement</vt:lpstr>
      <vt:lpstr>What about sole source or non-competitive procurement?</vt:lpstr>
      <vt:lpstr>What about sole source or non-competitive procurement? (Continued . . . )</vt:lpstr>
      <vt:lpstr>What about sole source or non-competitive procurement? (Continued . . . )</vt:lpstr>
      <vt:lpstr>What about sole source or non-competitive procurement? (Continued . . . )</vt:lpstr>
      <vt:lpstr> Does this all overwhelm you?</vt:lpstr>
      <vt:lpstr>PowerPoint Presentation</vt:lpstr>
      <vt:lpstr>Questions?</vt:lpstr>
      <vt:lpstr>Recovery Division Legal Contacts</vt:lpstr>
    </vt:vector>
  </TitlesOfParts>
  <Company>Sides &amp;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</dc:creator>
  <cp:lastModifiedBy>Donny Gallagher</cp:lastModifiedBy>
  <cp:revision>436</cp:revision>
  <cp:lastPrinted>2015-11-06T20:39:44Z</cp:lastPrinted>
  <dcterms:created xsi:type="dcterms:W3CDTF">2013-04-02T20:42:59Z</dcterms:created>
  <dcterms:modified xsi:type="dcterms:W3CDTF">2015-11-09T17:54:34Z</dcterms:modified>
</cp:coreProperties>
</file>