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66"/>
  </p:notesMasterIdLst>
  <p:sldIdLst>
    <p:sldId id="326" r:id="rId4"/>
    <p:sldId id="327" r:id="rId5"/>
    <p:sldId id="334" r:id="rId6"/>
    <p:sldId id="315" r:id="rId7"/>
    <p:sldId id="259" r:id="rId8"/>
    <p:sldId id="256" r:id="rId9"/>
    <p:sldId id="258" r:id="rId10"/>
    <p:sldId id="260" r:id="rId11"/>
    <p:sldId id="261" r:id="rId12"/>
    <p:sldId id="265" r:id="rId13"/>
    <p:sldId id="263" r:id="rId14"/>
    <p:sldId id="320" r:id="rId15"/>
    <p:sldId id="300" r:id="rId16"/>
    <p:sldId id="266" r:id="rId17"/>
    <p:sldId id="267" r:id="rId18"/>
    <p:sldId id="268" r:id="rId19"/>
    <p:sldId id="269" r:id="rId20"/>
    <p:sldId id="328" r:id="rId21"/>
    <p:sldId id="329" r:id="rId22"/>
    <p:sldId id="330" r:id="rId23"/>
    <p:sldId id="331" r:id="rId24"/>
    <p:sldId id="332" r:id="rId25"/>
    <p:sldId id="333" r:id="rId26"/>
    <p:sldId id="270" r:id="rId27"/>
    <p:sldId id="271" r:id="rId28"/>
    <p:sldId id="272" r:id="rId29"/>
    <p:sldId id="273" r:id="rId30"/>
    <p:sldId id="274" r:id="rId31"/>
    <p:sldId id="275" r:id="rId32"/>
    <p:sldId id="276" r:id="rId33"/>
    <p:sldId id="277" r:id="rId34"/>
    <p:sldId id="284" r:id="rId35"/>
    <p:sldId id="323" r:id="rId36"/>
    <p:sldId id="319" r:id="rId37"/>
    <p:sldId id="316"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24" r:id="rId53"/>
    <p:sldId id="321" r:id="rId54"/>
    <p:sldId id="318" r:id="rId55"/>
    <p:sldId id="335" r:id="rId56"/>
    <p:sldId id="336" r:id="rId57"/>
    <p:sldId id="337" r:id="rId58"/>
    <p:sldId id="338" r:id="rId59"/>
    <p:sldId id="339" r:id="rId60"/>
    <p:sldId id="342" r:id="rId61"/>
    <p:sldId id="340" r:id="rId62"/>
    <p:sldId id="341" r:id="rId63"/>
    <p:sldId id="325" r:id="rId64"/>
    <p:sldId id="322"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52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163974-1E98-44DA-8515-16A6A902F67D}" type="datetimeFigureOut">
              <a:rPr lang="en-US" smtClean="0"/>
              <a:t>1/14/2015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64B9FB-9865-4252-BA1A-7E359BCF1C07}" type="slidenum">
              <a:rPr lang="en-US" smtClean="0"/>
              <a:t>‹#›</a:t>
            </a:fld>
            <a:endParaRPr lang="en-US"/>
          </a:p>
        </p:txBody>
      </p:sp>
    </p:spTree>
    <p:extLst>
      <p:ext uri="{BB962C8B-B14F-4D97-AF65-F5344CB8AC3E}">
        <p14:creationId xmlns:p14="http://schemas.microsoft.com/office/powerpoint/2010/main" val="129658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a:t>
            </a:r>
            <a:r>
              <a:rPr lang="en-US" dirty="0" smtClean="0">
                <a:solidFill>
                  <a:schemeClr val="accent2">
                    <a:lumMod val="75000"/>
                  </a:schemeClr>
                </a:solidFill>
              </a:rPr>
              <a:t>October 1, 2014 </a:t>
            </a:r>
            <a:r>
              <a:rPr lang="en-US" dirty="0" smtClean="0"/>
              <a:t>all </a:t>
            </a:r>
            <a:r>
              <a:rPr lang="en-US" b="1" dirty="0" smtClean="0">
                <a:solidFill>
                  <a:schemeClr val="accent2">
                    <a:lumMod val="75000"/>
                  </a:schemeClr>
                </a:solidFill>
              </a:rPr>
              <a:t>HMGP Closeouts </a:t>
            </a:r>
            <a:r>
              <a:rPr lang="en-US" dirty="0" smtClean="0"/>
              <a:t>will be processed through </a:t>
            </a:r>
            <a:r>
              <a:rPr lang="en-US" b="1" dirty="0" smtClean="0">
                <a:solidFill>
                  <a:schemeClr val="accent2">
                    <a:lumMod val="75000"/>
                  </a:schemeClr>
                </a:solidFill>
              </a:rPr>
              <a:t>LAHM</a:t>
            </a:r>
            <a:r>
              <a:rPr lang="en-US" dirty="0" smtClean="0"/>
              <a:t> </a:t>
            </a:r>
          </a:p>
          <a:p>
            <a:r>
              <a:rPr lang="en-US" b="1" dirty="0" smtClean="0"/>
              <a:t>Non-Disaster Grant Closeouts </a:t>
            </a:r>
            <a:r>
              <a:rPr lang="en-US" dirty="0" smtClean="0"/>
              <a:t>(PDM, FMA, SRL, RFC) will continue to be submitted via paper files. These grants are not yet in LAHM.</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02E7466E-C888-48CA-AB57-6203D9DE82FE}" type="slidenum">
              <a:rPr lang="en-US" smtClean="0"/>
              <a:t>1</a:t>
            </a:fld>
            <a:endParaRPr lang="en-US"/>
          </a:p>
        </p:txBody>
      </p:sp>
    </p:spTree>
    <p:extLst>
      <p:ext uri="{BB962C8B-B14F-4D97-AF65-F5344CB8AC3E}">
        <p14:creationId xmlns:p14="http://schemas.microsoft.com/office/powerpoint/2010/main" val="1376919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477993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Workflow</a:t>
            </a:r>
            <a:endParaRPr lang="en-US" dirty="0"/>
          </a:p>
        </p:txBody>
      </p:sp>
      <p:sp>
        <p:nvSpPr>
          <p:cNvPr id="4" name="Slide Number Placeholder 3"/>
          <p:cNvSpPr>
            <a:spLocks noGrp="1"/>
          </p:cNvSpPr>
          <p:nvPr>
            <p:ph type="sldNum" sz="quarter" idx="10"/>
          </p:nvPr>
        </p:nvSpPr>
        <p:spPr/>
        <p:txBody>
          <a:bodyPr/>
          <a:lstStyle/>
          <a:p>
            <a:fld id="{6FBF8B76-D19C-4008-8A0F-CF8867ECA9EA}" type="slidenum">
              <a:rPr lang="en-US" smtClean="0"/>
              <a:t>23</a:t>
            </a:fld>
            <a:endParaRPr lang="en-US"/>
          </a:p>
        </p:txBody>
      </p:sp>
    </p:spTree>
    <p:extLst>
      <p:ext uri="{BB962C8B-B14F-4D97-AF65-F5344CB8AC3E}">
        <p14:creationId xmlns:p14="http://schemas.microsoft.com/office/powerpoint/2010/main" val="1688801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159870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319754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761612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736828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037846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207828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773029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637290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a:t>
            </a:r>
            <a:r>
              <a:rPr lang="en-US" dirty="0" smtClean="0">
                <a:solidFill>
                  <a:schemeClr val="accent2">
                    <a:lumMod val="75000"/>
                  </a:schemeClr>
                </a:solidFill>
              </a:rPr>
              <a:t>October 1, 2014 </a:t>
            </a:r>
            <a:r>
              <a:rPr lang="en-US" dirty="0" smtClean="0"/>
              <a:t>all </a:t>
            </a:r>
            <a:r>
              <a:rPr lang="en-US" b="1" dirty="0" smtClean="0">
                <a:solidFill>
                  <a:schemeClr val="accent2">
                    <a:lumMod val="75000"/>
                  </a:schemeClr>
                </a:solidFill>
              </a:rPr>
              <a:t>HMGP Closeouts </a:t>
            </a:r>
            <a:r>
              <a:rPr lang="en-US" dirty="0" smtClean="0"/>
              <a:t>will be processed through </a:t>
            </a:r>
            <a:r>
              <a:rPr lang="en-US" b="1" dirty="0" smtClean="0">
                <a:solidFill>
                  <a:schemeClr val="accent2">
                    <a:lumMod val="75000"/>
                  </a:schemeClr>
                </a:solidFill>
              </a:rPr>
              <a:t>LAHM</a:t>
            </a:r>
            <a:r>
              <a:rPr lang="en-US" dirty="0" smtClean="0"/>
              <a:t> </a:t>
            </a:r>
          </a:p>
          <a:p>
            <a:r>
              <a:rPr lang="en-US" b="1" dirty="0" smtClean="0"/>
              <a:t>Non-Disaster Grant Closeouts </a:t>
            </a:r>
            <a:r>
              <a:rPr lang="en-US" dirty="0" smtClean="0"/>
              <a:t>(PDM, FMA, SRL, RFC) will continue to be submitted via paper files. These grants are not yet in LAHM.</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02E7466E-C888-48CA-AB57-6203D9DE82FE}" type="slidenum">
              <a:rPr lang="en-US" smtClean="0"/>
              <a:t>2</a:t>
            </a:fld>
            <a:endParaRPr lang="en-US"/>
          </a:p>
        </p:txBody>
      </p:sp>
    </p:spTree>
    <p:extLst>
      <p:ext uri="{BB962C8B-B14F-4D97-AF65-F5344CB8AC3E}">
        <p14:creationId xmlns:p14="http://schemas.microsoft.com/office/powerpoint/2010/main" val="4138935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626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Hazard Mitigation_Resource_7-16</a:t>
            </a:r>
          </a:p>
        </p:txBody>
      </p:sp>
      <p:sp>
        <p:nvSpPr>
          <p:cNvPr id="962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C2CDBAC9-5BE5-4493-AB57-8BA67C30081C}" type="slidenum">
              <a:rPr lang="en-US" altLang="en-US"/>
              <a:pPr/>
              <a:t>34</a:t>
            </a:fld>
            <a:endParaRPr lang="en-US" altLang="en-US"/>
          </a:p>
        </p:txBody>
      </p:sp>
    </p:spTree>
    <p:extLst>
      <p:ext uri="{BB962C8B-B14F-4D97-AF65-F5344CB8AC3E}">
        <p14:creationId xmlns:p14="http://schemas.microsoft.com/office/powerpoint/2010/main" val="3385933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a:t>
            </a:r>
            <a:r>
              <a:rPr lang="en-US" dirty="0" smtClean="0">
                <a:solidFill>
                  <a:schemeClr val="accent2">
                    <a:lumMod val="75000"/>
                  </a:schemeClr>
                </a:solidFill>
              </a:rPr>
              <a:t>October 1, 2014 </a:t>
            </a:r>
            <a:r>
              <a:rPr lang="en-US" dirty="0" smtClean="0"/>
              <a:t>all </a:t>
            </a:r>
            <a:r>
              <a:rPr lang="en-US" b="1" dirty="0" smtClean="0">
                <a:solidFill>
                  <a:schemeClr val="accent2">
                    <a:lumMod val="75000"/>
                  </a:schemeClr>
                </a:solidFill>
              </a:rPr>
              <a:t>HMGP Closeouts </a:t>
            </a:r>
            <a:r>
              <a:rPr lang="en-US" dirty="0" smtClean="0"/>
              <a:t>will be processed through </a:t>
            </a:r>
            <a:r>
              <a:rPr lang="en-US" b="1" dirty="0" smtClean="0">
                <a:solidFill>
                  <a:schemeClr val="accent2">
                    <a:lumMod val="75000"/>
                  </a:schemeClr>
                </a:solidFill>
              </a:rPr>
              <a:t>LAHM</a:t>
            </a:r>
            <a:r>
              <a:rPr lang="en-US" dirty="0" smtClean="0"/>
              <a:t> </a:t>
            </a:r>
          </a:p>
          <a:p>
            <a:r>
              <a:rPr lang="en-US" b="1" dirty="0" smtClean="0"/>
              <a:t>Non-Disaster Grant Closeouts </a:t>
            </a:r>
            <a:r>
              <a:rPr lang="en-US" dirty="0" smtClean="0"/>
              <a:t>(PDM, FMA, SRL, RFC) will continue to be submitted via paper files. These grants are not yet in LAHM.</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02E7466E-C888-48CA-AB57-6203D9DE82FE}" type="slidenum">
              <a:rPr lang="en-US" smtClean="0"/>
              <a:t>35</a:t>
            </a:fld>
            <a:endParaRPr lang="en-US"/>
          </a:p>
        </p:txBody>
      </p:sp>
    </p:spTree>
    <p:extLst>
      <p:ext uri="{BB962C8B-B14F-4D97-AF65-F5344CB8AC3E}">
        <p14:creationId xmlns:p14="http://schemas.microsoft.com/office/powerpoint/2010/main" val="1514217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088902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dirty="0"/>
          </a:p>
        </p:txBody>
      </p:sp>
    </p:spTree>
    <p:extLst>
      <p:ext uri="{BB962C8B-B14F-4D97-AF65-F5344CB8AC3E}">
        <p14:creationId xmlns:p14="http://schemas.microsoft.com/office/powerpoint/2010/main" val="560608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162466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of the 4 disasters,</a:t>
            </a:r>
            <a:r>
              <a:rPr lang="en-US" baseline="0" dirty="0" smtClean="0"/>
              <a:t> </a:t>
            </a:r>
            <a:r>
              <a:rPr lang="en-US" dirty="0" smtClean="0"/>
              <a:t>Plan Closeouts:</a:t>
            </a:r>
          </a:p>
          <a:p>
            <a:r>
              <a:rPr lang="en-US" dirty="0" smtClean="0"/>
              <a:t>Closed</a:t>
            </a:r>
            <a:r>
              <a:rPr lang="en-US" baseline="0" dirty="0" smtClean="0"/>
              <a:t> 111</a:t>
            </a:r>
          </a:p>
          <a:p>
            <a:r>
              <a:rPr lang="en-US" baseline="0" dirty="0" smtClean="0"/>
              <a:t>Open 14</a:t>
            </a:r>
          </a:p>
          <a:p>
            <a:r>
              <a:rPr lang="en-US" baseline="0" dirty="0" smtClean="0"/>
              <a:t>Sent to FEMA 2</a:t>
            </a:r>
          </a:p>
          <a:p>
            <a:r>
              <a:rPr lang="en-US" baseline="0" dirty="0" smtClean="0"/>
              <a:t>Total 127</a:t>
            </a:r>
          </a:p>
          <a:p>
            <a:endParaRPr lang="en-US" baseline="0" dirty="0" smtClean="0"/>
          </a:p>
          <a:p>
            <a:r>
              <a:rPr lang="en-US" baseline="0" dirty="0" smtClean="0"/>
              <a:t>Total Closed 206- closed plans 111 =95 traditional projects closed outside of plans</a:t>
            </a:r>
          </a:p>
        </p:txBody>
      </p:sp>
      <p:sp>
        <p:nvSpPr>
          <p:cNvPr id="4" name="Slide Number Placeholder 3"/>
          <p:cNvSpPr>
            <a:spLocks noGrp="1"/>
          </p:cNvSpPr>
          <p:nvPr>
            <p:ph type="sldNum" sz="quarter" idx="10"/>
          </p:nvPr>
        </p:nvSpPr>
        <p:spPr/>
        <p:txBody>
          <a:bodyPr/>
          <a:lstStyle/>
          <a:p>
            <a:fld id="{02E7466E-C888-48CA-AB57-6203D9DE82FE}" type="slidenum">
              <a:rPr lang="en-US" smtClean="0"/>
              <a:t>39</a:t>
            </a:fld>
            <a:endParaRPr lang="en-US"/>
          </a:p>
        </p:txBody>
      </p:sp>
    </p:spTree>
    <p:extLst>
      <p:ext uri="{BB962C8B-B14F-4D97-AF65-F5344CB8AC3E}">
        <p14:creationId xmlns:p14="http://schemas.microsoft.com/office/powerpoint/2010/main" val="2602259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215935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135992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401497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595959"/>
              </a:buClr>
              <a:defRPr/>
            </a:pPr>
            <a:r>
              <a:rPr lang="en-US" b="1" dirty="0" smtClean="0">
                <a:solidFill>
                  <a:srgbClr val="800000"/>
                </a:solidFill>
              </a:rPr>
              <a:t>Processing Closeout:</a:t>
            </a:r>
          </a:p>
          <a:p>
            <a:pPr>
              <a:buClr>
                <a:srgbClr val="595959"/>
              </a:buClr>
              <a:defRPr/>
            </a:pPr>
            <a:r>
              <a:rPr lang="en-US" b="1" dirty="0" smtClean="0">
                <a:solidFill>
                  <a:srgbClr val="800000"/>
                </a:solidFill>
              </a:rPr>
              <a:t>GOHSEP</a:t>
            </a:r>
            <a:r>
              <a:rPr lang="en-US" dirty="0" smtClean="0">
                <a:solidFill>
                  <a:schemeClr val="tx1">
                    <a:lumMod val="65000"/>
                    <a:lumOff val="35000"/>
                  </a:schemeClr>
                </a:solidFill>
              </a:rPr>
              <a:t> reviews . . . </a:t>
            </a:r>
          </a:p>
          <a:p>
            <a:pPr lvl="1">
              <a:defRPr/>
            </a:pPr>
            <a:r>
              <a:rPr lang="en-US" b="1" dirty="0" smtClean="0">
                <a:solidFill>
                  <a:schemeClr val="tx1">
                    <a:lumMod val="65000"/>
                    <a:lumOff val="35000"/>
                  </a:schemeClr>
                </a:solidFill>
              </a:rPr>
              <a:t>Documentation</a:t>
            </a:r>
            <a:r>
              <a:rPr lang="en-US" dirty="0" smtClean="0">
                <a:solidFill>
                  <a:schemeClr val="tx1">
                    <a:lumMod val="65000"/>
                    <a:lumOff val="35000"/>
                  </a:schemeClr>
                </a:solidFill>
              </a:rPr>
              <a:t>.</a:t>
            </a:r>
          </a:p>
          <a:p>
            <a:pPr lvl="1">
              <a:defRPr/>
            </a:pPr>
            <a:r>
              <a:rPr lang="en-US" b="1" dirty="0" smtClean="0">
                <a:solidFill>
                  <a:schemeClr val="tx1">
                    <a:lumMod val="65000"/>
                    <a:lumOff val="35000"/>
                  </a:schemeClr>
                </a:solidFill>
              </a:rPr>
              <a:t>File completeness</a:t>
            </a:r>
            <a:r>
              <a:rPr lang="en-US" dirty="0" smtClean="0">
                <a:solidFill>
                  <a:schemeClr val="tx1">
                    <a:lumMod val="65000"/>
                    <a:lumOff val="35000"/>
                  </a:schemeClr>
                </a:solidFill>
              </a:rPr>
              <a:t>.</a:t>
            </a:r>
          </a:p>
          <a:p>
            <a:pPr lvl="1">
              <a:defRPr/>
            </a:pPr>
            <a:r>
              <a:rPr lang="en-US" b="1" dirty="0" smtClean="0"/>
              <a:t>Compliance</a:t>
            </a:r>
            <a:r>
              <a:rPr lang="en-US" dirty="0" smtClean="0"/>
              <a:t> with State + Federal regulations.</a:t>
            </a:r>
          </a:p>
          <a:p>
            <a:pPr>
              <a:buClr>
                <a:srgbClr val="595959"/>
              </a:buClr>
              <a:defRPr/>
            </a:pPr>
            <a:r>
              <a:rPr lang="en-US" b="1" dirty="0" smtClean="0"/>
              <a:t>GOHSEP</a:t>
            </a:r>
            <a:r>
              <a:rPr lang="en-US" dirty="0" smtClean="0"/>
              <a:t> requests </a:t>
            </a:r>
            <a:r>
              <a:rPr lang="en-US" b="1" dirty="0" smtClean="0">
                <a:solidFill>
                  <a:srgbClr val="800000"/>
                </a:solidFill>
              </a:rPr>
              <a:t>FEMA Closeout</a:t>
            </a:r>
            <a:r>
              <a:rPr lang="en-US" dirty="0" smtClean="0"/>
              <a:t>.</a:t>
            </a:r>
          </a:p>
          <a:p>
            <a:pPr lvl="1">
              <a:defRPr/>
            </a:pPr>
            <a:r>
              <a:rPr lang="en-US" dirty="0" smtClean="0"/>
              <a:t>Could include </a:t>
            </a:r>
            <a:r>
              <a:rPr lang="en-US" b="1" dirty="0" smtClean="0">
                <a:solidFill>
                  <a:srgbClr val="800000"/>
                </a:solidFill>
              </a:rPr>
              <a:t>de-obligation</a:t>
            </a:r>
            <a:r>
              <a:rPr lang="en-US" dirty="0" smtClean="0">
                <a:solidFill>
                  <a:srgbClr val="800000"/>
                </a:solidFill>
              </a:rPr>
              <a:t> </a:t>
            </a:r>
            <a:r>
              <a:rPr lang="en-US" dirty="0" smtClean="0"/>
              <a:t>for </a:t>
            </a:r>
            <a:r>
              <a:rPr lang="en-US" b="1" dirty="0" smtClean="0"/>
              <a:t>ineligible items </a:t>
            </a:r>
            <a:r>
              <a:rPr lang="en-US" dirty="0" smtClean="0"/>
              <a:t>or </a:t>
            </a:r>
            <a:r>
              <a:rPr lang="en-US" b="1" dirty="0" smtClean="0"/>
              <a:t>cost underruns</a:t>
            </a:r>
            <a:r>
              <a:rPr lang="en-US" dirty="0" smtClean="0"/>
              <a:t>.</a:t>
            </a:r>
          </a:p>
          <a:p>
            <a:endParaRPr lang="en-US" dirty="0"/>
          </a:p>
        </p:txBody>
      </p:sp>
      <p:sp>
        <p:nvSpPr>
          <p:cNvPr id="4" name="Slide Number Placeholder 3"/>
          <p:cNvSpPr>
            <a:spLocks noGrp="1"/>
          </p:cNvSpPr>
          <p:nvPr>
            <p:ph type="sldNum" sz="quarter" idx="10"/>
          </p:nvPr>
        </p:nvSpPr>
        <p:spPr/>
        <p:txBody>
          <a:bodyPr/>
          <a:lstStyle/>
          <a:p>
            <a:fld id="{02E7466E-C888-48CA-AB57-6203D9DE82FE}" type="slidenum">
              <a:rPr lang="en-US" smtClean="0"/>
              <a:t>47</a:t>
            </a:fld>
            <a:endParaRPr lang="en-US"/>
          </a:p>
        </p:txBody>
      </p:sp>
    </p:spTree>
    <p:extLst>
      <p:ext uri="{BB962C8B-B14F-4D97-AF65-F5344CB8AC3E}">
        <p14:creationId xmlns:p14="http://schemas.microsoft.com/office/powerpoint/2010/main" val="304583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a:t>
            </a:r>
            <a:r>
              <a:rPr lang="en-US" dirty="0" smtClean="0">
                <a:solidFill>
                  <a:schemeClr val="accent2">
                    <a:lumMod val="75000"/>
                  </a:schemeClr>
                </a:solidFill>
              </a:rPr>
              <a:t>October 1, 2014 </a:t>
            </a:r>
            <a:r>
              <a:rPr lang="en-US" dirty="0" smtClean="0"/>
              <a:t>all </a:t>
            </a:r>
            <a:r>
              <a:rPr lang="en-US" b="1" dirty="0" smtClean="0">
                <a:solidFill>
                  <a:schemeClr val="accent2">
                    <a:lumMod val="75000"/>
                  </a:schemeClr>
                </a:solidFill>
              </a:rPr>
              <a:t>HMGP Closeouts </a:t>
            </a:r>
            <a:r>
              <a:rPr lang="en-US" dirty="0" smtClean="0"/>
              <a:t>will be processed through </a:t>
            </a:r>
            <a:r>
              <a:rPr lang="en-US" b="1" dirty="0" smtClean="0">
                <a:solidFill>
                  <a:schemeClr val="accent2">
                    <a:lumMod val="75000"/>
                  </a:schemeClr>
                </a:solidFill>
              </a:rPr>
              <a:t>LAHM</a:t>
            </a:r>
            <a:r>
              <a:rPr lang="en-US" dirty="0" smtClean="0"/>
              <a:t> </a:t>
            </a:r>
          </a:p>
          <a:p>
            <a:r>
              <a:rPr lang="en-US" b="1" dirty="0" smtClean="0"/>
              <a:t>Non-Disaster Grant Closeouts </a:t>
            </a:r>
            <a:r>
              <a:rPr lang="en-US" dirty="0" smtClean="0"/>
              <a:t>(PDM, FMA, SRL, RFC) will continue to be submitted via paper files. These grants are not yet in LAHM.</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02E7466E-C888-48CA-AB57-6203D9DE82FE}" type="slidenum">
              <a:rPr lang="en-US" smtClean="0"/>
              <a:t>4</a:t>
            </a:fld>
            <a:endParaRPr lang="en-US"/>
          </a:p>
        </p:txBody>
      </p:sp>
    </p:spTree>
    <p:extLst>
      <p:ext uri="{BB962C8B-B14F-4D97-AF65-F5344CB8AC3E}">
        <p14:creationId xmlns:p14="http://schemas.microsoft.com/office/powerpoint/2010/main" val="2531174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1751639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626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Hazard Mitigation_Resource_7-16</a:t>
            </a:r>
          </a:p>
        </p:txBody>
      </p:sp>
      <p:sp>
        <p:nvSpPr>
          <p:cNvPr id="962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C2CDBAC9-5BE5-4493-AB57-8BA67C30081C}" type="slidenum">
              <a:rPr lang="en-US" altLang="en-US"/>
              <a:pPr/>
              <a:t>51</a:t>
            </a:fld>
            <a:endParaRPr lang="en-US" altLang="en-US"/>
          </a:p>
        </p:txBody>
      </p:sp>
    </p:spTree>
    <p:extLst>
      <p:ext uri="{BB962C8B-B14F-4D97-AF65-F5344CB8AC3E}">
        <p14:creationId xmlns:p14="http://schemas.microsoft.com/office/powerpoint/2010/main" val="3997697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a:t>
            </a:r>
            <a:r>
              <a:rPr lang="en-US" dirty="0" smtClean="0">
                <a:solidFill>
                  <a:schemeClr val="accent2">
                    <a:lumMod val="75000"/>
                  </a:schemeClr>
                </a:solidFill>
              </a:rPr>
              <a:t>October 1, 2014 </a:t>
            </a:r>
            <a:r>
              <a:rPr lang="en-US" dirty="0" smtClean="0"/>
              <a:t>all </a:t>
            </a:r>
            <a:r>
              <a:rPr lang="en-US" b="1" dirty="0" smtClean="0">
                <a:solidFill>
                  <a:schemeClr val="accent2">
                    <a:lumMod val="75000"/>
                  </a:schemeClr>
                </a:solidFill>
              </a:rPr>
              <a:t>HMGP Closeouts </a:t>
            </a:r>
            <a:r>
              <a:rPr lang="en-US" dirty="0" smtClean="0"/>
              <a:t>will be processed through </a:t>
            </a:r>
            <a:r>
              <a:rPr lang="en-US" b="1" dirty="0" smtClean="0">
                <a:solidFill>
                  <a:schemeClr val="accent2">
                    <a:lumMod val="75000"/>
                  </a:schemeClr>
                </a:solidFill>
              </a:rPr>
              <a:t>LAHM</a:t>
            </a:r>
            <a:r>
              <a:rPr lang="en-US" dirty="0" smtClean="0"/>
              <a:t> </a:t>
            </a:r>
          </a:p>
          <a:p>
            <a:r>
              <a:rPr lang="en-US" b="1" dirty="0" smtClean="0"/>
              <a:t>Non-Disaster Grant Closeouts </a:t>
            </a:r>
            <a:r>
              <a:rPr lang="en-US" dirty="0" smtClean="0"/>
              <a:t>(PDM, FMA, SRL, RFC) will continue to be submitted via paper files. These grants are not yet in LAHM.</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02E7466E-C888-48CA-AB57-6203D9DE82FE}" type="slidenum">
              <a:rPr lang="en-US" smtClean="0"/>
              <a:t>52</a:t>
            </a:fld>
            <a:endParaRPr lang="en-US"/>
          </a:p>
        </p:txBody>
      </p:sp>
    </p:spTree>
    <p:extLst>
      <p:ext uri="{BB962C8B-B14F-4D97-AF65-F5344CB8AC3E}">
        <p14:creationId xmlns:p14="http://schemas.microsoft.com/office/powerpoint/2010/main" val="1874201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olidFill>
                  <a:prstClr val="black"/>
                </a:solidFill>
              </a:rPr>
              <a:t>The Statewide community Hazard Mitigation Community Education and Outreach grant provides strategic assistance for implementation of theses State Hazard Mitigation Plan goals . READ GOALS</a:t>
            </a:r>
          </a:p>
          <a:p>
            <a:pPr lvl="0"/>
            <a:endParaRPr lang="en-US" dirty="0">
              <a:solidFill>
                <a:prstClr val="black"/>
              </a:solidFill>
            </a:endParaRPr>
          </a:p>
          <a:p>
            <a:pPr lvl="0"/>
            <a:r>
              <a:rPr lang="en-US" dirty="0" smtClean="0">
                <a:solidFill>
                  <a:prstClr val="black"/>
                </a:solidFill>
              </a:rPr>
              <a:t> </a:t>
            </a:r>
            <a:endParaRPr lang="en-US" dirty="0"/>
          </a:p>
        </p:txBody>
      </p:sp>
    </p:spTree>
    <p:extLst>
      <p:ext uri="{BB962C8B-B14F-4D97-AF65-F5344CB8AC3E}">
        <p14:creationId xmlns:p14="http://schemas.microsoft.com/office/powerpoint/2010/main" val="4009573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dirty="0">
                <a:solidFill>
                  <a:prstClr val="black"/>
                </a:solidFill>
              </a:rPr>
              <a:t> Sustained partnerships are critical to the success of the education and outreach campaign. </a:t>
            </a:r>
          </a:p>
          <a:p>
            <a:endParaRPr lang="en-US" dirty="0" smtClean="0"/>
          </a:p>
          <a:p>
            <a:endParaRPr lang="en-US" dirty="0"/>
          </a:p>
          <a:p>
            <a:r>
              <a:rPr lang="en-US" dirty="0" smtClean="0"/>
              <a:t>SHIPO Objective; To communicate information about cultural resources and historic preservation to the citizens and leaders of Louisiana. -  IA Term: Started July 1, 2012 and ends June 30, 2015. </a:t>
            </a:r>
          </a:p>
          <a:p>
            <a:endParaRPr lang="en-US" dirty="0"/>
          </a:p>
          <a:p>
            <a:r>
              <a:rPr lang="en-US" dirty="0" smtClean="0"/>
              <a:t>UNO CHART Objectives;  Continuity  Contingency Planning and Mitigation for Community Organizations:  Risk Literacy: Disaster Resistant Universities: Community Executives Program in Risk management - IA Term: Started August 1,2012 and ends July 31, 2015. </a:t>
            </a:r>
          </a:p>
          <a:p>
            <a:pPr lvl="0"/>
            <a:endParaRPr lang="en-US" dirty="0" smtClean="0">
              <a:solidFill>
                <a:prstClr val="black"/>
              </a:solidFill>
            </a:endParaRPr>
          </a:p>
          <a:p>
            <a:pPr lvl="0"/>
            <a:r>
              <a:rPr lang="en-US" dirty="0" smtClean="0">
                <a:solidFill>
                  <a:prstClr val="black"/>
                </a:solidFill>
              </a:rPr>
              <a:t>NIMSAT </a:t>
            </a:r>
            <a:r>
              <a:rPr lang="en-US" dirty="0">
                <a:solidFill>
                  <a:prstClr val="black"/>
                </a:solidFill>
              </a:rPr>
              <a:t>Objectives: Provide research and development services  and technical support to GOHSEP and its stakeholders in developing and launching a web-based risk data management platform and disaster analytics </a:t>
            </a:r>
            <a:r>
              <a:rPr lang="en-US" dirty="0" smtClean="0">
                <a:solidFill>
                  <a:prstClr val="black"/>
                </a:solidFill>
              </a:rPr>
              <a:t>framework -   IA Term: Started January 1, 2013 and ends December 31, 2015.    </a:t>
            </a:r>
            <a:endParaRPr lang="en-US" dirty="0"/>
          </a:p>
          <a:p>
            <a:endParaRPr lang="en-US" dirty="0" smtClean="0"/>
          </a:p>
          <a:p>
            <a:endParaRPr lang="en-US" dirty="0"/>
          </a:p>
          <a:p>
            <a:r>
              <a:rPr lang="en-US" dirty="0" smtClean="0"/>
              <a:t>LSU Ag  Center Objectives; Recruiting and engaging audiences for mitigation information: Delivering construction-related mitigation information: Delivering hazard-appreciation programs to local communities with the use of visually enhanced displays: Supporting state agency, jurisdictions and Community Education Outreach partner events that benefit from hands-on use of computers: Training and oversight of youth-led groups in hazard mitigation planning and project development -  IA Term: Started December 1, 2012 and ends November 30, 2015. </a:t>
            </a:r>
          </a:p>
          <a:p>
            <a:endParaRPr lang="en-US" dirty="0"/>
          </a:p>
          <a:p>
            <a:r>
              <a:rPr lang="en-US" dirty="0" smtClean="0"/>
              <a:t>      </a:t>
            </a:r>
            <a:endParaRPr lang="en-US" dirty="0"/>
          </a:p>
        </p:txBody>
      </p:sp>
    </p:spTree>
    <p:extLst>
      <p:ext uri="{BB962C8B-B14F-4D97-AF65-F5344CB8AC3E}">
        <p14:creationId xmlns:p14="http://schemas.microsoft.com/office/powerpoint/2010/main" val="4195455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dirty="0">
                <a:solidFill>
                  <a:prstClr val="black"/>
                </a:solidFill>
              </a:rPr>
              <a:t> Sustained partnerships are critical to the success of the education and outreach campaign. </a:t>
            </a:r>
          </a:p>
          <a:p>
            <a:endParaRPr lang="en-US" dirty="0" smtClean="0"/>
          </a:p>
          <a:p>
            <a:endParaRPr lang="en-US" dirty="0"/>
          </a:p>
          <a:p>
            <a:r>
              <a:rPr lang="en-US" dirty="0" smtClean="0"/>
              <a:t>SHIPO Objective; To communicate information about cultural resources and historic preservation to the citizens and leaders of Louisiana. -  IA Term: Started July 1, 2012 and ends June 30, 2015. </a:t>
            </a:r>
          </a:p>
          <a:p>
            <a:endParaRPr lang="en-US" dirty="0"/>
          </a:p>
          <a:p>
            <a:r>
              <a:rPr lang="en-US" dirty="0" smtClean="0"/>
              <a:t>UNO CHART Objectives;  Continuity  Contingency Planning and Mitigation for Community Organizations:  Risk Literacy: Disaster Resistant Universities: Community Executives Program in Risk management - IA Term: Started August 1,2012 and ends July 31, 2015. </a:t>
            </a:r>
          </a:p>
          <a:p>
            <a:pPr lvl="0"/>
            <a:endParaRPr lang="en-US" dirty="0" smtClean="0">
              <a:solidFill>
                <a:prstClr val="black"/>
              </a:solidFill>
            </a:endParaRPr>
          </a:p>
          <a:p>
            <a:pPr lvl="0"/>
            <a:r>
              <a:rPr lang="en-US" dirty="0" smtClean="0">
                <a:solidFill>
                  <a:prstClr val="black"/>
                </a:solidFill>
              </a:rPr>
              <a:t>NIMSAT </a:t>
            </a:r>
            <a:r>
              <a:rPr lang="en-US" dirty="0">
                <a:solidFill>
                  <a:prstClr val="black"/>
                </a:solidFill>
              </a:rPr>
              <a:t>Objectives: Provide research and development services  and technical support to GOHSEP and its stakeholders in developing and launching a web-based risk data management platform and disaster analytics </a:t>
            </a:r>
            <a:r>
              <a:rPr lang="en-US" dirty="0" smtClean="0">
                <a:solidFill>
                  <a:prstClr val="black"/>
                </a:solidFill>
              </a:rPr>
              <a:t>framework -   IA Term: Started January 1, 2013 and ends December 31, 2015.    </a:t>
            </a:r>
            <a:endParaRPr lang="en-US" dirty="0"/>
          </a:p>
          <a:p>
            <a:endParaRPr lang="en-US" dirty="0" smtClean="0"/>
          </a:p>
          <a:p>
            <a:endParaRPr lang="en-US" dirty="0"/>
          </a:p>
          <a:p>
            <a:r>
              <a:rPr lang="en-US" dirty="0" smtClean="0"/>
              <a:t>LSU Ag  Center Objectives; Recruiting and engaging audiences for mitigation information: Delivering construction-related mitigation information: Delivering hazard-appreciation programs to local communities with the use of visually enhanced displays: Supporting state agency, jurisdictions and Community Education Outreach partner events that benefit from hands-on use of computers: Training and oversight of youth-led groups in hazard mitigation planning and project development -  IA Term: Started December 1, 2012 and ends November 30, 2015. </a:t>
            </a:r>
          </a:p>
          <a:p>
            <a:endParaRPr lang="en-US" dirty="0"/>
          </a:p>
          <a:p>
            <a:r>
              <a:rPr lang="en-US" dirty="0" smtClean="0"/>
              <a:t>      </a:t>
            </a:r>
            <a:endParaRPr lang="en-US" dirty="0"/>
          </a:p>
        </p:txBody>
      </p:sp>
    </p:spTree>
    <p:extLst>
      <p:ext uri="{BB962C8B-B14F-4D97-AF65-F5344CB8AC3E}">
        <p14:creationId xmlns:p14="http://schemas.microsoft.com/office/powerpoint/2010/main" val="19627563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solidFill>
                  <a:srgbClr val="333333"/>
                </a:solidFill>
                <a:latin typeface="Helvetica"/>
                <a:ea typeface="Times New Roman"/>
              </a:rPr>
              <a:t>Mitigation film made by Vermilion Parish 4-H youth! These very talented kids were part of the youth mitigation program </a:t>
            </a:r>
            <a:r>
              <a:rPr lang="en-US" dirty="0" smtClean="0">
                <a:solidFill>
                  <a:srgbClr val="333333"/>
                </a:solidFill>
                <a:latin typeface="Helvetica"/>
                <a:ea typeface="Times New Roman"/>
              </a:rPr>
              <a:t>to </a:t>
            </a:r>
            <a:r>
              <a:rPr lang="en-US" dirty="0">
                <a:solidFill>
                  <a:srgbClr val="333333"/>
                </a:solidFill>
                <a:latin typeface="Helvetica"/>
                <a:ea typeface="Times New Roman"/>
              </a:rPr>
              <a:t>complete a HMGP application for a building in their parish. </a:t>
            </a:r>
            <a:r>
              <a:rPr lang="en-US" dirty="0" smtClean="0">
                <a:solidFill>
                  <a:srgbClr val="333333"/>
                </a:solidFill>
                <a:latin typeface="Helvetica"/>
                <a:ea typeface="Times New Roman"/>
              </a:rPr>
              <a:t>The students decided </a:t>
            </a:r>
            <a:r>
              <a:rPr lang="en-US" dirty="0">
                <a:solidFill>
                  <a:srgbClr val="333333"/>
                </a:solidFill>
                <a:latin typeface="Helvetica"/>
                <a:ea typeface="Times New Roman"/>
              </a:rPr>
              <a:t>to showcase what they learned through a Cajun adaptation of Wizard of Oz. </a:t>
            </a:r>
            <a:r>
              <a:rPr lang="en-US" dirty="0" smtClean="0"/>
              <a:t> </a:t>
            </a:r>
          </a:p>
          <a:p>
            <a:endParaRPr lang="en-US" dirty="0"/>
          </a:p>
          <a:p>
            <a:r>
              <a:rPr lang="en-US" dirty="0" smtClean="0"/>
              <a:t>      </a:t>
            </a:r>
            <a:endParaRPr lang="en-US" dirty="0"/>
          </a:p>
        </p:txBody>
      </p:sp>
    </p:spTree>
    <p:extLst>
      <p:ext uri="{BB962C8B-B14F-4D97-AF65-F5344CB8AC3E}">
        <p14:creationId xmlns:p14="http://schemas.microsoft.com/office/powerpoint/2010/main" val="2940479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626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Hazard Mitigation_Resource_7-16</a:t>
            </a:r>
          </a:p>
        </p:txBody>
      </p:sp>
      <p:sp>
        <p:nvSpPr>
          <p:cNvPr id="962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C2CDBAC9-5BE5-4493-AB57-8BA67C30081C}" type="slidenum">
              <a:rPr lang="en-US" altLang="en-US"/>
              <a:pPr/>
              <a:t>62</a:t>
            </a:fld>
            <a:endParaRPr lang="en-US" altLang="en-US"/>
          </a:p>
        </p:txBody>
      </p:sp>
    </p:spTree>
    <p:extLst>
      <p:ext uri="{BB962C8B-B14F-4D97-AF65-F5344CB8AC3E}">
        <p14:creationId xmlns:p14="http://schemas.microsoft.com/office/powerpoint/2010/main" val="150274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4B9FB-9865-4252-BA1A-7E359BCF1C07}" type="slidenum">
              <a:rPr lang="en-US" smtClean="0"/>
              <a:t>5</a:t>
            </a:fld>
            <a:endParaRPr lang="en-US"/>
          </a:p>
        </p:txBody>
      </p:sp>
    </p:spTree>
    <p:extLst>
      <p:ext uri="{BB962C8B-B14F-4D97-AF65-F5344CB8AC3E}">
        <p14:creationId xmlns:p14="http://schemas.microsoft.com/office/powerpoint/2010/main" val="2462712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Questions:  1.</a:t>
            </a:r>
            <a:r>
              <a:rPr lang="en-US" baseline="0" dirty="0" smtClean="0"/>
              <a:t> Procurement   2. Application Process   3. Project Status- When will my project be approved?  Can I start work now?  </a:t>
            </a:r>
            <a:r>
              <a:rPr lang="en-US" b="1" baseline="0" dirty="0" smtClean="0">
                <a:solidFill>
                  <a:srgbClr val="FF0000"/>
                </a:solidFill>
              </a:rPr>
              <a:t>Add more questions and narrow down!</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0364B9FB-9865-4252-BA1A-7E359BCF1C07}" type="slidenum">
              <a:rPr lang="en-US" smtClean="0"/>
              <a:t>8</a:t>
            </a:fld>
            <a:endParaRPr lang="en-US"/>
          </a:p>
        </p:txBody>
      </p:sp>
    </p:spTree>
    <p:extLst>
      <p:ext uri="{BB962C8B-B14F-4D97-AF65-F5344CB8AC3E}">
        <p14:creationId xmlns:p14="http://schemas.microsoft.com/office/powerpoint/2010/main" val="66611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9626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Hazard Mitigation_Resource_7-16</a:t>
            </a:r>
          </a:p>
        </p:txBody>
      </p:sp>
      <p:sp>
        <p:nvSpPr>
          <p:cNvPr id="962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C2CDBAC9-5BE5-4493-AB57-8BA67C30081C}" type="slidenum">
              <a:rPr lang="en-US" altLang="en-US"/>
              <a:pPr/>
              <a:t>12</a:t>
            </a:fld>
            <a:endParaRPr lang="en-US" altLang="en-US"/>
          </a:p>
        </p:txBody>
      </p:sp>
    </p:spTree>
    <p:extLst>
      <p:ext uri="{BB962C8B-B14F-4D97-AF65-F5344CB8AC3E}">
        <p14:creationId xmlns:p14="http://schemas.microsoft.com/office/powerpoint/2010/main" val="3484619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a:t>
            </a:r>
            <a:r>
              <a:rPr lang="en-US" dirty="0" smtClean="0">
                <a:solidFill>
                  <a:schemeClr val="accent2">
                    <a:lumMod val="75000"/>
                  </a:schemeClr>
                </a:solidFill>
              </a:rPr>
              <a:t>October 1, 2014 </a:t>
            </a:r>
            <a:r>
              <a:rPr lang="en-US" dirty="0" smtClean="0"/>
              <a:t>all </a:t>
            </a:r>
            <a:r>
              <a:rPr lang="en-US" b="1" dirty="0" smtClean="0">
                <a:solidFill>
                  <a:schemeClr val="accent2">
                    <a:lumMod val="75000"/>
                  </a:schemeClr>
                </a:solidFill>
              </a:rPr>
              <a:t>HMGP Closeouts </a:t>
            </a:r>
            <a:r>
              <a:rPr lang="en-US" dirty="0" smtClean="0"/>
              <a:t>will be processed through </a:t>
            </a:r>
            <a:r>
              <a:rPr lang="en-US" b="1" dirty="0" smtClean="0">
                <a:solidFill>
                  <a:schemeClr val="accent2">
                    <a:lumMod val="75000"/>
                  </a:schemeClr>
                </a:solidFill>
              </a:rPr>
              <a:t>LAHM</a:t>
            </a:r>
            <a:r>
              <a:rPr lang="en-US" dirty="0" smtClean="0"/>
              <a:t> </a:t>
            </a:r>
          </a:p>
          <a:p>
            <a:r>
              <a:rPr lang="en-US" b="1" dirty="0" smtClean="0"/>
              <a:t>Non-Disaster Grant Closeouts </a:t>
            </a:r>
            <a:r>
              <a:rPr lang="en-US" dirty="0" smtClean="0"/>
              <a:t>(PDM, FMA, SRL, RFC) will continue to be submitted via paper files. These grants are not yet in LAHM.</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02E7466E-C888-48CA-AB57-6203D9DE82FE}" type="slidenum">
              <a:rPr lang="en-US" smtClean="0"/>
              <a:t>13</a:t>
            </a:fld>
            <a:endParaRPr lang="en-US"/>
          </a:p>
        </p:txBody>
      </p:sp>
    </p:spTree>
    <p:extLst>
      <p:ext uri="{BB962C8B-B14F-4D97-AF65-F5344CB8AC3E}">
        <p14:creationId xmlns:p14="http://schemas.microsoft.com/office/powerpoint/2010/main" val="1275230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GOHSEP</a:t>
            </a:r>
            <a:r>
              <a:rPr lang="en-US" baseline="0" dirty="0" smtClean="0"/>
              <a:t> has amended the process for reimbursements to allow processing without cancelled checks as an alternative to blanket advances.  This addresses cash flow challenges and also allows for an expedited review process.  Cancelled checks should be uploaded into LAHM within 30-45 days following payment.  Advances are still allowed, but the new reimbursement process is highly encouraged.</a:t>
            </a:r>
            <a:endParaRPr lang="en-US" dirty="0"/>
          </a:p>
        </p:txBody>
      </p:sp>
      <p:sp>
        <p:nvSpPr>
          <p:cNvPr id="4" name="Slide Number Placeholder 3"/>
          <p:cNvSpPr>
            <a:spLocks noGrp="1"/>
          </p:cNvSpPr>
          <p:nvPr>
            <p:ph type="sldNum" sz="quarter" idx="10"/>
          </p:nvPr>
        </p:nvSpPr>
        <p:spPr/>
        <p:txBody>
          <a:bodyPr/>
          <a:lstStyle/>
          <a:p>
            <a:fld id="{6FBF8B76-D19C-4008-8A0F-CF8867ECA9EA}" type="slidenum">
              <a:rPr lang="en-US" smtClean="0"/>
              <a:t>14</a:t>
            </a:fld>
            <a:endParaRPr lang="en-US"/>
          </a:p>
        </p:txBody>
      </p:sp>
    </p:spTree>
    <p:extLst>
      <p:ext uri="{BB962C8B-B14F-4D97-AF65-F5344CB8AC3E}">
        <p14:creationId xmlns:p14="http://schemas.microsoft.com/office/powerpoint/2010/main" val="2765719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F8B76-D19C-4008-8A0F-CF8867ECA9EA}" type="slidenum">
              <a:rPr lang="en-US" smtClean="0"/>
              <a:t>15</a:t>
            </a:fld>
            <a:endParaRPr lang="en-US"/>
          </a:p>
        </p:txBody>
      </p:sp>
    </p:spTree>
    <p:extLst>
      <p:ext uri="{BB962C8B-B14F-4D97-AF65-F5344CB8AC3E}">
        <p14:creationId xmlns:p14="http://schemas.microsoft.com/office/powerpoint/2010/main" val="1864883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1FCC955-EDC8-C641-B7EE-09FB459102F8}" type="slidenum">
              <a:rPr lang="en-US" smtClean="0"/>
              <a:pPr/>
              <a:t>‹#›</a:t>
            </a:fld>
            <a:endParaRPr lang="en-US" dirty="0"/>
          </a:p>
        </p:txBody>
      </p:sp>
    </p:spTree>
    <p:extLst>
      <p:ext uri="{BB962C8B-B14F-4D97-AF65-F5344CB8AC3E}">
        <p14:creationId xmlns:p14="http://schemas.microsoft.com/office/powerpoint/2010/main" val="1741124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2361140"/>
            <a:ext cx="8229600" cy="180818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4"/>
          </p:nvPr>
        </p:nvSpPr>
        <p:spPr>
          <a:xfrm>
            <a:off x="7391401" y="190506"/>
            <a:ext cx="1435100" cy="703591"/>
          </a:xfrm>
          <a:prstGeom prst="rect">
            <a:avLst/>
          </a:prstGeom>
        </p:spPr>
        <p:txBody>
          <a:bodyPr vert="horz" lIns="68580" tIns="34290" rIns="68580" bIns="34290" rtlCol="0" anchor="ctr"/>
          <a:lstStyle>
            <a:lvl1pPr algn="r">
              <a:defRPr sz="900">
                <a:solidFill>
                  <a:srgbClr val="800000"/>
                </a:solidFill>
              </a:defRPr>
            </a:lvl1pPr>
          </a:lstStyle>
          <a:p>
            <a:fld id="{A1FCC955-EDC8-C641-B7EE-09FB459102F8}" type="slidenum">
              <a:rPr lang="en-US" smtClean="0">
                <a:latin typeface="Calibri"/>
              </a:rPr>
              <a:pPr/>
              <a:t>‹#›</a:t>
            </a:fld>
            <a:endParaRPr lang="en-US" dirty="0">
              <a:latin typeface="Calibri"/>
            </a:endParaRPr>
          </a:p>
        </p:txBody>
      </p:sp>
    </p:spTree>
    <p:extLst>
      <p:ext uri="{BB962C8B-B14F-4D97-AF65-F5344CB8AC3E}">
        <p14:creationId xmlns:p14="http://schemas.microsoft.com/office/powerpoint/2010/main" val="1805959857"/>
      </p:ext>
    </p:extLst>
  </p:cSld>
  <p:clrMapOvr>
    <a:masterClrMapping/>
  </p:clrMapOvr>
  <p:transition spd="med">
    <p:pull dir="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BGGOHSEP_PPT_7-10-14_v11_930a.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27098" cy="6858000"/>
          </a:xfrm>
          <a:prstGeom prst="rect">
            <a:avLst/>
          </a:prstGeom>
        </p:spPr>
      </p:pic>
      <p:sp>
        <p:nvSpPr>
          <p:cNvPr id="2" name="Title Placeholder 1"/>
          <p:cNvSpPr>
            <a:spLocks noGrp="1"/>
          </p:cNvSpPr>
          <p:nvPr>
            <p:ph type="title"/>
          </p:nvPr>
        </p:nvSpPr>
        <p:spPr>
          <a:xfrm>
            <a:off x="457200" y="1295400"/>
            <a:ext cx="8229600" cy="90300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52700"/>
            <a:ext cx="8229600" cy="34257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5156200" y="190500"/>
            <a:ext cx="3670300" cy="703590"/>
          </a:xfrm>
          <a:prstGeom prst="rect">
            <a:avLst/>
          </a:prstGeom>
        </p:spPr>
        <p:txBody>
          <a:bodyPr vert="horz" lIns="91440" tIns="45720" rIns="91440" bIns="45720" rtlCol="0" anchor="ctr"/>
          <a:lstStyle>
            <a:lvl1pPr algn="r">
              <a:defRPr sz="1200">
                <a:solidFill>
                  <a:srgbClr val="800000"/>
                </a:solidFill>
              </a:defRPr>
            </a:lvl1pPr>
          </a:lstStyle>
          <a:p>
            <a:fld id="{A1FCC955-EDC8-C641-B7EE-09FB459102F8}" type="slidenum">
              <a:rPr lang="en-US" smtClean="0"/>
              <a:pPr/>
              <a:t>‹#›</a:t>
            </a:fld>
            <a:endParaRPr lang="en-US" dirty="0"/>
          </a:p>
        </p:txBody>
      </p:sp>
      <p:sp>
        <p:nvSpPr>
          <p:cNvPr id="8" name="TextBox 7"/>
          <p:cNvSpPr txBox="1"/>
          <p:nvPr userDrawn="1"/>
        </p:nvSpPr>
        <p:spPr>
          <a:xfrm>
            <a:off x="5555220" y="1155700"/>
            <a:ext cx="2496580" cy="369332"/>
          </a:xfrm>
          <a:prstGeom prst="rect">
            <a:avLst/>
          </a:prstGeom>
          <a:noFill/>
        </p:spPr>
        <p:txBody>
          <a:bodyPr wrap="square" rtlCol="0">
            <a:spAutoFit/>
          </a:bodyPr>
          <a:lstStyle/>
          <a:p>
            <a:endParaRPr lang="en-US" dirty="0"/>
          </a:p>
        </p:txBody>
      </p:sp>
      <p:sp>
        <p:nvSpPr>
          <p:cNvPr id="9" name="TextBox 8"/>
          <p:cNvSpPr txBox="1"/>
          <p:nvPr userDrawn="1"/>
        </p:nvSpPr>
        <p:spPr>
          <a:xfrm>
            <a:off x="3987800" y="957590"/>
            <a:ext cx="4934523" cy="276999"/>
          </a:xfrm>
          <a:prstGeom prst="rect">
            <a:avLst/>
          </a:prstGeom>
          <a:noFill/>
        </p:spPr>
        <p:txBody>
          <a:bodyPr wrap="square" rtlCol="0">
            <a:spAutoFit/>
          </a:bodyPr>
          <a:lstStyle/>
          <a:p>
            <a:pPr algn="r"/>
            <a:r>
              <a:rPr lang="en-US" sz="1200" b="1" dirty="0" smtClean="0">
                <a:solidFill>
                  <a:schemeClr val="tx1">
                    <a:lumMod val="75000"/>
                    <a:lumOff val="25000"/>
                  </a:schemeClr>
                </a:solidFill>
              </a:rPr>
              <a:t>Prepare + Prevent + Respond</a:t>
            </a:r>
            <a:r>
              <a:rPr lang="en-US" sz="1200" b="1" baseline="0" dirty="0" smtClean="0">
                <a:solidFill>
                  <a:schemeClr val="tx1">
                    <a:lumMod val="75000"/>
                    <a:lumOff val="25000"/>
                  </a:schemeClr>
                </a:solidFill>
              </a:rPr>
              <a:t> + Recover + </a:t>
            </a:r>
            <a:r>
              <a:rPr lang="en-US" sz="1200" b="1" baseline="0" dirty="0" smtClean="0">
                <a:solidFill>
                  <a:srgbClr val="800000"/>
                </a:solidFill>
              </a:rPr>
              <a:t>Mitigate</a:t>
            </a:r>
            <a:endParaRPr lang="en-US" sz="1200" b="1" dirty="0">
              <a:solidFill>
                <a:srgbClr val="800000"/>
              </a:solidFill>
            </a:endParaRPr>
          </a:p>
        </p:txBody>
      </p:sp>
      <p:pic>
        <p:nvPicPr>
          <p:cNvPr id="7" name="Picture 6" descr="gohseplogo_distr-01.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56200" y="109379"/>
            <a:ext cx="889307" cy="901700"/>
          </a:xfrm>
          <a:prstGeom prst="rect">
            <a:avLst/>
          </a:prstGeom>
        </p:spPr>
      </p:pic>
      <p:pic>
        <p:nvPicPr>
          <p:cNvPr id="4" name="Picture 3" descr="Educate to Mitigate-01.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41811" y="5959389"/>
            <a:ext cx="1012262" cy="565150"/>
          </a:xfrm>
          <a:prstGeom prst="rect">
            <a:avLst/>
          </a:prstGeom>
        </p:spPr>
      </p:pic>
    </p:spTree>
    <p:extLst>
      <p:ext uri="{BB962C8B-B14F-4D97-AF65-F5344CB8AC3E}">
        <p14:creationId xmlns:p14="http://schemas.microsoft.com/office/powerpoint/2010/main" val="1634895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hdr="0" ftr="0" dt="0"/>
  <p:txStyles>
    <p:titleStyle>
      <a:lvl1pPr algn="r" defTabSz="457200" rtl="0" eaLnBrk="1" latinLnBrk="0" hangingPunct="1">
        <a:spcBef>
          <a:spcPct val="0"/>
        </a:spcBef>
        <a:buNone/>
        <a:defRPr sz="4400" kern="1200">
          <a:solidFill>
            <a:srgbClr val="17375E"/>
          </a:solidFill>
          <a:latin typeface="+mj-lt"/>
          <a:ea typeface="+mj-ea"/>
          <a:cs typeface="+mj-cs"/>
        </a:defRPr>
      </a:lvl1pPr>
    </p:titleStyle>
    <p:bodyStyle>
      <a:lvl1pPr marL="568325" indent="-342900" algn="l" defTabSz="569913" rtl="0" eaLnBrk="1" latinLnBrk="0" hangingPunct="1">
        <a:spcBef>
          <a:spcPts val="600"/>
        </a:spcBef>
        <a:buFont typeface="Arial"/>
        <a:buChar char="•"/>
        <a:defRPr sz="3200" kern="1200">
          <a:solidFill>
            <a:srgbClr val="595959"/>
          </a:solidFill>
          <a:latin typeface="+mn-lt"/>
          <a:ea typeface="+mn-ea"/>
          <a:cs typeface="+mn-cs"/>
        </a:defRPr>
      </a:lvl1pPr>
      <a:lvl2pPr marL="1023938" indent="-285750" algn="l" defTabSz="457200" rtl="0" eaLnBrk="1" latinLnBrk="0" hangingPunct="1">
        <a:spcBef>
          <a:spcPts val="600"/>
        </a:spcBef>
        <a:buFont typeface="Arial"/>
        <a:buChar char="–"/>
        <a:defRPr sz="2800" kern="1200">
          <a:solidFill>
            <a:srgbClr val="595959"/>
          </a:solidFill>
          <a:latin typeface="+mn-lt"/>
          <a:ea typeface="+mn-ea"/>
          <a:cs typeface="+mn-cs"/>
        </a:defRPr>
      </a:lvl2pPr>
      <a:lvl3pPr marL="1368425" indent="-228600" algn="l" defTabSz="457200" rtl="0" eaLnBrk="1" latinLnBrk="0" hangingPunct="1">
        <a:spcBef>
          <a:spcPts val="600"/>
        </a:spcBef>
        <a:buFont typeface="Courier New"/>
        <a:buChar char="o"/>
        <a:defRPr sz="2600" kern="1200">
          <a:solidFill>
            <a:srgbClr val="595959"/>
          </a:solidFill>
          <a:latin typeface="+mn-lt"/>
          <a:ea typeface="+mn-ea"/>
          <a:cs typeface="+mn-cs"/>
        </a:defRPr>
      </a:lvl3pPr>
      <a:lvl4pPr marL="1825625" indent="-228600" algn="l" defTabSz="457200" rtl="0" eaLnBrk="1" latinLnBrk="0" hangingPunct="1">
        <a:spcBef>
          <a:spcPts val="600"/>
        </a:spcBef>
        <a:buFont typeface="Arial"/>
        <a:buChar char="–"/>
        <a:defRPr sz="2400" kern="1200">
          <a:solidFill>
            <a:srgbClr val="595959"/>
          </a:solidFill>
          <a:latin typeface="+mn-lt"/>
          <a:ea typeface="+mn-ea"/>
          <a:cs typeface="+mn-cs"/>
        </a:defRPr>
      </a:lvl4pPr>
      <a:lvl5pPr marL="2281238" indent="-228600" algn="l" defTabSz="457200" rtl="0" eaLnBrk="1" latinLnBrk="0" hangingPunct="1">
        <a:spcBef>
          <a:spcPts val="600"/>
        </a:spcBef>
        <a:buFont typeface="Arial"/>
        <a:buChar char="»"/>
        <a:defRPr sz="24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fema.gov/government/grant/hma/grant_resources.shtm"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shontae.davis@la.gov"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mailto:Shontae.Davis@LA.GOV"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mailto:shontae.davis@la.gov"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lnkd.in/e76EUVY"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mailto:shontae.davis@la.gov"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229600" cy="4038600"/>
          </a:xfrm>
        </p:spPr>
        <p:txBody>
          <a:bodyPr>
            <a:noAutofit/>
          </a:bodyPr>
          <a:lstStyle/>
          <a:p>
            <a:pPr algn="ctr"/>
            <a:r>
              <a:rPr lang="en-US" sz="6600" b="1" dirty="0" smtClean="0">
                <a:solidFill>
                  <a:srgbClr val="800000"/>
                </a:solidFill>
              </a:rPr>
              <a:t/>
            </a:r>
            <a:br>
              <a:rPr lang="en-US" sz="6600" b="1" dirty="0" smtClean="0">
                <a:solidFill>
                  <a:srgbClr val="800000"/>
                </a:solidFill>
              </a:rPr>
            </a:br>
            <a:r>
              <a:rPr lang="en-US" sz="6600" b="1" dirty="0">
                <a:solidFill>
                  <a:srgbClr val="800000"/>
                </a:solidFill>
              </a:rPr>
              <a:t/>
            </a:r>
            <a:br>
              <a:rPr lang="en-US" sz="6600" b="1" dirty="0">
                <a:solidFill>
                  <a:srgbClr val="800000"/>
                </a:solidFill>
              </a:rPr>
            </a:br>
            <a:r>
              <a:rPr lang="en-US" sz="7200" b="1" dirty="0" smtClean="0">
                <a:solidFill>
                  <a:srgbClr val="800000"/>
                </a:solidFill>
              </a:rPr>
              <a:t>Hazard Mitigation</a:t>
            </a:r>
            <a:r>
              <a:rPr lang="en-US" sz="8000" b="1" dirty="0" smtClean="0">
                <a:solidFill>
                  <a:srgbClr val="800000"/>
                </a:solidFill>
              </a:rPr>
              <a:t/>
            </a:r>
            <a:br>
              <a:rPr lang="en-US" sz="8000" b="1" dirty="0" smtClean="0">
                <a:solidFill>
                  <a:srgbClr val="800000"/>
                </a:solidFill>
              </a:rPr>
            </a:br>
            <a:r>
              <a:rPr lang="en-US" sz="5400" b="1" dirty="0" smtClean="0">
                <a:solidFill>
                  <a:srgbClr val="800000"/>
                </a:solidFill>
              </a:rPr>
              <a:t/>
            </a:r>
            <a:br>
              <a:rPr lang="en-US" sz="5400" b="1" dirty="0" smtClean="0">
                <a:solidFill>
                  <a:srgbClr val="800000"/>
                </a:solidFill>
              </a:rPr>
            </a:br>
            <a:r>
              <a:rPr lang="en-US" sz="2800" b="1" dirty="0" smtClean="0">
                <a:solidFill>
                  <a:srgbClr val="800000"/>
                </a:solidFill>
              </a:rPr>
              <a:t/>
            </a:r>
            <a:br>
              <a:rPr lang="en-US" sz="2800" b="1" dirty="0" smtClean="0">
                <a:solidFill>
                  <a:srgbClr val="800000"/>
                </a:solidFill>
              </a:rPr>
            </a:br>
            <a:r>
              <a:rPr lang="en-US" sz="4800" dirty="0" smtClean="0"/>
              <a:t/>
            </a:r>
            <a:br>
              <a:rPr lang="en-US" sz="4800" dirty="0" smtClean="0"/>
            </a:br>
            <a:endParaRPr lang="en-US" sz="6000" dirty="0"/>
          </a:p>
        </p:txBody>
      </p:sp>
    </p:spTree>
    <p:extLst>
      <p:ext uri="{BB962C8B-B14F-4D97-AF65-F5344CB8AC3E}">
        <p14:creationId xmlns:p14="http://schemas.microsoft.com/office/powerpoint/2010/main" val="1733368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Hazard Mitigation State Applicant Liaisons</a:t>
            </a:r>
            <a:endParaRPr lang="en-US" dirty="0"/>
          </a:p>
        </p:txBody>
      </p:sp>
      <p:sp>
        <p:nvSpPr>
          <p:cNvPr id="3" name="Content Placeholder 2"/>
          <p:cNvSpPr>
            <a:spLocks noGrp="1"/>
          </p:cNvSpPr>
          <p:nvPr>
            <p:ph idx="1"/>
          </p:nvPr>
        </p:nvSpPr>
        <p:spPr/>
        <p:txBody>
          <a:bodyPr>
            <a:normAutofit/>
          </a:bodyPr>
          <a:lstStyle/>
          <a:p>
            <a:pPr marL="225425" indent="0" algn="ctr">
              <a:buNone/>
            </a:pPr>
            <a:endParaRPr lang="en-US" sz="4400" b="1" dirty="0" smtClean="0">
              <a:solidFill>
                <a:srgbClr val="800000"/>
              </a:solidFill>
            </a:endParaRPr>
          </a:p>
          <a:p>
            <a:pPr marL="225425" indent="0" algn="ctr">
              <a:buNone/>
            </a:pPr>
            <a:r>
              <a:rPr lang="en-US" sz="4400" b="1" dirty="0" smtClean="0">
                <a:solidFill>
                  <a:srgbClr val="800000"/>
                </a:solidFill>
              </a:rPr>
              <a:t>QUESTIONS??</a:t>
            </a:r>
            <a:endParaRPr lang="en-US" sz="4400" dirty="0"/>
          </a:p>
        </p:txBody>
      </p:sp>
    </p:spTree>
    <p:extLst>
      <p:ext uri="{BB962C8B-B14F-4D97-AF65-F5344CB8AC3E}">
        <p14:creationId xmlns:p14="http://schemas.microsoft.com/office/powerpoint/2010/main" val="828895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457200" y="1460500"/>
            <a:ext cx="8382000" cy="1143000"/>
          </a:xfrm>
          <a:prstGeom prst="rect">
            <a:avLst/>
          </a:prstGeom>
          <a:noFill/>
          <a:ln w="9525">
            <a:noFill/>
            <a:miter lim="800000"/>
            <a:headEnd/>
            <a:tailEnd/>
          </a:ln>
        </p:spPr>
        <p:txBody>
          <a:bodyPr anchor="ctr"/>
          <a:lstStyle/>
          <a:p>
            <a:pPr algn="ctr" fontAlgn="auto">
              <a:spcBef>
                <a:spcPts val="0"/>
              </a:spcBef>
              <a:spcAft>
                <a:spcPts val="0"/>
              </a:spcAft>
              <a:defRPr/>
            </a:pPr>
            <a:r>
              <a:rPr lang="en-US" sz="4400" b="1" dirty="0">
                <a:solidFill>
                  <a:srgbClr val="800000"/>
                </a:solidFill>
                <a:latin typeface="+mj-lt"/>
                <a:ea typeface="Helvetica" charset="0"/>
                <a:cs typeface="Helvetica" charset="0"/>
              </a:rPr>
              <a:t>For more information</a:t>
            </a:r>
          </a:p>
        </p:txBody>
      </p:sp>
      <p:pic>
        <p:nvPicPr>
          <p:cNvPr id="6" name="Picture 5" descr="GAGP-State MP.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603500"/>
            <a:ext cx="39497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6"/>
          <p:cNvSpPr txBox="1">
            <a:spLocks noChangeArrowheads="1"/>
          </p:cNvSpPr>
          <p:nvPr/>
        </p:nvSpPr>
        <p:spPr bwMode="auto">
          <a:xfrm>
            <a:off x="825500" y="2968625"/>
            <a:ext cx="152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altLang="en-US" sz="2600" b="1">
                <a:solidFill>
                  <a:srgbClr val="7F7F7F"/>
                </a:solidFill>
                <a:latin typeface="Helvetica" pitchFamily="34" charset="0"/>
                <a:cs typeface="Helvetica" pitchFamily="34" charset="0"/>
              </a:rPr>
              <a:t>Visit:</a:t>
            </a:r>
          </a:p>
        </p:txBody>
      </p:sp>
      <p:sp>
        <p:nvSpPr>
          <p:cNvPr id="50181" name="TextBox 7"/>
          <p:cNvSpPr txBox="1">
            <a:spLocks noChangeArrowheads="1"/>
          </p:cNvSpPr>
          <p:nvPr/>
        </p:nvSpPr>
        <p:spPr bwMode="auto">
          <a:xfrm>
            <a:off x="541020" y="4359414"/>
            <a:ext cx="76784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altLang="en-US" sz="2000" b="1">
                <a:solidFill>
                  <a:srgbClr val="0000FF"/>
                </a:solidFill>
                <a:ea typeface="Calibri" panose="020F0502020204030204" pitchFamily="34" charset="0"/>
                <a:cs typeface="Calibri" panose="020F0502020204030204" pitchFamily="34" charset="0"/>
                <a:hlinkClick r:id="rId3"/>
              </a:rPr>
              <a:t>www.fema.gov/government/grant/hma/grant_resources.shtm</a:t>
            </a:r>
            <a:endParaRPr lang="en-US" altLang="en-US" sz="2000" b="1">
              <a:solidFill>
                <a:srgbClr val="0000FF"/>
              </a:solidFill>
              <a:ea typeface="Calibri" panose="020F0502020204030204" pitchFamily="34" charset="0"/>
              <a:cs typeface="Calibri" panose="020F0502020204030204" pitchFamily="34" charset="0"/>
            </a:endParaRPr>
          </a:p>
          <a:p>
            <a:pPr algn="ctr"/>
            <a:endParaRPr lang="en-US" altLang="en-US" sz="2000" b="1">
              <a:solidFill>
                <a:srgbClr val="0000FF"/>
              </a:solidFill>
              <a:ea typeface="Calibri" panose="020F0502020204030204" pitchFamily="34" charset="0"/>
              <a:cs typeface="Calibri" panose="020F0502020204030204" pitchFamily="34" charset="0"/>
            </a:endParaRPr>
          </a:p>
        </p:txBody>
      </p:sp>
      <p:sp>
        <p:nvSpPr>
          <p:cNvPr id="2" name="Rectangle 1"/>
          <p:cNvSpPr/>
          <p:nvPr/>
        </p:nvSpPr>
        <p:spPr>
          <a:xfrm>
            <a:off x="4362648" y="3244334"/>
            <a:ext cx="418704" cy="369332"/>
          </a:xfrm>
          <a:prstGeom prst="rect">
            <a:avLst/>
          </a:prstGeom>
        </p:spPr>
        <p:txBody>
          <a:bodyPr wrap="none">
            <a:spAutoFit/>
          </a:bodyPr>
          <a:lstStyle/>
          <a:p>
            <a:fld id="{A1FCC955-EDC8-C641-B7EE-09FB459102F8}" type="slidenum">
              <a:rPr lang="en-US"/>
              <a:pPr/>
              <a:t>11</a:t>
            </a:fld>
            <a:endParaRPr lang="en-US" dirty="0"/>
          </a:p>
        </p:txBody>
      </p:sp>
    </p:spTree>
    <p:extLst>
      <p:ext uri="{BB962C8B-B14F-4D97-AF65-F5344CB8AC3E}">
        <p14:creationId xmlns:p14="http://schemas.microsoft.com/office/powerpoint/2010/main" val="1429983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38100" y="1897063"/>
            <a:ext cx="8801100" cy="720725"/>
          </a:xfrm>
          <a:prstGeom prst="rect">
            <a:avLst/>
          </a:prstGeom>
          <a:noFill/>
          <a:ln w="9525">
            <a:noFill/>
            <a:miter lim="800000"/>
            <a:headEnd/>
            <a:tailEnd/>
          </a:ln>
        </p:spPr>
        <p:txBody>
          <a:bodyPr anchor="ctr"/>
          <a:lstStyle/>
          <a:p>
            <a:pPr algn="ctr" fontAlgn="auto">
              <a:spcBef>
                <a:spcPts val="0"/>
              </a:spcBef>
              <a:spcAft>
                <a:spcPts val="0"/>
              </a:spcAft>
              <a:defRPr/>
            </a:pPr>
            <a:r>
              <a:rPr lang="en-US" sz="4400" b="1" dirty="0" smtClean="0">
                <a:solidFill>
                  <a:srgbClr val="800000"/>
                </a:solidFill>
                <a:latin typeface="+mj-lt"/>
                <a:ea typeface="Helvetica" charset="0"/>
                <a:cs typeface="Helvetica" charset="0"/>
              </a:rPr>
              <a:t>Contact Info</a:t>
            </a:r>
            <a:endParaRPr lang="en-US" sz="4400" b="1" dirty="0">
              <a:solidFill>
                <a:srgbClr val="800000"/>
              </a:solidFill>
              <a:latin typeface="+mj-lt"/>
              <a:ea typeface="Helvetica" charset="0"/>
              <a:cs typeface="Helvetica" charset="0"/>
            </a:endParaRPr>
          </a:p>
        </p:txBody>
      </p:sp>
      <p:sp>
        <p:nvSpPr>
          <p:cNvPr id="5" name="Rectangle 2"/>
          <p:cNvSpPr>
            <a:spLocks noGrp="1" noChangeArrowheads="1"/>
          </p:cNvSpPr>
          <p:nvPr>
            <p:ph idx="1"/>
          </p:nvPr>
        </p:nvSpPr>
        <p:spPr>
          <a:xfrm>
            <a:off x="304800" y="3885764"/>
            <a:ext cx="8839200" cy="739776"/>
          </a:xfrm>
        </p:spPr>
        <p:txBody>
          <a:bodyPr>
            <a:normAutofit/>
          </a:bodyPr>
          <a:lstStyle/>
          <a:p>
            <a:pPr marL="0" indent="0" algn="ctr">
              <a:spcBef>
                <a:spcPts val="725"/>
              </a:spcBef>
              <a:buFont typeface="Arial" panose="020B0604020202020204" pitchFamily="34" charset="0"/>
              <a:buNone/>
            </a:pPr>
            <a:r>
              <a:rPr lang="en-US" altLang="en-US" sz="3000" dirty="0">
                <a:solidFill>
                  <a:srgbClr val="404040"/>
                </a:solidFill>
              </a:rPr>
              <a:t>Section Chief-Hazard Mitigation SALS</a:t>
            </a:r>
          </a:p>
        </p:txBody>
      </p:sp>
      <p:sp>
        <p:nvSpPr>
          <p:cNvPr id="8" name="Rectangle 2"/>
          <p:cNvSpPr txBox="1">
            <a:spLocks noChangeArrowheads="1"/>
          </p:cNvSpPr>
          <p:nvPr/>
        </p:nvSpPr>
        <p:spPr>
          <a:xfrm>
            <a:off x="2400300" y="2698197"/>
            <a:ext cx="4318000" cy="1066800"/>
          </a:xfrm>
          <a:prstGeom prst="rect">
            <a:avLst/>
          </a:prstGeom>
        </p:spPr>
        <p:txBody>
          <a:bodyPr/>
          <a:lstStyle/>
          <a:p>
            <a:pPr algn="ctr" fontAlgn="auto">
              <a:spcBef>
                <a:spcPts val="720"/>
              </a:spcBef>
              <a:spcAft>
                <a:spcPts val="0"/>
              </a:spcAft>
              <a:defRPr/>
            </a:pPr>
            <a:r>
              <a:rPr lang="en-US" sz="3000" b="1" dirty="0">
                <a:solidFill>
                  <a:schemeClr val="tx1">
                    <a:lumMod val="75000"/>
                    <a:lumOff val="25000"/>
                  </a:schemeClr>
                </a:solidFill>
              </a:rPr>
              <a:t>Shontae Davis</a:t>
            </a:r>
          </a:p>
          <a:p>
            <a:pPr algn="ctr" fontAlgn="auto">
              <a:spcBef>
                <a:spcPts val="720"/>
              </a:spcBef>
              <a:spcAft>
                <a:spcPts val="0"/>
              </a:spcAft>
              <a:defRPr/>
            </a:pPr>
            <a:r>
              <a:rPr lang="en-US" sz="3000" b="1" dirty="0">
                <a:ea typeface="ＭＳ Ｐゴシック" pitchFamily="-112" charset="-128"/>
                <a:hlinkClick r:id="rId3"/>
              </a:rPr>
              <a:t>shontae.davis@la.gov</a:t>
            </a:r>
            <a:endParaRPr lang="en-US" sz="3000" b="1" dirty="0">
              <a:ea typeface="ＭＳ Ｐゴシック" pitchFamily="-112" charset="-128"/>
            </a:endParaRPr>
          </a:p>
        </p:txBody>
      </p:sp>
    </p:spTree>
    <p:extLst>
      <p:ext uri="{BB962C8B-B14F-4D97-AF65-F5344CB8AC3E}">
        <p14:creationId xmlns:p14="http://schemas.microsoft.com/office/powerpoint/2010/main" val="1585565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229600" cy="4038600"/>
          </a:xfrm>
        </p:spPr>
        <p:txBody>
          <a:bodyPr>
            <a:noAutofit/>
          </a:bodyPr>
          <a:lstStyle/>
          <a:p>
            <a:pPr algn="ctr"/>
            <a:r>
              <a:rPr lang="en-US" sz="6600" b="1" dirty="0" smtClean="0">
                <a:solidFill>
                  <a:srgbClr val="800000"/>
                </a:solidFill>
              </a:rPr>
              <a:t>Hazard Mitigation</a:t>
            </a:r>
            <a:r>
              <a:rPr lang="en-US" sz="8000" b="1" dirty="0" smtClean="0">
                <a:solidFill>
                  <a:srgbClr val="800000"/>
                </a:solidFill>
              </a:rPr>
              <a:t/>
            </a:r>
            <a:br>
              <a:rPr lang="en-US" sz="8000" b="1" dirty="0" smtClean="0">
                <a:solidFill>
                  <a:srgbClr val="800000"/>
                </a:solidFill>
              </a:rPr>
            </a:br>
            <a:r>
              <a:rPr lang="en-US" sz="5400" b="1" dirty="0" smtClean="0">
                <a:solidFill>
                  <a:srgbClr val="800000"/>
                </a:solidFill>
              </a:rPr>
              <a:t>Grants Management</a:t>
            </a:r>
            <a:br>
              <a:rPr lang="en-US" sz="5400" b="1" dirty="0" smtClean="0">
                <a:solidFill>
                  <a:srgbClr val="800000"/>
                </a:solidFill>
              </a:rPr>
            </a:br>
            <a:r>
              <a:rPr lang="en-US" sz="2800" b="1" dirty="0" smtClean="0">
                <a:solidFill>
                  <a:srgbClr val="800000"/>
                </a:solidFill>
              </a:rPr>
              <a:t/>
            </a:r>
            <a:br>
              <a:rPr lang="en-US" sz="2800" b="1" dirty="0" smtClean="0">
                <a:solidFill>
                  <a:srgbClr val="800000"/>
                </a:solidFill>
              </a:rPr>
            </a:br>
            <a:r>
              <a:rPr lang="en-US" sz="4800" dirty="0" smtClean="0"/>
              <a:t>Tenesha Wilson</a:t>
            </a:r>
            <a:br>
              <a:rPr lang="en-US" sz="4800" dirty="0" smtClean="0"/>
            </a:br>
            <a:r>
              <a:rPr lang="en-US" sz="4000" dirty="0" smtClean="0"/>
              <a:t>Section Chief</a:t>
            </a:r>
            <a:endParaRPr lang="en-US" sz="6000" dirty="0"/>
          </a:p>
        </p:txBody>
      </p:sp>
    </p:spTree>
    <p:extLst>
      <p:ext uri="{BB962C8B-B14F-4D97-AF65-F5344CB8AC3E}">
        <p14:creationId xmlns:p14="http://schemas.microsoft.com/office/powerpoint/2010/main" val="2820746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Payments</a:t>
            </a:r>
            <a:endParaRPr lang="en-US" dirty="0"/>
          </a:p>
        </p:txBody>
      </p:sp>
      <p:sp>
        <p:nvSpPr>
          <p:cNvPr id="3" name="Content Placeholder 2"/>
          <p:cNvSpPr>
            <a:spLocks noGrp="1"/>
          </p:cNvSpPr>
          <p:nvPr>
            <p:ph idx="1"/>
          </p:nvPr>
        </p:nvSpPr>
        <p:spPr/>
        <p:txBody>
          <a:bodyPr>
            <a:normAutofit/>
          </a:bodyPr>
          <a:lstStyle/>
          <a:p>
            <a:r>
              <a:rPr lang="en-US" b="1" dirty="0" smtClean="0"/>
              <a:t>Reimbursement Process</a:t>
            </a:r>
          </a:p>
          <a:p>
            <a:pPr lvl="1"/>
            <a:r>
              <a:rPr lang="en-US" dirty="0" smtClean="0"/>
              <a:t>Reimbursement is the preferred </a:t>
            </a:r>
            <a:r>
              <a:rPr lang="en-US" b="1" dirty="0" smtClean="0">
                <a:solidFill>
                  <a:srgbClr val="792D2B"/>
                </a:solidFill>
              </a:rPr>
              <a:t>method</a:t>
            </a:r>
            <a:r>
              <a:rPr lang="en-US" dirty="0" smtClean="0">
                <a:solidFill>
                  <a:srgbClr val="792D2B"/>
                </a:solidFill>
              </a:rPr>
              <a:t> </a:t>
            </a:r>
            <a:r>
              <a:rPr lang="en-US" dirty="0" smtClean="0"/>
              <a:t>of payment to </a:t>
            </a:r>
            <a:r>
              <a:rPr lang="en-US" b="1" dirty="0" err="1" smtClean="0"/>
              <a:t>Subgrantees</a:t>
            </a:r>
            <a:r>
              <a:rPr lang="en-US" dirty="0" smtClean="0"/>
              <a:t>.</a:t>
            </a:r>
          </a:p>
          <a:p>
            <a:pPr lvl="2"/>
            <a:r>
              <a:rPr lang="en-US" b="1" dirty="0" smtClean="0"/>
              <a:t>Cancelled checks </a:t>
            </a:r>
            <a:r>
              <a:rPr lang="en-US" dirty="0" smtClean="0"/>
              <a:t>are </a:t>
            </a:r>
            <a:r>
              <a:rPr lang="en-US" b="1" dirty="0" smtClean="0">
                <a:solidFill>
                  <a:srgbClr val="792D2B"/>
                </a:solidFill>
              </a:rPr>
              <a:t>no longer required </a:t>
            </a:r>
            <a:r>
              <a:rPr lang="en-US" dirty="0" smtClean="0"/>
              <a:t>to receive the reimbursement.</a:t>
            </a:r>
            <a:endParaRPr lang="en-US" dirty="0"/>
          </a:p>
          <a:p>
            <a:pPr lvl="3"/>
            <a:r>
              <a:rPr lang="en-US" dirty="0" smtClean="0"/>
              <a:t>Cancelled checks must be submitted not later than </a:t>
            </a:r>
            <a:r>
              <a:rPr lang="en-US" b="1" dirty="0" smtClean="0">
                <a:solidFill>
                  <a:srgbClr val="792D2B"/>
                </a:solidFill>
              </a:rPr>
              <a:t>45 days </a:t>
            </a:r>
            <a:r>
              <a:rPr lang="en-US" dirty="0" smtClean="0"/>
              <a:t>following payment.</a:t>
            </a:r>
          </a:p>
        </p:txBody>
      </p:sp>
    </p:spTree>
    <p:extLst>
      <p:ext uri="{BB962C8B-B14F-4D97-AF65-F5344CB8AC3E}">
        <p14:creationId xmlns:p14="http://schemas.microsoft.com/office/powerpoint/2010/main" val="10445339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Payments cont’d</a:t>
            </a:r>
            <a:endParaRPr lang="en-US" dirty="0"/>
          </a:p>
        </p:txBody>
      </p:sp>
      <p:sp>
        <p:nvSpPr>
          <p:cNvPr id="3" name="Content Placeholder 2"/>
          <p:cNvSpPr>
            <a:spLocks noGrp="1"/>
          </p:cNvSpPr>
          <p:nvPr>
            <p:ph idx="1"/>
          </p:nvPr>
        </p:nvSpPr>
        <p:spPr/>
        <p:txBody>
          <a:bodyPr/>
          <a:lstStyle/>
          <a:p>
            <a:r>
              <a:rPr lang="en-US" b="1" dirty="0" smtClean="0"/>
              <a:t>Timeframe for Payment</a:t>
            </a:r>
          </a:p>
          <a:p>
            <a:pPr lvl="1"/>
            <a:r>
              <a:rPr lang="en-US" dirty="0" smtClean="0"/>
              <a:t>Payments are made in </a:t>
            </a:r>
            <a:r>
              <a:rPr lang="en-US" b="1" dirty="0" smtClean="0">
                <a:solidFill>
                  <a:srgbClr val="792D2B"/>
                </a:solidFill>
              </a:rPr>
              <a:t>45 days </a:t>
            </a:r>
            <a:r>
              <a:rPr lang="en-US" dirty="0" smtClean="0"/>
              <a:t>with a </a:t>
            </a:r>
            <a:r>
              <a:rPr lang="en-US" b="1" dirty="0" smtClean="0"/>
              <a:t>complete</a:t>
            </a:r>
            <a:r>
              <a:rPr lang="en-US" dirty="0" smtClean="0"/>
              <a:t> and </a:t>
            </a:r>
            <a:r>
              <a:rPr lang="en-US" b="1" dirty="0" smtClean="0"/>
              <a:t>accurate</a:t>
            </a:r>
            <a:r>
              <a:rPr lang="en-US" dirty="0" smtClean="0"/>
              <a:t> packet. </a:t>
            </a:r>
          </a:p>
          <a:p>
            <a:pPr lvl="1"/>
            <a:r>
              <a:rPr lang="en-US" dirty="0" smtClean="0"/>
              <a:t>Documents uploaded to LAHM should include:</a:t>
            </a:r>
          </a:p>
          <a:p>
            <a:pPr lvl="2"/>
            <a:r>
              <a:rPr lang="en-US" dirty="0" smtClean="0"/>
              <a:t>Completed and signed RRF Form</a:t>
            </a:r>
          </a:p>
          <a:p>
            <a:pPr lvl="2"/>
            <a:r>
              <a:rPr lang="en-US" dirty="0" smtClean="0"/>
              <a:t>Documentation to support expenses (i.e. invoices, procurement, contracts, etc.)</a:t>
            </a:r>
          </a:p>
        </p:txBody>
      </p:sp>
      <p:pic>
        <p:nvPicPr>
          <p:cNvPr id="5" name="Picture 4" descr="Underline.png"/>
          <p:cNvPicPr>
            <a:picLocks noChangeAspect="1"/>
          </p:cNvPicPr>
          <p:nvPr/>
        </p:nvPicPr>
        <p:blipFill>
          <a:blip r:embed="rId3"/>
          <a:srcRect/>
          <a:stretch>
            <a:fillRect/>
          </a:stretch>
        </p:blipFill>
        <p:spPr bwMode="auto">
          <a:xfrm>
            <a:off x="4757248" y="3536511"/>
            <a:ext cx="1484063" cy="87747"/>
          </a:xfrm>
          <a:prstGeom prst="rect">
            <a:avLst/>
          </a:prstGeom>
          <a:noFill/>
          <a:ln w="9525">
            <a:noFill/>
            <a:miter lim="800000"/>
            <a:headEnd/>
            <a:tailEnd/>
          </a:ln>
        </p:spPr>
      </p:pic>
    </p:spTree>
    <p:extLst>
      <p:ext uri="{BB962C8B-B14F-4D97-AF65-F5344CB8AC3E}">
        <p14:creationId xmlns:p14="http://schemas.microsoft.com/office/powerpoint/2010/main" val="349688430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8" y="1913467"/>
            <a:ext cx="8229600" cy="677253"/>
          </a:xfrm>
        </p:spPr>
        <p:txBody>
          <a:bodyPr>
            <a:noAutofit/>
          </a:bodyPr>
          <a:lstStyle/>
          <a:p>
            <a:r>
              <a:rPr lang="en-US" sz="4000" dirty="0"/>
              <a:t>What is necessary to </a:t>
            </a:r>
            <a:r>
              <a:rPr lang="en-US" sz="4000" b="1" dirty="0">
                <a:solidFill>
                  <a:srgbClr val="800000"/>
                </a:solidFill>
              </a:rPr>
              <a:t>submit</a:t>
            </a:r>
            <a:r>
              <a:rPr lang="en-US" sz="4000" dirty="0"/>
              <a:t> for a reimbursement? </a:t>
            </a:r>
            <a:r>
              <a:rPr lang="en-US" sz="2000" dirty="0"/>
              <a:t>(Continued . . . )</a:t>
            </a:r>
          </a:p>
        </p:txBody>
      </p:sp>
      <p:pic>
        <p:nvPicPr>
          <p:cNvPr id="5" name="Picture 4" descr="Underline.png"/>
          <p:cNvPicPr>
            <a:picLocks noChangeAspect="1"/>
          </p:cNvPicPr>
          <p:nvPr/>
        </p:nvPicPr>
        <p:blipFill>
          <a:blip r:embed="rId3"/>
          <a:srcRect/>
          <a:stretch>
            <a:fillRect/>
          </a:stretch>
        </p:blipFill>
        <p:spPr bwMode="auto">
          <a:xfrm>
            <a:off x="3311220" y="2200912"/>
            <a:ext cx="2313826" cy="136808"/>
          </a:xfrm>
          <a:prstGeom prst="rect">
            <a:avLst/>
          </a:prstGeom>
          <a:noFill/>
          <a:ln w="9525">
            <a:noFill/>
            <a:miter lim="800000"/>
            <a:headEnd/>
            <a:tailEnd/>
          </a:ln>
        </p:spPr>
      </p:pic>
      <p:pic>
        <p:nvPicPr>
          <p:cNvPr id="3" name="Picture 2" descr="3Payment_Checklist_v20_6-2-14_315p.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60" y="2458180"/>
            <a:ext cx="3290488" cy="3193708"/>
          </a:xfrm>
          <a:prstGeom prst="rect">
            <a:avLst/>
          </a:prstGeom>
          <a:solidFill>
            <a:schemeClr val="bg1"/>
          </a:solidFill>
          <a:ln>
            <a:solidFill>
              <a:schemeClr val="bg1">
                <a:lumMod val="50000"/>
              </a:schemeClr>
            </a:solidFill>
          </a:ln>
          <a:effectLst>
            <a:outerShdw blurRad="50800" dist="38100" dir="2700000" algn="tl" rotWithShape="0">
              <a:srgbClr val="000000">
                <a:alpha val="43000"/>
              </a:srgbClr>
            </a:outerShdw>
          </a:effectLst>
        </p:spPr>
      </p:pic>
      <p:pic>
        <p:nvPicPr>
          <p:cNvPr id="9" name="Picture 8" descr="HM Payment.pdf"/>
          <p:cNvPicPr>
            <a:picLocks noChangeAspect="1"/>
          </p:cNvPicPr>
          <p:nvPr/>
        </p:nvPicPr>
        <p:blipFill rotWithShape="1">
          <a:blip r:embed="rId5">
            <a:extLst>
              <a:ext uri="{28A0092B-C50C-407E-A947-70E740481C1C}">
                <a14:useLocalDpi xmlns:a14="http://schemas.microsoft.com/office/drawing/2010/main" val="0"/>
              </a:ext>
            </a:extLst>
          </a:blip>
          <a:srcRect l="7683" t="15726" r="11659" b="20430"/>
          <a:stretch/>
        </p:blipFill>
        <p:spPr>
          <a:xfrm>
            <a:off x="435741" y="4627864"/>
            <a:ext cx="8590018" cy="1292088"/>
          </a:xfrm>
          <a:prstGeom prst="rect">
            <a:avLst/>
          </a:prstGeom>
        </p:spPr>
      </p:pic>
      <p:pic>
        <p:nvPicPr>
          <p:cNvPr id="12" name="Picture 11" descr="supporting doc.pdf"/>
          <p:cNvPicPr>
            <a:picLocks noChangeAspect="1"/>
          </p:cNvPicPr>
          <p:nvPr/>
        </p:nvPicPr>
        <p:blipFill rotWithShape="1">
          <a:blip r:embed="rId6">
            <a:extLst>
              <a:ext uri="{28A0092B-C50C-407E-A947-70E740481C1C}">
                <a14:useLocalDpi xmlns:a14="http://schemas.microsoft.com/office/drawing/2010/main" val="0"/>
              </a:ext>
            </a:extLst>
          </a:blip>
          <a:srcRect l="2981" t="33871" r="25535" b="37903"/>
          <a:stretch/>
        </p:blipFill>
        <p:spPr>
          <a:xfrm>
            <a:off x="353439" y="3533687"/>
            <a:ext cx="13999725" cy="1179123"/>
          </a:xfrm>
          <a:prstGeom prst="rect">
            <a:avLst/>
          </a:prstGeom>
        </p:spPr>
      </p:pic>
    </p:spTree>
    <p:extLst>
      <p:ext uri="{BB962C8B-B14F-4D97-AF65-F5344CB8AC3E}">
        <p14:creationId xmlns:p14="http://schemas.microsoft.com/office/powerpoint/2010/main" val="3047417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3778" y="1988137"/>
            <a:ext cx="5413022" cy="677253"/>
          </a:xfrm>
        </p:spPr>
        <p:txBody>
          <a:bodyPr>
            <a:noAutofit/>
          </a:bodyPr>
          <a:lstStyle/>
          <a:p>
            <a:r>
              <a:rPr lang="en-US" dirty="0" smtClean="0"/>
              <a:t>Potential delays for </a:t>
            </a:r>
            <a:r>
              <a:rPr lang="en-US" b="1" dirty="0" smtClean="0">
                <a:solidFill>
                  <a:srgbClr val="800000"/>
                </a:solidFill>
              </a:rPr>
              <a:t>any</a:t>
            </a:r>
            <a:r>
              <a:rPr lang="en-US" dirty="0" smtClean="0">
                <a:solidFill>
                  <a:srgbClr val="800000"/>
                </a:solidFill>
              </a:rPr>
              <a:t> </a:t>
            </a:r>
            <a:r>
              <a:rPr lang="en-US" dirty="0" smtClean="0"/>
              <a:t>payment request</a:t>
            </a:r>
            <a:endParaRPr lang="en-US" dirty="0"/>
          </a:p>
        </p:txBody>
      </p:sp>
      <p:sp>
        <p:nvSpPr>
          <p:cNvPr id="3" name="Content Placeholder 2"/>
          <p:cNvSpPr>
            <a:spLocks noGrp="1"/>
          </p:cNvSpPr>
          <p:nvPr>
            <p:ph idx="1"/>
          </p:nvPr>
        </p:nvSpPr>
        <p:spPr>
          <a:xfrm>
            <a:off x="457200" y="3001760"/>
            <a:ext cx="8229600" cy="2914323"/>
          </a:xfrm>
        </p:spPr>
        <p:txBody>
          <a:bodyPr>
            <a:normAutofit fontScale="85000" lnSpcReduction="20000"/>
          </a:bodyPr>
          <a:lstStyle/>
          <a:p>
            <a:pPr>
              <a:lnSpc>
                <a:spcPct val="110000"/>
              </a:lnSpc>
            </a:pPr>
            <a:r>
              <a:rPr lang="en-US" b="1" dirty="0" smtClean="0"/>
              <a:t>Missing</a:t>
            </a:r>
            <a:r>
              <a:rPr lang="en-US" dirty="0" smtClean="0"/>
              <a:t> or </a:t>
            </a:r>
            <a:r>
              <a:rPr lang="en-US" b="1" dirty="0" smtClean="0"/>
              <a:t>improper</a:t>
            </a:r>
            <a:r>
              <a:rPr lang="en-US" dirty="0" smtClean="0"/>
              <a:t> documentation.</a:t>
            </a:r>
          </a:p>
          <a:p>
            <a:pPr>
              <a:lnSpc>
                <a:spcPct val="110000"/>
              </a:lnSpc>
            </a:pPr>
            <a:r>
              <a:rPr lang="en-US" b="1" dirty="0" smtClean="0"/>
              <a:t>Improper</a:t>
            </a:r>
            <a:r>
              <a:rPr lang="en-US" dirty="0" smtClean="0"/>
              <a:t> procurement or </a:t>
            </a:r>
            <a:r>
              <a:rPr lang="en-US" b="1" dirty="0" smtClean="0"/>
              <a:t>lack thereof</a:t>
            </a:r>
            <a:r>
              <a:rPr lang="en-US" dirty="0" smtClean="0"/>
              <a:t>.</a:t>
            </a:r>
          </a:p>
          <a:p>
            <a:pPr>
              <a:lnSpc>
                <a:spcPct val="110000"/>
              </a:lnSpc>
            </a:pPr>
            <a:r>
              <a:rPr lang="en-US" dirty="0" smtClean="0"/>
              <a:t>Project </a:t>
            </a:r>
            <a:r>
              <a:rPr lang="en-US" b="1" dirty="0" smtClean="0"/>
              <a:t>amendments</a:t>
            </a:r>
            <a:r>
              <a:rPr lang="en-US" dirty="0" smtClean="0"/>
              <a:t>.</a:t>
            </a:r>
          </a:p>
          <a:p>
            <a:pPr>
              <a:lnSpc>
                <a:spcPct val="110000"/>
              </a:lnSpc>
            </a:pPr>
            <a:r>
              <a:rPr lang="en-US" dirty="0" smtClean="0"/>
              <a:t>Contract </a:t>
            </a:r>
            <a:r>
              <a:rPr lang="en-US" b="1" dirty="0" smtClean="0"/>
              <a:t>amendments</a:t>
            </a:r>
            <a:r>
              <a:rPr lang="en-US" dirty="0" smtClean="0"/>
              <a:t>.</a:t>
            </a:r>
          </a:p>
          <a:p>
            <a:pPr>
              <a:lnSpc>
                <a:spcPct val="110000"/>
              </a:lnSpc>
            </a:pPr>
            <a:r>
              <a:rPr lang="en-US" dirty="0" smtClean="0"/>
              <a:t>Material </a:t>
            </a:r>
            <a:r>
              <a:rPr lang="en-US" b="1" dirty="0" smtClean="0"/>
              <a:t>changes</a:t>
            </a:r>
            <a:r>
              <a:rPr lang="en-US" dirty="0" smtClean="0"/>
              <a:t>.</a:t>
            </a:r>
          </a:p>
          <a:p>
            <a:pPr>
              <a:lnSpc>
                <a:spcPct val="110000"/>
              </a:lnSpc>
            </a:pPr>
            <a:r>
              <a:rPr lang="en-US" dirty="0" smtClean="0"/>
              <a:t>Need for </a:t>
            </a:r>
            <a:r>
              <a:rPr lang="en-US" b="1" dirty="0" smtClean="0"/>
              <a:t>cost analysis</a:t>
            </a:r>
            <a:r>
              <a:rPr lang="en-US" dirty="0" smtClean="0"/>
              <a:t>.</a:t>
            </a:r>
          </a:p>
          <a:p>
            <a:pPr>
              <a:lnSpc>
                <a:spcPct val="110000"/>
              </a:lnSpc>
            </a:pPr>
            <a:endParaRPr lang="en-US" dirty="0" smtClean="0"/>
          </a:p>
          <a:p>
            <a:pPr marL="0" indent="0">
              <a:lnSpc>
                <a:spcPct val="110000"/>
              </a:lnSpc>
              <a:buNone/>
            </a:pPr>
            <a:endParaRPr lang="en-US" dirty="0" smtClean="0"/>
          </a:p>
          <a:p>
            <a:pPr marL="0" indent="0">
              <a:lnSpc>
                <a:spcPct val="110000"/>
              </a:lnSpc>
              <a:buNone/>
            </a:pP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7026" y="4014827"/>
            <a:ext cx="1809070" cy="1719546"/>
          </a:xfrm>
          <a:prstGeom prst="rect">
            <a:avLst/>
          </a:prstGeom>
        </p:spPr>
      </p:pic>
    </p:spTree>
    <p:extLst>
      <p:ext uri="{BB962C8B-B14F-4D97-AF65-F5344CB8AC3E}">
        <p14:creationId xmlns:p14="http://schemas.microsoft.com/office/powerpoint/2010/main" val="1386520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p:cNvPicPr>
          <p:nvPr>
            <p:ph idx="1"/>
          </p:nvPr>
        </p:nvPicPr>
        <p:blipFill>
          <a:blip r:embed="rId2"/>
          <a:stretch>
            <a:fillRect/>
          </a:stretch>
        </p:blipFill>
        <p:spPr>
          <a:xfrm>
            <a:off x="457199" y="1295400"/>
            <a:ext cx="8369301" cy="4654296"/>
          </a:xfrm>
          <a:prstGeom prst="rect">
            <a:avLst/>
          </a:prstGeom>
        </p:spPr>
      </p:pic>
      <p:sp>
        <p:nvSpPr>
          <p:cNvPr id="4" name="Title 3"/>
          <p:cNvSpPr>
            <a:spLocks noGrp="1"/>
          </p:cNvSpPr>
          <p:nvPr>
            <p:ph type="title"/>
          </p:nvPr>
        </p:nvSpPr>
        <p:spPr/>
        <p:txBody>
          <a:bodyPr/>
          <a:lstStyle/>
          <a:p>
            <a:endParaRPr lang="en-US" dirty="0"/>
          </a:p>
        </p:txBody>
      </p:sp>
      <p:sp>
        <p:nvSpPr>
          <p:cNvPr id="5" name="Oval 4"/>
          <p:cNvSpPr/>
          <p:nvPr/>
        </p:nvSpPr>
        <p:spPr>
          <a:xfrm>
            <a:off x="2434856" y="3221665"/>
            <a:ext cx="1935125" cy="648586"/>
          </a:xfrm>
          <a:prstGeom prst="ellipse">
            <a:avLst/>
          </a:prstGeom>
          <a:no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4633598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dirty="0"/>
          </a:p>
        </p:txBody>
      </p:sp>
      <p:pic>
        <p:nvPicPr>
          <p:cNvPr id="8" name="Picture 7"/>
          <p:cNvPicPr/>
          <p:nvPr/>
        </p:nvPicPr>
        <p:blipFill>
          <a:blip r:embed="rId2"/>
          <a:stretch>
            <a:fillRect/>
          </a:stretch>
        </p:blipFill>
        <p:spPr>
          <a:xfrm>
            <a:off x="152400" y="1235947"/>
            <a:ext cx="8674100" cy="4662830"/>
          </a:xfrm>
          <a:prstGeom prst="rect">
            <a:avLst/>
          </a:prstGeom>
          <a:ln>
            <a:solidFill>
              <a:schemeClr val="accent2">
                <a:lumMod val="75000"/>
              </a:schemeClr>
            </a:solidFill>
          </a:ln>
        </p:spPr>
      </p:pic>
      <p:sp>
        <p:nvSpPr>
          <p:cNvPr id="5" name="Oval 4"/>
          <p:cNvSpPr/>
          <p:nvPr/>
        </p:nvSpPr>
        <p:spPr>
          <a:xfrm>
            <a:off x="3030070" y="3481686"/>
            <a:ext cx="1613648" cy="582706"/>
          </a:xfrm>
          <a:prstGeom prst="ellipse">
            <a:avLst/>
          </a:prstGeom>
          <a:no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142447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076" y="1371600"/>
            <a:ext cx="7235124" cy="891153"/>
          </a:xfrm>
        </p:spPr>
        <p:txBody>
          <a:bodyPr>
            <a:noAutofit/>
          </a:bodyPr>
          <a:lstStyle/>
          <a:p>
            <a:r>
              <a:rPr lang="en-US" sz="4800" b="1" dirty="0" smtClean="0">
                <a:solidFill>
                  <a:srgbClr val="800000"/>
                </a:solidFill>
              </a:rPr>
              <a:t>Overview</a:t>
            </a:r>
            <a:endParaRPr lang="en-US" dirty="0"/>
          </a:p>
        </p:txBody>
      </p:sp>
      <p:sp>
        <p:nvSpPr>
          <p:cNvPr id="3" name="TextBox 2"/>
          <p:cNvSpPr txBox="1"/>
          <p:nvPr/>
        </p:nvSpPr>
        <p:spPr>
          <a:xfrm>
            <a:off x="937647" y="2740263"/>
            <a:ext cx="7299702" cy="1877437"/>
          </a:xfrm>
          <a:prstGeom prst="rect">
            <a:avLst/>
          </a:prstGeom>
          <a:noFill/>
        </p:spPr>
        <p:txBody>
          <a:bodyPr wrap="square" rtlCol="0">
            <a:spAutoFit/>
          </a:bodyPr>
          <a:lstStyle/>
          <a:p>
            <a:pPr marL="285750" indent="-285750">
              <a:buFont typeface="Arial" panose="020B0604020202020204" pitchFamily="34" charset="0"/>
              <a:buChar char="•"/>
            </a:pPr>
            <a:r>
              <a:rPr lang="en-US" sz="4000" dirty="0" smtClean="0">
                <a:solidFill>
                  <a:srgbClr val="17375E"/>
                </a:solidFill>
                <a:ea typeface="+mj-ea"/>
                <a:cs typeface="+mj-cs"/>
              </a:rPr>
              <a:t>Current Initiatives</a:t>
            </a:r>
          </a:p>
          <a:p>
            <a:pPr marL="285750" indent="-285750">
              <a:buFont typeface="Arial" panose="020B0604020202020204" pitchFamily="34" charset="0"/>
              <a:buChar char="•"/>
            </a:pPr>
            <a:r>
              <a:rPr lang="en-US" sz="4000" dirty="0" smtClean="0">
                <a:solidFill>
                  <a:srgbClr val="17375E"/>
                </a:solidFill>
                <a:ea typeface="+mj-ea"/>
                <a:cs typeface="+mj-cs"/>
              </a:rPr>
              <a:t>Organizational Update</a:t>
            </a:r>
          </a:p>
          <a:p>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53859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a:p>
        </p:txBody>
      </p:sp>
      <p:pic>
        <p:nvPicPr>
          <p:cNvPr id="8" name="Picture 7"/>
          <p:cNvPicPr/>
          <p:nvPr/>
        </p:nvPicPr>
        <p:blipFill>
          <a:blip r:embed="rId2"/>
          <a:stretch>
            <a:fillRect/>
          </a:stretch>
        </p:blipFill>
        <p:spPr>
          <a:xfrm>
            <a:off x="166407" y="1266825"/>
            <a:ext cx="8740775" cy="4711614"/>
          </a:xfrm>
          <a:prstGeom prst="rect">
            <a:avLst/>
          </a:prstGeom>
        </p:spPr>
      </p:pic>
      <p:sp>
        <p:nvSpPr>
          <p:cNvPr id="5" name="Oval 4"/>
          <p:cNvSpPr/>
          <p:nvPr/>
        </p:nvSpPr>
        <p:spPr>
          <a:xfrm>
            <a:off x="3998258" y="2993321"/>
            <a:ext cx="1443317" cy="473779"/>
          </a:xfrm>
          <a:prstGeom prst="ellipse">
            <a:avLst/>
          </a:prstGeom>
          <a:no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Oval 9"/>
          <p:cNvSpPr/>
          <p:nvPr/>
        </p:nvSpPr>
        <p:spPr>
          <a:xfrm>
            <a:off x="1658470" y="2334249"/>
            <a:ext cx="1568824" cy="473779"/>
          </a:xfrm>
          <a:prstGeom prst="ellipse">
            <a:avLst/>
          </a:prstGeom>
          <a:no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3799652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dirty="0"/>
          </a:p>
        </p:txBody>
      </p:sp>
      <p:pic>
        <p:nvPicPr>
          <p:cNvPr id="8" name="Picture 7"/>
          <p:cNvPicPr/>
          <p:nvPr/>
        </p:nvPicPr>
        <p:blipFill>
          <a:blip r:embed="rId2"/>
          <a:stretch>
            <a:fillRect/>
          </a:stretch>
        </p:blipFill>
        <p:spPr>
          <a:xfrm>
            <a:off x="257175" y="1219200"/>
            <a:ext cx="8569325" cy="4661647"/>
          </a:xfrm>
          <a:prstGeom prst="rect">
            <a:avLst/>
          </a:prstGeom>
        </p:spPr>
      </p:pic>
    </p:spTree>
    <p:extLst>
      <p:ext uri="{BB962C8B-B14F-4D97-AF65-F5344CB8AC3E}">
        <p14:creationId xmlns:p14="http://schemas.microsoft.com/office/powerpoint/2010/main" val="150084195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p:cNvPicPr>
          <p:nvPr>
            <p:ph idx="1"/>
          </p:nvPr>
        </p:nvPicPr>
        <p:blipFill>
          <a:blip r:embed="rId2"/>
          <a:stretch>
            <a:fillRect/>
          </a:stretch>
        </p:blipFill>
        <p:spPr>
          <a:xfrm>
            <a:off x="233081" y="1295400"/>
            <a:ext cx="8749553" cy="4684059"/>
          </a:xfrm>
          <a:prstGeom prst="rect">
            <a:avLst/>
          </a:prstGeom>
        </p:spPr>
      </p:pic>
      <p:sp>
        <p:nvSpPr>
          <p:cNvPr id="9" name="Oval 8"/>
          <p:cNvSpPr/>
          <p:nvPr/>
        </p:nvSpPr>
        <p:spPr>
          <a:xfrm>
            <a:off x="941293" y="2599714"/>
            <a:ext cx="1443317" cy="473779"/>
          </a:xfrm>
          <a:prstGeom prst="ellipse">
            <a:avLst/>
          </a:prstGeom>
          <a:no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0262547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Content Placeholder 7"/>
          <p:cNvPicPr>
            <a:picLocks noGrp="1"/>
          </p:cNvPicPr>
          <p:nvPr>
            <p:ph idx="1"/>
          </p:nvPr>
        </p:nvPicPr>
        <p:blipFill>
          <a:blip r:embed="rId3"/>
          <a:stretch>
            <a:fillRect/>
          </a:stretch>
        </p:blipFill>
        <p:spPr>
          <a:xfrm>
            <a:off x="385482" y="1295401"/>
            <a:ext cx="8441017" cy="4621306"/>
          </a:xfrm>
          <a:prstGeom prst="rect">
            <a:avLst/>
          </a:prstGeom>
        </p:spPr>
      </p:pic>
      <p:sp>
        <p:nvSpPr>
          <p:cNvPr id="9" name="Oval 8"/>
          <p:cNvSpPr/>
          <p:nvPr/>
        </p:nvSpPr>
        <p:spPr>
          <a:xfrm>
            <a:off x="1559860" y="3310382"/>
            <a:ext cx="1443317" cy="357186"/>
          </a:xfrm>
          <a:prstGeom prst="ellipse">
            <a:avLst/>
          </a:prstGeom>
          <a:no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Oval 9"/>
          <p:cNvSpPr/>
          <p:nvPr/>
        </p:nvSpPr>
        <p:spPr>
          <a:xfrm>
            <a:off x="3003177" y="3092824"/>
            <a:ext cx="1443317" cy="302048"/>
          </a:xfrm>
          <a:prstGeom prst="ellipse">
            <a:avLst/>
          </a:prstGeom>
          <a:no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6826678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248276"/>
            <a:ext cx="9144000" cy="7524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b="1" dirty="0" smtClean="0">
                <a:solidFill>
                  <a:srgbClr val="800000"/>
                </a:solidFill>
                <a:effectLst/>
              </a:rPr>
              <a:t>NEW</a:t>
            </a:r>
            <a:r>
              <a:rPr lang="en-US" dirty="0" smtClean="0">
                <a:effectLst/>
              </a:rPr>
              <a:t> site visits</a:t>
            </a:r>
            <a:endParaRPr lang="en-US" dirty="0"/>
          </a:p>
        </p:txBody>
      </p:sp>
      <p:sp>
        <p:nvSpPr>
          <p:cNvPr id="3" name="Content Placeholder 2"/>
          <p:cNvSpPr>
            <a:spLocks noGrp="1"/>
          </p:cNvSpPr>
          <p:nvPr>
            <p:ph idx="1"/>
          </p:nvPr>
        </p:nvSpPr>
        <p:spPr>
          <a:xfrm>
            <a:off x="179918" y="2771775"/>
            <a:ext cx="8837083" cy="3319212"/>
          </a:xfrm>
        </p:spPr>
        <p:txBody>
          <a:bodyPr>
            <a:normAutofit/>
          </a:bodyPr>
          <a:lstStyle/>
          <a:p>
            <a:r>
              <a:rPr lang="en-US" dirty="0" smtClean="0">
                <a:effectLst/>
              </a:rPr>
              <a:t>Previously, site visits were “</a:t>
            </a:r>
            <a:r>
              <a:rPr lang="en-US" b="1" dirty="0" smtClean="0">
                <a:effectLst/>
              </a:rPr>
              <a:t>as needed.</a:t>
            </a:r>
            <a:r>
              <a:rPr lang="en-US" dirty="0" smtClean="0">
                <a:effectLst/>
              </a:rPr>
              <a:t>”</a:t>
            </a:r>
          </a:p>
          <a:p>
            <a:r>
              <a:rPr lang="en-US" dirty="0" smtClean="0"/>
              <a:t>NOW, site visits will be done on a </a:t>
            </a:r>
            <a:r>
              <a:rPr lang="en-US" b="1" dirty="0" smtClean="0">
                <a:solidFill>
                  <a:srgbClr val="800000"/>
                </a:solidFill>
              </a:rPr>
              <a:t>periodic basis</a:t>
            </a:r>
            <a:r>
              <a:rPr lang="en-US" dirty="0" smtClean="0"/>
              <a:t>, at least </a:t>
            </a:r>
            <a:r>
              <a:rPr lang="en-US" b="1" dirty="0" smtClean="0">
                <a:solidFill>
                  <a:srgbClr val="800000"/>
                </a:solidFill>
              </a:rPr>
              <a:t>three </a:t>
            </a:r>
            <a:r>
              <a:rPr lang="en-US" sz="2400" b="1" dirty="0">
                <a:solidFill>
                  <a:srgbClr val="800000"/>
                </a:solidFill>
              </a:rPr>
              <a:t>(3) </a:t>
            </a:r>
            <a:r>
              <a:rPr lang="en-US" b="1" dirty="0" smtClean="0">
                <a:solidFill>
                  <a:srgbClr val="800000"/>
                </a:solidFill>
              </a:rPr>
              <a:t>times </a:t>
            </a:r>
            <a:r>
              <a:rPr lang="en-US" dirty="0" smtClean="0"/>
              <a:t>during the project.</a:t>
            </a:r>
          </a:p>
          <a:p>
            <a:pPr lvl="1"/>
            <a:r>
              <a:rPr lang="en-US" b="1" dirty="0" smtClean="0"/>
              <a:t>Kickoff </a:t>
            </a:r>
            <a:r>
              <a:rPr lang="en-US" dirty="0" smtClean="0"/>
              <a:t>site visit.</a:t>
            </a:r>
          </a:p>
          <a:p>
            <a:pPr lvl="1"/>
            <a:r>
              <a:rPr lang="en-US" b="1" dirty="0"/>
              <a:t>Interim</a:t>
            </a:r>
            <a:r>
              <a:rPr lang="en-US" dirty="0"/>
              <a:t> site visit </a:t>
            </a:r>
            <a:r>
              <a:rPr lang="en-US" sz="2000" dirty="0"/>
              <a:t>(may vary based on milestone completion).</a:t>
            </a:r>
          </a:p>
          <a:p>
            <a:pPr lvl="1"/>
            <a:r>
              <a:rPr lang="en-US" b="1" dirty="0"/>
              <a:t>Final</a:t>
            </a:r>
            <a:r>
              <a:rPr lang="en-US" dirty="0"/>
              <a:t> site </a:t>
            </a:r>
            <a:r>
              <a:rPr lang="en-US" dirty="0" smtClean="0"/>
              <a:t>visit.</a:t>
            </a:r>
          </a:p>
        </p:txBody>
      </p:sp>
      <p:pic>
        <p:nvPicPr>
          <p:cNvPr id="5" name="Picture 6" descr="Underlin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1453" y="4276837"/>
            <a:ext cx="1243330" cy="15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Underlin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1354" y="2034424"/>
            <a:ext cx="1243330" cy="15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newinfo-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1632147"/>
            <a:ext cx="2121451" cy="1103924"/>
          </a:xfrm>
          <a:prstGeom prst="rect">
            <a:avLst/>
          </a:prstGeom>
        </p:spPr>
      </p:pic>
    </p:spTree>
    <p:extLst>
      <p:ext uri="{BB962C8B-B14F-4D97-AF65-F5344CB8AC3E}">
        <p14:creationId xmlns:p14="http://schemas.microsoft.com/office/powerpoint/2010/main" val="1748364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248276"/>
            <a:ext cx="9144000" cy="7524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457200" y="1833035"/>
            <a:ext cx="8229600" cy="677253"/>
          </a:xfrm>
        </p:spPr>
        <p:txBody>
          <a:bodyPr>
            <a:normAutofit fontScale="90000"/>
          </a:bodyPr>
          <a:lstStyle/>
          <a:p>
            <a:r>
              <a:rPr lang="en-US" dirty="0" smtClean="0">
                <a:effectLst/>
              </a:rPr>
              <a:t>Monitoring + site visits</a:t>
            </a:r>
            <a:endParaRPr lang="en-US" dirty="0"/>
          </a:p>
        </p:txBody>
      </p:sp>
      <p:sp>
        <p:nvSpPr>
          <p:cNvPr id="3" name="Content Placeholder 2"/>
          <p:cNvSpPr>
            <a:spLocks noGrp="1"/>
          </p:cNvSpPr>
          <p:nvPr>
            <p:ph idx="1"/>
          </p:nvPr>
        </p:nvSpPr>
        <p:spPr>
          <a:xfrm>
            <a:off x="457200" y="2585510"/>
            <a:ext cx="8559800" cy="3228975"/>
          </a:xfrm>
        </p:spPr>
        <p:txBody>
          <a:bodyPr>
            <a:normAutofit fontScale="92500" lnSpcReduction="10000"/>
          </a:bodyPr>
          <a:lstStyle/>
          <a:p>
            <a:pPr>
              <a:lnSpc>
                <a:spcPct val="110000"/>
              </a:lnSpc>
            </a:pPr>
            <a:r>
              <a:rPr lang="en-US" dirty="0" smtClean="0">
                <a:effectLst/>
              </a:rPr>
              <a:t>Grantee conducts </a:t>
            </a:r>
            <a:r>
              <a:rPr lang="en-US" b="1" dirty="0" smtClean="0">
                <a:solidFill>
                  <a:srgbClr val="800000"/>
                </a:solidFill>
                <a:effectLst/>
              </a:rPr>
              <a:t>site visits </a:t>
            </a:r>
            <a:r>
              <a:rPr lang="en-US" dirty="0" smtClean="0">
                <a:effectLst/>
              </a:rPr>
              <a:t>to:</a:t>
            </a:r>
            <a:r>
              <a:rPr lang="en-US" b="1" dirty="0" smtClean="0"/>
              <a:t> </a:t>
            </a:r>
            <a:endParaRPr lang="en-US" dirty="0"/>
          </a:p>
          <a:p>
            <a:pPr lvl="1">
              <a:lnSpc>
                <a:spcPct val="110000"/>
              </a:lnSpc>
            </a:pPr>
            <a:r>
              <a:rPr lang="en-US" dirty="0"/>
              <a:t>Confirm that projects </a:t>
            </a:r>
            <a:r>
              <a:rPr lang="en-US" b="1" dirty="0">
                <a:solidFill>
                  <a:srgbClr val="800000"/>
                </a:solidFill>
              </a:rPr>
              <a:t>align </a:t>
            </a:r>
            <a:r>
              <a:rPr lang="en-US" dirty="0"/>
              <a:t>with the </a:t>
            </a:r>
            <a:r>
              <a:rPr lang="en-US" b="1" dirty="0"/>
              <a:t>approved SOW </a:t>
            </a:r>
            <a:r>
              <a:rPr lang="en-US" dirty="0"/>
              <a:t>+ </a:t>
            </a:r>
            <a:r>
              <a:rPr lang="en-US" b="1" dirty="0"/>
              <a:t>projected timelines</a:t>
            </a:r>
            <a:r>
              <a:rPr lang="en-US" dirty="0"/>
              <a:t>.  </a:t>
            </a:r>
          </a:p>
          <a:p>
            <a:pPr lvl="2">
              <a:lnSpc>
                <a:spcPct val="110000"/>
              </a:lnSpc>
            </a:pPr>
            <a:r>
              <a:rPr lang="en-US" dirty="0" smtClean="0"/>
              <a:t>Projects should proceed in accordance with </a:t>
            </a:r>
            <a:r>
              <a:rPr lang="en-US" b="1" dirty="0" smtClean="0"/>
              <a:t>milestones</a:t>
            </a:r>
            <a:r>
              <a:rPr lang="en-US" dirty="0" smtClean="0"/>
              <a:t> as outlined in approved applications.</a:t>
            </a:r>
          </a:p>
          <a:p>
            <a:pPr lvl="2">
              <a:lnSpc>
                <a:spcPct val="110000"/>
              </a:lnSpc>
            </a:pPr>
            <a:r>
              <a:rPr lang="en-US" b="1" dirty="0" smtClean="0"/>
              <a:t>Phase I deliverables </a:t>
            </a:r>
            <a:r>
              <a:rPr lang="en-US" dirty="0" smtClean="0"/>
              <a:t>are due no later than </a:t>
            </a:r>
            <a:r>
              <a:rPr lang="en-US" b="1" dirty="0" smtClean="0">
                <a:solidFill>
                  <a:schemeClr val="accent2">
                    <a:lumMod val="75000"/>
                  </a:schemeClr>
                </a:solidFill>
              </a:rPr>
              <a:t>one (1)</a:t>
            </a:r>
            <a:r>
              <a:rPr lang="en-US" dirty="0" smtClean="0"/>
              <a:t> year following phase I approval.</a:t>
            </a:r>
          </a:p>
        </p:txBody>
      </p:sp>
    </p:spTree>
    <p:extLst>
      <p:ext uri="{BB962C8B-B14F-4D97-AF65-F5344CB8AC3E}">
        <p14:creationId xmlns:p14="http://schemas.microsoft.com/office/powerpoint/2010/main" val="4173742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248276"/>
            <a:ext cx="9144000" cy="7524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457200" y="1833035"/>
            <a:ext cx="8229600" cy="677253"/>
          </a:xfrm>
        </p:spPr>
        <p:txBody>
          <a:bodyPr>
            <a:normAutofit fontScale="90000"/>
          </a:bodyPr>
          <a:lstStyle/>
          <a:p>
            <a:r>
              <a:rPr lang="en-US" dirty="0" smtClean="0">
                <a:effectLst/>
              </a:rPr>
              <a:t>Monitoring + site visits</a:t>
            </a:r>
            <a:endParaRPr lang="en-US" dirty="0"/>
          </a:p>
        </p:txBody>
      </p:sp>
      <p:sp>
        <p:nvSpPr>
          <p:cNvPr id="3" name="Content Placeholder 2"/>
          <p:cNvSpPr>
            <a:spLocks noGrp="1"/>
          </p:cNvSpPr>
          <p:nvPr>
            <p:ph idx="1"/>
          </p:nvPr>
        </p:nvSpPr>
        <p:spPr>
          <a:xfrm>
            <a:off x="457200" y="2585510"/>
            <a:ext cx="8559800" cy="3228975"/>
          </a:xfrm>
        </p:spPr>
        <p:txBody>
          <a:bodyPr>
            <a:normAutofit/>
          </a:bodyPr>
          <a:lstStyle/>
          <a:p>
            <a:pPr>
              <a:lnSpc>
                <a:spcPct val="110000"/>
              </a:lnSpc>
            </a:pPr>
            <a:r>
              <a:rPr lang="en-US" dirty="0" smtClean="0">
                <a:effectLst/>
              </a:rPr>
              <a:t>Grantee conducts </a:t>
            </a:r>
            <a:r>
              <a:rPr lang="en-US" b="1" dirty="0" smtClean="0">
                <a:solidFill>
                  <a:srgbClr val="800000"/>
                </a:solidFill>
                <a:effectLst/>
              </a:rPr>
              <a:t>site visits </a:t>
            </a:r>
            <a:r>
              <a:rPr lang="en-US" dirty="0" smtClean="0">
                <a:effectLst/>
              </a:rPr>
              <a:t>to </a:t>
            </a:r>
            <a:r>
              <a:rPr lang="en-US" sz="2200" dirty="0" smtClean="0">
                <a:effectLst/>
              </a:rPr>
              <a:t>(continued):</a:t>
            </a:r>
            <a:r>
              <a:rPr lang="en-US" sz="2200" b="1" dirty="0" smtClean="0"/>
              <a:t> </a:t>
            </a:r>
            <a:endParaRPr lang="en-US" sz="2200" dirty="0"/>
          </a:p>
          <a:p>
            <a:pPr lvl="1">
              <a:lnSpc>
                <a:spcPct val="110000"/>
              </a:lnSpc>
            </a:pPr>
            <a:r>
              <a:rPr lang="en-US" b="1" dirty="0" smtClean="0"/>
              <a:t>Identify</a:t>
            </a:r>
            <a:r>
              <a:rPr lang="en-US" b="1" dirty="0" smtClean="0">
                <a:solidFill>
                  <a:srgbClr val="800000"/>
                </a:solidFill>
              </a:rPr>
              <a:t> </a:t>
            </a:r>
            <a:r>
              <a:rPr lang="en-US" b="1" dirty="0" smtClean="0">
                <a:solidFill>
                  <a:srgbClr val="800000"/>
                </a:solidFill>
                <a:effectLst/>
              </a:rPr>
              <a:t>cost issues </a:t>
            </a:r>
            <a:r>
              <a:rPr lang="en-US" dirty="0" smtClean="0">
                <a:effectLst/>
              </a:rPr>
              <a:t>that may result in </a:t>
            </a:r>
            <a:r>
              <a:rPr lang="en-US" b="1" dirty="0" smtClean="0">
                <a:effectLst/>
              </a:rPr>
              <a:t>delayed </a:t>
            </a:r>
            <a:r>
              <a:rPr lang="en-US" dirty="0" smtClean="0">
                <a:effectLst/>
              </a:rPr>
              <a:t>or</a:t>
            </a:r>
            <a:r>
              <a:rPr lang="en-US" b="1" dirty="0" smtClean="0">
                <a:effectLst/>
              </a:rPr>
              <a:t> no reimbursements</a:t>
            </a:r>
            <a:r>
              <a:rPr lang="en-US" dirty="0"/>
              <a:t> + </a:t>
            </a:r>
            <a:r>
              <a:rPr lang="en-US" b="1" dirty="0"/>
              <a:t>resolve</a:t>
            </a:r>
            <a:r>
              <a:rPr lang="en-US" dirty="0"/>
              <a:t> in a </a:t>
            </a:r>
            <a:r>
              <a:rPr lang="en-US" b="1" dirty="0">
                <a:solidFill>
                  <a:srgbClr val="800000"/>
                </a:solidFill>
              </a:rPr>
              <a:t>timely manner</a:t>
            </a:r>
            <a:r>
              <a:rPr lang="en-US" dirty="0"/>
              <a:t>.</a:t>
            </a:r>
            <a:endParaRPr lang="en-US" dirty="0" smtClean="0">
              <a:effectLst/>
            </a:endParaRPr>
          </a:p>
          <a:p>
            <a:pPr lvl="1">
              <a:lnSpc>
                <a:spcPct val="110000"/>
              </a:lnSpc>
            </a:pPr>
            <a:r>
              <a:rPr lang="en-US" b="1" dirty="0" smtClean="0">
                <a:effectLst/>
              </a:rPr>
              <a:t>Ensure</a:t>
            </a:r>
            <a:r>
              <a:rPr lang="en-US" dirty="0" smtClean="0">
                <a:effectLst/>
              </a:rPr>
              <a:t> </a:t>
            </a:r>
            <a:r>
              <a:rPr lang="en-US" b="1" dirty="0" smtClean="0">
                <a:solidFill>
                  <a:srgbClr val="800000"/>
                </a:solidFill>
                <a:effectLst/>
              </a:rPr>
              <a:t>accurate reporting </a:t>
            </a:r>
            <a:r>
              <a:rPr lang="en-US" dirty="0" smtClean="0">
                <a:effectLst/>
              </a:rPr>
              <a:t>– project status + financials</a:t>
            </a:r>
            <a:r>
              <a:rPr lang="en-US" dirty="0" smtClean="0"/>
              <a:t>.</a:t>
            </a:r>
          </a:p>
          <a:p>
            <a:pPr lvl="1">
              <a:lnSpc>
                <a:spcPct val="110000"/>
              </a:lnSpc>
            </a:pPr>
            <a:r>
              <a:rPr lang="en-US" b="1" dirty="0" smtClean="0"/>
              <a:t>Prepare</a:t>
            </a:r>
            <a:r>
              <a:rPr lang="en-US" dirty="0" smtClean="0"/>
              <a:t> applicants for </a:t>
            </a:r>
            <a:r>
              <a:rPr lang="en-US" b="1" dirty="0" smtClean="0">
                <a:solidFill>
                  <a:srgbClr val="722A28"/>
                </a:solidFill>
              </a:rPr>
              <a:t>closeout</a:t>
            </a:r>
            <a:r>
              <a:rPr lang="en-US" dirty="0" smtClean="0"/>
              <a:t>.</a:t>
            </a:r>
          </a:p>
        </p:txBody>
      </p:sp>
      <p:pic>
        <p:nvPicPr>
          <p:cNvPr id="5" name="Picture 6" descr="Underlin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5345" y="4104038"/>
            <a:ext cx="772010" cy="9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07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Monitoring + site visits </a:t>
            </a:r>
            <a:r>
              <a:rPr lang="en-US" sz="2000" dirty="0"/>
              <a:t>(Continued . . . )</a:t>
            </a:r>
          </a:p>
        </p:txBody>
      </p:sp>
      <p:sp>
        <p:nvSpPr>
          <p:cNvPr id="3" name="Content Placeholder 2"/>
          <p:cNvSpPr>
            <a:spLocks noGrp="1"/>
          </p:cNvSpPr>
          <p:nvPr>
            <p:ph idx="1"/>
          </p:nvPr>
        </p:nvSpPr>
        <p:spPr>
          <a:xfrm>
            <a:off x="457200" y="2996842"/>
            <a:ext cx="8229600" cy="2344238"/>
          </a:xfrm>
        </p:spPr>
        <p:txBody>
          <a:bodyPr>
            <a:noAutofit/>
          </a:bodyPr>
          <a:lstStyle/>
          <a:p>
            <a:r>
              <a:rPr lang="en-US" dirty="0" err="1" smtClean="0"/>
              <a:t>Subgrantees</a:t>
            </a:r>
            <a:r>
              <a:rPr lang="en-US" dirty="0" smtClean="0"/>
              <a:t> </a:t>
            </a:r>
            <a:r>
              <a:rPr lang="en-US" dirty="0"/>
              <a:t>can </a:t>
            </a:r>
            <a:r>
              <a:rPr lang="en-US" b="1" dirty="0"/>
              <a:t>request</a:t>
            </a:r>
            <a:r>
              <a:rPr lang="en-US" dirty="0"/>
              <a:t> </a:t>
            </a:r>
            <a:r>
              <a:rPr lang="en-US" b="1" dirty="0">
                <a:solidFill>
                  <a:srgbClr val="800000"/>
                </a:solidFill>
              </a:rPr>
              <a:t>additional site visits</a:t>
            </a:r>
            <a:r>
              <a:rPr lang="en-US" dirty="0"/>
              <a:t> at anytime</a:t>
            </a:r>
            <a:r>
              <a:rPr lang="en-US" dirty="0" smtClean="0"/>
              <a:t>.</a:t>
            </a:r>
            <a:r>
              <a:rPr lang="en-US" dirty="0" smtClean="0">
                <a:effectLst/>
              </a:rPr>
              <a:t> </a:t>
            </a:r>
          </a:p>
          <a:p>
            <a:r>
              <a:rPr lang="en-US" dirty="0" smtClean="0"/>
              <a:t>New process implemented beginning next quarter (APR ‘15).</a:t>
            </a:r>
            <a:endParaRPr lang="en-US" dirty="0" smtClean="0">
              <a:effectLst/>
            </a:endParaRPr>
          </a:p>
        </p:txBody>
      </p:sp>
    </p:spTree>
    <p:extLst>
      <p:ext uri="{BB962C8B-B14F-4D97-AF65-F5344CB8AC3E}">
        <p14:creationId xmlns:p14="http://schemas.microsoft.com/office/powerpoint/2010/main" val="2524272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178" y="2102773"/>
            <a:ext cx="6616623" cy="677253"/>
          </a:xfrm>
        </p:spPr>
        <p:txBody>
          <a:bodyPr>
            <a:normAutofit fontScale="90000"/>
          </a:bodyPr>
          <a:lstStyle/>
          <a:p>
            <a:r>
              <a:rPr lang="en-US" i="1" dirty="0" smtClean="0"/>
              <a:t>Quarterly Reports </a:t>
            </a:r>
            <a:r>
              <a:rPr lang="en-US" dirty="0" smtClean="0"/>
              <a:t>are important to YOU because . . . </a:t>
            </a:r>
            <a:endParaRPr lang="en-US" dirty="0"/>
          </a:p>
        </p:txBody>
      </p:sp>
      <p:sp>
        <p:nvSpPr>
          <p:cNvPr id="3" name="Subtitle 2"/>
          <p:cNvSpPr>
            <a:spLocks noGrp="1"/>
          </p:cNvSpPr>
          <p:nvPr>
            <p:ph idx="1"/>
          </p:nvPr>
        </p:nvSpPr>
        <p:spPr>
          <a:xfrm>
            <a:off x="457200" y="3231676"/>
            <a:ext cx="8229600" cy="2109404"/>
          </a:xfrm>
        </p:spPr>
        <p:txBody>
          <a:bodyPr>
            <a:normAutofit lnSpcReduction="10000"/>
          </a:bodyPr>
          <a:lstStyle/>
          <a:p>
            <a:pPr marL="457200" indent="-457200"/>
            <a:r>
              <a:rPr lang="en-US" i="1" dirty="0" smtClean="0">
                <a:solidFill>
                  <a:srgbClr val="595959"/>
                </a:solidFill>
              </a:rPr>
              <a:t>Quarterly Reports </a:t>
            </a:r>
            <a:r>
              <a:rPr lang="en-US" dirty="0" smtClean="0">
                <a:solidFill>
                  <a:srgbClr val="595959"/>
                </a:solidFill>
              </a:rPr>
              <a:t>are a </a:t>
            </a:r>
            <a:r>
              <a:rPr lang="en-US" b="1" dirty="0" smtClean="0">
                <a:solidFill>
                  <a:srgbClr val="800000"/>
                </a:solidFill>
              </a:rPr>
              <a:t>tool</a:t>
            </a:r>
            <a:r>
              <a:rPr lang="en-US" dirty="0" smtClean="0">
                <a:solidFill>
                  <a:srgbClr val="800000"/>
                </a:solidFill>
              </a:rPr>
              <a:t> </a:t>
            </a:r>
            <a:r>
              <a:rPr lang="en-US" dirty="0" smtClean="0">
                <a:solidFill>
                  <a:srgbClr val="595959"/>
                </a:solidFill>
              </a:rPr>
              <a:t>used by GOHSEP + FEMA for </a:t>
            </a:r>
            <a:r>
              <a:rPr lang="en-US" b="1" dirty="0" smtClean="0">
                <a:solidFill>
                  <a:srgbClr val="595959"/>
                </a:solidFill>
              </a:rPr>
              <a:t>monitoring</a:t>
            </a:r>
            <a:r>
              <a:rPr lang="en-US" dirty="0" smtClean="0">
                <a:solidFill>
                  <a:srgbClr val="595959"/>
                </a:solidFill>
              </a:rPr>
              <a:t>.</a:t>
            </a:r>
            <a:endParaRPr lang="en-US" dirty="0"/>
          </a:p>
          <a:p>
            <a:pPr marL="457200" indent="-457200"/>
            <a:r>
              <a:rPr lang="en-US" b="1" dirty="0" smtClean="0">
                <a:solidFill>
                  <a:srgbClr val="595959"/>
                </a:solidFill>
              </a:rPr>
              <a:t>Lack of </a:t>
            </a:r>
            <a:r>
              <a:rPr lang="en-US" b="1" dirty="0" smtClean="0">
                <a:solidFill>
                  <a:srgbClr val="993937"/>
                </a:solidFill>
              </a:rPr>
              <a:t>progress</a:t>
            </a:r>
            <a:r>
              <a:rPr lang="en-US" dirty="0" smtClean="0">
                <a:solidFill>
                  <a:srgbClr val="993937"/>
                </a:solidFill>
              </a:rPr>
              <a:t> </a:t>
            </a:r>
            <a:r>
              <a:rPr lang="en-US" dirty="0" smtClean="0"/>
              <a:t>and </a:t>
            </a:r>
            <a:r>
              <a:rPr lang="en-US" b="1" dirty="0" smtClean="0">
                <a:solidFill>
                  <a:srgbClr val="993937"/>
                </a:solidFill>
              </a:rPr>
              <a:t>inaccurate</a:t>
            </a:r>
            <a:r>
              <a:rPr lang="en-US" dirty="0" smtClean="0">
                <a:solidFill>
                  <a:srgbClr val="993937"/>
                </a:solidFill>
              </a:rPr>
              <a:t> </a:t>
            </a:r>
            <a:r>
              <a:rPr lang="en-US" dirty="0" smtClean="0">
                <a:solidFill>
                  <a:srgbClr val="595959"/>
                </a:solidFill>
              </a:rPr>
              <a:t>reporting can generate more questions and work.</a:t>
            </a:r>
          </a:p>
        </p:txBody>
      </p:sp>
    </p:spTree>
    <p:extLst>
      <p:ext uri="{BB962C8B-B14F-4D97-AF65-F5344CB8AC3E}">
        <p14:creationId xmlns:p14="http://schemas.microsoft.com/office/powerpoint/2010/main" val="2038824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79" y="1828801"/>
            <a:ext cx="8826500" cy="677253"/>
          </a:xfrm>
        </p:spPr>
        <p:txBody>
          <a:bodyPr>
            <a:noAutofit/>
          </a:bodyPr>
          <a:lstStyle/>
          <a:p>
            <a:r>
              <a:rPr lang="en-US" dirty="0" smtClean="0"/>
              <a:t>What </a:t>
            </a:r>
            <a:r>
              <a:rPr lang="en-US" i="1" dirty="0" smtClean="0"/>
              <a:t>Quarterly Reports</a:t>
            </a:r>
            <a:r>
              <a:rPr lang="en-US" dirty="0" smtClean="0"/>
              <a:t> identify . . .</a:t>
            </a:r>
            <a:endParaRPr lang="en-US" dirty="0"/>
          </a:p>
        </p:txBody>
      </p:sp>
      <p:sp>
        <p:nvSpPr>
          <p:cNvPr id="3" name="Content Placeholder 2"/>
          <p:cNvSpPr>
            <a:spLocks noGrp="1"/>
          </p:cNvSpPr>
          <p:nvPr>
            <p:ph idx="1"/>
          </p:nvPr>
        </p:nvSpPr>
        <p:spPr>
          <a:xfrm>
            <a:off x="457200" y="2771775"/>
            <a:ext cx="8229600" cy="2922058"/>
          </a:xfrm>
        </p:spPr>
        <p:txBody>
          <a:bodyPr>
            <a:normAutofit fontScale="32500" lnSpcReduction="20000"/>
          </a:bodyPr>
          <a:lstStyle/>
          <a:p>
            <a:pPr>
              <a:lnSpc>
                <a:spcPct val="120000"/>
              </a:lnSpc>
              <a:spcBef>
                <a:spcPts val="1000"/>
              </a:spcBef>
              <a:buFont typeface="Arial" panose="020B0604020202020204" pitchFamily="34" charset="0"/>
              <a:buChar char="•"/>
            </a:pPr>
            <a:r>
              <a:rPr lang="en-US" sz="9800" b="1" dirty="0">
                <a:solidFill>
                  <a:srgbClr val="800000"/>
                </a:solidFill>
              </a:rPr>
              <a:t>Status</a:t>
            </a:r>
            <a:r>
              <a:rPr lang="en-US" sz="9800" dirty="0">
                <a:solidFill>
                  <a:srgbClr val="800000"/>
                </a:solidFill>
              </a:rPr>
              <a:t> </a:t>
            </a:r>
            <a:r>
              <a:rPr lang="en-US" sz="9800" dirty="0"/>
              <a:t>+ </a:t>
            </a:r>
            <a:r>
              <a:rPr lang="en-US" sz="9800" b="1" dirty="0">
                <a:solidFill>
                  <a:srgbClr val="800000"/>
                </a:solidFill>
              </a:rPr>
              <a:t>completion date </a:t>
            </a:r>
            <a:r>
              <a:rPr lang="en-US" sz="9800" dirty="0"/>
              <a:t>for </a:t>
            </a:r>
            <a:r>
              <a:rPr lang="en-US" sz="9800" b="1" dirty="0"/>
              <a:t>project</a:t>
            </a:r>
            <a:r>
              <a:rPr lang="en-US" sz="9800" dirty="0"/>
              <a:t>.</a:t>
            </a:r>
          </a:p>
          <a:p>
            <a:pPr>
              <a:lnSpc>
                <a:spcPct val="120000"/>
              </a:lnSpc>
              <a:spcBef>
                <a:spcPts val="1000"/>
              </a:spcBef>
              <a:buFont typeface="Arial" panose="020B0604020202020204" pitchFamily="34" charset="0"/>
              <a:buChar char="•"/>
            </a:pPr>
            <a:r>
              <a:rPr lang="en-US" sz="9800" b="1" dirty="0"/>
              <a:t>Comparison</a:t>
            </a:r>
            <a:r>
              <a:rPr lang="en-US" sz="9800" dirty="0"/>
              <a:t> of </a:t>
            </a:r>
            <a:r>
              <a:rPr lang="en-US" sz="9800" b="1" dirty="0">
                <a:solidFill>
                  <a:srgbClr val="800000"/>
                </a:solidFill>
              </a:rPr>
              <a:t>actual accomplishments</a:t>
            </a:r>
            <a:r>
              <a:rPr lang="en-US" sz="9800" dirty="0"/>
              <a:t> to the </a:t>
            </a:r>
            <a:r>
              <a:rPr lang="en-US" sz="9800" b="1" dirty="0">
                <a:solidFill>
                  <a:srgbClr val="800000"/>
                </a:solidFill>
              </a:rPr>
              <a:t>objectives</a:t>
            </a:r>
            <a:r>
              <a:rPr lang="en-US" sz="9800" dirty="0"/>
              <a:t> established for that period.</a:t>
            </a:r>
          </a:p>
          <a:p>
            <a:pPr>
              <a:lnSpc>
                <a:spcPct val="120000"/>
              </a:lnSpc>
              <a:spcBef>
                <a:spcPts val="1000"/>
              </a:spcBef>
              <a:buFont typeface="Arial" panose="020B0604020202020204" pitchFamily="34" charset="0"/>
              <a:buChar char="•"/>
            </a:pPr>
            <a:r>
              <a:rPr lang="en-US" sz="9800" b="1" dirty="0">
                <a:solidFill>
                  <a:srgbClr val="800000"/>
                </a:solidFill>
              </a:rPr>
              <a:t>Financial</a:t>
            </a:r>
            <a:r>
              <a:rPr lang="en-US" sz="9800" dirty="0"/>
              <a:t> status.</a:t>
            </a:r>
            <a:endParaRPr lang="en-US" sz="8600" dirty="0"/>
          </a:p>
        </p:txBody>
      </p:sp>
    </p:spTree>
    <p:extLst>
      <p:ext uri="{BB962C8B-B14F-4D97-AF65-F5344CB8AC3E}">
        <p14:creationId xmlns:p14="http://schemas.microsoft.com/office/powerpoint/2010/main" val="787377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3694" y="1281323"/>
            <a:ext cx="8897735" cy="5048776"/>
          </a:xfrm>
          <a:prstGeom prst="rect">
            <a:avLst/>
          </a:prstGeom>
        </p:spPr>
      </p:pic>
    </p:spTree>
    <p:extLst>
      <p:ext uri="{BB962C8B-B14F-4D97-AF65-F5344CB8AC3E}">
        <p14:creationId xmlns:p14="http://schemas.microsoft.com/office/powerpoint/2010/main" val="3018592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89" y="1912543"/>
            <a:ext cx="8956394" cy="677253"/>
          </a:xfrm>
        </p:spPr>
        <p:txBody>
          <a:bodyPr>
            <a:normAutofit fontScale="90000"/>
          </a:bodyPr>
          <a:lstStyle/>
          <a:p>
            <a:r>
              <a:rPr lang="en-US" sz="4889" dirty="0"/>
              <a:t>What </a:t>
            </a:r>
            <a:r>
              <a:rPr lang="en-US" sz="4889" i="1" dirty="0"/>
              <a:t>Quarterly Reports</a:t>
            </a:r>
            <a:r>
              <a:rPr lang="en-US" sz="4889" dirty="0"/>
              <a:t> identify . . . </a:t>
            </a:r>
            <a:r>
              <a:rPr lang="en-US" sz="2200" dirty="0"/>
              <a:t>(Continued . . . )</a:t>
            </a:r>
          </a:p>
        </p:txBody>
      </p:sp>
      <p:sp>
        <p:nvSpPr>
          <p:cNvPr id="3" name="Content Placeholder 2"/>
          <p:cNvSpPr>
            <a:spLocks noGrp="1"/>
          </p:cNvSpPr>
          <p:nvPr>
            <p:ph idx="1"/>
          </p:nvPr>
        </p:nvSpPr>
        <p:spPr>
          <a:xfrm>
            <a:off x="457200" y="2771775"/>
            <a:ext cx="8229600" cy="2879725"/>
          </a:xfrm>
        </p:spPr>
        <p:txBody>
          <a:bodyPr>
            <a:normAutofit fontScale="32500" lnSpcReduction="20000"/>
          </a:bodyPr>
          <a:lstStyle/>
          <a:p>
            <a:pPr>
              <a:lnSpc>
                <a:spcPct val="120000"/>
              </a:lnSpc>
              <a:buFont typeface="Arial" panose="020B0604020202020204" pitchFamily="34" charset="0"/>
              <a:buChar char="•"/>
            </a:pPr>
            <a:r>
              <a:rPr lang="en-US" sz="9800" b="1" dirty="0">
                <a:solidFill>
                  <a:srgbClr val="800000"/>
                </a:solidFill>
              </a:rPr>
              <a:t>Problems</a:t>
            </a:r>
            <a:r>
              <a:rPr lang="en-US" sz="9800" dirty="0"/>
              <a:t>, </a:t>
            </a:r>
            <a:r>
              <a:rPr lang="en-US" sz="9800" b="1" dirty="0">
                <a:solidFill>
                  <a:srgbClr val="800000"/>
                </a:solidFill>
              </a:rPr>
              <a:t>delays</a:t>
            </a:r>
            <a:r>
              <a:rPr lang="en-US" sz="9800" dirty="0">
                <a:solidFill>
                  <a:srgbClr val="800000"/>
                </a:solidFill>
              </a:rPr>
              <a:t> </a:t>
            </a:r>
            <a:r>
              <a:rPr lang="en-US" sz="9800" dirty="0"/>
              <a:t>or </a:t>
            </a:r>
            <a:r>
              <a:rPr lang="en-US" sz="9800" b="1" dirty="0">
                <a:solidFill>
                  <a:srgbClr val="800000"/>
                </a:solidFill>
              </a:rPr>
              <a:t>adverse conditions </a:t>
            </a:r>
            <a:r>
              <a:rPr lang="en-US" sz="9800" dirty="0"/>
              <a:t>that affect the following:</a:t>
            </a:r>
          </a:p>
          <a:p>
            <a:pPr lvl="1">
              <a:lnSpc>
                <a:spcPct val="120000"/>
              </a:lnSpc>
            </a:pPr>
            <a:r>
              <a:rPr lang="en-US" sz="9800" dirty="0"/>
              <a:t> </a:t>
            </a:r>
            <a:r>
              <a:rPr lang="en-US" sz="8600" b="1" dirty="0"/>
              <a:t>SOW</a:t>
            </a:r>
          </a:p>
          <a:p>
            <a:pPr lvl="1">
              <a:lnSpc>
                <a:spcPct val="120000"/>
              </a:lnSpc>
            </a:pPr>
            <a:r>
              <a:rPr lang="en-US" sz="8600" b="1" dirty="0"/>
              <a:t> Project completion dates</a:t>
            </a:r>
          </a:p>
          <a:p>
            <a:pPr lvl="1">
              <a:lnSpc>
                <a:spcPct val="120000"/>
              </a:lnSpc>
            </a:pPr>
            <a:r>
              <a:rPr lang="en-US" sz="8600" b="1" dirty="0"/>
              <a:t> Project costs</a:t>
            </a:r>
          </a:p>
          <a:p>
            <a:pPr marL="225425" indent="0">
              <a:lnSpc>
                <a:spcPct val="120000"/>
              </a:lnSpc>
              <a:buNone/>
            </a:pPr>
            <a:endParaRPr lang="en-US" sz="8600" dirty="0"/>
          </a:p>
          <a:p>
            <a:pPr>
              <a:lnSpc>
                <a:spcPct val="120000"/>
              </a:lnSpc>
            </a:pPr>
            <a:endParaRPr lang="en-US" sz="8600" dirty="0"/>
          </a:p>
          <a:p>
            <a:pPr>
              <a:lnSpc>
                <a:spcPct val="120000"/>
              </a:lnSpc>
            </a:pPr>
            <a:endParaRPr lang="en-US" sz="8600" dirty="0"/>
          </a:p>
        </p:txBody>
      </p:sp>
    </p:spTree>
    <p:extLst>
      <p:ext uri="{BB962C8B-B14F-4D97-AF65-F5344CB8AC3E}">
        <p14:creationId xmlns:p14="http://schemas.microsoft.com/office/powerpoint/2010/main" val="3164863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248276"/>
            <a:ext cx="9144000" cy="7524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457200" y="1816101"/>
            <a:ext cx="8229600" cy="677253"/>
          </a:xfrm>
        </p:spPr>
        <p:txBody>
          <a:bodyPr>
            <a:normAutofit fontScale="90000"/>
          </a:bodyPr>
          <a:lstStyle/>
          <a:p>
            <a:r>
              <a:rPr lang="en-US" dirty="0" smtClean="0"/>
              <a:t>Reporting periods</a:t>
            </a:r>
            <a:endParaRPr lang="en-US" dirty="0"/>
          </a:p>
        </p:txBody>
      </p:sp>
      <p:graphicFrame>
        <p:nvGraphicFramePr>
          <p:cNvPr id="6" name="Content Placeholder 5"/>
          <p:cNvGraphicFramePr>
            <a:graphicFrameLocks noGrp="1"/>
          </p:cNvGraphicFramePr>
          <p:nvPr>
            <p:ph idx="1"/>
            <p:extLst/>
          </p:nvPr>
        </p:nvGraphicFramePr>
        <p:xfrm>
          <a:off x="347580" y="2657478"/>
          <a:ext cx="8339220" cy="3142750"/>
        </p:xfrm>
        <a:graphic>
          <a:graphicData uri="http://schemas.openxmlformats.org/drawingml/2006/table">
            <a:tbl>
              <a:tblPr>
                <a:tableStyleId>{5C22544A-7EE6-4342-B048-85BDC9FD1C3A}</a:tableStyleId>
              </a:tblPr>
              <a:tblGrid>
                <a:gridCol w="1894830"/>
                <a:gridCol w="3394899"/>
                <a:gridCol w="3049491"/>
              </a:tblGrid>
              <a:tr h="628550">
                <a:tc>
                  <a:txBody>
                    <a:bodyPr/>
                    <a:lstStyle/>
                    <a:p>
                      <a:pPr algn="ctr" fontAlgn="b"/>
                      <a:r>
                        <a:rPr lang="en-US" sz="2400" b="1" u="none" strike="noStrike" dirty="0">
                          <a:solidFill>
                            <a:srgbClr val="800000"/>
                          </a:solidFill>
                          <a:effectLst/>
                        </a:rPr>
                        <a:t>Quarter</a:t>
                      </a:r>
                      <a:endParaRPr lang="en-US" sz="2400" b="1" i="0" u="none" strike="noStrike" dirty="0">
                        <a:solidFill>
                          <a:srgbClr val="800000"/>
                        </a:solidFill>
                        <a:effectLst/>
                        <a:latin typeface="Calibri" panose="020F0502020204030204"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1" u="none" strike="noStrike" dirty="0">
                          <a:solidFill>
                            <a:srgbClr val="800000"/>
                          </a:solidFill>
                          <a:effectLst/>
                        </a:rPr>
                        <a:t>Quarter End Date</a:t>
                      </a:r>
                      <a:endParaRPr lang="en-US" sz="2400" b="1" i="0" u="none" strike="noStrike" dirty="0">
                        <a:solidFill>
                          <a:srgbClr val="800000"/>
                        </a:solidFill>
                        <a:effectLst/>
                        <a:latin typeface="Calibri" panose="020F0502020204030204"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2400" b="1" u="none" strike="noStrike" dirty="0">
                          <a:solidFill>
                            <a:srgbClr val="800000"/>
                          </a:solidFill>
                          <a:effectLst/>
                        </a:rPr>
                        <a:t>Due to GOHSEP</a:t>
                      </a:r>
                      <a:endParaRPr lang="en-US" sz="2400" b="1" i="0" u="none" strike="noStrike" dirty="0">
                        <a:solidFill>
                          <a:srgbClr val="800000"/>
                        </a:solidFill>
                        <a:effectLst/>
                        <a:latin typeface="Calibri" panose="020F0502020204030204"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628550">
                <a:tc>
                  <a:txBody>
                    <a:bodyPr/>
                    <a:lstStyle/>
                    <a:p>
                      <a:pPr algn="ctr" fontAlgn="b"/>
                      <a:r>
                        <a:rPr lang="en-US" sz="2100" b="1" u="none" strike="noStrike" dirty="0" smtClean="0">
                          <a:solidFill>
                            <a:srgbClr val="595959"/>
                          </a:solidFill>
                          <a:effectLst/>
                        </a:rPr>
                        <a:t>1st</a:t>
                      </a:r>
                      <a:endParaRPr lang="en-US" sz="2100" b="1" i="0" u="none" strike="noStrike" dirty="0">
                        <a:solidFill>
                          <a:srgbClr val="595959"/>
                        </a:solidFill>
                        <a:effectLst/>
                        <a:latin typeface="Calibri" panose="020F0502020204030204"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100" b="1" u="none" strike="noStrike" dirty="0">
                          <a:solidFill>
                            <a:srgbClr val="595959"/>
                          </a:solidFill>
                          <a:effectLst/>
                        </a:rPr>
                        <a:t>Dec 31</a:t>
                      </a:r>
                      <a:endParaRPr lang="en-US" sz="2100" b="1" i="0" u="none" strike="noStrike" dirty="0">
                        <a:solidFill>
                          <a:srgbClr val="595959"/>
                        </a:solidFill>
                        <a:effectLst/>
                        <a:latin typeface="Calibri" panose="020F0502020204030204"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3300" b="1" u="none" strike="noStrike" dirty="0">
                          <a:solidFill>
                            <a:srgbClr val="800000"/>
                          </a:solidFill>
                          <a:effectLst/>
                        </a:rPr>
                        <a:t>Jan 15</a:t>
                      </a:r>
                      <a:endParaRPr lang="en-US" sz="3300" b="1" i="0" u="none" strike="noStrike" dirty="0">
                        <a:solidFill>
                          <a:srgbClr val="800000"/>
                        </a:solidFill>
                        <a:effectLst/>
                        <a:latin typeface="Calibri" panose="020F0502020204030204"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8550">
                <a:tc>
                  <a:txBody>
                    <a:bodyPr/>
                    <a:lstStyle/>
                    <a:p>
                      <a:pPr algn="ctr" fontAlgn="b"/>
                      <a:r>
                        <a:rPr lang="en-US" sz="2100" b="1" u="none" strike="noStrike" dirty="0" smtClean="0">
                          <a:solidFill>
                            <a:srgbClr val="595959"/>
                          </a:solidFill>
                          <a:effectLst/>
                        </a:rPr>
                        <a:t>2nd</a:t>
                      </a:r>
                      <a:endParaRPr lang="en-US" sz="2100" b="1" i="0" u="none" strike="noStrike" dirty="0">
                        <a:solidFill>
                          <a:srgbClr val="595959"/>
                        </a:solidFill>
                        <a:effectLst/>
                        <a:latin typeface="Calibri" panose="020F0502020204030204"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2100" b="1" u="none" strike="noStrike" dirty="0">
                          <a:solidFill>
                            <a:srgbClr val="595959"/>
                          </a:solidFill>
                          <a:effectLst/>
                        </a:rPr>
                        <a:t>Mar 30</a:t>
                      </a:r>
                      <a:endParaRPr lang="en-US" sz="2100" b="1" i="0" u="none" strike="noStrike" dirty="0">
                        <a:solidFill>
                          <a:srgbClr val="595959"/>
                        </a:solidFill>
                        <a:effectLst/>
                        <a:latin typeface="Calibri" panose="020F0502020204030204"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
                      <a:r>
                        <a:rPr lang="en-US" sz="3300" b="1" u="none" strike="noStrike" dirty="0">
                          <a:solidFill>
                            <a:srgbClr val="800000"/>
                          </a:solidFill>
                          <a:effectLst/>
                        </a:rPr>
                        <a:t>Apr 15</a:t>
                      </a:r>
                      <a:endParaRPr lang="en-US" sz="3300" b="1" i="0" u="none" strike="noStrike" dirty="0">
                        <a:solidFill>
                          <a:srgbClr val="800000"/>
                        </a:solidFill>
                        <a:effectLst/>
                        <a:latin typeface="Calibri" panose="020F0502020204030204"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628550">
                <a:tc>
                  <a:txBody>
                    <a:bodyPr/>
                    <a:lstStyle/>
                    <a:p>
                      <a:pPr algn="ctr" fontAlgn="b"/>
                      <a:r>
                        <a:rPr lang="en-US" sz="2100" b="1" u="none" strike="noStrike" dirty="0" smtClean="0">
                          <a:solidFill>
                            <a:srgbClr val="595959"/>
                          </a:solidFill>
                          <a:effectLst/>
                        </a:rPr>
                        <a:t>3rd</a:t>
                      </a:r>
                      <a:endParaRPr lang="en-US" sz="2100" b="1" i="0" u="none" strike="noStrike" dirty="0">
                        <a:solidFill>
                          <a:srgbClr val="595959"/>
                        </a:solidFill>
                        <a:effectLst/>
                        <a:latin typeface="Calibri" panose="020F0502020204030204"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100" b="1" u="none" strike="noStrike" dirty="0">
                          <a:solidFill>
                            <a:srgbClr val="595959"/>
                          </a:solidFill>
                          <a:effectLst/>
                        </a:rPr>
                        <a:t>Jun 30</a:t>
                      </a:r>
                      <a:endParaRPr lang="en-US" sz="2100" b="1" i="0" u="none" strike="noStrike" dirty="0">
                        <a:solidFill>
                          <a:srgbClr val="595959"/>
                        </a:solidFill>
                        <a:effectLst/>
                        <a:latin typeface="Calibri" panose="020F0502020204030204"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3300" b="1" u="none" strike="noStrike" dirty="0">
                          <a:solidFill>
                            <a:srgbClr val="800000"/>
                          </a:solidFill>
                          <a:effectLst/>
                        </a:rPr>
                        <a:t>Jul 15</a:t>
                      </a:r>
                      <a:endParaRPr lang="en-US" sz="3300" b="1" i="0" u="none" strike="noStrike" dirty="0">
                        <a:solidFill>
                          <a:srgbClr val="800000"/>
                        </a:solidFill>
                        <a:effectLst/>
                        <a:latin typeface="Calibri" panose="020F0502020204030204"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28550">
                <a:tc>
                  <a:txBody>
                    <a:bodyPr/>
                    <a:lstStyle/>
                    <a:p>
                      <a:pPr algn="ctr" fontAlgn="b"/>
                      <a:r>
                        <a:rPr lang="en-US" sz="2100" b="1" u="none" strike="noStrike" dirty="0" smtClean="0">
                          <a:solidFill>
                            <a:srgbClr val="595959"/>
                          </a:solidFill>
                          <a:effectLst/>
                        </a:rPr>
                        <a:t>4th</a:t>
                      </a:r>
                      <a:endParaRPr lang="en-US" sz="2100" b="1" i="0" u="none" strike="noStrike" dirty="0">
                        <a:solidFill>
                          <a:srgbClr val="595959"/>
                        </a:solidFill>
                        <a:effectLst/>
                        <a:latin typeface="Calibri" panose="020F0502020204030204"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9C3"/>
                    </a:solidFill>
                  </a:tcPr>
                </a:tc>
                <a:tc>
                  <a:txBody>
                    <a:bodyPr/>
                    <a:lstStyle/>
                    <a:p>
                      <a:pPr algn="ctr" fontAlgn="b"/>
                      <a:r>
                        <a:rPr lang="en-US" sz="2100" b="1" u="none" strike="noStrike">
                          <a:solidFill>
                            <a:srgbClr val="595959"/>
                          </a:solidFill>
                          <a:effectLst/>
                        </a:rPr>
                        <a:t>Sep 30</a:t>
                      </a:r>
                      <a:endParaRPr lang="en-US" sz="2100" b="1" i="0" u="none" strike="noStrike">
                        <a:solidFill>
                          <a:srgbClr val="595959"/>
                        </a:solidFill>
                        <a:effectLst/>
                        <a:latin typeface="Calibri" panose="020F0502020204030204"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9C3"/>
                    </a:solidFill>
                  </a:tcPr>
                </a:tc>
                <a:tc>
                  <a:txBody>
                    <a:bodyPr/>
                    <a:lstStyle/>
                    <a:p>
                      <a:pPr algn="ctr" fontAlgn="b"/>
                      <a:r>
                        <a:rPr lang="en-US" sz="3300" b="1" u="none" strike="noStrike" dirty="0">
                          <a:solidFill>
                            <a:srgbClr val="800000"/>
                          </a:solidFill>
                          <a:effectLst/>
                        </a:rPr>
                        <a:t>Oct 15</a:t>
                      </a:r>
                      <a:endParaRPr lang="en-US" sz="3300" b="1" i="0" u="none" strike="noStrike" dirty="0">
                        <a:solidFill>
                          <a:srgbClr val="800000"/>
                        </a:solidFill>
                        <a:effectLst/>
                        <a:latin typeface="Calibri" panose="020F0502020204030204" pitchFamily="34" charset="0"/>
                      </a:endParaRPr>
                    </a:p>
                  </a:txBody>
                  <a:tcPr marL="9525" marR="9525"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9C3"/>
                    </a:solidFill>
                  </a:tcPr>
                </a:tc>
              </a:tr>
            </a:tbl>
          </a:graphicData>
        </a:graphic>
      </p:graphicFrame>
    </p:spTree>
    <p:extLst>
      <p:ext uri="{BB962C8B-B14F-4D97-AF65-F5344CB8AC3E}">
        <p14:creationId xmlns:p14="http://schemas.microsoft.com/office/powerpoint/2010/main" val="910125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Quarterly Reports</a:t>
            </a:r>
            <a:endParaRPr lang="en-US" dirty="0"/>
          </a:p>
        </p:txBody>
      </p:sp>
      <p:pic>
        <p:nvPicPr>
          <p:cNvPr id="8"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965393" y="2552700"/>
            <a:ext cx="7213214" cy="34258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1565" y="2552700"/>
            <a:ext cx="2032000" cy="1569660"/>
          </a:xfrm>
          <a:prstGeom prst="rect">
            <a:avLst/>
          </a:prstGeom>
          <a:noFill/>
        </p:spPr>
        <p:txBody>
          <a:bodyPr wrap="square" rtlCol="0">
            <a:spAutoFit/>
          </a:bodyPr>
          <a:lstStyle/>
          <a:p>
            <a:r>
              <a:rPr lang="en-US" sz="3200" b="1" dirty="0">
                <a:solidFill>
                  <a:srgbClr val="800000"/>
                </a:solidFill>
              </a:rPr>
              <a:t>Quarterly Report in LAHM</a:t>
            </a:r>
          </a:p>
        </p:txBody>
      </p:sp>
    </p:spTree>
    <p:extLst>
      <p:ext uri="{BB962C8B-B14F-4D97-AF65-F5344CB8AC3E}">
        <p14:creationId xmlns:p14="http://schemas.microsoft.com/office/powerpoint/2010/main" val="24214477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Hazard Mitigation </a:t>
            </a:r>
            <a:r>
              <a:rPr lang="en-US" sz="3600" dirty="0" smtClean="0"/>
              <a:t>Grants Management</a:t>
            </a:r>
            <a:endParaRPr lang="en-US" dirty="0"/>
          </a:p>
        </p:txBody>
      </p:sp>
      <p:sp>
        <p:nvSpPr>
          <p:cNvPr id="3" name="Content Placeholder 2"/>
          <p:cNvSpPr>
            <a:spLocks noGrp="1"/>
          </p:cNvSpPr>
          <p:nvPr>
            <p:ph idx="1"/>
          </p:nvPr>
        </p:nvSpPr>
        <p:spPr/>
        <p:txBody>
          <a:bodyPr>
            <a:normAutofit/>
          </a:bodyPr>
          <a:lstStyle/>
          <a:p>
            <a:pPr marL="225425" indent="0" algn="ctr">
              <a:buNone/>
            </a:pPr>
            <a:endParaRPr lang="en-US" sz="4400" b="1" dirty="0" smtClean="0">
              <a:solidFill>
                <a:srgbClr val="800000"/>
              </a:solidFill>
            </a:endParaRPr>
          </a:p>
          <a:p>
            <a:pPr marL="225425" indent="0" algn="ctr">
              <a:buNone/>
            </a:pPr>
            <a:r>
              <a:rPr lang="en-US" sz="4400" b="1" dirty="0" smtClean="0">
                <a:solidFill>
                  <a:srgbClr val="800000"/>
                </a:solidFill>
              </a:rPr>
              <a:t>QUESTIONS??</a:t>
            </a:r>
            <a:endParaRPr lang="en-US" sz="4400" dirty="0"/>
          </a:p>
        </p:txBody>
      </p:sp>
    </p:spTree>
    <p:extLst>
      <p:ext uri="{BB962C8B-B14F-4D97-AF65-F5344CB8AC3E}">
        <p14:creationId xmlns:p14="http://schemas.microsoft.com/office/powerpoint/2010/main" val="816296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38100" y="1897063"/>
            <a:ext cx="8801100" cy="720725"/>
          </a:xfrm>
          <a:prstGeom prst="rect">
            <a:avLst/>
          </a:prstGeom>
          <a:noFill/>
          <a:ln w="9525">
            <a:noFill/>
            <a:miter lim="800000"/>
            <a:headEnd/>
            <a:tailEnd/>
          </a:ln>
        </p:spPr>
        <p:txBody>
          <a:bodyPr anchor="ctr"/>
          <a:lstStyle/>
          <a:p>
            <a:pPr algn="ctr" fontAlgn="auto">
              <a:spcBef>
                <a:spcPts val="0"/>
              </a:spcBef>
              <a:spcAft>
                <a:spcPts val="0"/>
              </a:spcAft>
              <a:defRPr/>
            </a:pPr>
            <a:r>
              <a:rPr lang="en-US" sz="4400" b="1" dirty="0" smtClean="0">
                <a:solidFill>
                  <a:srgbClr val="800000"/>
                </a:solidFill>
                <a:latin typeface="+mj-lt"/>
                <a:ea typeface="Helvetica" charset="0"/>
                <a:cs typeface="Helvetica" charset="0"/>
              </a:rPr>
              <a:t>Contact Info</a:t>
            </a:r>
            <a:endParaRPr lang="en-US" sz="4400" b="1" dirty="0">
              <a:solidFill>
                <a:srgbClr val="800000"/>
              </a:solidFill>
              <a:latin typeface="+mj-lt"/>
              <a:ea typeface="Helvetica" charset="0"/>
              <a:cs typeface="Helvetica" charset="0"/>
            </a:endParaRPr>
          </a:p>
        </p:txBody>
      </p:sp>
      <p:sp>
        <p:nvSpPr>
          <p:cNvPr id="5" name="Rectangle 2"/>
          <p:cNvSpPr>
            <a:spLocks noGrp="1" noChangeArrowheads="1"/>
          </p:cNvSpPr>
          <p:nvPr>
            <p:ph idx="1"/>
          </p:nvPr>
        </p:nvSpPr>
        <p:spPr>
          <a:xfrm>
            <a:off x="304800" y="3885764"/>
            <a:ext cx="8839200" cy="739776"/>
          </a:xfrm>
        </p:spPr>
        <p:txBody>
          <a:bodyPr>
            <a:normAutofit/>
          </a:bodyPr>
          <a:lstStyle/>
          <a:p>
            <a:pPr marL="0" indent="0" algn="ctr">
              <a:spcBef>
                <a:spcPts val="725"/>
              </a:spcBef>
              <a:buFont typeface="Arial" panose="020B0604020202020204" pitchFamily="34" charset="0"/>
              <a:buNone/>
            </a:pPr>
            <a:r>
              <a:rPr lang="en-US" altLang="en-US" sz="3000" dirty="0" smtClean="0">
                <a:solidFill>
                  <a:srgbClr val="404040"/>
                </a:solidFill>
              </a:rPr>
              <a:t>Section Chief-Hazard Mitigation Grants Management</a:t>
            </a:r>
          </a:p>
        </p:txBody>
      </p:sp>
      <p:sp>
        <p:nvSpPr>
          <p:cNvPr id="8" name="Rectangle 2"/>
          <p:cNvSpPr txBox="1">
            <a:spLocks noChangeArrowheads="1"/>
          </p:cNvSpPr>
          <p:nvPr/>
        </p:nvSpPr>
        <p:spPr>
          <a:xfrm>
            <a:off x="2400300" y="2698197"/>
            <a:ext cx="4318000" cy="1066800"/>
          </a:xfrm>
          <a:prstGeom prst="rect">
            <a:avLst/>
          </a:prstGeom>
        </p:spPr>
        <p:txBody>
          <a:bodyPr/>
          <a:lstStyle/>
          <a:p>
            <a:pPr algn="ctr" fontAlgn="auto">
              <a:spcBef>
                <a:spcPts val="720"/>
              </a:spcBef>
              <a:spcAft>
                <a:spcPts val="0"/>
              </a:spcAft>
              <a:defRPr/>
            </a:pPr>
            <a:r>
              <a:rPr lang="en-US" sz="3000" b="1" dirty="0" smtClean="0">
                <a:solidFill>
                  <a:schemeClr val="tx1">
                    <a:lumMod val="75000"/>
                    <a:lumOff val="25000"/>
                  </a:schemeClr>
                </a:solidFill>
                <a:latin typeface="+mn-lt"/>
                <a:cs typeface="+mn-cs"/>
              </a:rPr>
              <a:t>Tenesha Wilson</a:t>
            </a:r>
            <a:endParaRPr lang="en-US" sz="3000" b="1" dirty="0">
              <a:solidFill>
                <a:schemeClr val="tx1">
                  <a:lumMod val="75000"/>
                  <a:lumOff val="25000"/>
                </a:schemeClr>
              </a:solidFill>
              <a:latin typeface="+mn-lt"/>
              <a:cs typeface="+mn-cs"/>
            </a:endParaRPr>
          </a:p>
          <a:p>
            <a:pPr algn="ctr" fontAlgn="auto">
              <a:spcBef>
                <a:spcPts val="720"/>
              </a:spcBef>
              <a:spcAft>
                <a:spcPts val="0"/>
              </a:spcAft>
              <a:defRPr/>
            </a:pPr>
            <a:r>
              <a:rPr lang="en-US" sz="3000" b="1" dirty="0" smtClean="0">
                <a:ea typeface="ＭＳ Ｐゴシック" pitchFamily="-112" charset="-128"/>
                <a:hlinkClick r:id="rId3"/>
              </a:rPr>
              <a:t>Tenesha.wilson</a:t>
            </a:r>
            <a:r>
              <a:rPr lang="en-US" sz="3000" b="1" dirty="0" smtClean="0">
                <a:latin typeface="+mn-lt"/>
                <a:ea typeface="ＭＳ Ｐゴシック" pitchFamily="-112" charset="-128"/>
                <a:cs typeface="+mn-cs"/>
                <a:hlinkClick r:id="rId3"/>
              </a:rPr>
              <a:t>@la.gov</a:t>
            </a:r>
            <a:endParaRPr lang="en-US" sz="3000" b="1" dirty="0">
              <a:latin typeface="+mn-lt"/>
              <a:ea typeface="ＭＳ Ｐゴシック" pitchFamily="-112" charset="-128"/>
              <a:cs typeface="+mn-cs"/>
            </a:endParaRPr>
          </a:p>
        </p:txBody>
      </p:sp>
    </p:spTree>
    <p:extLst>
      <p:ext uri="{BB962C8B-B14F-4D97-AF65-F5344CB8AC3E}">
        <p14:creationId xmlns:p14="http://schemas.microsoft.com/office/powerpoint/2010/main" val="602117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229600" cy="4038600"/>
          </a:xfrm>
        </p:spPr>
        <p:txBody>
          <a:bodyPr>
            <a:noAutofit/>
          </a:bodyPr>
          <a:lstStyle/>
          <a:p>
            <a:pPr algn="ctr"/>
            <a:r>
              <a:rPr lang="en-US" sz="6600" b="1" dirty="0" smtClean="0">
                <a:solidFill>
                  <a:srgbClr val="800000"/>
                </a:solidFill>
              </a:rPr>
              <a:t>Hazard Mitigation</a:t>
            </a:r>
            <a:r>
              <a:rPr lang="en-US" sz="8000" b="1" dirty="0" smtClean="0">
                <a:solidFill>
                  <a:srgbClr val="800000"/>
                </a:solidFill>
              </a:rPr>
              <a:t/>
            </a:r>
            <a:br>
              <a:rPr lang="en-US" sz="8000" b="1" dirty="0" smtClean="0">
                <a:solidFill>
                  <a:srgbClr val="800000"/>
                </a:solidFill>
              </a:rPr>
            </a:br>
            <a:r>
              <a:rPr lang="en-US" sz="5400" b="1" dirty="0" smtClean="0">
                <a:solidFill>
                  <a:srgbClr val="800000"/>
                </a:solidFill>
              </a:rPr>
              <a:t>Closeout</a:t>
            </a:r>
            <a:br>
              <a:rPr lang="en-US" sz="5400" b="1" dirty="0" smtClean="0">
                <a:solidFill>
                  <a:srgbClr val="800000"/>
                </a:solidFill>
              </a:rPr>
            </a:br>
            <a:r>
              <a:rPr lang="en-US" sz="2800" b="1" dirty="0" smtClean="0">
                <a:solidFill>
                  <a:srgbClr val="800000"/>
                </a:solidFill>
              </a:rPr>
              <a:t/>
            </a:r>
            <a:br>
              <a:rPr lang="en-US" sz="2800" b="1" dirty="0" smtClean="0">
                <a:solidFill>
                  <a:srgbClr val="800000"/>
                </a:solidFill>
              </a:rPr>
            </a:br>
            <a:r>
              <a:rPr lang="en-US" sz="4800" dirty="0" smtClean="0"/>
              <a:t>Sandra Dugas</a:t>
            </a:r>
            <a:br>
              <a:rPr lang="en-US" sz="4800" dirty="0" smtClean="0"/>
            </a:br>
            <a:r>
              <a:rPr lang="en-US" sz="4000" dirty="0" smtClean="0"/>
              <a:t>Section Chief</a:t>
            </a:r>
            <a:endParaRPr lang="en-US" sz="6000" dirty="0"/>
          </a:p>
        </p:txBody>
      </p:sp>
    </p:spTree>
    <p:extLst>
      <p:ext uri="{BB962C8B-B14F-4D97-AF65-F5344CB8AC3E}">
        <p14:creationId xmlns:p14="http://schemas.microsoft.com/office/powerpoint/2010/main" val="111794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to Completing and Closing Projects Timely</a:t>
            </a:r>
            <a:endParaRPr lang="en-US" dirty="0"/>
          </a:p>
        </p:txBody>
      </p:sp>
      <p:sp>
        <p:nvSpPr>
          <p:cNvPr id="3" name="Content Placeholder 2"/>
          <p:cNvSpPr>
            <a:spLocks noGrp="1"/>
          </p:cNvSpPr>
          <p:nvPr>
            <p:ph idx="1"/>
          </p:nvPr>
        </p:nvSpPr>
        <p:spPr>
          <a:xfrm>
            <a:off x="152400" y="2552701"/>
            <a:ext cx="8610600" cy="3425739"/>
          </a:xfrm>
        </p:spPr>
        <p:txBody>
          <a:bodyPr>
            <a:normAutofit/>
          </a:bodyPr>
          <a:lstStyle/>
          <a:p>
            <a:r>
              <a:rPr lang="en-US" b="1" dirty="0" smtClean="0">
                <a:solidFill>
                  <a:schemeClr val="tx1">
                    <a:lumMod val="65000"/>
                    <a:lumOff val="35000"/>
                  </a:schemeClr>
                </a:solidFill>
              </a:rPr>
              <a:t>Completed project </a:t>
            </a:r>
            <a:r>
              <a:rPr lang="en-US" dirty="0" smtClean="0">
                <a:solidFill>
                  <a:schemeClr val="tx1">
                    <a:lumMod val="65000"/>
                    <a:lumOff val="35000"/>
                  </a:schemeClr>
                </a:solidFill>
              </a:rPr>
              <a:t>begins to </a:t>
            </a:r>
            <a:r>
              <a:rPr lang="en-US" dirty="0" smtClean="0">
                <a:solidFill>
                  <a:schemeClr val="accent2">
                    <a:lumMod val="75000"/>
                  </a:schemeClr>
                </a:solidFill>
              </a:rPr>
              <a:t>benefit the community </a:t>
            </a:r>
            <a:r>
              <a:rPr lang="en-US" dirty="0" smtClean="0">
                <a:solidFill>
                  <a:schemeClr val="tx1">
                    <a:lumMod val="65000"/>
                    <a:lumOff val="35000"/>
                  </a:schemeClr>
                </a:solidFill>
              </a:rPr>
              <a:t>as quickly as possible</a:t>
            </a:r>
            <a:r>
              <a:rPr lang="en-US" dirty="0" smtClean="0">
                <a:solidFill>
                  <a:schemeClr val="bg1">
                    <a:lumMod val="50000"/>
                  </a:schemeClr>
                </a:solidFill>
              </a:rPr>
              <a:t>.</a:t>
            </a:r>
            <a:endParaRPr lang="en-US" sz="2800" dirty="0" smtClean="0"/>
          </a:p>
          <a:p>
            <a:r>
              <a:rPr lang="en-US" b="1" dirty="0">
                <a:solidFill>
                  <a:schemeClr val="tx1">
                    <a:lumMod val="65000"/>
                    <a:lumOff val="35000"/>
                  </a:schemeClr>
                </a:solidFill>
              </a:rPr>
              <a:t>Documentation Retention &amp; effects of Staff Turnover</a:t>
            </a:r>
            <a:r>
              <a:rPr lang="en-US" dirty="0">
                <a:solidFill>
                  <a:schemeClr val="tx1">
                    <a:lumMod val="65000"/>
                    <a:lumOff val="35000"/>
                  </a:schemeClr>
                </a:solidFill>
              </a:rPr>
              <a:t>: less chance for </a:t>
            </a:r>
            <a:r>
              <a:rPr lang="en-US" dirty="0">
                <a:solidFill>
                  <a:schemeClr val="accent2">
                    <a:lumMod val="75000"/>
                  </a:schemeClr>
                </a:solidFill>
              </a:rPr>
              <a:t>documentation</a:t>
            </a:r>
            <a:r>
              <a:rPr lang="en-US" dirty="0"/>
              <a:t> </a:t>
            </a:r>
            <a:r>
              <a:rPr lang="en-US" dirty="0">
                <a:solidFill>
                  <a:schemeClr val="tx1">
                    <a:lumMod val="65000"/>
                    <a:lumOff val="35000"/>
                  </a:schemeClr>
                </a:solidFill>
              </a:rPr>
              <a:t>and</a:t>
            </a:r>
            <a:r>
              <a:rPr lang="en-US" dirty="0"/>
              <a:t> </a:t>
            </a:r>
            <a:r>
              <a:rPr lang="en-US" dirty="0">
                <a:solidFill>
                  <a:schemeClr val="accent2">
                    <a:lumMod val="75000"/>
                  </a:schemeClr>
                </a:solidFill>
              </a:rPr>
              <a:t>knowledge</a:t>
            </a:r>
            <a:r>
              <a:rPr lang="en-US" dirty="0"/>
              <a:t> </a:t>
            </a:r>
            <a:r>
              <a:rPr lang="en-US" dirty="0">
                <a:solidFill>
                  <a:schemeClr val="tx1">
                    <a:lumMod val="65000"/>
                    <a:lumOff val="35000"/>
                  </a:schemeClr>
                </a:solidFill>
              </a:rPr>
              <a:t>to be lost if project is completed and closed quickly.</a:t>
            </a:r>
          </a:p>
          <a:p>
            <a:endParaRPr lang="en-US" sz="2800" dirty="0" smtClean="0"/>
          </a:p>
          <a:p>
            <a:endParaRPr lang="en-US" sz="2800" dirty="0" smtClean="0"/>
          </a:p>
          <a:p>
            <a:endParaRPr lang="en-US" sz="2800" dirty="0" smtClean="0"/>
          </a:p>
          <a:p>
            <a:pPr marL="225425" indent="0">
              <a:buNone/>
            </a:pPr>
            <a:endParaRPr lang="en-US" dirty="0">
              <a:latin typeface="Calibri" charset="0"/>
              <a:ea typeface="MS PGothic" charset="0"/>
            </a:endParaRPr>
          </a:p>
        </p:txBody>
      </p:sp>
    </p:spTree>
    <p:extLst>
      <p:ext uri="{BB962C8B-B14F-4D97-AF65-F5344CB8AC3E}">
        <p14:creationId xmlns:p14="http://schemas.microsoft.com/office/powerpoint/2010/main" val="4067645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62199"/>
            <a:ext cx="8229600" cy="903004"/>
          </a:xfrm>
        </p:spPr>
        <p:txBody>
          <a:bodyPr>
            <a:normAutofit fontScale="90000"/>
          </a:bodyPr>
          <a:lstStyle/>
          <a:p>
            <a:r>
              <a:rPr lang="en-US" sz="4900" dirty="0" smtClean="0"/>
              <a:t>Purpose of Closeout Process</a:t>
            </a:r>
            <a:r>
              <a:rPr lang="en-US" dirty="0" smtClean="0"/>
              <a:t/>
            </a:r>
            <a:br>
              <a:rPr lang="en-US" dirty="0" smtClean="0"/>
            </a:br>
            <a:endParaRPr lang="en-US" sz="3600" b="1" dirty="0">
              <a:solidFill>
                <a:srgbClr val="800000"/>
              </a:solidFill>
            </a:endParaRPr>
          </a:p>
        </p:txBody>
      </p:sp>
      <p:sp>
        <p:nvSpPr>
          <p:cNvPr id="4" name="Content Placeholder 3"/>
          <p:cNvSpPr>
            <a:spLocks noGrp="1"/>
          </p:cNvSpPr>
          <p:nvPr>
            <p:ph idx="1"/>
          </p:nvPr>
        </p:nvSpPr>
        <p:spPr>
          <a:xfrm>
            <a:off x="457200" y="2286000"/>
            <a:ext cx="8229600" cy="3247939"/>
          </a:xfrm>
        </p:spPr>
        <p:txBody>
          <a:bodyPr>
            <a:normAutofit/>
          </a:bodyPr>
          <a:lstStyle/>
          <a:p>
            <a:pPr>
              <a:spcBef>
                <a:spcPts val="600"/>
              </a:spcBef>
            </a:pPr>
            <a:r>
              <a:rPr lang="en-US" dirty="0" smtClean="0"/>
              <a:t>Validate </a:t>
            </a:r>
            <a:r>
              <a:rPr lang="en-US" b="1" dirty="0" smtClean="0"/>
              <a:t>completed activities </a:t>
            </a:r>
            <a:r>
              <a:rPr lang="en-US" dirty="0" smtClean="0"/>
              <a:t>were </a:t>
            </a:r>
            <a:r>
              <a:rPr lang="en-US" b="1" dirty="0" smtClean="0">
                <a:solidFill>
                  <a:srgbClr val="800000"/>
                </a:solidFill>
              </a:rPr>
              <a:t>approved in the Scope of Work</a:t>
            </a:r>
            <a:r>
              <a:rPr lang="en-US" dirty="0" smtClean="0"/>
              <a:t>.</a:t>
            </a:r>
          </a:p>
          <a:p>
            <a:pPr>
              <a:spcBef>
                <a:spcPts val="600"/>
              </a:spcBef>
            </a:pPr>
            <a:r>
              <a:rPr lang="en-US" dirty="0" smtClean="0"/>
              <a:t>Ensure that funds were </a:t>
            </a:r>
            <a:r>
              <a:rPr lang="en-US" b="1" dirty="0" smtClean="0"/>
              <a:t>spent</a:t>
            </a:r>
            <a:r>
              <a:rPr lang="en-US" dirty="0" smtClean="0"/>
              <a:t> on </a:t>
            </a:r>
            <a:r>
              <a:rPr lang="en-US" b="1" dirty="0" smtClean="0">
                <a:solidFill>
                  <a:srgbClr val="800000"/>
                </a:solidFill>
              </a:rPr>
              <a:t>eligible activities</a:t>
            </a:r>
            <a:r>
              <a:rPr lang="en-US" dirty="0" smtClean="0"/>
              <a:t>.</a:t>
            </a:r>
          </a:p>
          <a:p>
            <a:r>
              <a:rPr lang="en-US" dirty="0" smtClean="0"/>
              <a:t>Ensure</a:t>
            </a:r>
            <a:r>
              <a:rPr lang="en-US" b="1" dirty="0" smtClean="0"/>
              <a:t> </a:t>
            </a:r>
            <a:r>
              <a:rPr lang="en-US" b="1" dirty="0" smtClean="0">
                <a:solidFill>
                  <a:srgbClr val="800000"/>
                </a:solidFill>
              </a:rPr>
              <a:t>compliance </a:t>
            </a:r>
            <a:r>
              <a:rPr lang="en-US" dirty="0" smtClean="0"/>
              <a:t>with all </a:t>
            </a:r>
            <a:r>
              <a:rPr lang="en-US" b="1" dirty="0" smtClean="0"/>
              <a:t>State</a:t>
            </a:r>
            <a:r>
              <a:rPr lang="en-US" dirty="0" smtClean="0"/>
              <a:t> + </a:t>
            </a:r>
            <a:r>
              <a:rPr lang="en-US" b="1" dirty="0" smtClean="0"/>
              <a:t>Federal</a:t>
            </a:r>
            <a:r>
              <a:rPr lang="en-US" dirty="0" smtClean="0"/>
              <a:t> </a:t>
            </a:r>
            <a:r>
              <a:rPr lang="en-US" b="1" dirty="0" smtClean="0"/>
              <a:t>regulations</a:t>
            </a:r>
            <a:r>
              <a:rPr lang="en-US" dirty="0" smtClean="0"/>
              <a:t>.</a:t>
            </a:r>
          </a:p>
          <a:p>
            <a:pPr>
              <a:spcBef>
                <a:spcPts val="600"/>
              </a:spcBef>
            </a:pPr>
            <a:endParaRPr lang="en-US" dirty="0" smtClean="0"/>
          </a:p>
        </p:txBody>
      </p:sp>
    </p:spTree>
    <p:extLst>
      <p:ext uri="{BB962C8B-B14F-4D97-AF65-F5344CB8AC3E}">
        <p14:creationId xmlns:p14="http://schemas.microsoft.com/office/powerpoint/2010/main" val="1361463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Authorities</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Robert T. Stafford Disaster Relief and Emergency Assistance Act </a:t>
            </a:r>
            <a:r>
              <a:rPr lang="en-US" sz="2000" dirty="0" smtClean="0"/>
              <a:t>(Stafford Act), </a:t>
            </a:r>
            <a:r>
              <a:rPr lang="en-US" dirty="0"/>
              <a:t>Section 404  </a:t>
            </a:r>
            <a:endParaRPr lang="en-US" dirty="0" smtClean="0"/>
          </a:p>
          <a:p>
            <a:pPr>
              <a:spcBef>
                <a:spcPts val="600"/>
              </a:spcBef>
            </a:pPr>
            <a:r>
              <a:rPr lang="en-US" dirty="0" smtClean="0"/>
              <a:t>44 </a:t>
            </a:r>
            <a:r>
              <a:rPr lang="en-US" i="1" dirty="0" smtClean="0"/>
              <a:t>Code of Federal Regulations </a:t>
            </a:r>
            <a:r>
              <a:rPr lang="en-US" sz="2000" dirty="0" smtClean="0"/>
              <a:t>(CFR)</a:t>
            </a:r>
          </a:p>
          <a:p>
            <a:pPr lvl="0">
              <a:spcBef>
                <a:spcPts val="600"/>
              </a:spcBef>
            </a:pPr>
            <a:r>
              <a:rPr lang="en-US" dirty="0" smtClean="0"/>
              <a:t>2 Code of Federal Regulations 200, “</a:t>
            </a:r>
            <a:r>
              <a:rPr lang="en-US" dirty="0" err="1" smtClean="0"/>
              <a:t>Supercircular</a:t>
            </a:r>
            <a:r>
              <a:rPr lang="en-US" dirty="0" smtClean="0"/>
              <a:t>”</a:t>
            </a:r>
            <a:endParaRPr lang="en-US" sz="2000" dirty="0"/>
          </a:p>
          <a:p>
            <a:r>
              <a:rPr lang="en-US" i="1" dirty="0" smtClean="0">
                <a:latin typeface="Calibri" charset="0"/>
                <a:ea typeface="MS PGothic" charset="0"/>
              </a:rPr>
              <a:t>Hazard </a:t>
            </a:r>
            <a:r>
              <a:rPr lang="en-US" i="1" dirty="0">
                <a:latin typeface="Calibri" charset="0"/>
                <a:ea typeface="MS PGothic" charset="0"/>
              </a:rPr>
              <a:t>Mitigation </a:t>
            </a:r>
            <a:r>
              <a:rPr lang="en-US" i="1" dirty="0" smtClean="0">
                <a:latin typeface="Calibri" charset="0"/>
                <a:ea typeface="MS PGothic" charset="0"/>
              </a:rPr>
              <a:t>Assistance </a:t>
            </a:r>
            <a:r>
              <a:rPr lang="en-US" sz="2000" i="1" dirty="0" smtClean="0">
                <a:latin typeface="Calibri" charset="0"/>
                <a:ea typeface="MS PGothic" charset="0"/>
              </a:rPr>
              <a:t>(HMA)</a:t>
            </a:r>
            <a:r>
              <a:rPr lang="en-US" i="1" dirty="0" smtClean="0">
                <a:latin typeface="Calibri" charset="0"/>
                <a:ea typeface="MS PGothic" charset="0"/>
              </a:rPr>
              <a:t> Unified </a:t>
            </a:r>
            <a:r>
              <a:rPr lang="en-US" i="1" dirty="0">
                <a:latin typeface="Calibri" charset="0"/>
                <a:ea typeface="MS PGothic" charset="0"/>
              </a:rPr>
              <a:t>Guidance </a:t>
            </a:r>
            <a:r>
              <a:rPr lang="en-US" dirty="0">
                <a:latin typeface="Calibri" charset="0"/>
                <a:ea typeface="MS PGothic" charset="0"/>
              </a:rPr>
              <a:t>July 12, </a:t>
            </a:r>
            <a:r>
              <a:rPr lang="en-US" dirty="0" smtClean="0">
                <a:latin typeface="Calibri" charset="0"/>
                <a:ea typeface="MS PGothic" charset="0"/>
              </a:rPr>
              <a:t>2013</a:t>
            </a:r>
          </a:p>
          <a:p>
            <a:pPr marL="225425" indent="0">
              <a:buNone/>
            </a:pPr>
            <a:endParaRPr lang="en-US" dirty="0">
              <a:latin typeface="Calibri" charset="0"/>
              <a:ea typeface="MS PGothic" charset="0"/>
            </a:endParaRPr>
          </a:p>
        </p:txBody>
      </p:sp>
    </p:spTree>
    <p:extLst>
      <p:ext uri="{BB962C8B-B14F-4D97-AF65-F5344CB8AC3E}">
        <p14:creationId xmlns:p14="http://schemas.microsoft.com/office/powerpoint/2010/main" val="2264403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Traditional Closeout Breakdown</a:t>
            </a:r>
            <a:endParaRPr lang="en-US" dirty="0"/>
          </a:p>
        </p:txBody>
      </p:sp>
      <p:graphicFrame>
        <p:nvGraphicFramePr>
          <p:cNvPr id="7" name="Content Placeholder 6"/>
          <p:cNvGraphicFramePr>
            <a:graphicFrameLocks noGrp="1"/>
          </p:cNvGraphicFramePr>
          <p:nvPr>
            <p:ph idx="1"/>
            <p:extLst/>
          </p:nvPr>
        </p:nvGraphicFramePr>
        <p:xfrm>
          <a:off x="1066800" y="2209800"/>
          <a:ext cx="7162800" cy="3551082"/>
        </p:xfrm>
        <a:graphic>
          <a:graphicData uri="http://schemas.openxmlformats.org/drawingml/2006/table">
            <a:tbl>
              <a:tblPr/>
              <a:tblGrid>
                <a:gridCol w="1970230"/>
                <a:gridCol w="2283258"/>
                <a:gridCol w="2909312"/>
              </a:tblGrid>
              <a:tr h="255351">
                <a:tc>
                  <a:txBody>
                    <a:bodyPr/>
                    <a:lstStyle/>
                    <a:p>
                      <a:pPr algn="l" fontAlgn="b"/>
                      <a:r>
                        <a:rPr lang="en-US" sz="1600" b="1" i="0" u="none" strike="noStrike" dirty="0">
                          <a:solidFill>
                            <a:srgbClr val="000000"/>
                          </a:solidFill>
                          <a:effectLst/>
                          <a:latin typeface="Calibri"/>
                        </a:rPr>
                        <a:t>Closed Projects</a:t>
                      </a: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r>
              <a:tr h="243192">
                <a:tc>
                  <a:txBody>
                    <a:bodyPr/>
                    <a:lstStyle/>
                    <a:p>
                      <a:pPr algn="l" fontAlgn="b"/>
                      <a:r>
                        <a:rPr lang="en-US" sz="1600" b="1" i="0" u="none" strike="noStrike">
                          <a:solidFill>
                            <a:srgbClr val="000000"/>
                          </a:solidFill>
                          <a:effectLst/>
                          <a:latin typeface="Calibri"/>
                        </a:rPr>
                        <a:t>Disaster</a:t>
                      </a:r>
                    </a:p>
                  </a:txBody>
                  <a:tcPr marL="9525" marR="9525" marT="9525" marB="0" anchor="b">
                    <a:lnL>
                      <a:noFill/>
                    </a:lnL>
                    <a:lnR>
                      <a:noFill/>
                    </a:lnR>
                    <a:lnT>
                      <a:noFill/>
                    </a:lnT>
                    <a:lnB>
                      <a:noFill/>
                    </a:lnB>
                    <a:solidFill>
                      <a:srgbClr val="B8CCE4"/>
                    </a:solidFill>
                  </a:tcPr>
                </a:tc>
                <a:tc>
                  <a:txBody>
                    <a:bodyPr/>
                    <a:lstStyle/>
                    <a:p>
                      <a:pPr algn="l" fontAlgn="b"/>
                      <a:r>
                        <a:rPr lang="en-US" sz="1600" b="1" i="0" u="none" strike="noStrike" dirty="0">
                          <a:solidFill>
                            <a:srgbClr val="000000"/>
                          </a:solidFill>
                          <a:effectLst/>
                          <a:latin typeface="Calibri"/>
                        </a:rPr>
                        <a:t>Count of Project Number</a:t>
                      </a:r>
                    </a:p>
                  </a:txBody>
                  <a:tcPr marL="9525" marR="9525" marT="9525" marB="0" anchor="b">
                    <a:lnL>
                      <a:noFill/>
                    </a:lnL>
                    <a:lnR>
                      <a:noFill/>
                    </a:lnR>
                    <a:lnT>
                      <a:noFill/>
                    </a:lnT>
                    <a:lnB>
                      <a:noFill/>
                    </a:lnB>
                    <a:solidFill>
                      <a:srgbClr val="B8CCE4"/>
                    </a:solidFill>
                  </a:tcPr>
                </a:tc>
                <a:tc>
                  <a:txBody>
                    <a:bodyPr/>
                    <a:lstStyle/>
                    <a:p>
                      <a:pPr algn="l" fontAlgn="b"/>
                      <a:r>
                        <a:rPr lang="en-US" sz="1600" b="1" i="0" u="none" strike="noStrike">
                          <a:solidFill>
                            <a:srgbClr val="000000"/>
                          </a:solidFill>
                          <a:effectLst/>
                          <a:latin typeface="Calibri"/>
                        </a:rPr>
                        <a:t>Sum of Fed Share Obligated Amt</a:t>
                      </a:r>
                    </a:p>
                  </a:txBody>
                  <a:tcPr marL="9525" marR="9525" marT="9525" marB="0" anchor="b">
                    <a:lnL>
                      <a:noFill/>
                    </a:lnL>
                    <a:lnR>
                      <a:noFill/>
                    </a:lnR>
                    <a:lnT>
                      <a:noFill/>
                    </a:lnT>
                    <a:lnB>
                      <a:noFill/>
                    </a:lnB>
                    <a:solidFill>
                      <a:srgbClr val="B8CCE4"/>
                    </a:solidFill>
                  </a:tcPr>
                </a:tc>
              </a:tr>
              <a:tr h="243192">
                <a:tc>
                  <a:txBody>
                    <a:bodyPr/>
                    <a:lstStyle/>
                    <a:p>
                      <a:pPr algn="l" fontAlgn="b"/>
                      <a:r>
                        <a:rPr lang="en-US" sz="1600" b="0" i="0" u="none" strike="noStrike">
                          <a:solidFill>
                            <a:srgbClr val="000000"/>
                          </a:solidFill>
                          <a:effectLst/>
                          <a:latin typeface="Calibri"/>
                        </a:rPr>
                        <a:t>1603</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133</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$25,150,382.00</a:t>
                      </a:r>
                    </a:p>
                  </a:txBody>
                  <a:tcPr marL="9525" marR="9525" marT="9525" marB="0" anchor="b">
                    <a:lnL>
                      <a:noFill/>
                    </a:lnL>
                    <a:lnR>
                      <a:noFill/>
                    </a:lnR>
                    <a:lnT>
                      <a:noFill/>
                    </a:lnT>
                    <a:lnB>
                      <a:noFill/>
                    </a:lnB>
                  </a:tcPr>
                </a:tc>
              </a:tr>
              <a:tr h="243192">
                <a:tc>
                  <a:txBody>
                    <a:bodyPr/>
                    <a:lstStyle/>
                    <a:p>
                      <a:pPr algn="l" fontAlgn="b"/>
                      <a:r>
                        <a:rPr lang="en-US" sz="1600" b="0" i="0" u="none" strike="noStrike">
                          <a:solidFill>
                            <a:srgbClr val="000000"/>
                          </a:solidFill>
                          <a:effectLst/>
                          <a:latin typeface="Calibri"/>
                        </a:rPr>
                        <a:t>1607</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66</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$9,559,839.00</a:t>
                      </a:r>
                    </a:p>
                  </a:txBody>
                  <a:tcPr marL="9525" marR="9525" marT="9525" marB="0" anchor="b">
                    <a:lnL>
                      <a:noFill/>
                    </a:lnL>
                    <a:lnR>
                      <a:noFill/>
                    </a:lnR>
                    <a:lnT>
                      <a:noFill/>
                    </a:lnT>
                    <a:lnB>
                      <a:noFill/>
                    </a:lnB>
                  </a:tcPr>
                </a:tc>
              </a:tr>
              <a:tr h="243192">
                <a:tc>
                  <a:txBody>
                    <a:bodyPr/>
                    <a:lstStyle/>
                    <a:p>
                      <a:pPr algn="l" fontAlgn="b"/>
                      <a:r>
                        <a:rPr lang="en-US" sz="1600" b="0" i="0" u="none" strike="noStrike">
                          <a:solidFill>
                            <a:srgbClr val="000000"/>
                          </a:solidFill>
                          <a:effectLst/>
                          <a:latin typeface="Calibri"/>
                        </a:rPr>
                        <a:t>1786</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7</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$1,085,637.00</a:t>
                      </a:r>
                    </a:p>
                  </a:txBody>
                  <a:tcPr marL="9525" marR="9525" marT="9525" marB="0" anchor="b">
                    <a:lnL>
                      <a:noFill/>
                    </a:lnL>
                    <a:lnR>
                      <a:noFill/>
                    </a:lnR>
                    <a:lnT>
                      <a:noFill/>
                    </a:lnT>
                    <a:lnB>
                      <a:noFill/>
                    </a:lnB>
                  </a:tcPr>
                </a:tc>
              </a:tr>
              <a:tr h="243192">
                <a:tc>
                  <a:txBody>
                    <a:bodyPr/>
                    <a:lstStyle/>
                    <a:p>
                      <a:pPr algn="l" fontAlgn="b"/>
                      <a:r>
                        <a:rPr lang="en-US" sz="1600" b="1" i="0" u="none" strike="noStrike">
                          <a:solidFill>
                            <a:srgbClr val="000000"/>
                          </a:solidFill>
                          <a:effectLst/>
                          <a:latin typeface="Calibri"/>
                        </a:rPr>
                        <a:t>Grand Total</a:t>
                      </a:r>
                    </a:p>
                  </a:txBody>
                  <a:tcPr marL="9525" marR="9525" marT="9525" marB="0" anchor="b">
                    <a:lnL>
                      <a:noFill/>
                    </a:lnL>
                    <a:lnR>
                      <a:noFill/>
                    </a:lnR>
                    <a:lnT>
                      <a:noFill/>
                    </a:lnT>
                    <a:lnB>
                      <a:noFill/>
                    </a:lnB>
                    <a:solidFill>
                      <a:srgbClr val="B8CCE4"/>
                    </a:solidFill>
                  </a:tcPr>
                </a:tc>
                <a:tc>
                  <a:txBody>
                    <a:bodyPr/>
                    <a:lstStyle/>
                    <a:p>
                      <a:pPr algn="r" fontAlgn="b"/>
                      <a:r>
                        <a:rPr lang="en-US" sz="1600" b="1" i="0" u="none" strike="noStrike">
                          <a:solidFill>
                            <a:srgbClr val="000000"/>
                          </a:solidFill>
                          <a:effectLst/>
                          <a:latin typeface="Calibri"/>
                        </a:rPr>
                        <a:t>206</a:t>
                      </a:r>
                    </a:p>
                  </a:txBody>
                  <a:tcPr marL="9525" marR="9525" marT="9525" marB="0" anchor="b">
                    <a:lnL>
                      <a:noFill/>
                    </a:lnL>
                    <a:lnR>
                      <a:noFill/>
                    </a:lnR>
                    <a:lnT>
                      <a:noFill/>
                    </a:lnT>
                    <a:lnB>
                      <a:noFill/>
                    </a:lnB>
                    <a:solidFill>
                      <a:srgbClr val="B8CCE4"/>
                    </a:solidFill>
                  </a:tcPr>
                </a:tc>
                <a:tc>
                  <a:txBody>
                    <a:bodyPr/>
                    <a:lstStyle/>
                    <a:p>
                      <a:pPr algn="r" fontAlgn="b"/>
                      <a:r>
                        <a:rPr lang="en-US" sz="1600" b="1" i="0" u="none" strike="noStrike" dirty="0">
                          <a:solidFill>
                            <a:srgbClr val="000000"/>
                          </a:solidFill>
                          <a:effectLst/>
                          <a:latin typeface="Calibri"/>
                        </a:rPr>
                        <a:t>$35,795,858.00</a:t>
                      </a:r>
                    </a:p>
                  </a:txBody>
                  <a:tcPr marL="9525" marR="9525" marT="9525" marB="0" anchor="b">
                    <a:lnL>
                      <a:noFill/>
                    </a:lnL>
                    <a:lnR>
                      <a:noFill/>
                    </a:lnR>
                    <a:lnT>
                      <a:noFill/>
                    </a:lnT>
                    <a:lnB>
                      <a:noFill/>
                    </a:lnB>
                    <a:solidFill>
                      <a:srgbClr val="B8CCE4"/>
                    </a:solidFill>
                  </a:tcPr>
                </a:tc>
              </a:tr>
              <a:tr h="243192">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r>
              <a:tr h="255351">
                <a:tc>
                  <a:txBody>
                    <a:bodyPr/>
                    <a:lstStyle/>
                    <a:p>
                      <a:pPr algn="l" fontAlgn="b"/>
                      <a:r>
                        <a:rPr lang="en-US" sz="1600" b="1" i="0" u="none" strike="noStrike">
                          <a:solidFill>
                            <a:srgbClr val="000000"/>
                          </a:solidFill>
                          <a:effectLst/>
                          <a:latin typeface="Calibri"/>
                        </a:rPr>
                        <a:t>Projects Not Closed</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a:endParaRPr>
                    </a:p>
                  </a:txBody>
                  <a:tcPr marL="9525" marR="9525" marT="9525" marB="0" anchor="b">
                    <a:lnL>
                      <a:noFill/>
                    </a:lnL>
                    <a:lnR>
                      <a:noFill/>
                    </a:lnR>
                    <a:lnT>
                      <a:noFill/>
                    </a:lnT>
                    <a:lnB>
                      <a:noFill/>
                    </a:lnB>
                  </a:tcPr>
                </a:tc>
              </a:tr>
              <a:tr h="243192">
                <a:tc>
                  <a:txBody>
                    <a:bodyPr/>
                    <a:lstStyle/>
                    <a:p>
                      <a:pPr algn="l" fontAlgn="b"/>
                      <a:r>
                        <a:rPr lang="en-US" sz="1600" b="1" i="0" u="none" strike="noStrike">
                          <a:solidFill>
                            <a:srgbClr val="000000"/>
                          </a:solidFill>
                          <a:effectLst/>
                          <a:latin typeface="Calibri"/>
                        </a:rPr>
                        <a:t>Disaster</a:t>
                      </a:r>
                    </a:p>
                  </a:txBody>
                  <a:tcPr marL="9525" marR="9525" marT="9525" marB="0" anchor="b">
                    <a:lnL>
                      <a:noFill/>
                    </a:lnL>
                    <a:lnR>
                      <a:noFill/>
                    </a:lnR>
                    <a:lnT>
                      <a:noFill/>
                    </a:lnT>
                    <a:lnB>
                      <a:noFill/>
                    </a:lnB>
                    <a:solidFill>
                      <a:srgbClr val="B8CCE4"/>
                    </a:solidFill>
                  </a:tcPr>
                </a:tc>
                <a:tc>
                  <a:txBody>
                    <a:bodyPr/>
                    <a:lstStyle/>
                    <a:p>
                      <a:pPr algn="l" fontAlgn="b"/>
                      <a:r>
                        <a:rPr lang="en-US" sz="1600" b="1" i="0" u="none" strike="noStrike">
                          <a:solidFill>
                            <a:srgbClr val="000000"/>
                          </a:solidFill>
                          <a:effectLst/>
                          <a:latin typeface="Calibri"/>
                        </a:rPr>
                        <a:t>Count of Project Number</a:t>
                      </a:r>
                    </a:p>
                  </a:txBody>
                  <a:tcPr marL="9525" marR="9525" marT="9525" marB="0" anchor="b">
                    <a:lnL>
                      <a:noFill/>
                    </a:lnL>
                    <a:lnR>
                      <a:noFill/>
                    </a:lnR>
                    <a:lnT>
                      <a:noFill/>
                    </a:lnT>
                    <a:lnB>
                      <a:noFill/>
                    </a:lnB>
                    <a:solidFill>
                      <a:srgbClr val="B8CCE4"/>
                    </a:solidFill>
                  </a:tcPr>
                </a:tc>
                <a:tc>
                  <a:txBody>
                    <a:bodyPr/>
                    <a:lstStyle/>
                    <a:p>
                      <a:pPr algn="l" fontAlgn="b"/>
                      <a:r>
                        <a:rPr lang="en-US" sz="1600" b="1" i="0" u="none" strike="noStrike" dirty="0">
                          <a:solidFill>
                            <a:srgbClr val="000000"/>
                          </a:solidFill>
                          <a:effectLst/>
                          <a:latin typeface="Calibri"/>
                        </a:rPr>
                        <a:t>Sum of Fed Share Obligated </a:t>
                      </a:r>
                      <a:r>
                        <a:rPr lang="en-US" sz="1600" b="1" i="0" u="none" strike="noStrike" dirty="0" err="1">
                          <a:solidFill>
                            <a:srgbClr val="000000"/>
                          </a:solidFill>
                          <a:effectLst/>
                          <a:latin typeface="Calibri"/>
                        </a:rPr>
                        <a:t>Amt</a:t>
                      </a:r>
                      <a:endParaRPr lang="en-US" sz="1600" b="1" i="0" u="none" strike="noStrike" dirty="0">
                        <a:solidFill>
                          <a:srgbClr val="000000"/>
                        </a:solidFill>
                        <a:effectLst/>
                        <a:latin typeface="Calibri"/>
                      </a:endParaRPr>
                    </a:p>
                  </a:txBody>
                  <a:tcPr marL="9525" marR="9525" marT="9525" marB="0" anchor="b">
                    <a:lnL>
                      <a:noFill/>
                    </a:lnL>
                    <a:lnR>
                      <a:noFill/>
                    </a:lnR>
                    <a:lnT>
                      <a:noFill/>
                    </a:lnT>
                    <a:lnB>
                      <a:noFill/>
                    </a:lnB>
                    <a:solidFill>
                      <a:srgbClr val="B8CCE4"/>
                    </a:solidFill>
                  </a:tcPr>
                </a:tc>
              </a:tr>
              <a:tr h="243192">
                <a:tc>
                  <a:txBody>
                    <a:bodyPr/>
                    <a:lstStyle/>
                    <a:p>
                      <a:pPr algn="l" fontAlgn="b"/>
                      <a:r>
                        <a:rPr lang="en-US" sz="1600" b="0" i="0" u="none" strike="noStrike">
                          <a:solidFill>
                            <a:srgbClr val="000000"/>
                          </a:solidFill>
                          <a:effectLst/>
                          <a:latin typeface="Calibri"/>
                        </a:rPr>
                        <a:t>1603</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222</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$1,242,591,375.00</a:t>
                      </a:r>
                    </a:p>
                  </a:txBody>
                  <a:tcPr marL="9525" marR="9525" marT="9525" marB="0" anchor="b">
                    <a:lnL>
                      <a:noFill/>
                    </a:lnL>
                    <a:lnR>
                      <a:noFill/>
                    </a:lnR>
                    <a:lnT>
                      <a:noFill/>
                    </a:lnT>
                    <a:lnB>
                      <a:noFill/>
                    </a:lnB>
                  </a:tcPr>
                </a:tc>
              </a:tr>
              <a:tr h="243192">
                <a:tc>
                  <a:txBody>
                    <a:bodyPr/>
                    <a:lstStyle/>
                    <a:p>
                      <a:pPr algn="l" fontAlgn="b"/>
                      <a:r>
                        <a:rPr lang="en-US" sz="1600" b="0" i="0" u="none" strike="noStrike">
                          <a:solidFill>
                            <a:srgbClr val="000000"/>
                          </a:solidFill>
                          <a:effectLst/>
                          <a:latin typeface="Calibri"/>
                        </a:rPr>
                        <a:t>1607</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41</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$102,327,247.00</a:t>
                      </a:r>
                    </a:p>
                  </a:txBody>
                  <a:tcPr marL="9525" marR="9525" marT="9525" marB="0" anchor="b">
                    <a:lnL>
                      <a:noFill/>
                    </a:lnL>
                    <a:lnR>
                      <a:noFill/>
                    </a:lnR>
                    <a:lnT>
                      <a:noFill/>
                    </a:lnT>
                    <a:lnB>
                      <a:noFill/>
                    </a:lnB>
                  </a:tcPr>
                </a:tc>
              </a:tr>
              <a:tr h="243192">
                <a:tc>
                  <a:txBody>
                    <a:bodyPr/>
                    <a:lstStyle/>
                    <a:p>
                      <a:pPr algn="l" fontAlgn="b"/>
                      <a:r>
                        <a:rPr lang="en-US" sz="1600" b="0" i="0" u="none" strike="noStrike">
                          <a:solidFill>
                            <a:srgbClr val="000000"/>
                          </a:solidFill>
                          <a:effectLst/>
                          <a:latin typeface="Calibri"/>
                        </a:rPr>
                        <a:t>1786</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87</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$85,839,191.00</a:t>
                      </a:r>
                    </a:p>
                  </a:txBody>
                  <a:tcPr marL="9525" marR="9525" marT="9525" marB="0" anchor="b">
                    <a:lnL>
                      <a:noFill/>
                    </a:lnL>
                    <a:lnR>
                      <a:noFill/>
                    </a:lnR>
                    <a:lnT>
                      <a:noFill/>
                    </a:lnT>
                    <a:lnB>
                      <a:noFill/>
                    </a:lnB>
                  </a:tcPr>
                </a:tc>
              </a:tr>
              <a:tr h="243192">
                <a:tc>
                  <a:txBody>
                    <a:bodyPr/>
                    <a:lstStyle/>
                    <a:p>
                      <a:pPr algn="l" fontAlgn="b"/>
                      <a:r>
                        <a:rPr lang="en-US" sz="1600" b="0" i="0" u="none" strike="noStrike">
                          <a:solidFill>
                            <a:srgbClr val="000000"/>
                          </a:solidFill>
                          <a:effectLst/>
                          <a:latin typeface="Calibri"/>
                        </a:rPr>
                        <a:t>1792</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10</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$9,966,374.00</a:t>
                      </a:r>
                    </a:p>
                  </a:txBody>
                  <a:tcPr marL="9525" marR="9525" marT="9525" marB="0" anchor="b">
                    <a:lnL>
                      <a:noFill/>
                    </a:lnL>
                    <a:lnR>
                      <a:noFill/>
                    </a:lnR>
                    <a:lnT>
                      <a:noFill/>
                    </a:lnT>
                    <a:lnB>
                      <a:noFill/>
                    </a:lnB>
                  </a:tcPr>
                </a:tc>
              </a:tr>
              <a:tr h="243192">
                <a:tc>
                  <a:txBody>
                    <a:bodyPr/>
                    <a:lstStyle/>
                    <a:p>
                      <a:pPr algn="l" fontAlgn="b"/>
                      <a:r>
                        <a:rPr lang="en-US" sz="1600" b="1" i="0" u="none" strike="noStrike">
                          <a:solidFill>
                            <a:srgbClr val="000000"/>
                          </a:solidFill>
                          <a:effectLst/>
                          <a:latin typeface="Calibri"/>
                        </a:rPr>
                        <a:t>Grand Total</a:t>
                      </a:r>
                    </a:p>
                  </a:txBody>
                  <a:tcPr marL="9525" marR="9525" marT="9525" marB="0" anchor="b">
                    <a:lnL>
                      <a:noFill/>
                    </a:lnL>
                    <a:lnR>
                      <a:noFill/>
                    </a:lnR>
                    <a:lnT>
                      <a:noFill/>
                    </a:lnT>
                    <a:lnB>
                      <a:noFill/>
                    </a:lnB>
                    <a:solidFill>
                      <a:srgbClr val="B8CCE4"/>
                    </a:solidFill>
                  </a:tcPr>
                </a:tc>
                <a:tc>
                  <a:txBody>
                    <a:bodyPr/>
                    <a:lstStyle/>
                    <a:p>
                      <a:pPr algn="r" fontAlgn="b"/>
                      <a:r>
                        <a:rPr lang="en-US" sz="1600" b="1" i="0" u="none" strike="noStrike">
                          <a:solidFill>
                            <a:srgbClr val="000000"/>
                          </a:solidFill>
                          <a:effectLst/>
                          <a:latin typeface="Calibri"/>
                        </a:rPr>
                        <a:t>360</a:t>
                      </a:r>
                    </a:p>
                  </a:txBody>
                  <a:tcPr marL="9525" marR="9525" marT="9525" marB="0" anchor="b">
                    <a:lnL>
                      <a:noFill/>
                    </a:lnL>
                    <a:lnR>
                      <a:noFill/>
                    </a:lnR>
                    <a:lnT>
                      <a:noFill/>
                    </a:lnT>
                    <a:lnB>
                      <a:noFill/>
                    </a:lnB>
                    <a:solidFill>
                      <a:srgbClr val="B8CCE4"/>
                    </a:solidFill>
                  </a:tcPr>
                </a:tc>
                <a:tc>
                  <a:txBody>
                    <a:bodyPr/>
                    <a:lstStyle/>
                    <a:p>
                      <a:pPr algn="r" fontAlgn="b"/>
                      <a:r>
                        <a:rPr lang="en-US" sz="1600" b="1" i="0" u="none" strike="noStrike" dirty="0">
                          <a:solidFill>
                            <a:srgbClr val="000000"/>
                          </a:solidFill>
                          <a:effectLst/>
                          <a:latin typeface="Calibri"/>
                        </a:rPr>
                        <a:t>$1,440,724,187.00</a:t>
                      </a:r>
                    </a:p>
                  </a:txBody>
                  <a:tcPr marL="9525" marR="9525" marT="9525" marB="0" anchor="b">
                    <a:lnL>
                      <a:noFill/>
                    </a:lnL>
                    <a:lnR>
                      <a:noFill/>
                    </a:lnR>
                    <a:lnT>
                      <a:noFill/>
                    </a:lnT>
                    <a:lnB>
                      <a:noFill/>
                    </a:lnB>
                    <a:solidFill>
                      <a:srgbClr val="B8CCE4"/>
                    </a:solidFill>
                  </a:tcPr>
                </a:tc>
              </a:tr>
            </a:tbl>
          </a:graphicData>
        </a:graphic>
      </p:graphicFrame>
    </p:spTree>
    <p:extLst>
      <p:ext uri="{BB962C8B-B14F-4D97-AF65-F5344CB8AC3E}">
        <p14:creationId xmlns:p14="http://schemas.microsoft.com/office/powerpoint/2010/main" val="776666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229600" cy="4038600"/>
          </a:xfrm>
        </p:spPr>
        <p:txBody>
          <a:bodyPr>
            <a:noAutofit/>
          </a:bodyPr>
          <a:lstStyle/>
          <a:p>
            <a:pPr algn="ctr"/>
            <a:r>
              <a:rPr lang="en-US" sz="6600" b="1" dirty="0" smtClean="0">
                <a:solidFill>
                  <a:srgbClr val="800000"/>
                </a:solidFill>
              </a:rPr>
              <a:t>Hazard Mitigation</a:t>
            </a:r>
            <a:r>
              <a:rPr lang="en-US" sz="8000" b="1" dirty="0" smtClean="0">
                <a:solidFill>
                  <a:srgbClr val="800000"/>
                </a:solidFill>
              </a:rPr>
              <a:t/>
            </a:r>
            <a:br>
              <a:rPr lang="en-US" sz="8000" b="1" dirty="0" smtClean="0">
                <a:solidFill>
                  <a:srgbClr val="800000"/>
                </a:solidFill>
              </a:rPr>
            </a:br>
            <a:r>
              <a:rPr lang="en-US" sz="5400" b="1" dirty="0" smtClean="0">
                <a:solidFill>
                  <a:srgbClr val="800000"/>
                </a:solidFill>
              </a:rPr>
              <a:t>State Applicant Liaison</a:t>
            </a:r>
            <a:br>
              <a:rPr lang="en-US" sz="5400" b="1" dirty="0" smtClean="0">
                <a:solidFill>
                  <a:srgbClr val="800000"/>
                </a:solidFill>
              </a:rPr>
            </a:br>
            <a:r>
              <a:rPr lang="en-US" sz="2800" b="1" dirty="0" smtClean="0">
                <a:solidFill>
                  <a:srgbClr val="800000"/>
                </a:solidFill>
              </a:rPr>
              <a:t/>
            </a:r>
            <a:br>
              <a:rPr lang="en-US" sz="2800" b="1" dirty="0" smtClean="0">
                <a:solidFill>
                  <a:srgbClr val="800000"/>
                </a:solidFill>
              </a:rPr>
            </a:br>
            <a:r>
              <a:rPr lang="en-US" sz="4800" dirty="0" smtClean="0"/>
              <a:t>Shontae Davis</a:t>
            </a:r>
            <a:br>
              <a:rPr lang="en-US" sz="4800" dirty="0" smtClean="0"/>
            </a:br>
            <a:r>
              <a:rPr lang="en-US" sz="4000" dirty="0" smtClean="0"/>
              <a:t>Section Chief</a:t>
            </a:r>
            <a:endParaRPr lang="en-US" sz="6000" dirty="0"/>
          </a:p>
        </p:txBody>
      </p:sp>
    </p:spTree>
    <p:extLst>
      <p:ext uri="{BB962C8B-B14F-4D97-AF65-F5344CB8AC3E}">
        <p14:creationId xmlns:p14="http://schemas.microsoft.com/office/powerpoint/2010/main" val="1206347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6080052"/>
            <a:ext cx="4724400" cy="3650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itle 5"/>
          <p:cNvSpPr>
            <a:spLocks noGrp="1"/>
          </p:cNvSpPr>
          <p:nvPr>
            <p:ph type="title"/>
          </p:nvPr>
        </p:nvSpPr>
        <p:spPr>
          <a:xfrm>
            <a:off x="457200" y="1198641"/>
            <a:ext cx="8229600" cy="903004"/>
          </a:xfrm>
        </p:spPr>
        <p:txBody>
          <a:bodyPr>
            <a:noAutofit/>
          </a:bodyPr>
          <a:lstStyle/>
          <a:p>
            <a:r>
              <a:rPr lang="en-US" dirty="0" smtClean="0">
                <a:latin typeface="Calibri"/>
                <a:cs typeface="Calibri"/>
              </a:rPr>
              <a:t>Preparing for Closeout</a:t>
            </a:r>
            <a:endParaRPr lang="en-US" sz="2000" dirty="0">
              <a:solidFill>
                <a:schemeClr val="tx1">
                  <a:lumMod val="65000"/>
                  <a:lumOff val="35000"/>
                </a:schemeClr>
              </a:solidFill>
              <a:latin typeface="Calibri"/>
              <a:cs typeface="Calibri"/>
            </a:endParaRPr>
          </a:p>
        </p:txBody>
      </p:sp>
      <p:sp>
        <p:nvSpPr>
          <p:cNvPr id="3" name="Content Placeholder 2"/>
          <p:cNvSpPr>
            <a:spLocks noGrp="1"/>
          </p:cNvSpPr>
          <p:nvPr>
            <p:ph idx="1"/>
          </p:nvPr>
        </p:nvSpPr>
        <p:spPr>
          <a:xfrm>
            <a:off x="304800" y="2209800"/>
            <a:ext cx="6473371" cy="3145970"/>
          </a:xfrm>
        </p:spPr>
        <p:txBody>
          <a:bodyPr>
            <a:noAutofit/>
          </a:bodyPr>
          <a:lstStyle/>
          <a:p>
            <a:pPr>
              <a:defRPr/>
            </a:pPr>
            <a:r>
              <a:rPr lang="en-US" b="1" dirty="0" smtClean="0"/>
              <a:t>70% project completion- </a:t>
            </a:r>
            <a:r>
              <a:rPr lang="en-US" dirty="0" smtClean="0"/>
              <a:t>begin looking at closeout </a:t>
            </a:r>
          </a:p>
          <a:p>
            <a:pPr>
              <a:defRPr/>
            </a:pPr>
            <a:r>
              <a:rPr lang="en-US" b="1" dirty="0" smtClean="0"/>
              <a:t>Final</a:t>
            </a:r>
            <a:r>
              <a:rPr lang="en-US" dirty="0" smtClean="0"/>
              <a:t> payment.</a:t>
            </a:r>
          </a:p>
          <a:p>
            <a:pPr lvl="1">
              <a:defRPr/>
            </a:pPr>
            <a:r>
              <a:rPr lang="en-US" dirty="0" smtClean="0"/>
              <a:t>Final </a:t>
            </a:r>
            <a:r>
              <a:rPr lang="en-US" b="1" dirty="0" smtClean="0"/>
              <a:t>photos</a:t>
            </a:r>
            <a:r>
              <a:rPr lang="en-US" dirty="0" smtClean="0"/>
              <a:t>.</a:t>
            </a:r>
          </a:p>
          <a:p>
            <a:pPr lvl="1">
              <a:defRPr/>
            </a:pPr>
            <a:r>
              <a:rPr lang="en-US" dirty="0" smtClean="0"/>
              <a:t>Final </a:t>
            </a:r>
            <a:r>
              <a:rPr lang="en-US" b="1" dirty="0" smtClean="0"/>
              <a:t>QR</a:t>
            </a:r>
          </a:p>
          <a:p>
            <a:pPr>
              <a:defRPr/>
            </a:pPr>
            <a:r>
              <a:rPr lang="en-US" b="1" dirty="0" smtClean="0"/>
              <a:t>Return</a:t>
            </a:r>
            <a:r>
              <a:rPr lang="en-US" dirty="0" smtClean="0"/>
              <a:t> any unused funds remaining in </a:t>
            </a:r>
            <a:r>
              <a:rPr lang="en-US" dirty="0" err="1" smtClean="0"/>
              <a:t>subgrantee</a:t>
            </a:r>
            <a:r>
              <a:rPr lang="en-US" dirty="0" smtClean="0"/>
              <a:t> account</a:t>
            </a:r>
          </a:p>
          <a:p>
            <a:pPr>
              <a:defRPr/>
            </a:pPr>
            <a:r>
              <a:rPr lang="en-US" dirty="0" smtClean="0"/>
              <a:t>Complete </a:t>
            </a:r>
            <a:r>
              <a:rPr lang="en-US" b="1" dirty="0" smtClean="0"/>
              <a:t>documentation</a:t>
            </a:r>
            <a:r>
              <a:rPr lang="en-US" dirty="0" smtClean="0"/>
              <a:t> file.</a:t>
            </a:r>
          </a:p>
        </p:txBody>
      </p:sp>
      <p:pic>
        <p:nvPicPr>
          <p:cNvPr id="9" name="Picture 5" descr="MCj04326060000[1]"/>
          <p:cNvPicPr>
            <a:picLocks noChangeAspect="1" noChangeArrowheads="1"/>
          </p:cNvPicPr>
          <p:nvPr/>
        </p:nvPicPr>
        <p:blipFill>
          <a:blip r:embed="rId3"/>
          <a:srcRect/>
          <a:stretch>
            <a:fillRect/>
          </a:stretch>
        </p:blipFill>
        <p:spPr bwMode="auto">
          <a:xfrm>
            <a:off x="6392369" y="3058352"/>
            <a:ext cx="2434133" cy="2434133"/>
          </a:xfrm>
          <a:prstGeom prst="rect">
            <a:avLst/>
          </a:prstGeom>
          <a:noFill/>
          <a:ln w="9525">
            <a:noFill/>
            <a:miter lim="800000"/>
            <a:headEnd/>
            <a:tailEnd/>
          </a:ln>
        </p:spPr>
      </p:pic>
    </p:spTree>
    <p:extLst>
      <p:ext uri="{BB962C8B-B14F-4D97-AF65-F5344CB8AC3E}">
        <p14:creationId xmlns:p14="http://schemas.microsoft.com/office/powerpoint/2010/main" val="147858993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757333"/>
            <a:ext cx="9144000" cy="11006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itle 1"/>
          <p:cNvSpPr txBox="1">
            <a:spLocks/>
          </p:cNvSpPr>
          <p:nvPr/>
        </p:nvSpPr>
        <p:spPr>
          <a:xfrm>
            <a:off x="3562475" y="1360134"/>
            <a:ext cx="5264025" cy="903004"/>
          </a:xfrm>
          <a:prstGeom prst="rect">
            <a:avLst/>
          </a:prstGeom>
        </p:spPr>
        <p:txBody>
          <a:bodyPr>
            <a:noAutofit/>
          </a:bodyPr>
          <a:lstStyle>
            <a:lvl1pPr algn="r" defTabSz="457200" rtl="0" eaLnBrk="1" latinLnBrk="0" hangingPunct="1">
              <a:spcBef>
                <a:spcPct val="0"/>
              </a:spcBef>
              <a:buNone/>
              <a:defRPr sz="4400" kern="1200">
                <a:solidFill>
                  <a:srgbClr val="17375E"/>
                </a:solidFill>
                <a:latin typeface="+mj-lt"/>
                <a:ea typeface="+mj-ea"/>
                <a:cs typeface="+mj-cs"/>
              </a:defRPr>
            </a:lvl1pPr>
          </a:lstStyle>
          <a:p>
            <a:r>
              <a:rPr lang="en-US" sz="4000" i="1" dirty="0" smtClean="0">
                <a:latin typeface="Calibri"/>
              </a:rPr>
              <a:t>Documentation Requirements Checklist</a:t>
            </a:r>
            <a:r>
              <a:rPr lang="en-US" sz="4000" dirty="0" smtClean="0">
                <a:latin typeface="Calibri"/>
              </a:rPr>
              <a:t/>
            </a:r>
            <a:br>
              <a:rPr lang="en-US" sz="4000" dirty="0" smtClean="0">
                <a:latin typeface="Calibri"/>
              </a:rPr>
            </a:br>
            <a:r>
              <a:rPr lang="en-US" sz="4000" dirty="0" smtClean="0">
                <a:latin typeface="Calibri"/>
              </a:rPr>
              <a:t>Closeout</a:t>
            </a:r>
            <a:r>
              <a:rPr lang="en-US" dirty="0" smtClean="0">
                <a:latin typeface="Calibri"/>
              </a:rPr>
              <a:t/>
            </a:r>
            <a:br>
              <a:rPr lang="en-US" dirty="0" smtClean="0">
                <a:latin typeface="Calibri"/>
              </a:rPr>
            </a:br>
            <a:r>
              <a:rPr lang="en-US" sz="3200" b="1" dirty="0" smtClean="0">
                <a:solidFill>
                  <a:srgbClr val="800000"/>
                </a:solidFill>
                <a:latin typeface="Calibri"/>
              </a:rPr>
              <a:t>Tool to assist with </a:t>
            </a:r>
          </a:p>
          <a:p>
            <a:r>
              <a:rPr lang="en-US" sz="3200" b="1" dirty="0" smtClean="0">
                <a:solidFill>
                  <a:srgbClr val="800000"/>
                </a:solidFill>
                <a:latin typeface="Calibri"/>
              </a:rPr>
              <a:t>completion of file</a:t>
            </a:r>
            <a:endParaRPr lang="en-US" sz="3200" b="1" dirty="0">
              <a:solidFill>
                <a:srgbClr val="800000"/>
              </a:solidFill>
              <a:latin typeface="Calibri"/>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70" y="1804020"/>
            <a:ext cx="3617070" cy="4680915"/>
          </a:xfrm>
          <a:prstGeom prst="rect">
            <a:avLst/>
          </a:prstGeom>
          <a:solidFill>
            <a:schemeClr val="bg1"/>
          </a:solidFill>
          <a:ln>
            <a:solidFill>
              <a:schemeClr val="bg1">
                <a:lumMod val="50000"/>
              </a:schemeClr>
            </a:solidFill>
          </a:ln>
          <a:effectLst>
            <a:outerShdw blurRad="50800" dist="38100" dir="2700000" algn="tl" rotWithShape="0">
              <a:srgbClr val="000000">
                <a:alpha val="43000"/>
              </a:srgbClr>
            </a:outerShdw>
          </a:effectLst>
        </p:spPr>
      </p:pic>
      <p:pic>
        <p:nvPicPr>
          <p:cNvPr id="3" name="Picture 2" descr="Screen Shot 2014-05-16 at 3.14.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84" y="5425634"/>
            <a:ext cx="10077360" cy="1432367"/>
          </a:xfrm>
          <a:prstGeom prst="rect">
            <a:avLst/>
          </a:prstGeom>
        </p:spPr>
      </p:pic>
    </p:spTree>
    <p:extLst>
      <p:ext uri="{BB962C8B-B14F-4D97-AF65-F5344CB8AC3E}">
        <p14:creationId xmlns:p14="http://schemas.microsoft.com/office/powerpoint/2010/main" val="2442904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90800"/>
            <a:ext cx="8753764" cy="2223147"/>
          </a:xfrm>
        </p:spPr>
        <p:txBody>
          <a:bodyPr>
            <a:noAutofit/>
          </a:bodyPr>
          <a:lstStyle/>
          <a:p>
            <a:pPr algn="l"/>
            <a:r>
              <a:rPr lang="en-US" sz="3600" dirty="0" smtClean="0"/>
              <a:t>The </a:t>
            </a:r>
            <a:r>
              <a:rPr lang="en-US" sz="3600" b="1" dirty="0" smtClean="0"/>
              <a:t>Closeout Documentation Requirements Checklist</a:t>
            </a:r>
            <a:r>
              <a:rPr lang="en-US" sz="3600" dirty="0" smtClean="0"/>
              <a:t> can be found online at</a:t>
            </a:r>
            <a:r>
              <a:rPr lang="en-US" sz="4000" dirty="0" smtClean="0"/>
              <a:t>:</a:t>
            </a:r>
            <a:br>
              <a:rPr lang="en-US" sz="4000" dirty="0" smtClean="0"/>
            </a:br>
            <a:r>
              <a:rPr lang="en-US" sz="4000" dirty="0"/>
              <a:t>	</a:t>
            </a:r>
            <a:r>
              <a:rPr lang="en-US" sz="4000" dirty="0" smtClean="0"/>
              <a:t>-</a:t>
            </a:r>
            <a:r>
              <a:rPr lang="en-US" sz="3600" b="1" dirty="0" smtClean="0">
                <a:solidFill>
                  <a:schemeClr val="accent2">
                    <a:lumMod val="75000"/>
                  </a:schemeClr>
                </a:solidFill>
              </a:rPr>
              <a:t>gohsep.la.gov/outreach.aspx </a:t>
            </a:r>
            <a:r>
              <a:rPr lang="en-US" sz="2800" dirty="0" smtClean="0">
                <a:solidFill>
                  <a:schemeClr val="accent2">
                    <a:lumMod val="75000"/>
                  </a:schemeClr>
                </a:solidFill>
              </a:rPr>
              <a:t>, </a:t>
            </a:r>
            <a:r>
              <a:rPr lang="en-US" sz="2800" dirty="0" smtClean="0">
                <a:solidFill>
                  <a:schemeClr val="tx2">
                    <a:lumMod val="75000"/>
                  </a:schemeClr>
                </a:solidFill>
              </a:rPr>
              <a:t>under</a:t>
            </a:r>
            <a:r>
              <a:rPr lang="en-US" sz="4000" dirty="0" smtClean="0">
                <a:solidFill>
                  <a:schemeClr val="tx2">
                    <a:lumMod val="75000"/>
                  </a:schemeClr>
                </a:solidFill>
              </a:rPr>
              <a:t/>
            </a:r>
            <a:br>
              <a:rPr lang="en-US" sz="4000" dirty="0" smtClean="0">
                <a:solidFill>
                  <a:schemeClr val="tx2">
                    <a:lumMod val="75000"/>
                  </a:schemeClr>
                </a:solidFill>
              </a:rPr>
            </a:br>
            <a:r>
              <a:rPr lang="en-US" sz="4000" dirty="0">
                <a:solidFill>
                  <a:schemeClr val="tx2">
                    <a:lumMod val="75000"/>
                  </a:schemeClr>
                </a:solidFill>
              </a:rPr>
              <a:t>	</a:t>
            </a:r>
            <a:r>
              <a:rPr lang="en-US" sz="4000" dirty="0" smtClean="0">
                <a:solidFill>
                  <a:schemeClr val="tx2">
                    <a:lumMod val="75000"/>
                  </a:schemeClr>
                </a:solidFill>
              </a:rPr>
              <a:t>-</a:t>
            </a:r>
            <a:r>
              <a:rPr lang="en-US" sz="2800" dirty="0" smtClean="0">
                <a:solidFill>
                  <a:schemeClr val="tx2">
                    <a:lumMod val="75000"/>
                  </a:schemeClr>
                </a:solidFill>
              </a:rPr>
              <a:t>Getting it Right! Workshops</a:t>
            </a:r>
            <a:r>
              <a:rPr lang="en-US" sz="2800" dirty="0">
                <a:solidFill>
                  <a:schemeClr val="tx2">
                    <a:lumMod val="75000"/>
                  </a:schemeClr>
                </a:solidFill>
              </a:rPr>
              <a:t/>
            </a:r>
            <a:br>
              <a:rPr lang="en-US" sz="2800" dirty="0">
                <a:solidFill>
                  <a:schemeClr val="tx2">
                    <a:lumMod val="75000"/>
                  </a:schemeClr>
                </a:solidFill>
              </a:rPr>
            </a:br>
            <a:r>
              <a:rPr lang="en-US" sz="2800" dirty="0" smtClean="0">
                <a:solidFill>
                  <a:schemeClr val="tx2">
                    <a:lumMod val="75000"/>
                  </a:schemeClr>
                </a:solidFill>
              </a:rPr>
              <a:t>	-</a:t>
            </a:r>
            <a:r>
              <a:rPr lang="en-US" sz="2800" dirty="0" err="1" smtClean="0">
                <a:solidFill>
                  <a:schemeClr val="tx2">
                    <a:lumMod val="75000"/>
                  </a:schemeClr>
                </a:solidFill>
              </a:rPr>
              <a:t>Documentation+Insurance</a:t>
            </a:r>
            <a:r>
              <a:rPr lang="en-US" sz="2800" dirty="0" smtClean="0">
                <a:solidFill>
                  <a:schemeClr val="tx2">
                    <a:lumMod val="75000"/>
                  </a:schemeClr>
                </a:solidFill>
              </a:rPr>
              <a:t/>
            </a:r>
            <a:br>
              <a:rPr lang="en-US" sz="2800" dirty="0" smtClean="0">
                <a:solidFill>
                  <a:schemeClr val="tx2">
                    <a:lumMod val="75000"/>
                  </a:schemeClr>
                </a:solidFill>
              </a:rPr>
            </a:br>
            <a:r>
              <a:rPr lang="en-US" sz="2800" dirty="0">
                <a:solidFill>
                  <a:schemeClr val="tx2">
                    <a:lumMod val="75000"/>
                  </a:schemeClr>
                </a:solidFill>
              </a:rPr>
              <a:t>	</a:t>
            </a:r>
            <a:r>
              <a:rPr lang="en-US" sz="2800" dirty="0" smtClean="0">
                <a:solidFill>
                  <a:schemeClr val="tx2">
                    <a:lumMod val="75000"/>
                  </a:schemeClr>
                </a:solidFill>
              </a:rPr>
              <a:t>-Hazard Mitigation (HM)Documentation (Download)</a:t>
            </a:r>
            <a:br>
              <a:rPr lang="en-US" sz="2800" dirty="0" smtClean="0">
                <a:solidFill>
                  <a:schemeClr val="tx2">
                    <a:lumMod val="75000"/>
                  </a:schemeClr>
                </a:solidFill>
              </a:rPr>
            </a:br>
            <a:r>
              <a:rPr lang="en-US" sz="2800" dirty="0">
                <a:solidFill>
                  <a:schemeClr val="tx2">
                    <a:lumMod val="75000"/>
                  </a:schemeClr>
                </a:solidFill>
              </a:rPr>
              <a:t>	</a:t>
            </a:r>
            <a:r>
              <a:rPr lang="en-US" sz="2800" dirty="0" smtClean="0">
                <a:solidFill>
                  <a:schemeClr val="tx2">
                    <a:lumMod val="75000"/>
                  </a:schemeClr>
                </a:solidFill>
              </a:rPr>
              <a:t>-HM Documentation Checklists</a:t>
            </a:r>
            <a:br>
              <a:rPr lang="en-US" sz="2800" dirty="0" smtClean="0">
                <a:solidFill>
                  <a:schemeClr val="tx2">
                    <a:lumMod val="75000"/>
                  </a:schemeClr>
                </a:solidFill>
              </a:rPr>
            </a:br>
            <a:r>
              <a:rPr lang="en-US" sz="2800" dirty="0">
                <a:solidFill>
                  <a:schemeClr val="tx2">
                    <a:lumMod val="75000"/>
                  </a:schemeClr>
                </a:solidFill>
              </a:rPr>
              <a:t>	</a:t>
            </a:r>
            <a:r>
              <a:rPr lang="en-US" sz="2800" dirty="0" smtClean="0">
                <a:solidFill>
                  <a:schemeClr val="tx2">
                    <a:lumMod val="75000"/>
                  </a:schemeClr>
                </a:solidFill>
              </a:rPr>
              <a:t>-4closeoutHMDocumentation_Checklist</a:t>
            </a:r>
            <a:endParaRPr lang="en-US" sz="2800" dirty="0">
              <a:solidFill>
                <a:schemeClr val="tx2">
                  <a:lumMod val="75000"/>
                </a:schemeClr>
              </a:solidFill>
            </a:endParaRPr>
          </a:p>
        </p:txBody>
      </p:sp>
    </p:spTree>
    <p:extLst>
      <p:ext uri="{BB962C8B-B14F-4D97-AF65-F5344CB8AC3E}">
        <p14:creationId xmlns:p14="http://schemas.microsoft.com/office/powerpoint/2010/main" val="3744981925"/>
      </p:ext>
    </p:extLst>
  </p:cSld>
  <p:clrMapOvr>
    <a:masterClrMapping/>
  </p:clrMapOvr>
  <p:transition spd="med">
    <p:pull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57333"/>
            <a:ext cx="9144000" cy="11006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itle 5"/>
          <p:cNvSpPr>
            <a:spLocks noGrp="1"/>
          </p:cNvSpPr>
          <p:nvPr>
            <p:ph type="title"/>
          </p:nvPr>
        </p:nvSpPr>
        <p:spPr>
          <a:xfrm>
            <a:off x="304800" y="1371600"/>
            <a:ext cx="8229600" cy="903004"/>
          </a:xfrm>
        </p:spPr>
        <p:txBody>
          <a:bodyPr>
            <a:noAutofit/>
          </a:bodyPr>
          <a:lstStyle/>
          <a:p>
            <a:r>
              <a:rPr lang="en-US" dirty="0" smtClean="0">
                <a:latin typeface="Calibri"/>
                <a:cs typeface="Calibri"/>
              </a:rPr>
              <a:t>Documentation specific to the Closeout </a:t>
            </a:r>
            <a:r>
              <a:rPr lang="en-US" dirty="0">
                <a:latin typeface="Calibri"/>
                <a:cs typeface="Calibri"/>
              </a:rPr>
              <a:t>R</a:t>
            </a:r>
            <a:r>
              <a:rPr lang="en-US" dirty="0" smtClean="0">
                <a:latin typeface="Calibri"/>
                <a:cs typeface="Calibri"/>
              </a:rPr>
              <a:t>equest</a:t>
            </a:r>
            <a:endParaRPr lang="en-US" sz="2000" dirty="0">
              <a:solidFill>
                <a:schemeClr val="tx1">
                  <a:lumMod val="65000"/>
                  <a:lumOff val="35000"/>
                </a:schemeClr>
              </a:solidFill>
              <a:latin typeface="Calibri"/>
              <a:cs typeface="Calibri"/>
            </a:endParaRPr>
          </a:p>
        </p:txBody>
      </p:sp>
      <p:sp>
        <p:nvSpPr>
          <p:cNvPr id="3" name="Content Placeholder 2"/>
          <p:cNvSpPr>
            <a:spLocks noGrp="1"/>
          </p:cNvSpPr>
          <p:nvPr>
            <p:ph idx="1"/>
          </p:nvPr>
        </p:nvSpPr>
        <p:spPr>
          <a:xfrm>
            <a:off x="287867" y="2322897"/>
            <a:ext cx="8229600" cy="3930343"/>
          </a:xfrm>
        </p:spPr>
        <p:txBody>
          <a:bodyPr>
            <a:noAutofit/>
          </a:bodyPr>
          <a:lstStyle/>
          <a:p>
            <a:pPr>
              <a:buClr>
                <a:srgbClr val="595959"/>
              </a:buClr>
              <a:defRPr/>
            </a:pPr>
            <a:r>
              <a:rPr lang="en-US" b="1" dirty="0" err="1" smtClean="0">
                <a:solidFill>
                  <a:srgbClr val="800000"/>
                </a:solidFill>
              </a:rPr>
              <a:t>Subgrantee</a:t>
            </a:r>
            <a:r>
              <a:rPr lang="en-US" dirty="0">
                <a:solidFill>
                  <a:srgbClr val="800000"/>
                </a:solidFill>
              </a:rPr>
              <a:t> </a:t>
            </a:r>
            <a:r>
              <a:rPr lang="en-US" dirty="0" smtClean="0">
                <a:solidFill>
                  <a:schemeClr val="tx1">
                    <a:lumMod val="65000"/>
                    <a:lumOff val="35000"/>
                  </a:schemeClr>
                </a:solidFill>
              </a:rPr>
              <a:t>provides</a:t>
            </a:r>
            <a:r>
              <a:rPr lang="en-US" dirty="0" smtClean="0"/>
              <a:t> . . .</a:t>
            </a:r>
          </a:p>
          <a:p>
            <a:pPr lvl="1">
              <a:defRPr/>
            </a:pPr>
            <a:r>
              <a:rPr lang="en-US" b="1" dirty="0" smtClean="0">
                <a:solidFill>
                  <a:schemeClr val="tx1">
                    <a:lumMod val="65000"/>
                    <a:lumOff val="35000"/>
                  </a:schemeClr>
                </a:solidFill>
              </a:rPr>
              <a:t>Letter</a:t>
            </a:r>
            <a:r>
              <a:rPr lang="en-US" dirty="0" smtClean="0">
                <a:solidFill>
                  <a:schemeClr val="tx1">
                    <a:lumMod val="65000"/>
                    <a:lumOff val="35000"/>
                  </a:schemeClr>
                </a:solidFill>
              </a:rPr>
              <a:t> requesting closeout.</a:t>
            </a:r>
          </a:p>
          <a:p>
            <a:pPr lvl="2">
              <a:defRPr/>
            </a:pPr>
            <a:r>
              <a:rPr lang="en-US" dirty="0" smtClean="0"/>
              <a:t>Includes request </a:t>
            </a:r>
            <a:r>
              <a:rPr lang="en-US" dirty="0"/>
              <a:t>for </a:t>
            </a:r>
            <a:r>
              <a:rPr lang="en-US" b="1" dirty="0" smtClean="0"/>
              <a:t>de-obligation</a:t>
            </a:r>
            <a:r>
              <a:rPr lang="en-US" dirty="0"/>
              <a:t> </a:t>
            </a:r>
            <a:r>
              <a:rPr lang="en-US" dirty="0" smtClean="0"/>
              <a:t>of </a:t>
            </a:r>
            <a:r>
              <a:rPr lang="en-US" dirty="0" smtClean="0">
                <a:solidFill>
                  <a:srgbClr val="800000"/>
                </a:solidFill>
              </a:rPr>
              <a:t>unused funds</a:t>
            </a:r>
            <a:r>
              <a:rPr lang="en-US" dirty="0" smtClean="0"/>
              <a:t>.</a:t>
            </a:r>
            <a:endParaRPr lang="en-US" dirty="0">
              <a:solidFill>
                <a:schemeClr val="tx1">
                  <a:lumMod val="65000"/>
                  <a:lumOff val="35000"/>
                </a:schemeClr>
              </a:solidFill>
            </a:endParaRPr>
          </a:p>
          <a:p>
            <a:pPr lvl="1">
              <a:defRPr/>
            </a:pPr>
            <a:r>
              <a:rPr lang="en-US" b="1" dirty="0" smtClean="0">
                <a:solidFill>
                  <a:schemeClr val="tx1">
                    <a:lumMod val="65000"/>
                    <a:lumOff val="35000"/>
                  </a:schemeClr>
                </a:solidFill>
              </a:rPr>
              <a:t>Project Closeout Certification </a:t>
            </a:r>
            <a:r>
              <a:rPr lang="en-US" dirty="0" smtClean="0"/>
              <a:t>in LAHM.</a:t>
            </a:r>
          </a:p>
          <a:p>
            <a:pPr lvl="1">
              <a:defRPr/>
            </a:pPr>
            <a:r>
              <a:rPr lang="en-US" b="1" dirty="0" smtClean="0">
                <a:solidFill>
                  <a:schemeClr val="tx1">
                    <a:lumMod val="65000"/>
                    <a:lumOff val="35000"/>
                  </a:schemeClr>
                </a:solidFill>
              </a:rPr>
              <a:t>Project Closeout Checklist</a:t>
            </a:r>
          </a:p>
          <a:p>
            <a:pPr lvl="1">
              <a:defRPr/>
            </a:pPr>
            <a:r>
              <a:rPr lang="en-US" b="1" dirty="0" smtClean="0"/>
              <a:t>Final</a:t>
            </a:r>
            <a:r>
              <a:rPr lang="en-US" i="1" dirty="0" smtClean="0"/>
              <a:t> </a:t>
            </a:r>
            <a:r>
              <a:rPr lang="en-US" b="1" dirty="0" smtClean="0">
                <a:solidFill>
                  <a:schemeClr val="tx1">
                    <a:lumMod val="65000"/>
                    <a:lumOff val="35000"/>
                  </a:schemeClr>
                </a:solidFill>
              </a:rPr>
              <a:t>Quarterly Report</a:t>
            </a:r>
            <a:r>
              <a:rPr lang="en-US" b="1" i="1" dirty="0" smtClean="0"/>
              <a:t>.</a:t>
            </a:r>
          </a:p>
          <a:p>
            <a:pPr lvl="1">
              <a:defRPr/>
            </a:pPr>
            <a:r>
              <a:rPr lang="en-US" b="1" dirty="0" smtClean="0"/>
              <a:t>Final photos</a:t>
            </a:r>
          </a:p>
        </p:txBody>
      </p:sp>
      <p:pic>
        <p:nvPicPr>
          <p:cNvPr id="5" name="Picture 4" descr="MCj04242340000[1]"/>
          <p:cNvPicPr>
            <a:picLocks noChangeAspect="1" noChangeArrowheads="1"/>
          </p:cNvPicPr>
          <p:nvPr/>
        </p:nvPicPr>
        <p:blipFill>
          <a:blip r:embed="rId3"/>
          <a:srcRect/>
          <a:stretch>
            <a:fillRect/>
          </a:stretch>
        </p:blipFill>
        <p:spPr bwMode="auto">
          <a:xfrm>
            <a:off x="7038703" y="4803245"/>
            <a:ext cx="1981200" cy="1908175"/>
          </a:xfrm>
          <a:prstGeom prst="rect">
            <a:avLst/>
          </a:prstGeom>
          <a:noFill/>
          <a:ln w="9525">
            <a:noFill/>
            <a:miter lim="800000"/>
            <a:headEnd/>
            <a:tailEnd/>
          </a:ln>
        </p:spPr>
      </p:pic>
    </p:spTree>
    <p:extLst>
      <p:ext uri="{BB962C8B-B14F-4D97-AF65-F5344CB8AC3E}">
        <p14:creationId xmlns:p14="http://schemas.microsoft.com/office/powerpoint/2010/main" val="205033768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295402"/>
            <a:ext cx="4114800" cy="4952997"/>
          </a:xfrm>
        </p:spPr>
        <p:txBody>
          <a:bodyPr>
            <a:normAutofit/>
          </a:bodyPr>
          <a:lstStyle/>
          <a:p>
            <a:pPr algn="l"/>
            <a:r>
              <a:rPr lang="en-US" sz="3200" b="1" dirty="0" smtClean="0"/>
              <a:t>To initiate Closeout in LAHM:</a:t>
            </a:r>
            <a:r>
              <a:rPr lang="en-US" sz="2800" b="1" dirty="0" smtClean="0"/>
              <a:t/>
            </a:r>
            <a:br>
              <a:rPr lang="en-US" sz="2800" b="1" dirty="0" smtClean="0"/>
            </a:br>
            <a:r>
              <a:rPr lang="en-US" sz="2800" dirty="0" smtClean="0"/>
              <a:t>-</a:t>
            </a:r>
            <a:r>
              <a:rPr lang="en-US" sz="2800" dirty="0" smtClean="0">
                <a:solidFill>
                  <a:schemeClr val="tx1">
                    <a:lumMod val="65000"/>
                    <a:lumOff val="35000"/>
                  </a:schemeClr>
                </a:solidFill>
              </a:rPr>
              <a:t>Go into project to be closed out</a:t>
            </a:r>
            <a:r>
              <a:rPr lang="en-US" sz="2800" dirty="0" smtClean="0"/>
              <a:t/>
            </a:r>
            <a:br>
              <a:rPr lang="en-US" sz="2800" dirty="0" smtClean="0"/>
            </a:br>
            <a:r>
              <a:rPr lang="en-US" sz="2800" dirty="0" smtClean="0"/>
              <a:t>-</a:t>
            </a:r>
            <a:r>
              <a:rPr lang="en-US" sz="2800" dirty="0" smtClean="0">
                <a:solidFill>
                  <a:schemeClr val="tx1">
                    <a:lumMod val="65000"/>
                    <a:lumOff val="35000"/>
                  </a:schemeClr>
                </a:solidFill>
              </a:rPr>
              <a:t>Click</a:t>
            </a:r>
            <a:r>
              <a:rPr lang="en-US" sz="2800" dirty="0" smtClean="0"/>
              <a:t> </a:t>
            </a:r>
            <a:r>
              <a:rPr lang="en-US" sz="2800" dirty="0" smtClean="0">
                <a:solidFill>
                  <a:schemeClr val="accent2">
                    <a:lumMod val="75000"/>
                  </a:schemeClr>
                </a:solidFill>
              </a:rPr>
              <a:t>“Create New Request”</a:t>
            </a:r>
            <a:r>
              <a:rPr lang="en-US" sz="2800" dirty="0" smtClean="0"/>
              <a:t> </a:t>
            </a:r>
            <a:r>
              <a:rPr lang="en-US" sz="2800" dirty="0" smtClean="0">
                <a:solidFill>
                  <a:schemeClr val="tx1">
                    <a:lumMod val="65000"/>
                    <a:lumOff val="35000"/>
                  </a:schemeClr>
                </a:solidFill>
              </a:rPr>
              <a:t>on upper left side of screen. </a:t>
            </a:r>
            <a:br>
              <a:rPr lang="en-US" sz="2800" dirty="0" smtClean="0">
                <a:solidFill>
                  <a:schemeClr val="tx1">
                    <a:lumMod val="65000"/>
                    <a:lumOff val="35000"/>
                  </a:schemeClr>
                </a:solidFill>
              </a:rPr>
            </a:br>
            <a:r>
              <a:rPr lang="en-US" sz="2800" dirty="0" smtClean="0"/>
              <a:t>-</a:t>
            </a:r>
            <a:r>
              <a:rPr lang="en-US" sz="2800" dirty="0" smtClean="0">
                <a:solidFill>
                  <a:schemeClr val="tx1">
                    <a:lumMod val="65000"/>
                    <a:lumOff val="35000"/>
                  </a:schemeClr>
                </a:solidFill>
              </a:rPr>
              <a:t>Click</a:t>
            </a:r>
            <a:r>
              <a:rPr lang="en-US" sz="2800" dirty="0" smtClean="0"/>
              <a:t> </a:t>
            </a:r>
            <a:r>
              <a:rPr lang="en-US" sz="2800" dirty="0" smtClean="0">
                <a:solidFill>
                  <a:schemeClr val="accent2">
                    <a:lumMod val="75000"/>
                  </a:schemeClr>
                </a:solidFill>
              </a:rPr>
              <a:t>“New Project Closeout”</a:t>
            </a:r>
            <a:endParaRPr lang="en-US" sz="2800" dirty="0">
              <a:solidFill>
                <a:schemeClr val="accent2">
                  <a:lumMod val="75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5800" y="1219200"/>
            <a:ext cx="4191000" cy="4724400"/>
          </a:xfrm>
        </p:spPr>
      </p:pic>
    </p:spTree>
    <p:extLst>
      <p:ext uri="{BB962C8B-B14F-4D97-AF65-F5344CB8AC3E}">
        <p14:creationId xmlns:p14="http://schemas.microsoft.com/office/powerpoint/2010/main" val="3777858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57333"/>
            <a:ext cx="9144000" cy="11006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itle 5"/>
          <p:cNvSpPr>
            <a:spLocks noGrp="1"/>
          </p:cNvSpPr>
          <p:nvPr>
            <p:ph type="title"/>
          </p:nvPr>
        </p:nvSpPr>
        <p:spPr>
          <a:xfrm>
            <a:off x="4345360" y="1656645"/>
            <a:ext cx="4341440" cy="1703303"/>
          </a:xfrm>
        </p:spPr>
        <p:txBody>
          <a:bodyPr>
            <a:noAutofit/>
          </a:bodyPr>
          <a:lstStyle/>
          <a:p>
            <a:r>
              <a:rPr lang="en-US" dirty="0" smtClean="0">
                <a:latin typeface="Calibri"/>
                <a:cs typeface="Calibri"/>
              </a:rPr>
              <a:t>LAHM Project Closeout Certification</a:t>
            </a:r>
            <a:endParaRPr lang="en-US" sz="2800" dirty="0">
              <a:solidFill>
                <a:schemeClr val="tx1">
                  <a:lumMod val="65000"/>
                  <a:lumOff val="35000"/>
                </a:schemeClr>
              </a:solidFill>
              <a:latin typeface="Calibri"/>
              <a:cs typeface="Calibri"/>
            </a:endParaRPr>
          </a:p>
        </p:txBody>
      </p:sp>
      <p:pic>
        <p:nvPicPr>
          <p:cNvPr id="5" name="Picture 4" descr="50-Create New Project Closeout ~ LouisianaHM.co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859" y="1190232"/>
            <a:ext cx="4379640" cy="5667768"/>
          </a:xfrm>
          <a:prstGeom prst="rect">
            <a:avLst/>
          </a:prstGeom>
          <a:solidFill>
            <a:schemeClr val="bg1"/>
          </a:solidFill>
          <a:ln>
            <a:solidFill>
              <a:schemeClr val="bg1">
                <a:lumMod val="50000"/>
              </a:schemeClr>
            </a:solidFill>
          </a:ln>
          <a:effectLst>
            <a:outerShdw blurRad="50800" dist="38100" dir="2700000" algn="tl" rotWithShape="0">
              <a:srgbClr val="000000">
                <a:alpha val="43000"/>
              </a:srgbClr>
            </a:outerShdw>
          </a:effectLst>
        </p:spPr>
      </p:pic>
      <p:pic>
        <p:nvPicPr>
          <p:cNvPr id="12" name="Picture 11" descr="50-Create New Project Closeout ~ LouisianaHM.com.pdf"/>
          <p:cNvPicPr>
            <a:picLocks noChangeAspect="1"/>
          </p:cNvPicPr>
          <p:nvPr/>
        </p:nvPicPr>
        <p:blipFill rotWithShape="1">
          <a:blip r:embed="rId3">
            <a:extLst>
              <a:ext uri="{28A0092B-C50C-407E-A947-70E740481C1C}">
                <a14:useLocalDpi xmlns:a14="http://schemas.microsoft.com/office/drawing/2010/main" val="0"/>
              </a:ext>
            </a:extLst>
          </a:blip>
          <a:srcRect l="5545" t="87848" r="44809" b="8132"/>
          <a:stretch/>
        </p:blipFill>
        <p:spPr>
          <a:xfrm>
            <a:off x="2" y="5187258"/>
            <a:ext cx="9082645" cy="951839"/>
          </a:xfrm>
          <a:prstGeom prst="rect">
            <a:avLst/>
          </a:prstGeom>
          <a:solidFill>
            <a:schemeClr val="bg1"/>
          </a:solidFill>
          <a:ln>
            <a:solidFill>
              <a:schemeClr val="bg1">
                <a:lumMod val="50000"/>
              </a:schemeClr>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349201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57057" y="1524000"/>
            <a:ext cx="3886200" cy="4114800"/>
          </a:xfrm>
        </p:spPr>
        <p:txBody>
          <a:bodyPr>
            <a:noAutofit/>
          </a:bodyPr>
          <a:lstStyle/>
          <a:p>
            <a:pPr lvl="1">
              <a:defRPr/>
            </a:pPr>
            <a:r>
              <a:rPr lang="en-US" sz="2800" dirty="0" smtClean="0">
                <a:solidFill>
                  <a:schemeClr val="tx1">
                    <a:lumMod val="65000"/>
                    <a:lumOff val="35000"/>
                  </a:schemeClr>
                </a:solidFill>
                <a:latin typeface="+mn-lt"/>
              </a:rPr>
              <a:t>Documentation specific to the closeout request </a:t>
            </a:r>
            <a:r>
              <a:rPr lang="en-US" sz="2800" dirty="0">
                <a:solidFill>
                  <a:schemeClr val="tx1">
                    <a:lumMod val="65000"/>
                    <a:lumOff val="35000"/>
                  </a:schemeClr>
                </a:solidFill>
                <a:latin typeface="+mn-lt"/>
              </a:rPr>
              <a:t>is uploaded into </a:t>
            </a:r>
            <a:r>
              <a:rPr lang="en-US" sz="2800" dirty="0">
                <a:solidFill>
                  <a:schemeClr val="accent2">
                    <a:lumMod val="75000"/>
                  </a:schemeClr>
                </a:solidFill>
                <a:latin typeface="+mn-lt"/>
              </a:rPr>
              <a:t>LAHM at the Project Closeout Request Level</a:t>
            </a:r>
            <a:r>
              <a:rPr lang="en-US" sz="2800" dirty="0">
                <a:latin typeface="+mn-lt"/>
              </a:rPr>
              <a:t>.</a:t>
            </a:r>
            <a:r>
              <a:rPr lang="en-US" sz="1200" dirty="0" smtClean="0"/>
              <a:t/>
            </a:r>
            <a:br>
              <a:rPr lang="en-US" sz="1200" dirty="0" smtClean="0"/>
            </a:br>
            <a:r>
              <a:rPr lang="en-US" sz="1200" dirty="0" smtClean="0"/>
              <a:t/>
            </a:r>
            <a:br>
              <a:rPr lang="en-US" sz="1200" dirty="0" smtClean="0"/>
            </a:br>
            <a:r>
              <a:rPr lang="en-US" sz="1200" dirty="0" smtClean="0">
                <a:latin typeface="+mn-lt"/>
              </a:rPr>
              <a:t>-</a:t>
            </a:r>
            <a:r>
              <a:rPr lang="en-US" sz="1600" b="1" dirty="0" smtClean="0">
                <a:solidFill>
                  <a:schemeClr val="tx1">
                    <a:lumMod val="65000"/>
                    <a:lumOff val="35000"/>
                  </a:schemeClr>
                </a:solidFill>
                <a:latin typeface="+mn-lt"/>
              </a:rPr>
              <a:t>Letter</a:t>
            </a:r>
            <a:r>
              <a:rPr lang="en-US" sz="1600" dirty="0" smtClean="0">
                <a:solidFill>
                  <a:schemeClr val="tx1">
                    <a:lumMod val="65000"/>
                    <a:lumOff val="35000"/>
                  </a:schemeClr>
                </a:solidFill>
                <a:latin typeface="+mn-lt"/>
              </a:rPr>
              <a:t> </a:t>
            </a:r>
            <a:r>
              <a:rPr lang="en-US" sz="1600" dirty="0">
                <a:solidFill>
                  <a:schemeClr val="tx1">
                    <a:lumMod val="65000"/>
                    <a:lumOff val="35000"/>
                  </a:schemeClr>
                </a:solidFill>
                <a:latin typeface="+mn-lt"/>
              </a:rPr>
              <a:t>requesting closeout.</a:t>
            </a:r>
            <a:br>
              <a:rPr lang="en-US" sz="1600" dirty="0">
                <a:solidFill>
                  <a:schemeClr val="tx1">
                    <a:lumMod val="65000"/>
                    <a:lumOff val="35000"/>
                  </a:schemeClr>
                </a:solidFill>
                <a:latin typeface="+mn-lt"/>
              </a:rPr>
            </a:br>
            <a:r>
              <a:rPr lang="en-US" sz="1600" dirty="0">
                <a:solidFill>
                  <a:schemeClr val="tx1">
                    <a:lumMod val="65000"/>
                    <a:lumOff val="35000"/>
                  </a:schemeClr>
                </a:solidFill>
                <a:latin typeface="+mn-lt"/>
              </a:rPr>
              <a:t> </a:t>
            </a:r>
            <a:r>
              <a:rPr lang="en-US" sz="1600" dirty="0" smtClean="0">
                <a:solidFill>
                  <a:schemeClr val="tx1">
                    <a:lumMod val="65000"/>
                    <a:lumOff val="35000"/>
                  </a:schemeClr>
                </a:solidFill>
                <a:latin typeface="+mn-lt"/>
              </a:rPr>
              <a:t> (</a:t>
            </a:r>
            <a:r>
              <a:rPr lang="en-US" sz="1600" dirty="0" smtClean="0">
                <a:latin typeface="+mn-lt"/>
              </a:rPr>
              <a:t>Includes </a:t>
            </a:r>
            <a:r>
              <a:rPr lang="en-US" sz="1600" dirty="0">
                <a:latin typeface="+mn-lt"/>
              </a:rPr>
              <a:t>request for </a:t>
            </a:r>
            <a:r>
              <a:rPr lang="en-US" sz="1600" b="1" dirty="0">
                <a:solidFill>
                  <a:schemeClr val="tx1">
                    <a:lumMod val="65000"/>
                    <a:lumOff val="35000"/>
                  </a:schemeClr>
                </a:solidFill>
                <a:latin typeface="+mn-lt"/>
              </a:rPr>
              <a:t>de-obligation</a:t>
            </a:r>
            <a:r>
              <a:rPr lang="en-US" sz="1600" dirty="0">
                <a:latin typeface="+mn-lt"/>
              </a:rPr>
              <a:t> of </a:t>
            </a:r>
            <a:r>
              <a:rPr lang="en-US" sz="1600" dirty="0">
                <a:solidFill>
                  <a:srgbClr val="800000"/>
                </a:solidFill>
                <a:latin typeface="+mn-lt"/>
              </a:rPr>
              <a:t>unused funds</a:t>
            </a:r>
            <a:r>
              <a:rPr lang="en-US" sz="1600" dirty="0" smtClean="0">
                <a:latin typeface="+mn-lt"/>
              </a:rPr>
              <a:t>.)</a:t>
            </a:r>
            <a:r>
              <a:rPr lang="en-US" sz="1600" dirty="0">
                <a:solidFill>
                  <a:schemeClr val="tx1">
                    <a:lumMod val="65000"/>
                    <a:lumOff val="35000"/>
                  </a:schemeClr>
                </a:solidFill>
                <a:latin typeface="+mn-lt"/>
              </a:rPr>
              <a:t/>
            </a:r>
            <a:br>
              <a:rPr lang="en-US" sz="1600" dirty="0">
                <a:solidFill>
                  <a:schemeClr val="tx1">
                    <a:lumMod val="65000"/>
                    <a:lumOff val="35000"/>
                  </a:schemeClr>
                </a:solidFill>
                <a:latin typeface="+mn-lt"/>
              </a:rPr>
            </a:br>
            <a:r>
              <a:rPr lang="en-US" sz="1600" dirty="0" smtClean="0">
                <a:solidFill>
                  <a:schemeClr val="tx1">
                    <a:lumMod val="65000"/>
                    <a:lumOff val="35000"/>
                  </a:schemeClr>
                </a:solidFill>
                <a:latin typeface="+mn-lt"/>
              </a:rPr>
              <a:t>-</a:t>
            </a:r>
            <a:r>
              <a:rPr lang="en-US" sz="1600" b="1" dirty="0" smtClean="0">
                <a:solidFill>
                  <a:schemeClr val="tx1">
                    <a:lumMod val="65000"/>
                    <a:lumOff val="35000"/>
                  </a:schemeClr>
                </a:solidFill>
                <a:latin typeface="+mn-lt"/>
              </a:rPr>
              <a:t>Project </a:t>
            </a:r>
            <a:r>
              <a:rPr lang="en-US" sz="1600" b="1" dirty="0">
                <a:solidFill>
                  <a:schemeClr val="tx1">
                    <a:lumMod val="65000"/>
                    <a:lumOff val="35000"/>
                  </a:schemeClr>
                </a:solidFill>
                <a:latin typeface="+mn-lt"/>
              </a:rPr>
              <a:t>Closeout Certification </a:t>
            </a:r>
            <a:r>
              <a:rPr lang="en-US" sz="1600" dirty="0">
                <a:latin typeface="+mn-lt"/>
              </a:rPr>
              <a:t>in LAHM.</a:t>
            </a:r>
            <a:br>
              <a:rPr lang="en-US" sz="1600" dirty="0">
                <a:latin typeface="+mn-lt"/>
              </a:rPr>
            </a:br>
            <a:r>
              <a:rPr lang="en-US" sz="1600" dirty="0" smtClean="0">
                <a:latin typeface="+mn-lt"/>
              </a:rPr>
              <a:t>-</a:t>
            </a:r>
            <a:r>
              <a:rPr lang="en-US" sz="1600" b="1" dirty="0" smtClean="0">
                <a:solidFill>
                  <a:schemeClr val="tx1">
                    <a:lumMod val="65000"/>
                    <a:lumOff val="35000"/>
                  </a:schemeClr>
                </a:solidFill>
                <a:latin typeface="+mn-lt"/>
              </a:rPr>
              <a:t>Project </a:t>
            </a:r>
            <a:r>
              <a:rPr lang="en-US" sz="1600" b="1" dirty="0">
                <a:solidFill>
                  <a:schemeClr val="tx1">
                    <a:lumMod val="65000"/>
                    <a:lumOff val="35000"/>
                  </a:schemeClr>
                </a:solidFill>
                <a:latin typeface="+mn-lt"/>
              </a:rPr>
              <a:t>Closeout Checklist</a:t>
            </a:r>
            <a:br>
              <a:rPr lang="en-US" sz="1600" b="1" dirty="0">
                <a:solidFill>
                  <a:schemeClr val="tx1">
                    <a:lumMod val="65000"/>
                    <a:lumOff val="35000"/>
                  </a:schemeClr>
                </a:solidFill>
                <a:latin typeface="+mn-lt"/>
              </a:rPr>
            </a:br>
            <a:r>
              <a:rPr lang="en-US" sz="1600" b="1" dirty="0" smtClean="0">
                <a:solidFill>
                  <a:schemeClr val="tx1">
                    <a:lumMod val="65000"/>
                    <a:lumOff val="35000"/>
                  </a:schemeClr>
                </a:solidFill>
                <a:latin typeface="+mn-lt"/>
              </a:rPr>
              <a:t>-Final</a:t>
            </a:r>
            <a:r>
              <a:rPr lang="en-US" sz="1600" b="1" i="1" dirty="0" smtClean="0">
                <a:solidFill>
                  <a:schemeClr val="tx1">
                    <a:lumMod val="65000"/>
                    <a:lumOff val="35000"/>
                  </a:schemeClr>
                </a:solidFill>
                <a:latin typeface="+mn-lt"/>
              </a:rPr>
              <a:t> </a:t>
            </a:r>
            <a:r>
              <a:rPr lang="en-US" sz="1600" b="1" dirty="0">
                <a:solidFill>
                  <a:schemeClr val="tx1">
                    <a:lumMod val="65000"/>
                    <a:lumOff val="35000"/>
                  </a:schemeClr>
                </a:solidFill>
                <a:latin typeface="+mn-lt"/>
              </a:rPr>
              <a:t>Quarterly Report</a:t>
            </a:r>
            <a:r>
              <a:rPr lang="en-US" sz="1600" b="1" i="1" dirty="0">
                <a:solidFill>
                  <a:schemeClr val="tx1">
                    <a:lumMod val="65000"/>
                    <a:lumOff val="35000"/>
                  </a:schemeClr>
                </a:solidFill>
                <a:latin typeface="+mn-lt"/>
              </a:rPr>
              <a:t>.</a:t>
            </a:r>
            <a:br>
              <a:rPr lang="en-US" sz="1600" b="1" i="1" dirty="0">
                <a:solidFill>
                  <a:schemeClr val="tx1">
                    <a:lumMod val="65000"/>
                    <a:lumOff val="35000"/>
                  </a:schemeClr>
                </a:solidFill>
                <a:latin typeface="+mn-lt"/>
              </a:rPr>
            </a:br>
            <a:r>
              <a:rPr lang="en-US" sz="1600" b="1" i="1" dirty="0" smtClean="0">
                <a:solidFill>
                  <a:schemeClr val="tx1">
                    <a:lumMod val="65000"/>
                    <a:lumOff val="35000"/>
                  </a:schemeClr>
                </a:solidFill>
                <a:latin typeface="+mn-lt"/>
              </a:rPr>
              <a:t>-</a:t>
            </a:r>
            <a:r>
              <a:rPr lang="en-US" sz="1600" b="1" dirty="0" smtClean="0">
                <a:solidFill>
                  <a:schemeClr val="tx1">
                    <a:lumMod val="65000"/>
                    <a:lumOff val="35000"/>
                  </a:schemeClr>
                </a:solidFill>
                <a:latin typeface="+mn-lt"/>
              </a:rPr>
              <a:t>Final photos</a:t>
            </a:r>
            <a:r>
              <a:rPr lang="en-US" sz="1200" dirty="0">
                <a:solidFill>
                  <a:schemeClr val="tx1">
                    <a:lumMod val="65000"/>
                    <a:lumOff val="35000"/>
                  </a:schemeClr>
                </a:solidFill>
              </a:rPr>
              <a:t/>
            </a:r>
            <a:br>
              <a:rPr lang="en-US" sz="1200" dirty="0">
                <a:solidFill>
                  <a:schemeClr val="tx1">
                    <a:lumMod val="65000"/>
                    <a:lumOff val="35000"/>
                  </a:schemeClr>
                </a:solidFill>
              </a:rPr>
            </a:br>
            <a:r>
              <a:rPr lang="en-US" sz="1200" dirty="0"/>
              <a:t/>
            </a:r>
            <a:br>
              <a:rPr lang="en-US" sz="1200" dirty="0"/>
            </a:br>
            <a:r>
              <a:rPr lang="en-US" sz="1200" dirty="0" smtClean="0"/>
              <a:t> </a:t>
            </a:r>
            <a:endParaRPr lang="en-US" sz="1200" dirty="0"/>
          </a:p>
        </p:txBody>
      </p:sp>
      <p:sp>
        <p:nvSpPr>
          <p:cNvPr id="5" name="Content Placeholder 4"/>
          <p:cNvSpPr>
            <a:spLocks noGrp="1"/>
          </p:cNvSpPr>
          <p:nvPr>
            <p:ph idx="1"/>
          </p:nvPr>
        </p:nvSpPr>
        <p:spPr>
          <a:xfrm>
            <a:off x="457200" y="2438401"/>
            <a:ext cx="2590800" cy="3540040"/>
          </a:xfrm>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19198"/>
            <a:ext cx="4495800" cy="5188131"/>
          </a:xfrm>
          <a:prstGeom prst="rect">
            <a:avLst/>
          </a:prstGeom>
        </p:spPr>
      </p:pic>
    </p:spTree>
    <p:extLst>
      <p:ext uri="{BB962C8B-B14F-4D97-AF65-F5344CB8AC3E}">
        <p14:creationId xmlns:p14="http://schemas.microsoft.com/office/powerpoint/2010/main" val="1509526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295402"/>
            <a:ext cx="3429000" cy="3276598"/>
          </a:xfrm>
        </p:spPr>
        <p:txBody>
          <a:bodyPr>
            <a:normAutofit/>
          </a:bodyPr>
          <a:lstStyle/>
          <a:p>
            <a:r>
              <a:rPr lang="en-US" sz="2800" b="1" dirty="0" smtClean="0">
                <a:solidFill>
                  <a:schemeClr val="tx1">
                    <a:lumMod val="65000"/>
                    <a:lumOff val="35000"/>
                  </a:schemeClr>
                </a:solidFill>
              </a:rPr>
              <a:t>All other documents </a:t>
            </a:r>
            <a:r>
              <a:rPr lang="en-US" sz="2800" dirty="0" smtClean="0">
                <a:solidFill>
                  <a:schemeClr val="tx1">
                    <a:lumMod val="65000"/>
                    <a:lumOff val="35000"/>
                  </a:schemeClr>
                </a:solidFill>
              </a:rPr>
              <a:t>are uploaded into LAHM at the </a:t>
            </a:r>
            <a:r>
              <a:rPr lang="en-US" sz="2800" dirty="0" smtClean="0">
                <a:solidFill>
                  <a:schemeClr val="accent2"/>
                </a:solidFill>
              </a:rPr>
              <a:t>Project level </a:t>
            </a:r>
            <a:r>
              <a:rPr lang="en-US" sz="2800" dirty="0" smtClean="0">
                <a:solidFill>
                  <a:schemeClr val="tx1">
                    <a:lumMod val="65000"/>
                    <a:lumOff val="35000"/>
                  </a:schemeClr>
                </a:solidFill>
              </a:rPr>
              <a:t>or other designated place (ex. into the appropriate payment)</a:t>
            </a:r>
            <a:endParaRPr lang="en-US" sz="2800" dirty="0">
              <a:solidFill>
                <a:schemeClr val="tx1">
                  <a:lumMod val="65000"/>
                  <a:lumOff val="35000"/>
                </a:schemeClr>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86200" y="1295400"/>
            <a:ext cx="4953000" cy="4648200"/>
          </a:xfrm>
        </p:spPr>
      </p:pic>
    </p:spTree>
    <p:extLst>
      <p:ext uri="{BB962C8B-B14F-4D97-AF65-F5344CB8AC3E}">
        <p14:creationId xmlns:p14="http://schemas.microsoft.com/office/powerpoint/2010/main" val="4244758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57333"/>
            <a:ext cx="9144000" cy="11006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itle 5"/>
          <p:cNvSpPr>
            <a:spLocks noGrp="1"/>
          </p:cNvSpPr>
          <p:nvPr>
            <p:ph type="title"/>
          </p:nvPr>
        </p:nvSpPr>
        <p:spPr>
          <a:xfrm>
            <a:off x="457200" y="1309511"/>
            <a:ext cx="8229600" cy="903004"/>
          </a:xfrm>
        </p:spPr>
        <p:txBody>
          <a:bodyPr>
            <a:noAutofit/>
          </a:bodyPr>
          <a:lstStyle/>
          <a:p>
            <a:r>
              <a:rPr lang="en-US" dirty="0" smtClean="0">
                <a:latin typeface="Calibri"/>
                <a:cs typeface="Calibri"/>
              </a:rPr>
              <a:t>Documentation</a:t>
            </a:r>
            <a:endParaRPr lang="en-US" sz="2800" dirty="0">
              <a:solidFill>
                <a:schemeClr val="tx1">
                  <a:lumMod val="65000"/>
                  <a:lumOff val="35000"/>
                </a:schemeClr>
              </a:solidFill>
              <a:latin typeface="Calibri"/>
              <a:cs typeface="Calibri"/>
            </a:endParaRPr>
          </a:p>
        </p:txBody>
      </p:sp>
      <p:sp>
        <p:nvSpPr>
          <p:cNvPr id="3" name="Content Placeholder 2"/>
          <p:cNvSpPr>
            <a:spLocks noGrp="1"/>
          </p:cNvSpPr>
          <p:nvPr>
            <p:ph idx="1"/>
          </p:nvPr>
        </p:nvSpPr>
        <p:spPr>
          <a:xfrm>
            <a:off x="457200" y="2362200"/>
            <a:ext cx="8229600" cy="3247939"/>
          </a:xfrm>
        </p:spPr>
        <p:txBody>
          <a:bodyPr>
            <a:noAutofit/>
          </a:bodyPr>
          <a:lstStyle/>
          <a:p>
            <a:pPr>
              <a:spcBef>
                <a:spcPts val="1968"/>
              </a:spcBef>
              <a:defRPr/>
            </a:pPr>
            <a:r>
              <a:rPr lang="en-US" b="1" i="1" dirty="0">
                <a:solidFill>
                  <a:srgbClr val="800000"/>
                </a:solidFill>
              </a:rPr>
              <a:t>DOCUMENT!</a:t>
            </a:r>
          </a:p>
          <a:p>
            <a:pPr>
              <a:lnSpc>
                <a:spcPct val="110000"/>
              </a:lnSpc>
            </a:pPr>
            <a:r>
              <a:rPr lang="en-US" dirty="0"/>
              <a:t>Y</a:t>
            </a:r>
            <a:r>
              <a:rPr lang="en-US" dirty="0" smtClean="0"/>
              <a:t>our </a:t>
            </a:r>
            <a:r>
              <a:rPr lang="en-US" b="1" dirty="0"/>
              <a:t>documentation</a:t>
            </a:r>
            <a:r>
              <a:rPr lang="en-US" dirty="0"/>
              <a:t> is </a:t>
            </a:r>
            <a:r>
              <a:rPr lang="en-US" b="1" dirty="0">
                <a:solidFill>
                  <a:srgbClr val="800000"/>
                </a:solidFill>
              </a:rPr>
              <a:t>proof of eligibility </a:t>
            </a:r>
            <a:r>
              <a:rPr lang="en-US" dirty="0"/>
              <a:t>for any Federal funds you have </a:t>
            </a:r>
            <a:r>
              <a:rPr lang="en-US" b="1" dirty="0"/>
              <a:t>received</a:t>
            </a:r>
            <a:r>
              <a:rPr lang="en-US" dirty="0"/>
              <a:t> and </a:t>
            </a:r>
            <a:r>
              <a:rPr lang="en-US" b="1" dirty="0"/>
              <a:t>spent</a:t>
            </a:r>
            <a:r>
              <a:rPr lang="en-US" dirty="0"/>
              <a:t>.</a:t>
            </a:r>
          </a:p>
          <a:p>
            <a:pPr>
              <a:buNone/>
              <a:defRPr/>
            </a:pPr>
            <a:endParaRPr lang="en-US" b="1" dirty="0">
              <a:solidFill>
                <a:schemeClr val="tx1">
                  <a:lumMod val="50000"/>
                  <a:lumOff val="50000"/>
                </a:schemeClr>
              </a:solidFill>
            </a:endParaRPr>
          </a:p>
          <a:p>
            <a:pPr>
              <a:buNone/>
              <a:defRPr/>
            </a:pPr>
            <a:r>
              <a:rPr lang="en-US" b="1" dirty="0">
                <a:solidFill>
                  <a:schemeClr val="tx1">
                    <a:lumMod val="50000"/>
                    <a:lumOff val="50000"/>
                  </a:schemeClr>
                </a:solidFill>
              </a:rPr>
              <a:t>           </a:t>
            </a:r>
            <a:r>
              <a:rPr lang="en-US" b="1" dirty="0" smtClean="0">
                <a:solidFill>
                  <a:schemeClr val="tx1">
                    <a:lumMod val="65000"/>
                    <a:lumOff val="35000"/>
                  </a:schemeClr>
                </a:solidFill>
              </a:rPr>
              <a:t>To </a:t>
            </a:r>
            <a:r>
              <a:rPr lang="en-US" b="1" dirty="0">
                <a:solidFill>
                  <a:schemeClr val="tx1">
                    <a:lumMod val="65000"/>
                    <a:lumOff val="35000"/>
                  </a:schemeClr>
                </a:solidFill>
              </a:rPr>
              <a:t>keep the funds you </a:t>
            </a:r>
            <a:r>
              <a:rPr lang="en-US" b="1" dirty="0" smtClean="0">
                <a:solidFill>
                  <a:schemeClr val="tx1">
                    <a:lumMod val="65000"/>
                    <a:lumOff val="35000"/>
                  </a:schemeClr>
                </a:solidFill>
              </a:rPr>
              <a:t>receive </a:t>
            </a:r>
            <a:endParaRPr lang="en-US" b="1" dirty="0">
              <a:solidFill>
                <a:schemeClr val="tx1">
                  <a:lumMod val="65000"/>
                  <a:lumOff val="35000"/>
                </a:schemeClr>
              </a:solidFill>
            </a:endParaRPr>
          </a:p>
        </p:txBody>
      </p:sp>
      <p:pic>
        <p:nvPicPr>
          <p:cNvPr id="5" name="Picture 4" descr="MC900440391[1]"/>
          <p:cNvPicPr>
            <a:picLocks noChangeAspect="1" noChangeArrowheads="1"/>
          </p:cNvPicPr>
          <p:nvPr/>
        </p:nvPicPr>
        <p:blipFill>
          <a:blip r:embed="rId2">
            <a:lum bright="36000" contrast="-40000"/>
          </a:blip>
          <a:srcRect/>
          <a:stretch>
            <a:fillRect/>
          </a:stretch>
        </p:blipFill>
        <p:spPr bwMode="auto">
          <a:xfrm>
            <a:off x="7391400" y="4598778"/>
            <a:ext cx="1554049" cy="1554049"/>
          </a:xfrm>
          <a:prstGeom prst="rect">
            <a:avLst/>
          </a:prstGeom>
          <a:noFill/>
          <a:ln w="9525">
            <a:noFill/>
            <a:miter lim="800000"/>
            <a:headEnd/>
            <a:tailEnd/>
          </a:ln>
        </p:spPr>
      </p:pic>
      <p:pic>
        <p:nvPicPr>
          <p:cNvPr id="9" name="Picture 8" descr="Underline.png"/>
          <p:cNvPicPr>
            <a:picLocks noChangeAspect="1"/>
          </p:cNvPicPr>
          <p:nvPr/>
        </p:nvPicPr>
        <p:blipFill>
          <a:blip r:embed="rId3"/>
          <a:srcRect/>
          <a:stretch>
            <a:fillRect/>
          </a:stretch>
        </p:blipFill>
        <p:spPr bwMode="auto">
          <a:xfrm>
            <a:off x="1828800" y="5757333"/>
            <a:ext cx="5176897" cy="205957"/>
          </a:xfrm>
          <a:prstGeom prst="rect">
            <a:avLst/>
          </a:prstGeom>
          <a:noFill/>
          <a:ln w="9525">
            <a:noFill/>
            <a:miter lim="800000"/>
            <a:headEnd/>
            <a:tailEnd/>
          </a:ln>
        </p:spPr>
      </p:pic>
    </p:spTree>
    <p:extLst>
      <p:ext uri="{BB962C8B-B14F-4D97-AF65-F5344CB8AC3E}">
        <p14:creationId xmlns:p14="http://schemas.microsoft.com/office/powerpoint/2010/main" val="222685862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57333"/>
            <a:ext cx="9144000" cy="11006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8" name="Picture 4" descr="MPj04392580000[1]"/>
          <p:cNvPicPr>
            <a:picLocks noChangeAspect="1" noChangeArrowheads="1"/>
          </p:cNvPicPr>
          <p:nvPr/>
        </p:nvPicPr>
        <p:blipFill>
          <a:blip r:embed="rId3"/>
          <a:srcRect/>
          <a:stretch>
            <a:fillRect/>
          </a:stretch>
        </p:blipFill>
        <p:spPr bwMode="auto">
          <a:xfrm>
            <a:off x="6009132" y="3236115"/>
            <a:ext cx="3134868" cy="3319272"/>
          </a:xfrm>
          <a:prstGeom prst="rect">
            <a:avLst/>
          </a:prstGeom>
          <a:noFill/>
          <a:ln w="9525">
            <a:noFill/>
            <a:miter lim="800000"/>
            <a:headEnd/>
            <a:tailEnd/>
          </a:ln>
        </p:spPr>
      </p:pic>
      <p:sp>
        <p:nvSpPr>
          <p:cNvPr id="6" name="Title 5"/>
          <p:cNvSpPr>
            <a:spLocks noGrp="1"/>
          </p:cNvSpPr>
          <p:nvPr>
            <p:ph type="title"/>
          </p:nvPr>
        </p:nvSpPr>
        <p:spPr/>
        <p:txBody>
          <a:bodyPr>
            <a:noAutofit/>
          </a:bodyPr>
          <a:lstStyle/>
          <a:p>
            <a:r>
              <a:rPr lang="en-US" dirty="0" smtClean="0">
                <a:latin typeface="Calibri"/>
                <a:cs typeface="Calibri"/>
              </a:rPr>
              <a:t>Recordkeeping</a:t>
            </a:r>
            <a:endParaRPr lang="en-US" sz="2800" dirty="0">
              <a:solidFill>
                <a:schemeClr val="tx1">
                  <a:lumMod val="65000"/>
                  <a:lumOff val="35000"/>
                </a:schemeClr>
              </a:solidFill>
              <a:latin typeface="Calibri"/>
              <a:cs typeface="Calibri"/>
            </a:endParaRPr>
          </a:p>
        </p:txBody>
      </p:sp>
      <p:sp>
        <p:nvSpPr>
          <p:cNvPr id="3" name="Content Placeholder 2"/>
          <p:cNvSpPr>
            <a:spLocks noGrp="1"/>
          </p:cNvSpPr>
          <p:nvPr>
            <p:ph idx="1"/>
          </p:nvPr>
        </p:nvSpPr>
        <p:spPr>
          <a:xfrm>
            <a:off x="457200" y="2552701"/>
            <a:ext cx="5929086" cy="3425739"/>
          </a:xfrm>
        </p:spPr>
        <p:txBody>
          <a:bodyPr>
            <a:noAutofit/>
          </a:bodyPr>
          <a:lstStyle/>
          <a:p>
            <a:r>
              <a:rPr lang="en-US" dirty="0" smtClean="0"/>
              <a:t>Records </a:t>
            </a:r>
            <a:r>
              <a:rPr lang="en-US" dirty="0"/>
              <a:t>must be maintained for </a:t>
            </a:r>
            <a:r>
              <a:rPr lang="en-US" sz="4400" b="1" dirty="0">
                <a:solidFill>
                  <a:srgbClr val="800000"/>
                </a:solidFill>
              </a:rPr>
              <a:t>three </a:t>
            </a:r>
            <a:r>
              <a:rPr lang="en-US" sz="2000" b="1" dirty="0">
                <a:solidFill>
                  <a:srgbClr val="800000"/>
                </a:solidFill>
              </a:rPr>
              <a:t>(3) </a:t>
            </a:r>
            <a:r>
              <a:rPr lang="en-US" b="1" dirty="0">
                <a:solidFill>
                  <a:srgbClr val="800000"/>
                </a:solidFill>
              </a:rPr>
              <a:t>years</a:t>
            </a:r>
            <a:r>
              <a:rPr lang="en-US" dirty="0"/>
              <a:t> from the date of </a:t>
            </a:r>
            <a:r>
              <a:rPr lang="en-US" b="1" dirty="0" smtClean="0"/>
              <a:t>FEMA closeout </a:t>
            </a:r>
            <a:r>
              <a:rPr lang="en-US" dirty="0" smtClean="0"/>
              <a:t>of </a:t>
            </a:r>
            <a:r>
              <a:rPr lang="en-US" dirty="0"/>
              <a:t>your last project associated with the </a:t>
            </a:r>
            <a:r>
              <a:rPr lang="en-US" b="1" dirty="0"/>
              <a:t>specific disaster</a:t>
            </a:r>
            <a:r>
              <a:rPr lang="en-US" dirty="0"/>
              <a:t>. </a:t>
            </a:r>
          </a:p>
        </p:txBody>
      </p:sp>
    </p:spTree>
    <p:extLst>
      <p:ext uri="{BB962C8B-B14F-4D97-AF65-F5344CB8AC3E}">
        <p14:creationId xmlns:p14="http://schemas.microsoft.com/office/powerpoint/2010/main" val="206093071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Hazard Mitigation State Applicant Liaisons</a:t>
            </a:r>
            <a:endParaRPr lang="en-US" dirty="0"/>
          </a:p>
        </p:txBody>
      </p:sp>
      <p:sp>
        <p:nvSpPr>
          <p:cNvPr id="3" name="Content Placeholder 2"/>
          <p:cNvSpPr>
            <a:spLocks noGrp="1"/>
          </p:cNvSpPr>
          <p:nvPr>
            <p:ph idx="1"/>
          </p:nvPr>
        </p:nvSpPr>
        <p:spPr/>
        <p:txBody>
          <a:bodyPr/>
          <a:lstStyle/>
          <a:p>
            <a:r>
              <a:rPr lang="en-US" dirty="0" smtClean="0"/>
              <a:t>Shontae Davis- SAL, Section Chief</a:t>
            </a:r>
          </a:p>
          <a:p>
            <a:pPr lvl="1"/>
            <a:r>
              <a:rPr lang="en-US" dirty="0" smtClean="0"/>
              <a:t>Kim Ryals- SAL, Team Lead</a:t>
            </a:r>
          </a:p>
          <a:p>
            <a:pPr lvl="2"/>
            <a:r>
              <a:rPr lang="en-US" b="1" dirty="0" smtClean="0">
                <a:solidFill>
                  <a:srgbClr val="800000"/>
                </a:solidFill>
              </a:rPr>
              <a:t>Regions 1, 3, 6, 8</a:t>
            </a:r>
            <a:r>
              <a:rPr lang="en-US" dirty="0" smtClean="0"/>
              <a:t> </a:t>
            </a:r>
          </a:p>
          <a:p>
            <a:pPr lvl="1"/>
            <a:r>
              <a:rPr lang="en-US" dirty="0" smtClean="0"/>
              <a:t>Leanne Guidry- </a:t>
            </a:r>
            <a:r>
              <a:rPr lang="en-US" dirty="0"/>
              <a:t>SAL, Team Lead</a:t>
            </a:r>
            <a:endParaRPr lang="en-US" dirty="0" smtClean="0"/>
          </a:p>
          <a:p>
            <a:pPr lvl="2"/>
            <a:r>
              <a:rPr lang="en-US" b="1" dirty="0">
                <a:solidFill>
                  <a:srgbClr val="800000"/>
                </a:solidFill>
              </a:rPr>
              <a:t>Regions </a:t>
            </a:r>
            <a:r>
              <a:rPr lang="en-US" b="1" dirty="0" smtClean="0">
                <a:solidFill>
                  <a:srgbClr val="800000"/>
                </a:solidFill>
              </a:rPr>
              <a:t>2, 4, 5, 7, 9, State Agencies</a:t>
            </a:r>
            <a:endParaRPr lang="en-US" dirty="0"/>
          </a:p>
          <a:p>
            <a:endParaRPr lang="en-US" dirty="0"/>
          </a:p>
        </p:txBody>
      </p:sp>
    </p:spTree>
    <p:extLst>
      <p:ext uri="{BB962C8B-B14F-4D97-AF65-F5344CB8AC3E}">
        <p14:creationId xmlns:p14="http://schemas.microsoft.com/office/powerpoint/2010/main" val="106218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Hazard Mitigation </a:t>
            </a:r>
            <a:r>
              <a:rPr lang="en-US" sz="3600" dirty="0" smtClean="0"/>
              <a:t>Closeout</a:t>
            </a:r>
            <a:endParaRPr lang="en-US" dirty="0"/>
          </a:p>
        </p:txBody>
      </p:sp>
      <p:sp>
        <p:nvSpPr>
          <p:cNvPr id="3" name="Content Placeholder 2"/>
          <p:cNvSpPr>
            <a:spLocks noGrp="1"/>
          </p:cNvSpPr>
          <p:nvPr>
            <p:ph idx="1"/>
          </p:nvPr>
        </p:nvSpPr>
        <p:spPr/>
        <p:txBody>
          <a:bodyPr>
            <a:normAutofit/>
          </a:bodyPr>
          <a:lstStyle/>
          <a:p>
            <a:pPr marL="225425" indent="0" algn="ctr">
              <a:buNone/>
            </a:pPr>
            <a:endParaRPr lang="en-US" sz="4400" b="1" dirty="0" smtClean="0">
              <a:solidFill>
                <a:srgbClr val="800000"/>
              </a:solidFill>
            </a:endParaRPr>
          </a:p>
          <a:p>
            <a:pPr marL="225425" indent="0" algn="ctr">
              <a:buNone/>
            </a:pPr>
            <a:r>
              <a:rPr lang="en-US" sz="4400" b="1" dirty="0" smtClean="0">
                <a:solidFill>
                  <a:srgbClr val="800000"/>
                </a:solidFill>
              </a:rPr>
              <a:t>QUESTIONS??</a:t>
            </a:r>
            <a:endParaRPr lang="en-US" sz="4400" dirty="0"/>
          </a:p>
        </p:txBody>
      </p:sp>
    </p:spTree>
    <p:extLst>
      <p:ext uri="{BB962C8B-B14F-4D97-AF65-F5344CB8AC3E}">
        <p14:creationId xmlns:p14="http://schemas.microsoft.com/office/powerpoint/2010/main" val="1418056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38100" y="1897063"/>
            <a:ext cx="8801100" cy="720725"/>
          </a:xfrm>
          <a:prstGeom prst="rect">
            <a:avLst/>
          </a:prstGeom>
          <a:noFill/>
          <a:ln w="9525">
            <a:noFill/>
            <a:miter lim="800000"/>
            <a:headEnd/>
            <a:tailEnd/>
          </a:ln>
        </p:spPr>
        <p:txBody>
          <a:bodyPr anchor="ctr"/>
          <a:lstStyle/>
          <a:p>
            <a:pPr algn="ctr" fontAlgn="auto">
              <a:spcBef>
                <a:spcPts val="0"/>
              </a:spcBef>
              <a:spcAft>
                <a:spcPts val="0"/>
              </a:spcAft>
              <a:defRPr/>
            </a:pPr>
            <a:r>
              <a:rPr lang="en-US" sz="4400" b="1" dirty="0" smtClean="0">
                <a:solidFill>
                  <a:srgbClr val="800000"/>
                </a:solidFill>
                <a:latin typeface="+mj-lt"/>
                <a:ea typeface="Helvetica" charset="0"/>
                <a:cs typeface="Helvetica" charset="0"/>
              </a:rPr>
              <a:t>Contact Info</a:t>
            </a:r>
            <a:endParaRPr lang="en-US" sz="4400" b="1" dirty="0">
              <a:solidFill>
                <a:srgbClr val="800000"/>
              </a:solidFill>
              <a:latin typeface="+mj-lt"/>
              <a:ea typeface="Helvetica" charset="0"/>
              <a:cs typeface="Helvetica" charset="0"/>
            </a:endParaRPr>
          </a:p>
        </p:txBody>
      </p:sp>
      <p:sp>
        <p:nvSpPr>
          <p:cNvPr id="5" name="Rectangle 2"/>
          <p:cNvSpPr>
            <a:spLocks noGrp="1" noChangeArrowheads="1"/>
          </p:cNvSpPr>
          <p:nvPr>
            <p:ph idx="1"/>
          </p:nvPr>
        </p:nvSpPr>
        <p:spPr>
          <a:xfrm>
            <a:off x="304800" y="3885764"/>
            <a:ext cx="8839200" cy="739776"/>
          </a:xfrm>
        </p:spPr>
        <p:txBody>
          <a:bodyPr>
            <a:normAutofit/>
          </a:bodyPr>
          <a:lstStyle/>
          <a:p>
            <a:pPr marL="0" indent="0" algn="ctr">
              <a:spcBef>
                <a:spcPts val="725"/>
              </a:spcBef>
              <a:buFont typeface="Arial" panose="020B0604020202020204" pitchFamily="34" charset="0"/>
              <a:buNone/>
            </a:pPr>
            <a:r>
              <a:rPr lang="en-US" altLang="en-US" sz="3000" dirty="0">
                <a:solidFill>
                  <a:srgbClr val="404040"/>
                </a:solidFill>
              </a:rPr>
              <a:t>Section Chief-Hazard </a:t>
            </a:r>
            <a:r>
              <a:rPr lang="en-US" altLang="en-US" sz="3000" dirty="0" smtClean="0">
                <a:solidFill>
                  <a:srgbClr val="404040"/>
                </a:solidFill>
              </a:rPr>
              <a:t>Mitigation Closeout</a:t>
            </a:r>
            <a:endParaRPr lang="en-US" altLang="en-US" sz="3000" dirty="0">
              <a:solidFill>
                <a:srgbClr val="404040"/>
              </a:solidFill>
            </a:endParaRPr>
          </a:p>
        </p:txBody>
      </p:sp>
      <p:sp>
        <p:nvSpPr>
          <p:cNvPr id="8" name="Rectangle 2"/>
          <p:cNvSpPr txBox="1">
            <a:spLocks noChangeArrowheads="1"/>
          </p:cNvSpPr>
          <p:nvPr/>
        </p:nvSpPr>
        <p:spPr>
          <a:xfrm>
            <a:off x="2400300" y="2698197"/>
            <a:ext cx="4318000" cy="1066800"/>
          </a:xfrm>
          <a:prstGeom prst="rect">
            <a:avLst/>
          </a:prstGeom>
        </p:spPr>
        <p:txBody>
          <a:bodyPr/>
          <a:lstStyle/>
          <a:p>
            <a:pPr algn="ctr" fontAlgn="auto">
              <a:spcBef>
                <a:spcPts val="720"/>
              </a:spcBef>
              <a:spcAft>
                <a:spcPts val="0"/>
              </a:spcAft>
              <a:defRPr/>
            </a:pPr>
            <a:r>
              <a:rPr lang="en-US" sz="3000" b="1" dirty="0" smtClean="0">
                <a:solidFill>
                  <a:schemeClr val="tx1">
                    <a:lumMod val="75000"/>
                    <a:lumOff val="25000"/>
                  </a:schemeClr>
                </a:solidFill>
              </a:rPr>
              <a:t>Sandra Dugas</a:t>
            </a:r>
            <a:endParaRPr lang="en-US" sz="3000" b="1" dirty="0">
              <a:solidFill>
                <a:schemeClr val="tx1">
                  <a:lumMod val="75000"/>
                  <a:lumOff val="25000"/>
                </a:schemeClr>
              </a:solidFill>
            </a:endParaRPr>
          </a:p>
          <a:p>
            <a:pPr algn="ctr" fontAlgn="auto">
              <a:spcBef>
                <a:spcPts val="720"/>
              </a:spcBef>
              <a:spcAft>
                <a:spcPts val="0"/>
              </a:spcAft>
              <a:defRPr/>
            </a:pPr>
            <a:r>
              <a:rPr lang="en-US" sz="3000" b="1" dirty="0" smtClean="0">
                <a:ea typeface="ＭＳ Ｐゴシック" pitchFamily="-112" charset="-128"/>
                <a:hlinkClick r:id="rId3"/>
              </a:rPr>
              <a:t>Sandra.dugas@la.gov</a:t>
            </a:r>
            <a:endParaRPr lang="en-US" sz="3000" b="1" dirty="0">
              <a:ea typeface="ＭＳ Ｐゴシック" pitchFamily="-112" charset="-128"/>
            </a:endParaRPr>
          </a:p>
        </p:txBody>
      </p:sp>
    </p:spTree>
    <p:extLst>
      <p:ext uri="{BB962C8B-B14F-4D97-AF65-F5344CB8AC3E}">
        <p14:creationId xmlns:p14="http://schemas.microsoft.com/office/powerpoint/2010/main" val="1721011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229600" cy="4038600"/>
          </a:xfrm>
        </p:spPr>
        <p:txBody>
          <a:bodyPr>
            <a:noAutofit/>
          </a:bodyPr>
          <a:lstStyle/>
          <a:p>
            <a:pPr algn="ctr"/>
            <a:r>
              <a:rPr lang="en-US" sz="6600" b="1" dirty="0" smtClean="0">
                <a:solidFill>
                  <a:srgbClr val="800000"/>
                </a:solidFill>
              </a:rPr>
              <a:t>Hazard Mitigation</a:t>
            </a:r>
            <a:r>
              <a:rPr lang="en-US" sz="8000" b="1" dirty="0" smtClean="0">
                <a:solidFill>
                  <a:srgbClr val="800000"/>
                </a:solidFill>
              </a:rPr>
              <a:t/>
            </a:r>
            <a:br>
              <a:rPr lang="en-US" sz="8000" b="1" dirty="0" smtClean="0">
                <a:solidFill>
                  <a:srgbClr val="800000"/>
                </a:solidFill>
              </a:rPr>
            </a:br>
            <a:r>
              <a:rPr lang="en-US" sz="5400" b="1" dirty="0" smtClean="0">
                <a:solidFill>
                  <a:srgbClr val="800000"/>
                </a:solidFill>
              </a:rPr>
              <a:t>Technical Services</a:t>
            </a:r>
            <a:br>
              <a:rPr lang="en-US" sz="5400" b="1" dirty="0" smtClean="0">
                <a:solidFill>
                  <a:srgbClr val="800000"/>
                </a:solidFill>
              </a:rPr>
            </a:br>
            <a:r>
              <a:rPr lang="en-US" sz="2800" b="1" dirty="0" smtClean="0">
                <a:solidFill>
                  <a:srgbClr val="800000"/>
                </a:solidFill>
              </a:rPr>
              <a:t/>
            </a:r>
            <a:br>
              <a:rPr lang="en-US" sz="2800" b="1" dirty="0" smtClean="0">
                <a:solidFill>
                  <a:srgbClr val="800000"/>
                </a:solidFill>
              </a:rPr>
            </a:br>
            <a:r>
              <a:rPr lang="en-US" sz="4800" dirty="0" smtClean="0"/>
              <a:t>Jeffrey </a:t>
            </a:r>
            <a:r>
              <a:rPr lang="en-US" sz="4800" dirty="0" err="1" smtClean="0"/>
              <a:t>Giering</a:t>
            </a:r>
            <a:r>
              <a:rPr lang="en-US" sz="4800" dirty="0" smtClean="0"/>
              <a:t/>
            </a:r>
            <a:br>
              <a:rPr lang="en-US" sz="4800" dirty="0" smtClean="0"/>
            </a:br>
            <a:r>
              <a:rPr lang="en-US" sz="4000" dirty="0" smtClean="0"/>
              <a:t>Section Chief</a:t>
            </a:r>
            <a:endParaRPr lang="en-US" sz="6000" dirty="0"/>
          </a:p>
        </p:txBody>
      </p:sp>
    </p:spTree>
    <p:extLst>
      <p:ext uri="{BB962C8B-B14F-4D97-AF65-F5344CB8AC3E}">
        <p14:creationId xmlns:p14="http://schemas.microsoft.com/office/powerpoint/2010/main" val="3856180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44782"/>
            <a:ext cx="8229600" cy="903004"/>
          </a:xfrm>
        </p:spPr>
        <p:txBody>
          <a:bodyPr>
            <a:noAutofit/>
          </a:bodyPr>
          <a:lstStyle/>
          <a:p>
            <a:r>
              <a:rPr lang="en-US" b="1" dirty="0" smtClean="0"/>
              <a:t>Hazard Mitigation Technical Services</a:t>
            </a:r>
            <a:endParaRPr lang="en-US" b="1" dirty="0"/>
          </a:p>
        </p:txBody>
      </p:sp>
      <p:sp>
        <p:nvSpPr>
          <p:cNvPr id="3" name="Content Placeholder 2"/>
          <p:cNvSpPr>
            <a:spLocks noGrp="1"/>
          </p:cNvSpPr>
          <p:nvPr>
            <p:ph idx="1"/>
          </p:nvPr>
        </p:nvSpPr>
        <p:spPr>
          <a:xfrm>
            <a:off x="457200" y="2743200"/>
            <a:ext cx="8229600" cy="3235239"/>
          </a:xfrm>
        </p:spPr>
        <p:txBody>
          <a:bodyPr/>
          <a:lstStyle/>
          <a:p>
            <a:r>
              <a:rPr lang="en-US" dirty="0"/>
              <a:t>Is comprised of GOHSEP and contract staff, we are responsible for providing technical assistance and guidance to applicants with regards to </a:t>
            </a:r>
            <a:r>
              <a:rPr lang="en-US" b="1" dirty="0"/>
              <a:t>Planning, Benefit Cost Analysis and Policy</a:t>
            </a:r>
            <a:endParaRPr lang="en-US" dirty="0"/>
          </a:p>
        </p:txBody>
      </p:sp>
    </p:spTree>
    <p:extLst>
      <p:ext uri="{BB962C8B-B14F-4D97-AF65-F5344CB8AC3E}">
        <p14:creationId xmlns:p14="http://schemas.microsoft.com/office/powerpoint/2010/main" val="255994040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Planning</a:t>
            </a:r>
            <a:endParaRPr lang="en-US" b="1" dirty="0"/>
          </a:p>
        </p:txBody>
      </p:sp>
      <p:sp>
        <p:nvSpPr>
          <p:cNvPr id="3" name="Content Placeholder 2"/>
          <p:cNvSpPr>
            <a:spLocks noGrp="1"/>
          </p:cNvSpPr>
          <p:nvPr>
            <p:ph idx="1"/>
          </p:nvPr>
        </p:nvSpPr>
        <p:spPr/>
        <p:txBody>
          <a:bodyPr/>
          <a:lstStyle/>
          <a:p>
            <a:r>
              <a:rPr lang="en-US" b="1" dirty="0" smtClean="0"/>
              <a:t>All</a:t>
            </a:r>
            <a:r>
              <a:rPr lang="en-US" dirty="0" smtClean="0"/>
              <a:t> parish plans are in process of being </a:t>
            </a:r>
            <a:r>
              <a:rPr lang="en-US" b="1" dirty="0" smtClean="0"/>
              <a:t>updated</a:t>
            </a:r>
            <a:r>
              <a:rPr lang="en-US" dirty="0" smtClean="0"/>
              <a:t>.</a:t>
            </a:r>
          </a:p>
          <a:p>
            <a:pPr lvl="1"/>
            <a:r>
              <a:rPr lang="en-US" dirty="0" smtClean="0"/>
              <a:t>The majority of plans are being updated through a planning grant with SDMI developing the updates.</a:t>
            </a:r>
          </a:p>
          <a:p>
            <a:pPr lvl="1"/>
            <a:r>
              <a:rPr lang="en-US" dirty="0" smtClean="0"/>
              <a:t>See handout for plan expiration date and </a:t>
            </a:r>
            <a:r>
              <a:rPr lang="en-US" smtClean="0"/>
              <a:t>update status</a:t>
            </a:r>
            <a:endParaRPr lang="en-US" dirty="0" smtClean="0"/>
          </a:p>
        </p:txBody>
      </p:sp>
    </p:spTree>
    <p:extLst>
      <p:ext uri="{BB962C8B-B14F-4D97-AF65-F5344CB8AC3E}">
        <p14:creationId xmlns:p14="http://schemas.microsoft.com/office/powerpoint/2010/main" val="254350189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Benefit Cost Analysis (BCA’s)</a:t>
            </a:r>
            <a:endParaRPr lang="en-US" b="1" dirty="0"/>
          </a:p>
        </p:txBody>
      </p:sp>
      <p:sp>
        <p:nvSpPr>
          <p:cNvPr id="3" name="Content Placeholder 2"/>
          <p:cNvSpPr>
            <a:spLocks noGrp="1"/>
          </p:cNvSpPr>
          <p:nvPr>
            <p:ph idx="1"/>
          </p:nvPr>
        </p:nvSpPr>
        <p:spPr/>
        <p:txBody>
          <a:bodyPr>
            <a:normAutofit lnSpcReduction="10000"/>
          </a:bodyPr>
          <a:lstStyle/>
          <a:p>
            <a:r>
              <a:rPr lang="en-US" dirty="0" smtClean="0"/>
              <a:t>The goal is to demonstrate the activity is </a:t>
            </a:r>
            <a:r>
              <a:rPr lang="en-US" b="1" dirty="0" smtClean="0"/>
              <a:t>cost effective.</a:t>
            </a:r>
          </a:p>
          <a:p>
            <a:pPr lvl="1"/>
            <a:r>
              <a:rPr lang="en-US" dirty="0" smtClean="0"/>
              <a:t>Common issues associated with BCA’s are:</a:t>
            </a:r>
          </a:p>
          <a:p>
            <a:pPr lvl="2"/>
            <a:r>
              <a:rPr lang="en-US" dirty="0" smtClean="0"/>
              <a:t>documenting building construction type</a:t>
            </a:r>
          </a:p>
          <a:p>
            <a:pPr lvl="2"/>
            <a:r>
              <a:rPr lang="en-US" dirty="0" smtClean="0"/>
              <a:t>documenting benefits</a:t>
            </a:r>
          </a:p>
          <a:p>
            <a:pPr lvl="2"/>
            <a:r>
              <a:rPr lang="en-US" dirty="0"/>
              <a:t>validating replacement </a:t>
            </a:r>
            <a:r>
              <a:rPr lang="en-US" dirty="0" smtClean="0"/>
              <a:t>values</a:t>
            </a:r>
          </a:p>
          <a:p>
            <a:pPr lvl="2"/>
            <a:r>
              <a:rPr lang="en-US" dirty="0" smtClean="0"/>
              <a:t>social benefits and mental stress benefits</a:t>
            </a:r>
          </a:p>
        </p:txBody>
      </p:sp>
    </p:spTree>
    <p:extLst>
      <p:ext uri="{BB962C8B-B14F-4D97-AF65-F5344CB8AC3E}">
        <p14:creationId xmlns:p14="http://schemas.microsoft.com/office/powerpoint/2010/main" val="183080195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09700"/>
            <a:ext cx="8229600" cy="1314450"/>
          </a:xfrm>
        </p:spPr>
        <p:txBody>
          <a:bodyPr>
            <a:noAutofit/>
          </a:bodyPr>
          <a:lstStyle/>
          <a:p>
            <a:r>
              <a:rPr lang="en-US" b="1" dirty="0" smtClean="0"/>
              <a:t>Community Education and Outreach (CEO)</a:t>
            </a:r>
          </a:p>
        </p:txBody>
      </p:sp>
      <p:sp>
        <p:nvSpPr>
          <p:cNvPr id="3" name="Content Placeholder 2"/>
          <p:cNvSpPr>
            <a:spLocks noGrp="1"/>
          </p:cNvSpPr>
          <p:nvPr>
            <p:ph idx="1"/>
          </p:nvPr>
        </p:nvSpPr>
        <p:spPr>
          <a:xfrm>
            <a:off x="457200" y="2724150"/>
            <a:ext cx="8229600" cy="3272762"/>
          </a:xfrm>
        </p:spPr>
        <p:txBody>
          <a:bodyPr>
            <a:normAutofit lnSpcReduction="10000"/>
          </a:bodyPr>
          <a:lstStyle/>
          <a:p>
            <a:pPr marL="225425" indent="0">
              <a:buNone/>
            </a:pPr>
            <a:r>
              <a:rPr lang="en-US" b="1" dirty="0" smtClean="0">
                <a:solidFill>
                  <a:srgbClr val="C00000"/>
                </a:solidFill>
              </a:rPr>
              <a:t>Mitigation Plan Goals</a:t>
            </a:r>
          </a:p>
          <a:p>
            <a:pPr lvl="1"/>
            <a:r>
              <a:rPr lang="en-US" dirty="0" smtClean="0"/>
              <a:t> </a:t>
            </a:r>
            <a:r>
              <a:rPr lang="en-US" b="1" dirty="0" smtClean="0"/>
              <a:t>Goal 1</a:t>
            </a:r>
            <a:r>
              <a:rPr lang="en-US" dirty="0" smtClean="0"/>
              <a:t>: Improve education &amp; outreach efforts  on hazard identification and risk reduction</a:t>
            </a:r>
          </a:p>
          <a:p>
            <a:pPr lvl="1"/>
            <a:r>
              <a:rPr lang="en-US" b="1" dirty="0" smtClean="0"/>
              <a:t>Goal 2</a:t>
            </a:r>
            <a:r>
              <a:rPr lang="en-US" dirty="0" smtClean="0"/>
              <a:t>: Improve vulnerability and risk-related data collection</a:t>
            </a:r>
          </a:p>
          <a:p>
            <a:pPr lvl="1"/>
            <a:r>
              <a:rPr lang="en-US" b="1" dirty="0" smtClean="0"/>
              <a:t>Goal 3</a:t>
            </a:r>
            <a:r>
              <a:rPr lang="en-US" dirty="0" smtClean="0"/>
              <a:t>: Improve interagency coordination to develop coherent mitigation – related strategies</a:t>
            </a:r>
          </a:p>
          <a:p>
            <a:pPr lvl="1"/>
            <a:endParaRPr lang="en-US" dirty="0" smtClean="0"/>
          </a:p>
        </p:txBody>
      </p:sp>
    </p:spTree>
    <p:extLst>
      <p:ext uri="{BB962C8B-B14F-4D97-AF65-F5344CB8AC3E}">
        <p14:creationId xmlns:p14="http://schemas.microsoft.com/office/powerpoint/2010/main" val="2205164839"/>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95399"/>
            <a:ext cx="8229600" cy="1095376"/>
          </a:xfrm>
        </p:spPr>
        <p:txBody>
          <a:bodyPr>
            <a:normAutofit/>
          </a:bodyPr>
          <a:lstStyle/>
          <a:p>
            <a:r>
              <a:rPr lang="en-US" b="1" dirty="0" smtClean="0"/>
              <a:t>CEO Partners </a:t>
            </a:r>
            <a:endParaRPr lang="en-US" b="1" dirty="0"/>
          </a:p>
        </p:txBody>
      </p:sp>
      <p:sp>
        <p:nvSpPr>
          <p:cNvPr id="3" name="Content Placeholder 2"/>
          <p:cNvSpPr>
            <a:spLocks noGrp="1"/>
          </p:cNvSpPr>
          <p:nvPr>
            <p:ph idx="1"/>
          </p:nvPr>
        </p:nvSpPr>
        <p:spPr>
          <a:xfrm>
            <a:off x="457200" y="2552700"/>
            <a:ext cx="8229600" cy="4016051"/>
          </a:xfrm>
        </p:spPr>
        <p:txBody>
          <a:bodyPr>
            <a:normAutofit fontScale="55000" lnSpcReduction="20000"/>
          </a:bodyPr>
          <a:lstStyle/>
          <a:p>
            <a:pPr lvl="1"/>
            <a:r>
              <a:rPr lang="en-US" sz="5800" b="1" dirty="0" smtClean="0">
                <a:solidFill>
                  <a:srgbClr val="C00000"/>
                </a:solidFill>
              </a:rPr>
              <a:t>State Historic Preservation Office (SHPO)</a:t>
            </a:r>
          </a:p>
          <a:p>
            <a:pPr lvl="2"/>
            <a:r>
              <a:rPr lang="en-US" sz="4900" dirty="0" smtClean="0"/>
              <a:t>Providing information about cultural resources and historic preservation to citizens and leaders of Louisiana – in progress</a:t>
            </a:r>
          </a:p>
          <a:p>
            <a:pPr lvl="1"/>
            <a:r>
              <a:rPr lang="en-US" sz="5800" b="1" dirty="0" smtClean="0">
                <a:solidFill>
                  <a:srgbClr val="C00000"/>
                </a:solidFill>
              </a:rPr>
              <a:t>UNO CHART</a:t>
            </a:r>
          </a:p>
          <a:p>
            <a:pPr lvl="2"/>
            <a:r>
              <a:rPr lang="en-US" sz="4900" dirty="0" smtClean="0"/>
              <a:t>Providing disaster education/awareness through risk literacy (English and Spanish), and through the Community Executives Program focusing on risk management – both in progress</a:t>
            </a:r>
          </a:p>
          <a:p>
            <a:pPr lvl="1"/>
            <a:endParaRPr lang="en-US" sz="4900" dirty="0" smtClean="0"/>
          </a:p>
        </p:txBody>
      </p:sp>
    </p:spTree>
    <p:extLst>
      <p:ext uri="{BB962C8B-B14F-4D97-AF65-F5344CB8AC3E}">
        <p14:creationId xmlns:p14="http://schemas.microsoft.com/office/powerpoint/2010/main" val="108828795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95399"/>
            <a:ext cx="8229600" cy="1095376"/>
          </a:xfrm>
        </p:spPr>
        <p:txBody>
          <a:bodyPr>
            <a:normAutofit/>
          </a:bodyPr>
          <a:lstStyle/>
          <a:p>
            <a:r>
              <a:rPr lang="en-US" b="1" dirty="0"/>
              <a:t>CEO Partners </a:t>
            </a:r>
            <a:endParaRPr lang="en-US" dirty="0"/>
          </a:p>
        </p:txBody>
      </p:sp>
      <p:sp>
        <p:nvSpPr>
          <p:cNvPr id="3" name="Content Placeholder 2"/>
          <p:cNvSpPr>
            <a:spLocks noGrp="1"/>
          </p:cNvSpPr>
          <p:nvPr>
            <p:ph idx="1"/>
          </p:nvPr>
        </p:nvSpPr>
        <p:spPr>
          <a:xfrm>
            <a:off x="457200" y="2552700"/>
            <a:ext cx="8229600" cy="4016051"/>
          </a:xfrm>
        </p:spPr>
        <p:txBody>
          <a:bodyPr>
            <a:normAutofit fontScale="40000" lnSpcReduction="20000"/>
          </a:bodyPr>
          <a:lstStyle/>
          <a:p>
            <a:pPr lvl="1"/>
            <a:r>
              <a:rPr lang="en-US" sz="8000" b="1" dirty="0" smtClean="0">
                <a:solidFill>
                  <a:srgbClr val="C00000"/>
                </a:solidFill>
              </a:rPr>
              <a:t>University of Lafayette, National Incident Management Systems and Advanced Technologies (NIMSAT)</a:t>
            </a:r>
          </a:p>
          <a:p>
            <a:pPr lvl="2"/>
            <a:r>
              <a:rPr lang="en-US" sz="4900" dirty="0" smtClean="0"/>
              <a:t>Providing research and development services to GOHSEP and its stakeholders through the LAHIP portal – in progress</a:t>
            </a:r>
          </a:p>
          <a:p>
            <a:pPr lvl="1"/>
            <a:r>
              <a:rPr lang="en-US" sz="7000" dirty="0" smtClean="0"/>
              <a:t> </a:t>
            </a:r>
            <a:r>
              <a:rPr lang="en-US" sz="8000" b="1" dirty="0" smtClean="0">
                <a:solidFill>
                  <a:srgbClr val="C00000"/>
                </a:solidFill>
              </a:rPr>
              <a:t>LSU Ag Center</a:t>
            </a:r>
          </a:p>
          <a:p>
            <a:pPr lvl="2"/>
            <a:r>
              <a:rPr lang="en-US" sz="4900" dirty="0" smtClean="0"/>
              <a:t>Providing education and outreach regarding construction related mitigation activities and materials.  Also providing hands on outreach to communities regarding flood map awareness, training to youth  led organizations in hazard planning and project development – in progress </a:t>
            </a:r>
          </a:p>
        </p:txBody>
      </p:sp>
    </p:spTree>
    <p:extLst>
      <p:ext uri="{BB962C8B-B14F-4D97-AF65-F5344CB8AC3E}">
        <p14:creationId xmlns:p14="http://schemas.microsoft.com/office/powerpoint/2010/main" val="88040983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95399"/>
            <a:ext cx="8229600" cy="1095376"/>
          </a:xfrm>
        </p:spPr>
        <p:txBody>
          <a:bodyPr>
            <a:normAutofit fontScale="90000"/>
          </a:bodyPr>
          <a:lstStyle/>
          <a:p>
            <a:pPr algn="ctr"/>
            <a:r>
              <a:rPr lang="en-US" dirty="0" smtClean="0"/>
              <a:t>Statewide Community Education and Outreach </a:t>
            </a:r>
            <a:endParaRPr lang="en-US" dirty="0"/>
          </a:p>
        </p:txBody>
      </p:sp>
      <p:sp>
        <p:nvSpPr>
          <p:cNvPr id="3" name="Content Placeholder 2"/>
          <p:cNvSpPr>
            <a:spLocks noGrp="1"/>
          </p:cNvSpPr>
          <p:nvPr>
            <p:ph idx="1"/>
          </p:nvPr>
        </p:nvSpPr>
        <p:spPr/>
        <p:txBody>
          <a:bodyPr>
            <a:normAutofit/>
          </a:bodyPr>
          <a:lstStyle/>
          <a:p>
            <a:pPr marL="225425" indent="0" algn="ctr">
              <a:buNone/>
            </a:pPr>
            <a:r>
              <a:rPr lang="en-US" dirty="0" smtClean="0"/>
              <a:t>Somewhere Over The Bayou</a:t>
            </a:r>
          </a:p>
          <a:p>
            <a:pPr marL="225425" indent="0" algn="ctr">
              <a:buNone/>
            </a:pPr>
            <a:r>
              <a:rPr lang="en-US" smtClean="0"/>
              <a:t>Vermillion </a:t>
            </a:r>
            <a:r>
              <a:rPr lang="en-US" dirty="0" smtClean="0"/>
              <a:t>4 – H Youth Hazard Mitigation </a:t>
            </a:r>
            <a:r>
              <a:rPr lang="en-US" smtClean="0"/>
              <a:t>Project </a:t>
            </a:r>
            <a:endParaRPr lang="en-US" dirty="0" smtClean="0"/>
          </a:p>
          <a:p>
            <a:pPr marL="225425" indent="0" algn="ctr">
              <a:buNone/>
            </a:pPr>
            <a:endParaRPr lang="en-US" dirty="0"/>
          </a:p>
          <a:p>
            <a:pPr marL="225425" indent="0" algn="ctr">
              <a:buNone/>
            </a:pPr>
            <a:r>
              <a:rPr lang="en-US" dirty="0">
                <a:solidFill>
                  <a:srgbClr val="333333"/>
                </a:solidFill>
                <a:latin typeface="Helvetica"/>
                <a:ea typeface="Times New Roman"/>
              </a:rPr>
              <a:t> </a:t>
            </a:r>
            <a:r>
              <a:rPr lang="en-US" u="sng" dirty="0">
                <a:solidFill>
                  <a:srgbClr val="333333"/>
                </a:solidFill>
                <a:latin typeface="Helvetica"/>
                <a:ea typeface="Times New Roman"/>
                <a:hlinkClick r:id="rId3"/>
              </a:rPr>
              <a:t>http://lnkd.in/e76EUVY</a:t>
            </a:r>
            <a:endParaRPr lang="en-US" dirty="0" smtClean="0"/>
          </a:p>
        </p:txBody>
      </p:sp>
    </p:spTree>
    <p:extLst>
      <p:ext uri="{BB962C8B-B14F-4D97-AF65-F5344CB8AC3E}">
        <p14:creationId xmlns:p14="http://schemas.microsoft.com/office/powerpoint/2010/main" val="66444322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95400"/>
            <a:ext cx="8229600" cy="1024054"/>
          </a:xfrm>
        </p:spPr>
        <p:txBody>
          <a:bodyPr>
            <a:normAutofit fontScale="90000"/>
          </a:bodyPr>
          <a:lstStyle/>
          <a:p>
            <a:pPr algn="ctr"/>
            <a:r>
              <a:rPr lang="en-US" dirty="0" smtClean="0"/>
              <a:t>Hazard Mitigation State Applicant Liaisons</a:t>
            </a:r>
            <a:endParaRPr lang="en-US" dirty="0"/>
          </a:p>
        </p:txBody>
      </p:sp>
      <p:sp>
        <p:nvSpPr>
          <p:cNvPr id="3" name="Content Placeholder 2"/>
          <p:cNvSpPr>
            <a:spLocks noGrp="1"/>
          </p:cNvSpPr>
          <p:nvPr>
            <p:ph idx="1"/>
          </p:nvPr>
        </p:nvSpPr>
        <p:spPr/>
        <p:txBody>
          <a:bodyPr/>
          <a:lstStyle/>
          <a:p>
            <a:r>
              <a:rPr lang="en-US" altLang="en-US" dirty="0"/>
              <a:t>Hazard Mitigation Assistance (</a:t>
            </a:r>
            <a:r>
              <a:rPr lang="en-US" altLang="en-US" dirty="0" smtClean="0"/>
              <a:t>HMA)</a:t>
            </a:r>
          </a:p>
          <a:p>
            <a:pPr lvl="1"/>
            <a:r>
              <a:rPr lang="en-US" sz="2843" dirty="0" smtClean="0"/>
              <a:t>Builds </a:t>
            </a:r>
            <a:r>
              <a:rPr lang="en-US" b="1" dirty="0" smtClean="0">
                <a:solidFill>
                  <a:srgbClr val="800000"/>
                </a:solidFill>
              </a:rPr>
              <a:t>safer + stronger </a:t>
            </a:r>
            <a:r>
              <a:rPr lang="en-US" sz="2843" dirty="0" smtClean="0"/>
              <a:t>communities.</a:t>
            </a:r>
          </a:p>
          <a:p>
            <a:r>
              <a:rPr lang="en-US" sz="3243" dirty="0" smtClean="0"/>
              <a:t>SALs help you through the</a:t>
            </a:r>
            <a:r>
              <a:rPr lang="en-US" sz="3600" b="1" dirty="0">
                <a:solidFill>
                  <a:srgbClr val="800000"/>
                </a:solidFill>
              </a:rPr>
              <a:t> </a:t>
            </a:r>
            <a:r>
              <a:rPr lang="en-US" sz="2840" b="1" dirty="0" smtClean="0">
                <a:solidFill>
                  <a:srgbClr val="800000"/>
                </a:solidFill>
              </a:rPr>
              <a:t>entire HMA grant cycle</a:t>
            </a:r>
            <a:r>
              <a:rPr lang="en-US" sz="3600" b="1" dirty="0" smtClean="0">
                <a:solidFill>
                  <a:srgbClr val="800000"/>
                </a:solidFill>
              </a:rPr>
              <a:t> </a:t>
            </a:r>
            <a:r>
              <a:rPr lang="en-US" sz="2800" b="1" dirty="0">
                <a:solidFill>
                  <a:schemeClr val="tx1">
                    <a:lumMod val="65000"/>
                    <a:lumOff val="35000"/>
                  </a:schemeClr>
                </a:solidFill>
              </a:rPr>
              <a:t>(application,  approval, closeout</a:t>
            </a:r>
            <a:r>
              <a:rPr lang="en-US" sz="2800" b="1" dirty="0" smtClean="0">
                <a:solidFill>
                  <a:schemeClr val="tx1">
                    <a:lumMod val="65000"/>
                    <a:lumOff val="35000"/>
                  </a:schemeClr>
                </a:solidFill>
              </a:rPr>
              <a:t>).</a:t>
            </a:r>
          </a:p>
          <a:p>
            <a:r>
              <a:rPr lang="en-US" altLang="en-US" sz="2800" dirty="0" smtClean="0"/>
              <a:t>There is a SAL for </a:t>
            </a:r>
            <a:r>
              <a:rPr lang="en-US" sz="2800" b="1" dirty="0" smtClean="0">
                <a:solidFill>
                  <a:srgbClr val="800000"/>
                </a:solidFill>
              </a:rPr>
              <a:t>every</a:t>
            </a:r>
            <a:r>
              <a:rPr lang="en-US" altLang="en-US" sz="2800" dirty="0" smtClean="0"/>
              <a:t> Region!!</a:t>
            </a:r>
            <a:endParaRPr lang="en-US" sz="2800" b="1" dirty="0">
              <a:solidFill>
                <a:schemeClr val="tx1">
                  <a:lumMod val="65000"/>
                  <a:lumOff val="35000"/>
                </a:schemeClr>
              </a:solidFill>
            </a:endParaRPr>
          </a:p>
        </p:txBody>
      </p:sp>
    </p:spTree>
    <p:extLst>
      <p:ext uri="{BB962C8B-B14F-4D97-AF65-F5344CB8AC3E}">
        <p14:creationId xmlns:p14="http://schemas.microsoft.com/office/powerpoint/2010/main" val="611209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Policy</a:t>
            </a:r>
            <a:endParaRPr lang="en-US" b="1" dirty="0"/>
          </a:p>
        </p:txBody>
      </p:sp>
      <p:sp>
        <p:nvSpPr>
          <p:cNvPr id="3" name="Content Placeholder 2"/>
          <p:cNvSpPr>
            <a:spLocks noGrp="1"/>
          </p:cNvSpPr>
          <p:nvPr>
            <p:ph idx="1"/>
          </p:nvPr>
        </p:nvSpPr>
        <p:spPr/>
        <p:txBody>
          <a:bodyPr>
            <a:normAutofit fontScale="92500"/>
          </a:bodyPr>
          <a:lstStyle/>
          <a:p>
            <a:r>
              <a:rPr lang="en-US" dirty="0" smtClean="0"/>
              <a:t>Currently under development </a:t>
            </a:r>
            <a:r>
              <a:rPr lang="en-US" b="1" dirty="0" smtClean="0">
                <a:solidFill>
                  <a:srgbClr val="C00000"/>
                </a:solidFill>
              </a:rPr>
              <a:t>Elevation Policy</a:t>
            </a:r>
          </a:p>
          <a:p>
            <a:pPr lvl="1"/>
            <a:r>
              <a:rPr lang="en-US" dirty="0" smtClean="0"/>
              <a:t>This </a:t>
            </a:r>
            <a:r>
              <a:rPr lang="en-US" dirty="0"/>
              <a:t>will be a tool that will assist applicants with implementing </a:t>
            </a:r>
            <a:r>
              <a:rPr lang="en-US" dirty="0" smtClean="0"/>
              <a:t>elevations </a:t>
            </a:r>
            <a:r>
              <a:rPr lang="en-US" dirty="0"/>
              <a:t>in </a:t>
            </a:r>
            <a:r>
              <a:rPr lang="en-US" b="1" dirty="0"/>
              <a:t>your</a:t>
            </a:r>
            <a:r>
              <a:rPr lang="en-US" dirty="0"/>
              <a:t> jurisdiction. </a:t>
            </a:r>
            <a:endParaRPr lang="en-US" dirty="0" smtClean="0"/>
          </a:p>
          <a:p>
            <a:pPr lvl="1"/>
            <a:r>
              <a:rPr lang="en-US" dirty="0" smtClean="0"/>
              <a:t>Upcoming policies include: safe rooms, duplication of benefits, time extensions, cost overruns, Increased Cost of Compliance (ICC) uses/waivers and acquisitions</a:t>
            </a:r>
          </a:p>
        </p:txBody>
      </p:sp>
    </p:spTree>
    <p:extLst>
      <p:ext uri="{BB962C8B-B14F-4D97-AF65-F5344CB8AC3E}">
        <p14:creationId xmlns:p14="http://schemas.microsoft.com/office/powerpoint/2010/main" val="96893840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Hazard Mitigation </a:t>
            </a:r>
            <a:r>
              <a:rPr lang="en-US" sz="3600" dirty="0" smtClean="0"/>
              <a:t>Technical Services</a:t>
            </a:r>
            <a:endParaRPr lang="en-US" dirty="0"/>
          </a:p>
        </p:txBody>
      </p:sp>
      <p:sp>
        <p:nvSpPr>
          <p:cNvPr id="3" name="Content Placeholder 2"/>
          <p:cNvSpPr>
            <a:spLocks noGrp="1"/>
          </p:cNvSpPr>
          <p:nvPr>
            <p:ph idx="1"/>
          </p:nvPr>
        </p:nvSpPr>
        <p:spPr/>
        <p:txBody>
          <a:bodyPr>
            <a:normAutofit/>
          </a:bodyPr>
          <a:lstStyle/>
          <a:p>
            <a:pPr marL="225425" indent="0" algn="ctr">
              <a:buNone/>
            </a:pPr>
            <a:endParaRPr lang="en-US" sz="4400" b="1" dirty="0" smtClean="0">
              <a:solidFill>
                <a:srgbClr val="800000"/>
              </a:solidFill>
            </a:endParaRPr>
          </a:p>
          <a:p>
            <a:pPr marL="225425" indent="0" algn="ctr">
              <a:buNone/>
            </a:pPr>
            <a:r>
              <a:rPr lang="en-US" sz="4400" b="1" dirty="0" smtClean="0">
                <a:solidFill>
                  <a:srgbClr val="800000"/>
                </a:solidFill>
              </a:rPr>
              <a:t>QUESTIONS??</a:t>
            </a:r>
            <a:endParaRPr lang="en-US" sz="4400" dirty="0"/>
          </a:p>
        </p:txBody>
      </p:sp>
    </p:spTree>
    <p:extLst>
      <p:ext uri="{BB962C8B-B14F-4D97-AF65-F5344CB8AC3E}">
        <p14:creationId xmlns:p14="http://schemas.microsoft.com/office/powerpoint/2010/main" val="3512012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38100" y="1897063"/>
            <a:ext cx="8801100" cy="720725"/>
          </a:xfrm>
          <a:prstGeom prst="rect">
            <a:avLst/>
          </a:prstGeom>
          <a:noFill/>
          <a:ln w="9525">
            <a:noFill/>
            <a:miter lim="800000"/>
            <a:headEnd/>
            <a:tailEnd/>
          </a:ln>
        </p:spPr>
        <p:txBody>
          <a:bodyPr anchor="ctr"/>
          <a:lstStyle/>
          <a:p>
            <a:pPr algn="ctr" fontAlgn="auto">
              <a:spcBef>
                <a:spcPts val="0"/>
              </a:spcBef>
              <a:spcAft>
                <a:spcPts val="0"/>
              </a:spcAft>
              <a:defRPr/>
            </a:pPr>
            <a:r>
              <a:rPr lang="en-US" sz="4400" b="1" dirty="0" smtClean="0">
                <a:solidFill>
                  <a:srgbClr val="800000"/>
                </a:solidFill>
                <a:latin typeface="+mj-lt"/>
                <a:ea typeface="Helvetica" charset="0"/>
                <a:cs typeface="Helvetica" charset="0"/>
              </a:rPr>
              <a:t>Contact Info</a:t>
            </a:r>
            <a:endParaRPr lang="en-US" sz="4400" b="1" dirty="0">
              <a:solidFill>
                <a:srgbClr val="800000"/>
              </a:solidFill>
              <a:latin typeface="+mj-lt"/>
              <a:ea typeface="Helvetica" charset="0"/>
              <a:cs typeface="Helvetica" charset="0"/>
            </a:endParaRPr>
          </a:p>
        </p:txBody>
      </p:sp>
      <p:sp>
        <p:nvSpPr>
          <p:cNvPr id="5" name="Rectangle 2"/>
          <p:cNvSpPr>
            <a:spLocks noGrp="1" noChangeArrowheads="1"/>
          </p:cNvSpPr>
          <p:nvPr>
            <p:ph idx="1"/>
          </p:nvPr>
        </p:nvSpPr>
        <p:spPr>
          <a:xfrm>
            <a:off x="304800" y="3885764"/>
            <a:ext cx="8839200" cy="739776"/>
          </a:xfrm>
        </p:spPr>
        <p:txBody>
          <a:bodyPr>
            <a:normAutofit/>
          </a:bodyPr>
          <a:lstStyle/>
          <a:p>
            <a:pPr marL="0" indent="0" algn="ctr">
              <a:spcBef>
                <a:spcPts val="725"/>
              </a:spcBef>
              <a:buFont typeface="Arial" panose="020B0604020202020204" pitchFamily="34" charset="0"/>
              <a:buNone/>
            </a:pPr>
            <a:r>
              <a:rPr lang="en-US" altLang="en-US" sz="3000" dirty="0">
                <a:solidFill>
                  <a:srgbClr val="404040"/>
                </a:solidFill>
              </a:rPr>
              <a:t>Section Chief-Hazard </a:t>
            </a:r>
            <a:r>
              <a:rPr lang="en-US" altLang="en-US" sz="3000" dirty="0" smtClean="0">
                <a:solidFill>
                  <a:srgbClr val="404040"/>
                </a:solidFill>
              </a:rPr>
              <a:t>Mitigation Tech Services</a:t>
            </a:r>
            <a:endParaRPr lang="en-US" altLang="en-US" sz="3000" dirty="0">
              <a:solidFill>
                <a:srgbClr val="404040"/>
              </a:solidFill>
            </a:endParaRPr>
          </a:p>
        </p:txBody>
      </p:sp>
      <p:sp>
        <p:nvSpPr>
          <p:cNvPr id="8" name="Rectangle 2"/>
          <p:cNvSpPr txBox="1">
            <a:spLocks noChangeArrowheads="1"/>
          </p:cNvSpPr>
          <p:nvPr/>
        </p:nvSpPr>
        <p:spPr>
          <a:xfrm>
            <a:off x="2400300" y="2698197"/>
            <a:ext cx="4318000" cy="1066800"/>
          </a:xfrm>
          <a:prstGeom prst="rect">
            <a:avLst/>
          </a:prstGeom>
        </p:spPr>
        <p:txBody>
          <a:bodyPr/>
          <a:lstStyle/>
          <a:p>
            <a:pPr algn="ctr" fontAlgn="auto">
              <a:spcBef>
                <a:spcPts val="720"/>
              </a:spcBef>
              <a:spcAft>
                <a:spcPts val="0"/>
              </a:spcAft>
              <a:defRPr/>
            </a:pPr>
            <a:r>
              <a:rPr lang="en-US" sz="3000" b="1" dirty="0" smtClean="0">
                <a:solidFill>
                  <a:schemeClr val="tx1">
                    <a:lumMod val="75000"/>
                    <a:lumOff val="25000"/>
                  </a:schemeClr>
                </a:solidFill>
              </a:rPr>
              <a:t>Jeffrey </a:t>
            </a:r>
            <a:r>
              <a:rPr lang="en-US" sz="3000" b="1" dirty="0" err="1" smtClean="0">
                <a:solidFill>
                  <a:schemeClr val="tx1">
                    <a:lumMod val="75000"/>
                    <a:lumOff val="25000"/>
                  </a:schemeClr>
                </a:solidFill>
              </a:rPr>
              <a:t>Giering</a:t>
            </a:r>
            <a:endParaRPr lang="en-US" sz="3000" b="1" dirty="0">
              <a:solidFill>
                <a:schemeClr val="tx1">
                  <a:lumMod val="75000"/>
                  <a:lumOff val="25000"/>
                </a:schemeClr>
              </a:solidFill>
            </a:endParaRPr>
          </a:p>
          <a:p>
            <a:pPr algn="ctr" fontAlgn="auto">
              <a:spcBef>
                <a:spcPts val="720"/>
              </a:spcBef>
              <a:spcAft>
                <a:spcPts val="0"/>
              </a:spcAft>
              <a:defRPr/>
            </a:pPr>
            <a:r>
              <a:rPr lang="en-US" sz="3000" b="1" dirty="0" smtClean="0">
                <a:ea typeface="ＭＳ Ｐゴシック" pitchFamily="-112" charset="-128"/>
                <a:hlinkClick r:id="rId3"/>
              </a:rPr>
              <a:t>Jeffrey.giering@la.gov</a:t>
            </a:r>
            <a:endParaRPr lang="en-US" sz="3000" b="1" dirty="0">
              <a:ea typeface="ＭＳ Ｐゴシック" pitchFamily="-112" charset="-128"/>
            </a:endParaRPr>
          </a:p>
        </p:txBody>
      </p:sp>
    </p:spTree>
    <p:extLst>
      <p:ext uri="{BB962C8B-B14F-4D97-AF65-F5344CB8AC3E}">
        <p14:creationId xmlns:p14="http://schemas.microsoft.com/office/powerpoint/2010/main" val="3180783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 y="1308201"/>
            <a:ext cx="8590279" cy="4681119"/>
          </a:xfrm>
          <a:prstGeom prst="rect">
            <a:avLst/>
          </a:prstGeom>
        </p:spPr>
      </p:pic>
    </p:spTree>
    <p:extLst>
      <p:ext uri="{BB962C8B-B14F-4D97-AF65-F5344CB8AC3E}">
        <p14:creationId xmlns:p14="http://schemas.microsoft.com/office/powerpoint/2010/main" val="383331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Hazard Mitigation State Applicant Liaisons</a:t>
            </a:r>
            <a:endParaRPr lang="en-US" dirty="0"/>
          </a:p>
        </p:txBody>
      </p:sp>
      <p:sp>
        <p:nvSpPr>
          <p:cNvPr id="3" name="Content Placeholder 2"/>
          <p:cNvSpPr>
            <a:spLocks noGrp="1"/>
          </p:cNvSpPr>
          <p:nvPr>
            <p:ph idx="1"/>
          </p:nvPr>
        </p:nvSpPr>
        <p:spPr/>
        <p:txBody>
          <a:bodyPr>
            <a:normAutofit lnSpcReduction="10000"/>
          </a:bodyPr>
          <a:lstStyle/>
          <a:p>
            <a:r>
              <a:rPr lang="en-US" dirty="0" smtClean="0"/>
              <a:t>Why are SALs important to you?</a:t>
            </a:r>
          </a:p>
          <a:p>
            <a:pPr lvl="1"/>
            <a:r>
              <a:rPr lang="en-US" dirty="0" smtClean="0"/>
              <a:t>Source of </a:t>
            </a:r>
            <a:r>
              <a:rPr lang="en-US" b="1" dirty="0" smtClean="0">
                <a:solidFill>
                  <a:srgbClr val="800000"/>
                </a:solidFill>
              </a:rPr>
              <a:t>Information.</a:t>
            </a:r>
          </a:p>
          <a:p>
            <a:pPr lvl="2"/>
            <a:r>
              <a:rPr lang="en-US" b="1" dirty="0" smtClean="0">
                <a:solidFill>
                  <a:srgbClr val="800000"/>
                </a:solidFill>
              </a:rPr>
              <a:t>Common Questions </a:t>
            </a:r>
          </a:p>
          <a:p>
            <a:pPr lvl="1"/>
            <a:r>
              <a:rPr lang="en-US" dirty="0" smtClean="0"/>
              <a:t>Provide </a:t>
            </a:r>
            <a:r>
              <a:rPr lang="en-US" b="1" dirty="0" smtClean="0">
                <a:solidFill>
                  <a:srgbClr val="800000"/>
                </a:solidFill>
              </a:rPr>
              <a:t>Assistance </a:t>
            </a:r>
            <a:r>
              <a:rPr lang="en-US" dirty="0" smtClean="0"/>
              <a:t>with applications, outreach, and training.</a:t>
            </a:r>
          </a:p>
          <a:p>
            <a:pPr lvl="1"/>
            <a:r>
              <a:rPr lang="en-US" b="1" dirty="0" smtClean="0">
                <a:solidFill>
                  <a:srgbClr val="800000"/>
                </a:solidFill>
              </a:rPr>
              <a:t>Link </a:t>
            </a:r>
            <a:r>
              <a:rPr lang="en-US" dirty="0" smtClean="0"/>
              <a:t>between OEP, Parish, and FEMA.</a:t>
            </a:r>
          </a:p>
          <a:p>
            <a:pPr lvl="1"/>
            <a:r>
              <a:rPr lang="en-US" b="1" dirty="0" smtClean="0">
                <a:solidFill>
                  <a:srgbClr val="800000"/>
                </a:solidFill>
              </a:rPr>
              <a:t>Advocate</a:t>
            </a:r>
            <a:r>
              <a:rPr lang="en-US" dirty="0" smtClean="0"/>
              <a:t> for your Parish or local government.</a:t>
            </a:r>
            <a:endParaRPr lang="en-US" dirty="0"/>
          </a:p>
        </p:txBody>
      </p:sp>
    </p:spTree>
    <p:extLst>
      <p:ext uri="{BB962C8B-B14F-4D97-AF65-F5344CB8AC3E}">
        <p14:creationId xmlns:p14="http://schemas.microsoft.com/office/powerpoint/2010/main" val="1851208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Hazard Mitigation State Applicant Liaisons</a:t>
            </a:r>
            <a:endParaRPr lang="en-US" dirty="0"/>
          </a:p>
        </p:txBody>
      </p:sp>
      <p:sp>
        <p:nvSpPr>
          <p:cNvPr id="3" name="Content Placeholder 2"/>
          <p:cNvSpPr>
            <a:spLocks noGrp="1"/>
          </p:cNvSpPr>
          <p:nvPr>
            <p:ph idx="1"/>
          </p:nvPr>
        </p:nvSpPr>
        <p:spPr/>
        <p:txBody>
          <a:bodyPr/>
          <a:lstStyle/>
          <a:p>
            <a:pPr marL="225425" lvl="1" indent="0" defTabSz="569913">
              <a:buNone/>
            </a:pPr>
            <a:r>
              <a:rPr lang="en-US" b="1" dirty="0" smtClean="0">
                <a:solidFill>
                  <a:srgbClr val="800000"/>
                </a:solidFill>
              </a:rPr>
              <a:t>3 Things you should Remember</a:t>
            </a:r>
          </a:p>
          <a:p>
            <a:pPr marL="739775" lvl="1" indent="-514350" defTabSz="569913">
              <a:buFont typeface="+mj-lt"/>
              <a:buAutoNum type="arabicPeriod"/>
            </a:pPr>
            <a:r>
              <a:rPr lang="en-US" dirty="0" smtClean="0">
                <a:solidFill>
                  <a:schemeClr val="tx1">
                    <a:lumMod val="65000"/>
                    <a:lumOff val="35000"/>
                  </a:schemeClr>
                </a:solidFill>
              </a:rPr>
              <a:t>Who is your </a:t>
            </a:r>
            <a:r>
              <a:rPr lang="en-US" b="1" dirty="0" smtClean="0">
                <a:solidFill>
                  <a:srgbClr val="800000"/>
                </a:solidFill>
              </a:rPr>
              <a:t>SAL</a:t>
            </a:r>
            <a:r>
              <a:rPr lang="en-US" dirty="0" smtClean="0">
                <a:solidFill>
                  <a:schemeClr val="tx1">
                    <a:lumMod val="65000"/>
                    <a:lumOff val="35000"/>
                  </a:schemeClr>
                </a:solidFill>
              </a:rPr>
              <a:t>?</a:t>
            </a:r>
          </a:p>
          <a:p>
            <a:pPr marL="739775" lvl="1" indent="-514350" defTabSz="569913">
              <a:buFont typeface="+mj-lt"/>
              <a:buAutoNum type="arabicPeriod"/>
            </a:pPr>
            <a:r>
              <a:rPr lang="en-US" dirty="0" smtClean="0">
                <a:solidFill>
                  <a:schemeClr val="tx1">
                    <a:lumMod val="65000"/>
                    <a:lumOff val="35000"/>
                  </a:schemeClr>
                </a:solidFill>
              </a:rPr>
              <a:t>SALs</a:t>
            </a:r>
            <a:r>
              <a:rPr lang="en-US" b="1" dirty="0" smtClean="0">
                <a:solidFill>
                  <a:schemeClr val="tx1">
                    <a:lumMod val="65000"/>
                    <a:lumOff val="35000"/>
                  </a:schemeClr>
                </a:solidFill>
              </a:rPr>
              <a:t> </a:t>
            </a:r>
            <a:r>
              <a:rPr lang="en-US" b="1" dirty="0" smtClean="0">
                <a:solidFill>
                  <a:srgbClr val="800000"/>
                </a:solidFill>
              </a:rPr>
              <a:t>provide assistance</a:t>
            </a:r>
            <a:r>
              <a:rPr lang="en-US" b="1" dirty="0" smtClean="0">
                <a:solidFill>
                  <a:schemeClr val="tx1">
                    <a:lumMod val="65000"/>
                    <a:lumOff val="35000"/>
                  </a:schemeClr>
                </a:solidFill>
              </a:rPr>
              <a:t> </a:t>
            </a:r>
            <a:r>
              <a:rPr lang="en-US" dirty="0" smtClean="0">
                <a:solidFill>
                  <a:schemeClr val="tx1">
                    <a:lumMod val="65000"/>
                    <a:lumOff val="35000"/>
                  </a:schemeClr>
                </a:solidFill>
              </a:rPr>
              <a:t>for every phase of your HMA grant cycle.</a:t>
            </a:r>
            <a:endParaRPr lang="en-US" b="1" dirty="0" smtClean="0">
              <a:solidFill>
                <a:schemeClr val="tx1">
                  <a:lumMod val="65000"/>
                  <a:lumOff val="35000"/>
                </a:schemeClr>
              </a:solidFill>
            </a:endParaRPr>
          </a:p>
          <a:p>
            <a:pPr marL="739775" lvl="1" indent="-514350" defTabSz="569913">
              <a:buFont typeface="+mj-lt"/>
              <a:buAutoNum type="arabicPeriod"/>
            </a:pPr>
            <a:r>
              <a:rPr lang="en-US" dirty="0" smtClean="0">
                <a:solidFill>
                  <a:schemeClr val="tx1">
                    <a:lumMod val="65000"/>
                    <a:lumOff val="35000"/>
                  </a:schemeClr>
                </a:solidFill>
              </a:rPr>
              <a:t>We are here to </a:t>
            </a:r>
            <a:r>
              <a:rPr lang="en-US" b="1" dirty="0" smtClean="0">
                <a:solidFill>
                  <a:srgbClr val="800000"/>
                </a:solidFill>
              </a:rPr>
              <a:t>Help</a:t>
            </a:r>
            <a:r>
              <a:rPr lang="en-US" dirty="0" smtClean="0">
                <a:solidFill>
                  <a:schemeClr val="tx1">
                    <a:lumMod val="65000"/>
                    <a:lumOff val="35000"/>
                  </a:schemeClr>
                </a:solidFill>
              </a:rPr>
              <a:t>!!</a:t>
            </a:r>
            <a:endParaRPr lang="en-US" b="1" dirty="0">
              <a:solidFill>
                <a:schemeClr val="tx1">
                  <a:lumMod val="65000"/>
                  <a:lumOff val="35000"/>
                </a:schemeClr>
              </a:solidFill>
            </a:endParaRPr>
          </a:p>
          <a:p>
            <a:pPr marL="225425" indent="0">
              <a:buNone/>
            </a:pPr>
            <a:endParaRPr lang="en-US" dirty="0"/>
          </a:p>
        </p:txBody>
      </p:sp>
    </p:spTree>
    <p:extLst>
      <p:ext uri="{BB962C8B-B14F-4D97-AF65-F5344CB8AC3E}">
        <p14:creationId xmlns:p14="http://schemas.microsoft.com/office/powerpoint/2010/main" val="898371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SlideDescription xmlns="http://schemas.microsoft.com/sharepoint/v3">Title Here</SlideDescription>
    <Presenters xmlns="a84e1067-93b3-448c-952e-b9546d7f0f4f" xsi:nil="true"/>
    <Presentation xmlns="http://schemas.microsoft.com/sharepoint/v3">GOHSEP Master Mitigate Slide</Presentation>
  </documentManagement>
</p:properties>
</file>

<file path=customXml/item2.xml><?xml version="1.0" encoding="utf-8"?>
<ct:contentTypeSchema xmlns:ct="http://schemas.microsoft.com/office/2006/metadata/contentType" xmlns:ma="http://schemas.microsoft.com/office/2006/metadata/properties/metaAttributes" ct:_="" ma:_="" ma:contentTypeName="Slide" ma:contentTypeID="0x010100A22E315B1F3C42B49A0E90D2F9AB5AB1007E3558A415964C41A68598A4476E6814" ma:contentTypeVersion="1" ma:contentTypeDescription="Microsoft PowerPoint Slide" ma:contentTypeScope="" ma:versionID="ddb54a9cac63bb525e02afee66ff1a69">
  <xsd:schema xmlns:xsd="http://www.w3.org/2001/XMLSchema" xmlns:xs="http://www.w3.org/2001/XMLSchema" xmlns:p="http://schemas.microsoft.com/office/2006/metadata/properties" xmlns:ns2="http://schemas.microsoft.com/sharepoint/v3" xmlns:ns3="a84e1067-93b3-448c-952e-b9546d7f0f4f" targetNamespace="http://schemas.microsoft.com/office/2006/metadata/properties" ma:root="true" ma:fieldsID="dacaf90bf7911a5bdc99bf58411fb014" ns2:_="" ns3:_="">
    <xsd:import namespace="http://schemas.microsoft.com/sharepoint/v3"/>
    <xsd:import namespace="a84e1067-93b3-448c-952e-b9546d7f0f4f"/>
    <xsd:element name="properties">
      <xsd:complexType>
        <xsd:sequence>
          <xsd:element name="documentManagement">
            <xsd:complexType>
              <xsd:all>
                <xsd:element ref="ns2:Presentation" minOccurs="0"/>
                <xsd:element ref="ns2:SlideDescription" minOccurs="0"/>
                <xsd:element ref="ns3:Present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resentation" ma:index="1" nillable="true" ma:displayName="Presentation" ma:internalName="Presentation">
      <xsd:simpleType>
        <xsd:restriction base="dms:Text"/>
      </xsd:simpleType>
    </xsd:element>
    <xsd:element name="SlideDescription" ma:index="2" nillable="true" ma:displayName="Description" ma:internalName="Slide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4e1067-93b3-448c-952e-b9546d7f0f4f" elementFormDefault="qualified">
    <xsd:import namespace="http://schemas.microsoft.com/office/2006/documentManagement/types"/>
    <xsd:import namespace="http://schemas.microsoft.com/office/infopath/2007/PartnerControls"/>
    <xsd:element name="Presenters" ma:index="7" nillable="true" ma:displayName="Presenters" ma:internalName="Presenter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90A38E-31D5-409D-8F41-E6C7370A8D1A}">
  <ds:schemaRefs>
    <ds:schemaRef ds:uri="a84e1067-93b3-448c-952e-b9546d7f0f4f"/>
    <ds:schemaRef ds:uri="http://purl.org/dc/terms/"/>
    <ds:schemaRef ds:uri="http://purl.org/dc/dcmitype/"/>
    <ds:schemaRef ds:uri="http://www.w3.org/XML/1998/namespace"/>
    <ds:schemaRef ds:uri="http://schemas.microsoft.com/office/2006/documentManagement/types"/>
    <ds:schemaRef ds:uri="http://purl.org/dc/elements/1.1/"/>
    <ds:schemaRef ds:uri="http://schemas.microsoft.com/sharepoint/v3"/>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74D11D5-DB39-4EF4-BB2D-89054A3836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84e1067-93b3-448c-952e-b9546d7f0f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4608</TotalTime>
  <Words>2372</Words>
  <Application>Microsoft Office PowerPoint</Application>
  <PresentationFormat>On-screen Show (4:3)</PresentationFormat>
  <Paragraphs>331</Paragraphs>
  <Slides>62</Slides>
  <Notes>37</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4_Office Theme</vt:lpstr>
      <vt:lpstr>  Hazard Mitigation    </vt:lpstr>
      <vt:lpstr>Overview</vt:lpstr>
      <vt:lpstr>PowerPoint Presentation</vt:lpstr>
      <vt:lpstr>Hazard Mitigation State Applicant Liaison  Shontae Davis Section Chief</vt:lpstr>
      <vt:lpstr>Hazard Mitigation State Applicant Liaisons</vt:lpstr>
      <vt:lpstr>Hazard Mitigation State Applicant Liaisons</vt:lpstr>
      <vt:lpstr>PowerPoint Presentation</vt:lpstr>
      <vt:lpstr>Hazard Mitigation State Applicant Liaisons</vt:lpstr>
      <vt:lpstr>Hazard Mitigation State Applicant Liaisons</vt:lpstr>
      <vt:lpstr>Hazard Mitigation State Applicant Liaisons</vt:lpstr>
      <vt:lpstr>PowerPoint Presentation</vt:lpstr>
      <vt:lpstr>PowerPoint Presentation</vt:lpstr>
      <vt:lpstr>Hazard Mitigation Grants Management  Tenesha Wilson Section Chief</vt:lpstr>
      <vt:lpstr>Payments</vt:lpstr>
      <vt:lpstr>Payments cont’d</vt:lpstr>
      <vt:lpstr>What is necessary to submit for a reimbursement? (Continued . . . )</vt:lpstr>
      <vt:lpstr>Potential delays for any payment request</vt:lpstr>
      <vt:lpstr>PowerPoint Presentation</vt:lpstr>
      <vt:lpstr>PowerPoint Presentation</vt:lpstr>
      <vt:lpstr>PowerPoint Presentation</vt:lpstr>
      <vt:lpstr>PowerPoint Presentation</vt:lpstr>
      <vt:lpstr>PowerPoint Presentation</vt:lpstr>
      <vt:lpstr>PowerPoint Presentation</vt:lpstr>
      <vt:lpstr>NEW site visits</vt:lpstr>
      <vt:lpstr>Monitoring + site visits</vt:lpstr>
      <vt:lpstr>Monitoring + site visits</vt:lpstr>
      <vt:lpstr>Monitoring + site visits (Continued . . . )</vt:lpstr>
      <vt:lpstr>Quarterly Reports are important to YOU because . . . </vt:lpstr>
      <vt:lpstr>What Quarterly Reports identify . . .</vt:lpstr>
      <vt:lpstr>What Quarterly Reports identify . . . (Continued . . . )</vt:lpstr>
      <vt:lpstr>Reporting periods</vt:lpstr>
      <vt:lpstr>Quarterly Reports</vt:lpstr>
      <vt:lpstr>Hazard Mitigation Grants Management</vt:lpstr>
      <vt:lpstr>PowerPoint Presentation</vt:lpstr>
      <vt:lpstr>Hazard Mitigation Closeout  Sandra Dugas Section Chief</vt:lpstr>
      <vt:lpstr>Benefits to Completing and Closing Projects Timely</vt:lpstr>
      <vt:lpstr>Purpose of Closeout Process </vt:lpstr>
      <vt:lpstr>Authorities</vt:lpstr>
      <vt:lpstr>Traditional Closeout Breakdown</vt:lpstr>
      <vt:lpstr>Preparing for Closeout</vt:lpstr>
      <vt:lpstr>PowerPoint Presentation</vt:lpstr>
      <vt:lpstr>The Closeout Documentation Requirements Checklist can be found online at:  -gohsep.la.gov/outreach.aspx , under  -Getting it Right! Workshops  -Documentation+Insurance  -Hazard Mitigation (HM)Documentation (Download)  -HM Documentation Checklists  -4closeoutHMDocumentation_Checklist</vt:lpstr>
      <vt:lpstr>Documentation specific to the Closeout Request</vt:lpstr>
      <vt:lpstr>To initiate Closeout in LAHM: -Go into project to be closed out -Click “Create New Request” on upper left side of screen.  -Click “New Project Closeout”</vt:lpstr>
      <vt:lpstr>LAHM Project Closeout Certification</vt:lpstr>
      <vt:lpstr>Documentation specific to the closeout request is uploaded into LAHM at the Project Closeout Request Level.  -Letter requesting closeout.   (Includes request for de-obligation of unused funds.) -Project Closeout Certification in LAHM. -Project Closeout Checklist -Final Quarterly Report. -Final photos   </vt:lpstr>
      <vt:lpstr>All other documents are uploaded into LAHM at the Project level or other designated place (ex. into the appropriate payment)</vt:lpstr>
      <vt:lpstr>Documentation</vt:lpstr>
      <vt:lpstr>Recordkeeping</vt:lpstr>
      <vt:lpstr>Hazard Mitigation Closeout</vt:lpstr>
      <vt:lpstr>PowerPoint Presentation</vt:lpstr>
      <vt:lpstr>Hazard Mitigation Technical Services  Jeffrey Giering Section Chief</vt:lpstr>
      <vt:lpstr>Hazard Mitigation Technical Services</vt:lpstr>
      <vt:lpstr>Planning</vt:lpstr>
      <vt:lpstr>Benefit Cost Analysis (BCA’s)</vt:lpstr>
      <vt:lpstr>Community Education and Outreach (CEO)</vt:lpstr>
      <vt:lpstr>CEO Partners </vt:lpstr>
      <vt:lpstr>CEO Partners </vt:lpstr>
      <vt:lpstr>Statewide Community Education and Outreach </vt:lpstr>
      <vt:lpstr>Policy</vt:lpstr>
      <vt:lpstr>Hazard Mitigation Technical Services</vt:lpstr>
      <vt:lpstr>PowerPoint Presentation</vt:lpstr>
    </vt:vector>
  </TitlesOfParts>
  <Company>Sides &amp;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GOHSEP Master Mitigate Slide</dc:title>
  <dc:creator>Media</dc:creator>
  <dc:description>Title Here</dc:description>
  <cp:lastModifiedBy>swb</cp:lastModifiedBy>
  <cp:revision>310</cp:revision>
  <cp:lastPrinted>2013-03-27T16:24:10Z</cp:lastPrinted>
  <dcterms:created xsi:type="dcterms:W3CDTF">2013-04-02T20:42:59Z</dcterms:created>
  <dcterms:modified xsi:type="dcterms:W3CDTF">2015-01-14T17:31:10Z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ers">
    <vt:lpwstr/>
  </property>
  <property fmtid="{D5CDD505-2E9C-101B-9397-08002B2CF9AE}" pid="3" name="ContentTypeId">
    <vt:lpwstr>0x010100A22E315B1F3C42B49A0E90D2F9AB5AB1007E3558A415964C41A68598A4476E6814</vt:lpwstr>
  </property>
  <property fmtid="{D5CDD505-2E9C-101B-9397-08002B2CF9AE}" pid="4" name="ContentType">
    <vt:lpwstr>Slide</vt:lpwstr>
  </property>
  <property fmtid="{D5CDD505-2E9C-101B-9397-08002B2CF9AE}" pid="5" name="Presentation">
    <vt:lpwstr>GOHSEP Master Mitigate Slide</vt:lpwstr>
  </property>
  <property fmtid="{D5CDD505-2E9C-101B-9397-08002B2CF9AE}" pid="6" name="SlideDescription">
    <vt:lpwstr>Title Here</vt:lpwstr>
  </property>
</Properties>
</file>