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5" r:id="rId2"/>
    <p:sldMasterId id="2147483672" r:id="rId3"/>
    <p:sldMasterId id="2147483648" r:id="rId4"/>
    <p:sldMasterId id="2147483679" r:id="rId5"/>
    <p:sldMasterId id="2147483686" r:id="rId6"/>
    <p:sldMasterId id="2147483693" r:id="rId7"/>
  </p:sldMasterIdLst>
  <p:notesMasterIdLst>
    <p:notesMasterId r:id="rId33"/>
  </p:notesMasterIdLst>
  <p:handoutMasterIdLst>
    <p:handoutMasterId r:id="rId34"/>
  </p:handoutMasterIdLst>
  <p:sldIdLst>
    <p:sldId id="272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6" r:id="rId19"/>
    <p:sldId id="261" r:id="rId20"/>
    <p:sldId id="263" r:id="rId21"/>
    <p:sldId id="262" r:id="rId22"/>
    <p:sldId id="260" r:id="rId23"/>
    <p:sldId id="264" r:id="rId24"/>
    <p:sldId id="265" r:id="rId25"/>
    <p:sldId id="267" r:id="rId26"/>
    <p:sldId id="269" r:id="rId27"/>
    <p:sldId id="270" r:id="rId28"/>
    <p:sldId id="268" r:id="rId29"/>
    <p:sldId id="271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17375E"/>
    <a:srgbClr val="E00202"/>
    <a:srgbClr val="595959"/>
    <a:srgbClr val="17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2" autoAdjust="0"/>
    <p:restoredTop sz="99590" autoAdjust="0"/>
  </p:normalViewPr>
  <p:slideViewPr>
    <p:cSldViewPr snapToGrid="0" snapToObjects="1">
      <p:cViewPr varScale="1">
        <p:scale>
          <a:sx n="113" d="100"/>
          <a:sy n="113" d="100"/>
        </p:scale>
        <p:origin x="1878" y="96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9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5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7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13400" y="6090170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baseline="0" dirty="0" smtClean="0">
                <a:solidFill>
                  <a:srgbClr val="595959"/>
                </a:solidFill>
              </a:rPr>
              <a:t>START WITH </a:t>
            </a:r>
            <a:r>
              <a:rPr lang="en-US" sz="2000" b="1" baseline="0" dirty="0" smtClean="0">
                <a:solidFill>
                  <a:srgbClr val="800000"/>
                </a:solidFill>
              </a:rPr>
              <a:t>PREPAREDNESS.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6951134" y="6371242"/>
            <a:ext cx="2180166" cy="220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</a:t>
            </a:r>
            <a:r>
              <a:rPr lang="en-US" sz="1200" b="1" dirty="0" smtClean="0">
                <a:solidFill>
                  <a:srgbClr val="800000"/>
                </a:solidFill>
              </a:rPr>
              <a:t>Prevent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156200" y="6162375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595959"/>
                </a:solidFill>
              </a:rPr>
              <a:t>SECURITY STARTS WITH</a:t>
            </a:r>
            <a:r>
              <a:rPr lang="en-US" sz="1800" b="1" baseline="0" dirty="0" smtClean="0">
                <a:solidFill>
                  <a:srgbClr val="595959"/>
                </a:solidFill>
              </a:rPr>
              <a:t> </a:t>
            </a:r>
            <a:r>
              <a:rPr lang="en-US" sz="1800" b="1" baseline="0" dirty="0" smtClean="0">
                <a:solidFill>
                  <a:srgbClr val="800000"/>
                </a:solidFill>
              </a:rPr>
              <a:t>INTELLIGENCE</a:t>
            </a:r>
            <a:r>
              <a:rPr lang="en-US" sz="1800" b="1" baseline="0" dirty="0" smtClean="0">
                <a:solidFill>
                  <a:srgbClr val="595959"/>
                </a:solidFill>
              </a:rPr>
              <a:t>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93000" y="6416924"/>
            <a:ext cx="1549400" cy="161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</a:t>
            </a:r>
            <a:r>
              <a:rPr lang="en-US" sz="1200" b="1" dirty="0" smtClean="0">
                <a:solidFill>
                  <a:srgbClr val="800000"/>
                </a:solidFill>
              </a:rPr>
              <a:t>Respond</a:t>
            </a:r>
            <a:r>
              <a:rPr lang="en-US" sz="1200" b="1" baseline="0" dirty="0" smtClean="0">
                <a:solidFill>
                  <a:srgbClr val="800000"/>
                </a:solidFill>
              </a:rPr>
              <a:t>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91400" y="5840582"/>
            <a:ext cx="165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800000"/>
                </a:solidFill>
              </a:rPr>
              <a:t>RESPONSE.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TEAMWORK!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10450" y="6423274"/>
            <a:ext cx="1562673" cy="168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97650" y="5865982"/>
            <a:ext cx="24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DISASTER </a:t>
            </a:r>
            <a:r>
              <a:rPr lang="en-US" sz="2000" b="1" dirty="0" smtClean="0">
                <a:solidFill>
                  <a:srgbClr val="800000"/>
                </a:solidFill>
              </a:rPr>
              <a:t>RECOVERY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STARTS TODAY!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35851" y="6442324"/>
            <a:ext cx="1079500" cy="168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11" y="5959389"/>
            <a:ext cx="1012262" cy="56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35730"/>
            <a:ext cx="2705100" cy="5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4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9700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9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  <a:endParaRPr lang="en-US" sz="9600" dirty="0" smtClean="0">
              <a:solidFill>
                <a:srgbClr val="1737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5544">
            <a:off x="6952634" y="4851824"/>
            <a:ext cx="2217594" cy="2824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72663"/>
            <a:ext cx="4114800" cy="5152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8208"/>
            <a:ext cx="4114800" cy="47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10157"/>
            <a:ext cx="4526280" cy="3517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6658"/>
            <a:ext cx="4526280" cy="4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833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8000" dirty="0" smtClean="0">
                <a:solidFill>
                  <a:srgbClr val="17375E"/>
                </a:solidFill>
              </a:rPr>
              <a:t>KEY </a:t>
            </a:r>
          </a:p>
          <a:p>
            <a:pPr marL="225425" indent="0" algn="ctr">
              <a:buNone/>
            </a:pPr>
            <a:r>
              <a:rPr lang="en-US" sz="8000" dirty="0" smtClean="0">
                <a:solidFill>
                  <a:srgbClr val="17375E"/>
                </a:solidFill>
              </a:rPr>
              <a:t>TAKEAWAYS</a:t>
            </a:r>
            <a:endParaRPr lang="en-US" sz="8000" dirty="0" smtClean="0">
              <a:solidFill>
                <a:srgbClr val="1737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821396"/>
          </a:xfrm>
        </p:spPr>
        <p:txBody>
          <a:bodyPr/>
          <a:lstStyle/>
          <a:p>
            <a:r>
              <a:rPr lang="en-US" dirty="0" smtClean="0"/>
              <a:t>Full and open competition</a:t>
            </a:r>
          </a:p>
          <a:p>
            <a:pPr lvl="1"/>
            <a:r>
              <a:rPr lang="en-US" dirty="0" smtClean="0"/>
              <a:t>Advertisement vs. publicizing</a:t>
            </a:r>
          </a:p>
          <a:p>
            <a:pPr lvl="1"/>
            <a:r>
              <a:rPr lang="en-US" dirty="0" smtClean="0"/>
              <a:t>List of qualified vendors</a:t>
            </a:r>
          </a:p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Non-competitive bid</a:t>
            </a:r>
          </a:p>
          <a:p>
            <a:pPr lvl="1"/>
            <a:r>
              <a:rPr lang="en-US" dirty="0" smtClean="0"/>
              <a:t>Sole source contract</a:t>
            </a:r>
          </a:p>
          <a:p>
            <a:pPr lvl="1"/>
            <a:r>
              <a:rPr lang="en-US" dirty="0" smtClean="0"/>
              <a:t>Emergency contract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www.cadmatic.com/assets/images/primary_images/act_proc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03" y="4184404"/>
            <a:ext cx="2917163" cy="1936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966176"/>
          </a:xfrm>
        </p:spPr>
        <p:txBody>
          <a:bodyPr>
            <a:normAutofit/>
          </a:bodyPr>
          <a:lstStyle/>
          <a:p>
            <a:r>
              <a:rPr lang="en-US" dirty="0" smtClean="0"/>
              <a:t>Affirmative steps to assure the use of minority businesses, women-owned enterprises and labor surplus firms*, </a:t>
            </a:r>
            <a:r>
              <a:rPr lang="en-US" i="1" dirty="0" smtClean="0">
                <a:solidFill>
                  <a:srgbClr val="C60202"/>
                </a:solidFill>
              </a:rPr>
              <a:t>when possible.</a:t>
            </a:r>
          </a:p>
          <a:p>
            <a:pPr lvl="1"/>
            <a:r>
              <a:rPr lang="en-US" dirty="0" smtClean="0"/>
              <a:t>Not a requirement to award; notification of bid is sufficient</a:t>
            </a:r>
          </a:p>
          <a:p>
            <a:pPr lvl="1"/>
            <a:r>
              <a:rPr lang="en-US" dirty="0" smtClean="0"/>
              <a:t>Use GOHSEP suggested procedure</a:t>
            </a:r>
          </a:p>
          <a:p>
            <a:pPr marL="738188" lvl="1" indent="0">
              <a:buNone/>
            </a:pPr>
            <a:r>
              <a:rPr lang="en-US" sz="16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oversight to ensure contractors </a:t>
            </a:r>
            <a:r>
              <a:rPr lang="en-US" dirty="0" smtClean="0"/>
              <a:t>perform according </a:t>
            </a:r>
            <a:r>
              <a:rPr lang="en-US" dirty="0"/>
              <a:t>to the </a:t>
            </a:r>
            <a:r>
              <a:rPr lang="en-US" dirty="0">
                <a:solidFill>
                  <a:srgbClr val="C60202"/>
                </a:solidFill>
              </a:rPr>
              <a:t>terms, conditions and </a:t>
            </a:r>
            <a:r>
              <a:rPr lang="en-US" dirty="0" smtClean="0">
                <a:solidFill>
                  <a:srgbClr val="C60202"/>
                </a:solidFill>
              </a:rPr>
              <a:t>specifications </a:t>
            </a:r>
            <a:r>
              <a:rPr lang="en-US" dirty="0" smtClean="0"/>
              <a:t>of </a:t>
            </a:r>
            <a:r>
              <a:rPr lang="en-US" dirty="0"/>
              <a:t>their contracts or purchase </a:t>
            </a:r>
            <a:r>
              <a:rPr lang="en-US" dirty="0" smtClean="0"/>
              <a:t>orders*</a:t>
            </a:r>
          </a:p>
          <a:p>
            <a:pPr lvl="1"/>
            <a:r>
              <a:rPr lang="en-US" dirty="0" smtClean="0"/>
              <a:t>Review of model monitoring contract clause</a:t>
            </a:r>
          </a:p>
          <a:p>
            <a:pPr lvl="1"/>
            <a:r>
              <a:rPr lang="en-US" dirty="0" smtClean="0"/>
              <a:t>Required reports as a monitoring tool</a:t>
            </a:r>
          </a:p>
          <a:p>
            <a:pPr marL="738188" lvl="1" indent="0">
              <a:buNone/>
            </a:pPr>
            <a:r>
              <a:rPr lang="en-US" sz="16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3296"/>
          </a:xfrm>
        </p:spPr>
        <p:txBody>
          <a:bodyPr>
            <a:normAutofit/>
          </a:bodyPr>
          <a:lstStyle/>
          <a:p>
            <a:r>
              <a:rPr lang="en-US" dirty="0"/>
              <a:t>Maintain written standards of conduct </a:t>
            </a:r>
            <a:r>
              <a:rPr lang="en-US" dirty="0" smtClean="0"/>
              <a:t>covering conflicts </a:t>
            </a:r>
            <a:r>
              <a:rPr lang="en-US" dirty="0"/>
              <a:t>of interest and governing the </a:t>
            </a:r>
            <a:r>
              <a:rPr lang="en-US" dirty="0" smtClean="0"/>
              <a:t>performance of </a:t>
            </a:r>
            <a:r>
              <a:rPr lang="en-US" dirty="0"/>
              <a:t>its employees who engage in the selection, </a:t>
            </a:r>
            <a:r>
              <a:rPr lang="en-US" dirty="0" smtClean="0"/>
              <a:t>award and </a:t>
            </a:r>
            <a:r>
              <a:rPr lang="en-US" dirty="0"/>
              <a:t>administration of </a:t>
            </a:r>
            <a:r>
              <a:rPr lang="en-US" dirty="0" smtClean="0"/>
              <a:t>contracts*</a:t>
            </a:r>
          </a:p>
          <a:p>
            <a:pPr marL="225425" indent="0">
              <a:buNone/>
            </a:pPr>
            <a:r>
              <a:rPr lang="en-US" sz="1600" dirty="0" smtClean="0"/>
              <a:t>*Required policy</a:t>
            </a:r>
          </a:p>
          <a:p>
            <a:pPr marL="738188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Maintain records sufficient to detail the history of </a:t>
            </a:r>
            <a:r>
              <a:rPr lang="en-US" dirty="0" smtClean="0"/>
              <a:t>the procurement</a:t>
            </a:r>
            <a:r>
              <a:rPr lang="en-US" dirty="0"/>
              <a:t>. These records will include, but are </a:t>
            </a:r>
            <a:r>
              <a:rPr lang="en-US" dirty="0" smtClean="0"/>
              <a:t>not limited </a:t>
            </a:r>
            <a:r>
              <a:rPr lang="en-US" dirty="0"/>
              <a:t>to the following: rationale for the method </a:t>
            </a:r>
            <a:r>
              <a:rPr lang="en-US" dirty="0" smtClean="0"/>
              <a:t>of procurement</a:t>
            </a:r>
            <a:r>
              <a:rPr lang="en-US" dirty="0"/>
              <a:t>, selection of contract type, </a:t>
            </a:r>
            <a:r>
              <a:rPr lang="en-US" dirty="0" smtClean="0"/>
              <a:t>contractor selection </a:t>
            </a:r>
            <a:r>
              <a:rPr lang="en-US" dirty="0"/>
              <a:t>or rejection, and the basis for the </a:t>
            </a:r>
            <a:r>
              <a:rPr lang="en-US" dirty="0" smtClean="0"/>
              <a:t>contract price.*</a:t>
            </a:r>
          </a:p>
          <a:p>
            <a:pPr marL="225425" indent="0">
              <a:buNone/>
            </a:pPr>
            <a:r>
              <a:rPr lang="en-US" sz="17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records…</a:t>
            </a:r>
          </a:p>
          <a:p>
            <a:pPr lvl="1"/>
            <a:r>
              <a:rPr lang="en-US" dirty="0" smtClean="0"/>
              <a:t>Method of procurement</a:t>
            </a:r>
          </a:p>
          <a:p>
            <a:pPr lvl="2"/>
            <a:r>
              <a:rPr lang="en-US" dirty="0" smtClean="0"/>
              <a:t>Micro-purchases</a:t>
            </a:r>
          </a:p>
          <a:p>
            <a:pPr lvl="2"/>
            <a:r>
              <a:rPr lang="en-US" dirty="0" smtClean="0"/>
              <a:t>Small purchase</a:t>
            </a:r>
          </a:p>
          <a:p>
            <a:pPr lvl="2"/>
            <a:r>
              <a:rPr lang="en-US" dirty="0" smtClean="0"/>
              <a:t>Sealed bids</a:t>
            </a:r>
          </a:p>
          <a:p>
            <a:pPr lvl="2"/>
            <a:r>
              <a:rPr lang="en-US" dirty="0" smtClean="0"/>
              <a:t>Competitive proposal</a:t>
            </a:r>
          </a:p>
          <a:p>
            <a:pPr lvl="2"/>
            <a:r>
              <a:rPr lang="en-US" dirty="0" smtClean="0"/>
              <a:t>Non-competitive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://www.redcrier.com/wp-content/uploads/2015/01/Record-K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6722" y="2777066"/>
            <a:ext cx="2453119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contract type…</a:t>
            </a:r>
          </a:p>
          <a:p>
            <a:pPr lvl="1"/>
            <a:r>
              <a:rPr lang="en-US" dirty="0" smtClean="0"/>
              <a:t>Lump sum</a:t>
            </a:r>
          </a:p>
          <a:p>
            <a:pPr lvl="1"/>
            <a:r>
              <a:rPr lang="en-US" dirty="0" smtClean="0"/>
              <a:t>Unit price</a:t>
            </a:r>
          </a:p>
          <a:p>
            <a:pPr lvl="1"/>
            <a:r>
              <a:rPr lang="en-US" dirty="0" smtClean="0"/>
              <a:t>Cost plus fixed fee</a:t>
            </a:r>
          </a:p>
          <a:p>
            <a:pPr lvl="1"/>
            <a:r>
              <a:rPr lang="en-US" dirty="0" smtClean="0"/>
              <a:t>Time and materials</a:t>
            </a:r>
          </a:p>
          <a:p>
            <a:pPr lvl="1"/>
            <a:r>
              <a:rPr lang="en-US" dirty="0" smtClean="0"/>
              <a:t>Inter-governmental agreements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http://www.khsta.org/wp-content/uploads/2013/05/Breach-of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5" y="3183467"/>
            <a:ext cx="2530798" cy="1688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9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2341034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7200" dirty="0" smtClean="0">
                <a:solidFill>
                  <a:srgbClr val="17375E"/>
                </a:solidFill>
              </a:rPr>
              <a:t>Review of Procurement </a:t>
            </a:r>
            <a:r>
              <a:rPr lang="en-US" sz="7200" dirty="0" smtClean="0">
                <a:solidFill>
                  <a:srgbClr val="17375E"/>
                </a:solidFill>
              </a:rPr>
              <a:t>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dirty="0" smtClean="0">
                <a:solidFill>
                  <a:srgbClr val="C60202"/>
                </a:solidFill>
              </a:rPr>
              <a:t>time and material </a:t>
            </a:r>
            <a:r>
              <a:rPr lang="en-US" dirty="0" smtClean="0"/>
              <a:t>contracts*…</a:t>
            </a:r>
          </a:p>
          <a:p>
            <a:pPr lvl="1"/>
            <a:r>
              <a:rPr lang="en-US" dirty="0" smtClean="0"/>
              <a:t>Document why T&amp;M is suitable over other types</a:t>
            </a:r>
          </a:p>
          <a:p>
            <a:pPr lvl="1"/>
            <a:r>
              <a:rPr lang="en-US" dirty="0" smtClean="0"/>
              <a:t>Contract contains ceiling price (not to exceed)</a:t>
            </a:r>
          </a:p>
          <a:p>
            <a:pPr lvl="1"/>
            <a:r>
              <a:rPr lang="en-US" dirty="0" smtClean="0"/>
              <a:t>Expressed as an hourly rate the sum of materials, labor, administrative expenses and profit.</a:t>
            </a:r>
          </a:p>
          <a:p>
            <a:pPr marL="738188" lvl="1" indent="0">
              <a:buNone/>
            </a:pPr>
            <a:r>
              <a:rPr lang="en-US" sz="1600" dirty="0" smtClean="0"/>
              <a:t>*Required policy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6327"/>
            <a:ext cx="8229600" cy="4137660"/>
          </a:xfrm>
        </p:spPr>
        <p:txBody>
          <a:bodyPr>
            <a:normAutofit/>
          </a:bodyPr>
          <a:lstStyle/>
          <a:p>
            <a:r>
              <a:rPr lang="en-US" dirty="0"/>
              <a:t>Perform a cost or price analysis in connection </a:t>
            </a:r>
            <a:r>
              <a:rPr lang="en-US" dirty="0" smtClean="0"/>
              <a:t>with every </a:t>
            </a:r>
            <a:r>
              <a:rPr lang="en-US" dirty="0"/>
              <a:t>procurement action in excess of the </a:t>
            </a:r>
            <a:r>
              <a:rPr lang="en-US" dirty="0" smtClean="0">
                <a:solidFill>
                  <a:srgbClr val="C60202"/>
                </a:solidFill>
              </a:rPr>
              <a:t>S</a:t>
            </a:r>
            <a:r>
              <a:rPr lang="en-US" dirty="0" smtClean="0"/>
              <a:t>implified </a:t>
            </a:r>
            <a:r>
              <a:rPr lang="en-US" dirty="0" smtClean="0">
                <a:solidFill>
                  <a:srgbClr val="C60202"/>
                </a:solidFill>
              </a:rPr>
              <a:t>A</a:t>
            </a:r>
            <a:r>
              <a:rPr lang="en-US" dirty="0" smtClean="0"/>
              <a:t>cquisition </a:t>
            </a:r>
            <a:r>
              <a:rPr lang="en-US" dirty="0">
                <a:solidFill>
                  <a:srgbClr val="C60202"/>
                </a:solidFill>
              </a:rPr>
              <a:t>T</a:t>
            </a:r>
            <a:r>
              <a:rPr lang="en-US" dirty="0"/>
              <a:t>hreshold (</a:t>
            </a:r>
            <a:r>
              <a:rPr lang="en-US" dirty="0">
                <a:solidFill>
                  <a:srgbClr val="C60202"/>
                </a:solidFill>
              </a:rPr>
              <a:t>SAT</a:t>
            </a:r>
            <a:r>
              <a:rPr lang="en-US" dirty="0"/>
              <a:t>) including </a:t>
            </a:r>
            <a:r>
              <a:rPr lang="en-US" dirty="0" smtClean="0"/>
              <a:t>contract modifications </a:t>
            </a:r>
          </a:p>
          <a:p>
            <a:pPr lvl="1"/>
            <a:r>
              <a:rPr lang="en-US" dirty="0" smtClean="0"/>
              <a:t>A usual business practice</a:t>
            </a:r>
          </a:p>
          <a:p>
            <a:pPr lvl="1"/>
            <a:r>
              <a:rPr lang="en-US" dirty="0" smtClean="0"/>
              <a:t>Also required for: change in SOW, change orders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use </a:t>
            </a:r>
            <a:r>
              <a:rPr lang="en-US" dirty="0">
                <a:solidFill>
                  <a:srgbClr val="C60202"/>
                </a:solidFill>
              </a:rPr>
              <a:t>cost plus a percentage of cost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60202"/>
                </a:solidFill>
              </a:rPr>
              <a:t>percentage-of-construction-cost</a:t>
            </a:r>
            <a:r>
              <a:rPr lang="en-US" dirty="0" smtClean="0"/>
              <a:t> </a:t>
            </a:r>
            <a:r>
              <a:rPr lang="en-US" dirty="0"/>
              <a:t>methods </a:t>
            </a:r>
            <a:r>
              <a:rPr lang="en-US" dirty="0" smtClean="0"/>
              <a:t>of contracting</a:t>
            </a:r>
          </a:p>
          <a:p>
            <a:r>
              <a:rPr lang="en-US" dirty="0" smtClean="0"/>
              <a:t>Piggy back contracts</a:t>
            </a:r>
          </a:p>
          <a:p>
            <a:pPr lvl="1"/>
            <a:r>
              <a:rPr lang="en-US" dirty="0" smtClean="0"/>
              <a:t>Illegal or highly discouraged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980269"/>
            <a:ext cx="1241395" cy="1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required provisions in all contracts </a:t>
            </a:r>
            <a:r>
              <a:rPr lang="en-US" dirty="0" smtClean="0"/>
              <a:t>awarded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solidFill>
                  <a:srgbClr val="C60202"/>
                </a:solidFill>
              </a:rPr>
              <a:t>Procurement </a:t>
            </a:r>
            <a:r>
              <a:rPr lang="en-US" dirty="0">
                <a:solidFill>
                  <a:srgbClr val="C60202"/>
                </a:solidFill>
              </a:rPr>
              <a:t>G</a:t>
            </a:r>
            <a:r>
              <a:rPr lang="en-US" dirty="0" smtClean="0">
                <a:solidFill>
                  <a:srgbClr val="C60202"/>
                </a:solidFill>
              </a:rPr>
              <a:t>uide </a:t>
            </a:r>
            <a:r>
              <a:rPr lang="en-US" dirty="0" smtClean="0"/>
              <a:t>insert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3" y="3022601"/>
            <a:ext cx="775861" cy="10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Job Aids in </a:t>
            </a:r>
            <a:r>
              <a:rPr lang="en-US" dirty="0" smtClean="0">
                <a:solidFill>
                  <a:srgbClr val="C60202"/>
                </a:solidFill>
              </a:rPr>
              <a:t>Procurement Tool Kit</a:t>
            </a:r>
          </a:p>
          <a:p>
            <a:pPr lvl="1"/>
            <a:r>
              <a:rPr lang="en-US" dirty="0" smtClean="0"/>
              <a:t>Procurement Checklist</a:t>
            </a:r>
          </a:p>
          <a:p>
            <a:pPr lvl="1"/>
            <a:r>
              <a:rPr lang="en-US" dirty="0" smtClean="0"/>
              <a:t>Policy Templates</a:t>
            </a:r>
          </a:p>
          <a:p>
            <a:pPr lvl="1"/>
            <a:r>
              <a:rPr lang="en-US" dirty="0" smtClean="0"/>
              <a:t>Cost Analysis Guide</a:t>
            </a:r>
          </a:p>
          <a:p>
            <a:pPr lvl="1"/>
            <a:r>
              <a:rPr lang="en-US" dirty="0" smtClean="0"/>
              <a:t>Desk Reference</a:t>
            </a:r>
          </a:p>
          <a:p>
            <a:pPr marL="738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7200" dirty="0" smtClean="0"/>
              <a:t>QUESTIONS 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33" y="97366"/>
            <a:ext cx="5234878" cy="666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3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052637"/>
            <a:ext cx="8553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021"/>
            <a:ext cx="80486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2" y="60853"/>
            <a:ext cx="8736204" cy="65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6" y="1248386"/>
            <a:ext cx="8938790" cy="32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94366"/>
            <a:ext cx="79248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9" y="1295400"/>
            <a:ext cx="8838947" cy="50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387</Words>
  <Application>Microsoft Office PowerPoint</Application>
  <PresentationFormat>On-screen Show (4:3)</PresentationFormat>
  <Paragraphs>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1_Office Theme</vt:lpstr>
      <vt:lpstr>2_Office Theme</vt:lpstr>
      <vt:lpstr>3_Office Theme</vt:lpstr>
      <vt:lpstr>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PowerPoint Presentation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Gallo, Joseph</cp:lastModifiedBy>
  <cp:revision>303</cp:revision>
  <cp:lastPrinted>2013-03-27T16:24:10Z</cp:lastPrinted>
  <dcterms:created xsi:type="dcterms:W3CDTF">2013-04-02T20:42:59Z</dcterms:created>
  <dcterms:modified xsi:type="dcterms:W3CDTF">2016-07-27T22:05:00Z</dcterms:modified>
</cp:coreProperties>
</file>