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20" r:id="rId2"/>
    <p:sldId id="321" r:id="rId3"/>
    <p:sldId id="322" r:id="rId4"/>
    <p:sldId id="323" r:id="rId5"/>
    <p:sldId id="324" r:id="rId6"/>
    <p:sldId id="325" r:id="rId7"/>
    <p:sldId id="326" r:id="rId8"/>
    <p:sldId id="327" r:id="rId9"/>
    <p:sldId id="328" r:id="rId10"/>
    <p:sldId id="310" r:id="rId11"/>
    <p:sldId id="329" r:id="rId12"/>
    <p:sldId id="340" r:id="rId13"/>
    <p:sldId id="313" r:id="rId14"/>
    <p:sldId id="330" r:id="rId15"/>
    <p:sldId id="331" r:id="rId16"/>
    <p:sldId id="332" r:id="rId17"/>
    <p:sldId id="333" r:id="rId18"/>
    <p:sldId id="334" r:id="rId19"/>
    <p:sldId id="335" r:id="rId20"/>
    <p:sldId id="336" r:id="rId21"/>
    <p:sldId id="337" r:id="rId22"/>
    <p:sldId id="341" r:id="rId23"/>
    <p:sldId id="342" r:id="rId24"/>
    <p:sldId id="319" r:id="rId25"/>
    <p:sldId id="338" r:id="rId26"/>
    <p:sldId id="339" r:id="rId27"/>
    <p:sldId id="344" r:id="rId28"/>
    <p:sldId id="345" r:id="rId29"/>
  </p:sldIdLst>
  <p:sldSz cx="12188825"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9" autoAdjust="0"/>
  </p:normalViewPr>
  <p:slideViewPr>
    <p:cSldViewPr showGuides="1">
      <p:cViewPr varScale="1">
        <p:scale>
          <a:sx n="115" d="100"/>
          <a:sy n="115" d="100"/>
        </p:scale>
        <p:origin x="378" y="126"/>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Subscribers</c:v>
                </c:pt>
              </c:strCache>
            </c:strRef>
          </c:tx>
          <c:spPr>
            <a:solidFill>
              <a:schemeClr val="tx1"/>
            </a:solidFill>
            <a:ln w="60325">
              <a:solidFill>
                <a:srgbClr val="FFC000"/>
              </a:solidFill>
            </a:ln>
            <a:effectLst/>
            <a:sp3d contourW="60325">
              <a:contourClr>
                <a:srgbClr val="FFC000"/>
              </a:contourClr>
            </a:sp3d>
          </c:spPr>
          <c:invertIfNegative val="0"/>
          <c:cat>
            <c:numRef>
              <c:f>Sheet1!$A$2:$A$13</c:f>
              <c:numCache>
                <c:formatCode>mmm\-yy</c:formatCode>
                <c:ptCount val="12"/>
                <c:pt idx="0">
                  <c:v>44835</c:v>
                </c:pt>
                <c:pt idx="1">
                  <c:v>44866</c:v>
                </c:pt>
                <c:pt idx="2">
                  <c:v>44896</c:v>
                </c:pt>
                <c:pt idx="3">
                  <c:v>44927</c:v>
                </c:pt>
                <c:pt idx="4">
                  <c:v>44958</c:v>
                </c:pt>
                <c:pt idx="5">
                  <c:v>44986</c:v>
                </c:pt>
                <c:pt idx="6">
                  <c:v>45017</c:v>
                </c:pt>
                <c:pt idx="7">
                  <c:v>45047</c:v>
                </c:pt>
                <c:pt idx="8">
                  <c:v>45078</c:v>
                </c:pt>
                <c:pt idx="9">
                  <c:v>45108</c:v>
                </c:pt>
                <c:pt idx="10">
                  <c:v>45139</c:v>
                </c:pt>
                <c:pt idx="11">
                  <c:v>45170</c:v>
                </c:pt>
              </c:numCache>
            </c:numRef>
          </c:cat>
          <c:val>
            <c:numRef>
              <c:f>Sheet1!$B$2:$B$13</c:f>
              <c:numCache>
                <c:formatCode>#,##0</c:formatCode>
                <c:ptCount val="12"/>
                <c:pt idx="0">
                  <c:v>115715</c:v>
                </c:pt>
                <c:pt idx="1">
                  <c:v>115890</c:v>
                </c:pt>
                <c:pt idx="2">
                  <c:v>116355</c:v>
                </c:pt>
                <c:pt idx="3">
                  <c:v>116534</c:v>
                </c:pt>
                <c:pt idx="4">
                  <c:v>116800</c:v>
                </c:pt>
                <c:pt idx="5">
                  <c:v>117184</c:v>
                </c:pt>
                <c:pt idx="6">
                  <c:v>117619</c:v>
                </c:pt>
                <c:pt idx="7">
                  <c:v>117947</c:v>
                </c:pt>
                <c:pt idx="8">
                  <c:v>118037</c:v>
                </c:pt>
                <c:pt idx="9">
                  <c:v>118221</c:v>
                </c:pt>
                <c:pt idx="10">
                  <c:v>118498</c:v>
                </c:pt>
                <c:pt idx="11">
                  <c:v>118901</c:v>
                </c:pt>
              </c:numCache>
            </c:numRef>
          </c:val>
          <c:extLst>
            <c:ext xmlns:c16="http://schemas.microsoft.com/office/drawing/2014/chart" uri="{C3380CC4-5D6E-409C-BE32-E72D297353CC}">
              <c16:uniqueId val="{00000000-FD44-4D02-9E7B-EE191A77EA4E}"/>
            </c:ext>
          </c:extLst>
        </c:ser>
        <c:dLbls>
          <c:showLegendKey val="0"/>
          <c:showVal val="0"/>
          <c:showCatName val="0"/>
          <c:showSerName val="0"/>
          <c:showPercent val="0"/>
          <c:showBubbleSize val="0"/>
        </c:dLbls>
        <c:gapWidth val="150"/>
        <c:shape val="box"/>
        <c:axId val="572623744"/>
        <c:axId val="572616528"/>
        <c:axId val="566686600"/>
      </c:bar3DChart>
      <c:dateAx>
        <c:axId val="572623744"/>
        <c:scaling>
          <c:orientation val="minMax"/>
        </c:scaling>
        <c:delete val="1"/>
        <c:axPos val="b"/>
        <c:numFmt formatCode="mmm\-yy" sourceLinked="1"/>
        <c:majorTickMark val="none"/>
        <c:minorTickMark val="none"/>
        <c:tickLblPos val="nextTo"/>
        <c:crossAx val="572616528"/>
        <c:crosses val="autoZero"/>
        <c:auto val="1"/>
        <c:lblOffset val="100"/>
        <c:baseTimeUnit val="months"/>
      </c:dateAx>
      <c:valAx>
        <c:axId val="572616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Black" panose="020B0A04020102020204" pitchFamily="34" charset="0"/>
                <a:ea typeface="+mn-ea"/>
                <a:cs typeface="+mn-cs"/>
              </a:defRPr>
            </a:pPr>
            <a:endParaRPr lang="en-US"/>
          </a:p>
        </c:txPr>
        <c:crossAx val="572623744"/>
        <c:crosses val="autoZero"/>
        <c:crossBetween val="between"/>
      </c:valAx>
      <c:serAx>
        <c:axId val="566686600"/>
        <c:scaling>
          <c:orientation val="minMax"/>
        </c:scaling>
        <c:delete val="1"/>
        <c:axPos val="b"/>
        <c:majorTickMark val="none"/>
        <c:minorTickMark val="none"/>
        <c:tickLblPos val="nextTo"/>
        <c:crossAx val="572616528"/>
        <c:crosses val="autoZero"/>
      </c:ser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0" i="0" u="none" strike="noStrike" kern="1200" baseline="0">
                <a:solidFill>
                  <a:schemeClr val="tx1">
                    <a:lumMod val="65000"/>
                    <a:lumOff val="35000"/>
                  </a:schemeClr>
                </a:solidFill>
                <a:latin typeface="Arial Black" panose="020B0A04020102020204" pitchFamily="34" charset="0"/>
                <a:ea typeface="+mn-ea"/>
                <a:cs typeface="+mn-cs"/>
              </a:defRPr>
            </a:pPr>
            <a:endParaRPr lang="en-US"/>
          </a:p>
        </c:txPr>
      </c:dTable>
      <c:spPr>
        <a:noFill/>
        <a:ln w="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51243410698169"/>
          <c:y val="2.2441884030032971E-2"/>
          <c:w val="0.88983357072601665"/>
          <c:h val="0.84649712571239333"/>
        </c:manualLayout>
      </c:layout>
      <c:barChart>
        <c:barDir val="col"/>
        <c:grouping val="stacked"/>
        <c:varyColors val="0"/>
        <c:ser>
          <c:idx val="0"/>
          <c:order val="0"/>
          <c:tx>
            <c:strRef>
              <c:f>Sheet1!$B$1</c:f>
              <c:strCache>
                <c:ptCount val="1"/>
                <c:pt idx="0">
                  <c:v>Daily PTT</c:v>
                </c:pt>
              </c:strCache>
            </c:strRef>
          </c:tx>
          <c:spPr>
            <a:solidFill>
              <a:schemeClr val="tx1"/>
            </a:solidFill>
            <a:ln w="73025">
              <a:solidFill>
                <a:srgbClr val="FFC000"/>
              </a:solidFill>
            </a:ln>
            <a:effectLst/>
          </c:spPr>
          <c:invertIfNegative val="0"/>
          <c:dPt>
            <c:idx val="0"/>
            <c:invertIfNegative val="0"/>
            <c:bubble3D val="0"/>
            <c:spPr>
              <a:solidFill>
                <a:schemeClr val="tx1"/>
              </a:solidFill>
              <a:ln w="73025" cap="rnd">
                <a:solidFill>
                  <a:srgbClr val="FFC000"/>
                </a:solidFill>
                <a:round/>
              </a:ln>
              <a:effectLst/>
            </c:spPr>
            <c:extLst>
              <c:ext xmlns:c16="http://schemas.microsoft.com/office/drawing/2014/chart" uri="{C3380CC4-5D6E-409C-BE32-E72D297353CC}">
                <c16:uniqueId val="{00000004-CF1F-441D-942D-1105BA39364E}"/>
              </c:ext>
            </c:extLst>
          </c:dPt>
          <c:cat>
            <c:numRef>
              <c:f>Sheet1!$A$2:$A$13</c:f>
              <c:numCache>
                <c:formatCode>mmm\-yy</c:formatCode>
                <c:ptCount val="12"/>
                <c:pt idx="0">
                  <c:v>44835</c:v>
                </c:pt>
                <c:pt idx="1">
                  <c:v>44866</c:v>
                </c:pt>
                <c:pt idx="2">
                  <c:v>44896</c:v>
                </c:pt>
                <c:pt idx="3">
                  <c:v>44927</c:v>
                </c:pt>
                <c:pt idx="4">
                  <c:v>44958</c:v>
                </c:pt>
                <c:pt idx="5">
                  <c:v>44986</c:v>
                </c:pt>
                <c:pt idx="6">
                  <c:v>45017</c:v>
                </c:pt>
                <c:pt idx="7">
                  <c:v>45047</c:v>
                </c:pt>
                <c:pt idx="8">
                  <c:v>45078</c:v>
                </c:pt>
                <c:pt idx="9">
                  <c:v>45108</c:v>
                </c:pt>
                <c:pt idx="10">
                  <c:v>45139</c:v>
                </c:pt>
                <c:pt idx="11">
                  <c:v>45199</c:v>
                </c:pt>
              </c:numCache>
            </c:numRef>
          </c:cat>
          <c:val>
            <c:numRef>
              <c:f>Sheet1!$B$2:$B$13</c:f>
              <c:numCache>
                <c:formatCode>#,##0</c:formatCode>
                <c:ptCount val="12"/>
                <c:pt idx="0">
                  <c:v>360137</c:v>
                </c:pt>
                <c:pt idx="1">
                  <c:v>337792</c:v>
                </c:pt>
                <c:pt idx="2">
                  <c:v>338906</c:v>
                </c:pt>
                <c:pt idx="3">
                  <c:v>349882</c:v>
                </c:pt>
                <c:pt idx="4">
                  <c:v>376519</c:v>
                </c:pt>
                <c:pt idx="5">
                  <c:v>364859</c:v>
                </c:pt>
                <c:pt idx="6">
                  <c:v>347895</c:v>
                </c:pt>
                <c:pt idx="7">
                  <c:v>365762</c:v>
                </c:pt>
                <c:pt idx="8">
                  <c:v>360485</c:v>
                </c:pt>
                <c:pt idx="9">
                  <c:v>345171</c:v>
                </c:pt>
                <c:pt idx="10">
                  <c:v>394628</c:v>
                </c:pt>
                <c:pt idx="11">
                  <c:v>362276</c:v>
                </c:pt>
              </c:numCache>
            </c:numRef>
          </c:val>
          <c:extLst>
            <c:ext xmlns:c16="http://schemas.microsoft.com/office/drawing/2014/chart" uri="{C3380CC4-5D6E-409C-BE32-E72D297353CC}">
              <c16:uniqueId val="{00000000-CF1F-441D-942D-1105BA39364E}"/>
            </c:ext>
          </c:extLst>
        </c:ser>
        <c:dLbls>
          <c:showLegendKey val="0"/>
          <c:showVal val="0"/>
          <c:showCatName val="0"/>
          <c:showSerName val="0"/>
          <c:showPercent val="0"/>
          <c:showBubbleSize val="0"/>
        </c:dLbls>
        <c:gapWidth val="150"/>
        <c:overlap val="100"/>
        <c:axId val="568695384"/>
        <c:axId val="568693088"/>
      </c:barChart>
      <c:dateAx>
        <c:axId val="568695384"/>
        <c:scaling>
          <c:orientation val="minMax"/>
        </c:scaling>
        <c:delete val="1"/>
        <c:axPos val="b"/>
        <c:numFmt formatCode="mmm\-yy" sourceLinked="1"/>
        <c:majorTickMark val="none"/>
        <c:minorTickMark val="none"/>
        <c:tickLblPos val="nextTo"/>
        <c:crossAx val="568693088"/>
        <c:crosses val="autoZero"/>
        <c:auto val="1"/>
        <c:lblOffset val="100"/>
        <c:baseTimeUnit val="months"/>
      </c:dateAx>
      <c:valAx>
        <c:axId val="568693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86953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chart>
  <c:spPr>
    <a:noFill/>
    <a:ln w="0">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Monthly PTT</c:v>
                </c:pt>
              </c:strCache>
            </c:strRef>
          </c:tx>
          <c:spPr>
            <a:solidFill>
              <a:schemeClr val="tx1"/>
            </a:solidFill>
            <a:ln w="60325">
              <a:solidFill>
                <a:srgbClr val="FFC000"/>
              </a:solidFill>
            </a:ln>
            <a:effectLst/>
          </c:spPr>
          <c:invertIfNegative val="0"/>
          <c:cat>
            <c:numRef>
              <c:f>Sheet1!$A$2:$A$13</c:f>
              <c:numCache>
                <c:formatCode>mmm\-yy</c:formatCode>
                <c:ptCount val="12"/>
                <c:pt idx="0">
                  <c:v>44835</c:v>
                </c:pt>
                <c:pt idx="1">
                  <c:v>44866</c:v>
                </c:pt>
                <c:pt idx="2">
                  <c:v>44896</c:v>
                </c:pt>
                <c:pt idx="3">
                  <c:v>44927</c:v>
                </c:pt>
                <c:pt idx="4">
                  <c:v>44958</c:v>
                </c:pt>
                <c:pt idx="5">
                  <c:v>44986</c:v>
                </c:pt>
                <c:pt idx="6">
                  <c:v>45017</c:v>
                </c:pt>
                <c:pt idx="7">
                  <c:v>45047</c:v>
                </c:pt>
                <c:pt idx="8">
                  <c:v>45078</c:v>
                </c:pt>
                <c:pt idx="9">
                  <c:v>45108</c:v>
                </c:pt>
                <c:pt idx="10">
                  <c:v>45139</c:v>
                </c:pt>
                <c:pt idx="11">
                  <c:v>45170</c:v>
                </c:pt>
              </c:numCache>
            </c:numRef>
          </c:cat>
          <c:val>
            <c:numRef>
              <c:f>Sheet1!$B$2:$B$13</c:f>
              <c:numCache>
                <c:formatCode>#,##0</c:formatCode>
                <c:ptCount val="12"/>
                <c:pt idx="0">
                  <c:v>11164220</c:v>
                </c:pt>
                <c:pt idx="1">
                  <c:v>10133735</c:v>
                </c:pt>
                <c:pt idx="2">
                  <c:v>10506072</c:v>
                </c:pt>
                <c:pt idx="3">
                  <c:v>10846366</c:v>
                </c:pt>
                <c:pt idx="4">
                  <c:v>10542536</c:v>
                </c:pt>
                <c:pt idx="5">
                  <c:v>11310647</c:v>
                </c:pt>
                <c:pt idx="6">
                  <c:v>10436829</c:v>
                </c:pt>
                <c:pt idx="7">
                  <c:v>11338615</c:v>
                </c:pt>
                <c:pt idx="8">
                  <c:v>10814533</c:v>
                </c:pt>
                <c:pt idx="9">
                  <c:v>10700283</c:v>
                </c:pt>
                <c:pt idx="10">
                  <c:v>11838838</c:v>
                </c:pt>
                <c:pt idx="11">
                  <c:v>10868280</c:v>
                </c:pt>
              </c:numCache>
            </c:numRef>
          </c:val>
          <c:extLst>
            <c:ext xmlns:c16="http://schemas.microsoft.com/office/drawing/2014/chart" uri="{C3380CC4-5D6E-409C-BE32-E72D297353CC}">
              <c16:uniqueId val="{00000000-6E77-4983-AC6A-4E6A5C1A278A}"/>
            </c:ext>
          </c:extLst>
        </c:ser>
        <c:dLbls>
          <c:showLegendKey val="0"/>
          <c:showVal val="0"/>
          <c:showCatName val="0"/>
          <c:showSerName val="0"/>
          <c:showPercent val="0"/>
          <c:showBubbleSize val="0"/>
        </c:dLbls>
        <c:gapWidth val="150"/>
        <c:axId val="415884976"/>
        <c:axId val="415893176"/>
      </c:barChart>
      <c:dateAx>
        <c:axId val="415884976"/>
        <c:scaling>
          <c:orientation val="minMax"/>
        </c:scaling>
        <c:delete val="1"/>
        <c:axPos val="b"/>
        <c:numFmt formatCode="mmm\-yy" sourceLinked="1"/>
        <c:majorTickMark val="none"/>
        <c:minorTickMark val="none"/>
        <c:tickLblPos val="nextTo"/>
        <c:crossAx val="415893176"/>
        <c:crosses val="autoZero"/>
        <c:auto val="1"/>
        <c:lblOffset val="100"/>
        <c:baseTimeUnit val="months"/>
      </c:dateAx>
      <c:valAx>
        <c:axId val="415893176"/>
        <c:scaling>
          <c:orientation val="minMax"/>
        </c:scaling>
        <c:delete val="0"/>
        <c:axPos val="l"/>
        <c:majorGridlines>
          <c:spPr>
            <a:ln w="9525" cap="flat" cmpd="sng" algn="ctr">
              <a:solidFill>
                <a:schemeClr val="tx1">
                  <a:lumMod val="5000"/>
                  <a:lumOff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Black" panose="020B0A04020102020204" pitchFamily="34" charset="0"/>
                <a:ea typeface="+mn-ea"/>
                <a:cs typeface="+mn-cs"/>
              </a:defRPr>
            </a:pPr>
            <a:endParaRPr lang="en-US"/>
          </a:p>
        </c:txPr>
        <c:crossAx val="415884976"/>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Busies</c:v>
                </c:pt>
              </c:strCache>
            </c:strRef>
          </c:tx>
          <c:spPr>
            <a:solidFill>
              <a:schemeClr val="tx1"/>
            </a:solidFill>
            <a:ln w="60325" cmpd="sng">
              <a:solidFill>
                <a:srgbClr val="FFC000">
                  <a:alpha val="91000"/>
                </a:srgbClr>
              </a:solidFill>
              <a:prstDash val="solid"/>
            </a:ln>
            <a:effectLst>
              <a:outerShdw blurRad="50800" dist="50800" dir="5400000" sx="1000" sy="1000" algn="ctr" rotWithShape="0">
                <a:srgbClr val="FFC000"/>
              </a:outerShdw>
            </a:effectLst>
          </c:spPr>
          <c:invertIfNegative val="0"/>
          <c:dPt>
            <c:idx val="8"/>
            <c:invertIfNegative val="0"/>
            <c:bubble3D val="0"/>
            <c:extLst>
              <c:ext xmlns:c16="http://schemas.microsoft.com/office/drawing/2014/chart" uri="{C3380CC4-5D6E-409C-BE32-E72D297353CC}">
                <c16:uniqueId val="{00000000-92B8-4209-8E2F-57F0139723C0}"/>
              </c:ext>
            </c:extLst>
          </c:dPt>
          <c:dPt>
            <c:idx val="11"/>
            <c:invertIfNegative val="0"/>
            <c:bubble3D val="0"/>
            <c:extLst>
              <c:ext xmlns:c16="http://schemas.microsoft.com/office/drawing/2014/chart" uri="{C3380CC4-5D6E-409C-BE32-E72D297353CC}">
                <c16:uniqueId val="{00000001-92B8-4209-8E2F-57F0139723C0}"/>
              </c:ext>
            </c:extLst>
          </c:dPt>
          <c:cat>
            <c:numRef>
              <c:f>Sheet1!$A$2:$A$13</c:f>
              <c:numCache>
                <c:formatCode>mmm\-yy</c:formatCode>
                <c:ptCount val="12"/>
                <c:pt idx="0">
                  <c:v>44835</c:v>
                </c:pt>
                <c:pt idx="1">
                  <c:v>44866</c:v>
                </c:pt>
                <c:pt idx="2">
                  <c:v>44896</c:v>
                </c:pt>
                <c:pt idx="3">
                  <c:v>44927</c:v>
                </c:pt>
                <c:pt idx="4">
                  <c:v>44958</c:v>
                </c:pt>
                <c:pt idx="5">
                  <c:v>44986</c:v>
                </c:pt>
                <c:pt idx="6">
                  <c:v>45017</c:v>
                </c:pt>
                <c:pt idx="7">
                  <c:v>45047</c:v>
                </c:pt>
                <c:pt idx="8">
                  <c:v>45078</c:v>
                </c:pt>
                <c:pt idx="9">
                  <c:v>45108</c:v>
                </c:pt>
                <c:pt idx="10">
                  <c:v>45139</c:v>
                </c:pt>
                <c:pt idx="11">
                  <c:v>45170</c:v>
                </c:pt>
              </c:numCache>
            </c:numRef>
          </c:cat>
          <c:val>
            <c:numRef>
              <c:f>Sheet1!$B$2:$B$13</c:f>
              <c:numCache>
                <c:formatCode>#,##0</c:formatCode>
                <c:ptCount val="12"/>
                <c:pt idx="0">
                  <c:v>310</c:v>
                </c:pt>
                <c:pt idx="1">
                  <c:v>99</c:v>
                </c:pt>
                <c:pt idx="2">
                  <c:v>426</c:v>
                </c:pt>
                <c:pt idx="3">
                  <c:v>136</c:v>
                </c:pt>
                <c:pt idx="4">
                  <c:v>433</c:v>
                </c:pt>
                <c:pt idx="5">
                  <c:v>261</c:v>
                </c:pt>
                <c:pt idx="6">
                  <c:v>154</c:v>
                </c:pt>
                <c:pt idx="7">
                  <c:v>4947</c:v>
                </c:pt>
                <c:pt idx="8">
                  <c:v>567</c:v>
                </c:pt>
                <c:pt idx="9">
                  <c:v>218</c:v>
                </c:pt>
                <c:pt idx="10">
                  <c:v>7399</c:v>
                </c:pt>
                <c:pt idx="11">
                  <c:v>177</c:v>
                </c:pt>
              </c:numCache>
            </c:numRef>
          </c:val>
          <c:extLst>
            <c:ext xmlns:c16="http://schemas.microsoft.com/office/drawing/2014/chart" uri="{C3380CC4-5D6E-409C-BE32-E72D297353CC}">
              <c16:uniqueId val="{00000000-535F-4CD0-B246-FD0E75C79F96}"/>
            </c:ext>
          </c:extLst>
        </c:ser>
        <c:dLbls>
          <c:showLegendKey val="0"/>
          <c:showVal val="0"/>
          <c:showCatName val="0"/>
          <c:showSerName val="0"/>
          <c:showPercent val="0"/>
          <c:showBubbleSize val="0"/>
        </c:dLbls>
        <c:gapWidth val="150"/>
        <c:overlap val="100"/>
        <c:axId val="557629336"/>
        <c:axId val="557631960"/>
      </c:barChart>
      <c:dateAx>
        <c:axId val="557629336"/>
        <c:scaling>
          <c:orientation val="minMax"/>
        </c:scaling>
        <c:delete val="1"/>
        <c:axPos val="b"/>
        <c:numFmt formatCode="mmm\-yy" sourceLinked="1"/>
        <c:majorTickMark val="none"/>
        <c:minorTickMark val="none"/>
        <c:tickLblPos val="nextTo"/>
        <c:crossAx val="557631960"/>
        <c:crosses val="autoZero"/>
        <c:auto val="1"/>
        <c:lblOffset val="100"/>
        <c:baseTimeUnit val="months"/>
      </c:dateAx>
      <c:valAx>
        <c:axId val="557631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762933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solidFill>
          <a:schemeClr val="tx1"/>
        </a:solidFill>
        <a:ln>
          <a:solidFill>
            <a:schemeClr val="tx1"/>
          </a:solidFill>
        </a:ln>
        <a:effectLst/>
      </c:spPr>
      <c:txPr>
        <a:bodyPr rot="0" spcFirstLastPara="1" vertOverflow="ellipsis" vert="horz" wrap="square" anchor="ctr" anchorCtr="1"/>
        <a:lstStyle/>
        <a:p>
          <a:pPr>
            <a:defRPr sz="2000" b="1" i="0" u="none" strike="noStrike" kern="1200" baseline="0">
              <a:solidFill>
                <a:schemeClr val="dk1">
                  <a:lumMod val="75000"/>
                  <a:lumOff val="25000"/>
                </a:schemeClr>
              </a:solidFill>
              <a:latin typeface="Arial Black" panose="020B0A04020102020204" pitchFamily="34" charset="0"/>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1601057152847175E-2"/>
          <c:y val="0.14851039111914288"/>
          <c:w val="0.85863150317889092"/>
          <c:h val="0.82143506367259644"/>
        </c:manualLayout>
      </c:layout>
      <c:pie3DChart>
        <c:varyColors val="1"/>
        <c:ser>
          <c:idx val="0"/>
          <c:order val="0"/>
          <c:tx>
            <c:strRef>
              <c:f>Sheet1!$B$1</c:f>
              <c:strCache>
                <c:ptCount val="1"/>
                <c:pt idx="0">
                  <c:v>What were the issues?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0F7-4C73-A9F7-B2CF8AD54E40}"/>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2-30F7-4C73-A9F7-B2CF8AD54E40}"/>
              </c:ext>
            </c:extLst>
          </c:dPt>
          <c:dPt>
            <c:idx val="2"/>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0F7-4C73-A9F7-B2CF8AD54E40}"/>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B629-4716-A1FA-EC69F91C40C0}"/>
              </c:ext>
            </c:extLst>
          </c:dPt>
          <c:dLbls>
            <c:dLbl>
              <c:idx val="0"/>
              <c:layout/>
              <c:tx>
                <c:rich>
                  <a:bodyPr/>
                  <a:lstStyle/>
                  <a:p>
                    <a:r>
                      <a:rPr lang="en-US" dirty="0" smtClean="0"/>
                      <a:t>69%</a:t>
                    </a:r>
                    <a:endParaRPr lang="en-US" dirty="0"/>
                  </a:p>
                </c:rich>
              </c:tx>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0F7-4C73-A9F7-B2CF8AD54E40}"/>
                </c:ext>
              </c:extLst>
            </c:dLbl>
            <c:dLbl>
              <c:idx val="1"/>
              <c:layout/>
              <c:tx>
                <c:rich>
                  <a:bodyPr/>
                  <a:lstStyle/>
                  <a:p>
                    <a:r>
                      <a:rPr lang="en-US" smtClean="0"/>
                      <a:t>13%</a:t>
                    </a:r>
                    <a:endParaRPr lang="en-US"/>
                  </a:p>
                </c:rich>
              </c:tx>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30F7-4C73-A9F7-B2CF8AD54E40}"/>
                </c:ext>
              </c:extLst>
            </c:dLbl>
            <c:dLbl>
              <c:idx val="2"/>
              <c:layout/>
              <c:tx>
                <c:rich>
                  <a:bodyPr/>
                  <a:lstStyle/>
                  <a:p>
                    <a:fld id="{2E04D58D-631E-411F-8417-DD1FA8CBD06C}" type="VALUE">
                      <a:rPr lang="en-US" smtClean="0"/>
                      <a:pPr/>
                      <a:t>[VALUE]</a:t>
                    </a:fld>
                    <a:endParaRPr lang="en-US"/>
                  </a:p>
                </c:rich>
              </c:tx>
              <c:dLblPos val="ctr"/>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30F7-4C73-A9F7-B2CF8AD54E40}"/>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3"/>
                <c:pt idx="0">
                  <c:v>Telco</c:v>
                </c:pt>
                <c:pt idx="1">
                  <c:v>Power</c:v>
                </c:pt>
                <c:pt idx="2">
                  <c:v>Equipment</c:v>
                </c:pt>
              </c:strCache>
            </c:strRef>
          </c:cat>
          <c:val>
            <c:numRef>
              <c:f>Sheet1!$B$2:$B$5</c:f>
              <c:numCache>
                <c:formatCode>0%</c:formatCode>
                <c:ptCount val="4"/>
                <c:pt idx="0">
                  <c:v>0.69</c:v>
                </c:pt>
                <c:pt idx="1">
                  <c:v>0.18</c:v>
                </c:pt>
                <c:pt idx="2">
                  <c:v>0.18</c:v>
                </c:pt>
              </c:numCache>
            </c:numRef>
          </c:val>
          <c:extLst>
            <c:ext xmlns:c16="http://schemas.microsoft.com/office/drawing/2014/chart" uri="{C3380CC4-5D6E-409C-BE32-E72D297353CC}">
              <c16:uniqueId val="{00000000-30F7-4C73-A9F7-B2CF8AD54E40}"/>
            </c:ext>
          </c:extLst>
        </c:ser>
        <c:dLbls>
          <c:dLblPos val="ctr"/>
          <c:showLegendKey val="0"/>
          <c:showVal val="0"/>
          <c:showCatName val="0"/>
          <c:showSerName val="0"/>
          <c:showPercent val="1"/>
          <c:showBubbleSize val="0"/>
          <c:showLeaderLines val="1"/>
        </c:dLbls>
      </c:pie3DChart>
      <c:spPr>
        <a:noFill/>
        <a:ln>
          <a:noFill/>
        </a:ln>
        <a:effectLst/>
      </c:spPr>
    </c:plotArea>
    <c:legend>
      <c:legendPos val="r"/>
      <c:legendEntry>
        <c:idx val="3"/>
        <c:delete val="1"/>
      </c:legendEntry>
      <c:layout>
        <c:manualLayout>
          <c:xMode val="edge"/>
          <c:yMode val="edge"/>
          <c:x val="0.83762363808252849"/>
          <c:y val="0.27932124263155628"/>
          <c:w val="0.15462442314435931"/>
          <c:h val="0.47374811755087992"/>
        </c:manualLayout>
      </c:layout>
      <c:overlay val="0"/>
      <c:spPr>
        <a:noFill/>
        <a:ln>
          <a:solidFill>
            <a:srgbClr val="FFC000"/>
          </a:solidFill>
        </a:ln>
        <a:effectLst>
          <a:innerShdw blurRad="63500" dist="50800" dir="16200000">
            <a:srgbClr val="FFC000">
              <a:alpha val="50000"/>
            </a:srgbClr>
          </a:innerShdw>
          <a:softEdge rad="647700"/>
        </a:effectLst>
      </c:spPr>
      <c:txPr>
        <a:bodyPr rot="0" spcFirstLastPara="1" vertOverflow="ellipsis" vert="horz" wrap="square" anchor="ctr" anchorCtr="1"/>
        <a:lstStyle/>
        <a:p>
          <a:pPr>
            <a:defRPr sz="1197" b="0" i="0" u="none" strike="noStrike" kern="1200" baseline="0">
              <a:solidFill>
                <a:schemeClr val="tx1"/>
              </a:solidFill>
              <a:latin typeface="Arial Black" panose="020B0A04020102020204" pitchFamily="34" charset="0"/>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800" b="1" dirty="0" smtClean="0">
                <a:latin typeface="Arial" panose="020B0604020202020204" pitchFamily="34" charset="0"/>
                <a:cs typeface="Arial" panose="020B0604020202020204" pitchFamily="34" charset="0"/>
              </a:rPr>
              <a:t>Percentage</a:t>
            </a:r>
            <a:r>
              <a:rPr lang="en-US" sz="1800" b="1" baseline="0" dirty="0" smtClean="0">
                <a:latin typeface="Arial" panose="020B0604020202020204" pitchFamily="34" charset="0"/>
                <a:cs typeface="Arial" panose="020B0604020202020204" pitchFamily="34" charset="0"/>
              </a:rPr>
              <a:t> of All Sites IN WIDE AREA Operations</a:t>
            </a:r>
            <a:endParaRPr lang="en-US" sz="1800" b="1" dirty="0">
              <a:latin typeface="Arial" panose="020B0604020202020204" pitchFamily="34" charset="0"/>
              <a:cs typeface="Arial" panose="020B0604020202020204" pitchFamily="34" charset="0"/>
            </a:endParaRPr>
          </a:p>
        </c:rich>
      </c:tx>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w="60325">
                <a:solidFill>
                  <a:srgbClr val="FFC000"/>
                </a:solidFill>
              </a:ln>
              <a:effectLst/>
            </c:spPr>
            <c:extLst>
              <c:ext xmlns:c16="http://schemas.microsoft.com/office/drawing/2014/chart" uri="{C3380CC4-5D6E-409C-BE32-E72D297353CC}">
                <c16:uniqueId val="{00000003-7CF3-4EBF-9BCE-5E116D032521}"/>
              </c:ext>
            </c:extLst>
          </c:dPt>
          <c:dPt>
            <c:idx val="1"/>
            <c:invertIfNegative val="0"/>
            <c:bubble3D val="0"/>
            <c:spPr>
              <a:solidFill>
                <a:schemeClr val="tx1"/>
              </a:solidFill>
              <a:ln w="60325">
                <a:solidFill>
                  <a:srgbClr val="FFC000"/>
                </a:solidFill>
              </a:ln>
              <a:effectLst/>
            </c:spPr>
            <c:extLst>
              <c:ext xmlns:c16="http://schemas.microsoft.com/office/drawing/2014/chart" uri="{C3380CC4-5D6E-409C-BE32-E72D297353CC}">
                <c16:uniqueId val="{00000001-7CF3-4EBF-9BCE-5E116D032521}"/>
              </c:ext>
            </c:extLst>
          </c:dPt>
          <c:dPt>
            <c:idx val="2"/>
            <c:invertIfNegative val="0"/>
            <c:bubble3D val="0"/>
            <c:spPr>
              <a:solidFill>
                <a:schemeClr val="tx1"/>
              </a:solidFill>
              <a:ln w="60325">
                <a:solidFill>
                  <a:srgbClr val="FFC000"/>
                </a:solidFill>
              </a:ln>
              <a:effectLst/>
            </c:spPr>
            <c:extLst>
              <c:ext xmlns:c16="http://schemas.microsoft.com/office/drawing/2014/chart" uri="{C3380CC4-5D6E-409C-BE32-E72D297353CC}">
                <c16:uniqueId val="{00000002-7CF3-4EBF-9BCE-5E116D032521}"/>
              </c:ext>
            </c:extLst>
          </c:dPt>
          <c:cat>
            <c:strRef>
              <c:f>Sheet1!$A$19:$A$21</c:f>
              <c:strCache>
                <c:ptCount val="3"/>
                <c:pt idx="0">
                  <c:v>August</c:v>
                </c:pt>
                <c:pt idx="1">
                  <c:v>September</c:v>
                </c:pt>
                <c:pt idx="2">
                  <c:v>Average Uptime</c:v>
                </c:pt>
              </c:strCache>
            </c:strRef>
          </c:cat>
          <c:val>
            <c:numRef>
              <c:f>Sheet1!$B$19:$B$21</c:f>
              <c:numCache>
                <c:formatCode>0.00%</c:formatCode>
                <c:ptCount val="3"/>
                <c:pt idx="0">
                  <c:v>0.99590000000000001</c:v>
                </c:pt>
                <c:pt idx="1">
                  <c:v>0.99819999999999998</c:v>
                </c:pt>
                <c:pt idx="2">
                  <c:v>0.99709999999999999</c:v>
                </c:pt>
              </c:numCache>
            </c:numRef>
          </c:val>
          <c:extLst>
            <c:ext xmlns:c16="http://schemas.microsoft.com/office/drawing/2014/chart" uri="{C3380CC4-5D6E-409C-BE32-E72D297353CC}">
              <c16:uniqueId val="{00000000-7CF3-4EBF-9BCE-5E116D032521}"/>
            </c:ext>
          </c:extLst>
        </c:ser>
        <c:dLbls>
          <c:showLegendKey val="0"/>
          <c:showVal val="0"/>
          <c:showCatName val="0"/>
          <c:showSerName val="0"/>
          <c:showPercent val="0"/>
          <c:showBubbleSize val="0"/>
        </c:dLbls>
        <c:gapWidth val="219"/>
        <c:overlap val="-27"/>
        <c:axId val="563342960"/>
        <c:axId val="563354440"/>
      </c:barChart>
      <c:catAx>
        <c:axId val="56334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Black" panose="020B0A04020102020204" pitchFamily="34" charset="0"/>
                <a:ea typeface="+mn-ea"/>
                <a:cs typeface="+mn-cs"/>
              </a:defRPr>
            </a:pPr>
            <a:endParaRPr lang="en-US"/>
          </a:p>
        </c:txPr>
        <c:crossAx val="563354440"/>
        <c:crosses val="autoZero"/>
        <c:auto val="1"/>
        <c:lblAlgn val="ctr"/>
        <c:lblOffset val="100"/>
        <c:noMultiLvlLbl val="0"/>
      </c:catAx>
      <c:valAx>
        <c:axId val="5633544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Black" panose="020B0A04020102020204" pitchFamily="34" charset="0"/>
                <a:ea typeface="+mn-ea"/>
                <a:cs typeface="+mn-cs"/>
              </a:defRPr>
            </a:pPr>
            <a:endParaRPr lang="en-US"/>
          </a:p>
        </c:txPr>
        <c:crossAx val="563342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svg"/><Relationship Id="rId1" Type="http://schemas.openxmlformats.org/officeDocument/2006/relationships/image" Target="../media/image8.png"/><Relationship Id="rId6" Type="http://schemas.openxmlformats.org/officeDocument/2006/relationships/image" Target="../media/image18.svg"/><Relationship Id="rId5" Type="http://schemas.openxmlformats.org/officeDocument/2006/relationships/image" Target="../media/image10.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929649-0EA2-4F85-AC91-AD862724B441}"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8C0B84F-418D-49FC-B520-4F7880A4FDEC}">
      <dgm:prSet custT="1"/>
      <dgm:spPr/>
      <dgm:t>
        <a:bodyPr/>
        <a:lstStyle/>
        <a:p>
          <a:pPr>
            <a:lnSpc>
              <a:spcPct val="100000"/>
            </a:lnSpc>
            <a:defRPr b="1"/>
          </a:pPr>
          <a:r>
            <a:rPr lang="en-US" sz="2000" b="1" dirty="0">
              <a:solidFill>
                <a:schemeClr val="tx1"/>
              </a:solidFill>
              <a:latin typeface="Arial Black" panose="020B0A04020102020204" pitchFamily="34" charset="0"/>
            </a:rPr>
            <a:t>Security</a:t>
          </a:r>
          <a:r>
            <a:rPr lang="en-US" sz="1800" b="1" dirty="0">
              <a:solidFill>
                <a:schemeClr val="accent5">
                  <a:lumMod val="50000"/>
                </a:schemeClr>
              </a:solidFill>
              <a:latin typeface="+mn-lt"/>
            </a:rPr>
            <a:t> </a:t>
          </a:r>
          <a:r>
            <a:rPr lang="en-US" sz="1800" b="1" dirty="0">
              <a:solidFill>
                <a:schemeClr val="tx1"/>
              </a:solidFill>
              <a:latin typeface="Arial Black" panose="020B0A04020102020204" pitchFamily="34" charset="0"/>
            </a:rPr>
            <a:t>Groups</a:t>
          </a:r>
        </a:p>
      </dgm:t>
    </dgm:pt>
    <dgm:pt modelId="{88564D1F-623D-45DA-82D7-93BBA6E5AB2C}" type="parTrans" cxnId="{49CE0257-39C9-4212-BC8F-D833DE19566E}">
      <dgm:prSet/>
      <dgm:spPr/>
      <dgm:t>
        <a:bodyPr/>
        <a:lstStyle/>
        <a:p>
          <a:endParaRPr lang="en-US">
            <a:latin typeface="+mn-lt"/>
          </a:endParaRPr>
        </a:p>
      </dgm:t>
    </dgm:pt>
    <dgm:pt modelId="{A39F5705-877E-404B-88B9-22396A2A96BD}" type="sibTrans" cxnId="{49CE0257-39C9-4212-BC8F-D833DE19566E}">
      <dgm:prSet/>
      <dgm:spPr/>
      <dgm:t>
        <a:bodyPr/>
        <a:lstStyle/>
        <a:p>
          <a:endParaRPr lang="en-US">
            <a:latin typeface="+mn-lt"/>
          </a:endParaRPr>
        </a:p>
      </dgm:t>
    </dgm:pt>
    <dgm:pt modelId="{29BBA8C2-5C93-4DFE-AD39-33322EDC47FA}">
      <dgm:prSet custT="1"/>
      <dgm:spPr/>
      <dgm:t>
        <a:bodyPr/>
        <a:lstStyle/>
        <a:p>
          <a:pPr>
            <a:lnSpc>
              <a:spcPct val="100000"/>
            </a:lnSpc>
          </a:pPr>
          <a:r>
            <a:rPr lang="en-US" sz="2000" b="1" dirty="0">
              <a:solidFill>
                <a:schemeClr val="accent5">
                  <a:lumMod val="50000"/>
                </a:schemeClr>
              </a:solidFill>
              <a:latin typeface="+mn-lt"/>
            </a:rPr>
            <a:t>     </a:t>
          </a:r>
          <a:r>
            <a:rPr lang="en-US" sz="2000" b="1" dirty="0" smtClean="0">
              <a:solidFill>
                <a:schemeClr val="tx1"/>
              </a:solidFill>
              <a:latin typeface="Arial Black" panose="020B0A04020102020204" pitchFamily="34" charset="0"/>
            </a:rPr>
            <a:t>192</a:t>
          </a:r>
          <a:endParaRPr lang="en-US" sz="2000" b="1" dirty="0">
            <a:solidFill>
              <a:schemeClr val="tx1"/>
            </a:solidFill>
            <a:latin typeface="Arial Black" panose="020B0A04020102020204" pitchFamily="34" charset="0"/>
          </a:endParaRPr>
        </a:p>
      </dgm:t>
    </dgm:pt>
    <dgm:pt modelId="{DA792307-BE60-4DDD-BD80-F5B039099034}" type="parTrans" cxnId="{66182C47-25FD-4B57-9A52-8E2E154E1CE2}">
      <dgm:prSet/>
      <dgm:spPr/>
      <dgm:t>
        <a:bodyPr/>
        <a:lstStyle/>
        <a:p>
          <a:endParaRPr lang="en-US">
            <a:latin typeface="+mn-lt"/>
          </a:endParaRPr>
        </a:p>
      </dgm:t>
    </dgm:pt>
    <dgm:pt modelId="{C085F233-CE48-43D6-B23B-4D67F15F446D}" type="sibTrans" cxnId="{66182C47-25FD-4B57-9A52-8E2E154E1CE2}">
      <dgm:prSet/>
      <dgm:spPr/>
      <dgm:t>
        <a:bodyPr/>
        <a:lstStyle/>
        <a:p>
          <a:endParaRPr lang="en-US">
            <a:latin typeface="+mn-lt"/>
          </a:endParaRPr>
        </a:p>
      </dgm:t>
    </dgm:pt>
    <dgm:pt modelId="{DF8840C8-678B-4816-8F7A-975FD17F3F69}">
      <dgm:prSet/>
      <dgm:spPr/>
      <dgm:t>
        <a:bodyPr/>
        <a:lstStyle/>
        <a:p>
          <a:pPr algn="ctr">
            <a:lnSpc>
              <a:spcPct val="100000"/>
            </a:lnSpc>
            <a:defRPr b="1"/>
          </a:pPr>
          <a:r>
            <a:rPr lang="en-US" dirty="0">
              <a:solidFill>
                <a:schemeClr val="tx1"/>
              </a:solidFill>
              <a:latin typeface="Arial Black" panose="020B0A04020102020204" pitchFamily="34" charset="0"/>
            </a:rPr>
            <a:t>Agencies</a:t>
          </a:r>
          <a:r>
            <a:rPr lang="en-US" dirty="0">
              <a:latin typeface="+mn-lt"/>
            </a:rPr>
            <a:t> </a:t>
          </a:r>
        </a:p>
      </dgm:t>
    </dgm:pt>
    <dgm:pt modelId="{38ECF62B-2DD9-49A4-A559-4A9C55E07747}" type="parTrans" cxnId="{5BFC32DF-B465-4EFC-A97A-5A3D92678AFC}">
      <dgm:prSet/>
      <dgm:spPr/>
      <dgm:t>
        <a:bodyPr/>
        <a:lstStyle/>
        <a:p>
          <a:endParaRPr lang="en-US">
            <a:latin typeface="+mn-lt"/>
          </a:endParaRPr>
        </a:p>
      </dgm:t>
    </dgm:pt>
    <dgm:pt modelId="{0ACFA2CD-FC99-4479-B843-347575C2A2B1}" type="sibTrans" cxnId="{5BFC32DF-B465-4EFC-A97A-5A3D92678AFC}">
      <dgm:prSet/>
      <dgm:spPr/>
      <dgm:t>
        <a:bodyPr/>
        <a:lstStyle/>
        <a:p>
          <a:endParaRPr lang="en-US">
            <a:latin typeface="+mn-lt"/>
          </a:endParaRPr>
        </a:p>
      </dgm:t>
    </dgm:pt>
    <dgm:pt modelId="{88ACB95D-AAF9-4571-9217-54015D7274C1}">
      <dgm:prSet custT="1"/>
      <dgm:spPr/>
      <dgm:t>
        <a:bodyPr/>
        <a:lstStyle/>
        <a:p>
          <a:pPr algn="l">
            <a:lnSpc>
              <a:spcPct val="100000"/>
            </a:lnSpc>
          </a:pPr>
          <a:r>
            <a:rPr lang="en-US" sz="2000" b="1" dirty="0" smtClean="0">
              <a:solidFill>
                <a:schemeClr val="tx1"/>
              </a:solidFill>
              <a:latin typeface="Arial Black" panose="020B0A04020102020204" pitchFamily="34" charset="0"/>
            </a:rPr>
            <a:t>609</a:t>
          </a:r>
          <a:endParaRPr lang="en-US" sz="2000" b="1" dirty="0">
            <a:solidFill>
              <a:schemeClr val="tx1"/>
            </a:solidFill>
            <a:latin typeface="Arial Black" panose="020B0A04020102020204" pitchFamily="34" charset="0"/>
          </a:endParaRPr>
        </a:p>
      </dgm:t>
    </dgm:pt>
    <dgm:pt modelId="{E4976C0F-84C3-419D-85CA-5C45674719D2}" type="parTrans" cxnId="{5EEB6050-EB22-4B7D-8043-FD82A7378107}">
      <dgm:prSet/>
      <dgm:spPr/>
      <dgm:t>
        <a:bodyPr/>
        <a:lstStyle/>
        <a:p>
          <a:endParaRPr lang="en-US">
            <a:latin typeface="+mn-lt"/>
          </a:endParaRPr>
        </a:p>
      </dgm:t>
    </dgm:pt>
    <dgm:pt modelId="{177DFFB5-7AAC-4596-A45F-C82E00D65E5F}" type="sibTrans" cxnId="{5EEB6050-EB22-4B7D-8043-FD82A7378107}">
      <dgm:prSet/>
      <dgm:spPr/>
      <dgm:t>
        <a:bodyPr/>
        <a:lstStyle/>
        <a:p>
          <a:endParaRPr lang="en-US">
            <a:latin typeface="+mn-lt"/>
          </a:endParaRPr>
        </a:p>
      </dgm:t>
    </dgm:pt>
    <dgm:pt modelId="{1DB330BF-6883-469D-827E-75CB53C4BA9D}">
      <dgm:prSet custT="1"/>
      <dgm:spPr/>
      <dgm:t>
        <a:bodyPr/>
        <a:lstStyle/>
        <a:p>
          <a:pPr>
            <a:lnSpc>
              <a:spcPct val="100000"/>
            </a:lnSpc>
            <a:defRPr b="1"/>
          </a:pPr>
          <a:r>
            <a:rPr lang="en-US" sz="2000" dirty="0">
              <a:solidFill>
                <a:schemeClr val="tx1"/>
              </a:solidFill>
              <a:latin typeface="Arial Black" panose="020B0A04020102020204" pitchFamily="34" charset="0"/>
            </a:rPr>
            <a:t>Talkgroups</a:t>
          </a:r>
        </a:p>
      </dgm:t>
    </dgm:pt>
    <dgm:pt modelId="{8800FAE4-794C-402A-9068-C2126408A9BB}" type="parTrans" cxnId="{4DE6B165-6F63-4B23-A420-DBF265166E67}">
      <dgm:prSet/>
      <dgm:spPr/>
      <dgm:t>
        <a:bodyPr/>
        <a:lstStyle/>
        <a:p>
          <a:endParaRPr lang="en-US">
            <a:latin typeface="+mn-lt"/>
          </a:endParaRPr>
        </a:p>
      </dgm:t>
    </dgm:pt>
    <dgm:pt modelId="{B3F9E5CC-B0B8-4FB5-BA30-BB832EF9DA50}" type="sibTrans" cxnId="{4DE6B165-6F63-4B23-A420-DBF265166E67}">
      <dgm:prSet/>
      <dgm:spPr/>
      <dgm:t>
        <a:bodyPr/>
        <a:lstStyle/>
        <a:p>
          <a:endParaRPr lang="en-US">
            <a:latin typeface="+mn-lt"/>
          </a:endParaRPr>
        </a:p>
      </dgm:t>
    </dgm:pt>
    <dgm:pt modelId="{66D715C4-0BC8-4D1C-8AF5-6D3D9729E6EC}">
      <dgm:prSet custT="1"/>
      <dgm:spPr/>
      <dgm:t>
        <a:bodyPr/>
        <a:lstStyle/>
        <a:p>
          <a:pPr>
            <a:lnSpc>
              <a:spcPct val="100000"/>
            </a:lnSpc>
          </a:pPr>
          <a:r>
            <a:rPr lang="en-US" sz="2000" b="1" dirty="0" smtClean="0">
              <a:solidFill>
                <a:schemeClr val="accent5">
                  <a:lumMod val="50000"/>
                </a:schemeClr>
              </a:solidFill>
              <a:latin typeface="+mn-lt"/>
            </a:rPr>
            <a:t>       </a:t>
          </a:r>
          <a:r>
            <a:rPr lang="en-US" sz="2000" b="1" dirty="0" smtClean="0">
              <a:solidFill>
                <a:schemeClr val="tx1"/>
              </a:solidFill>
              <a:latin typeface="Arial Black" panose="020B0A04020102020204" pitchFamily="34" charset="0"/>
            </a:rPr>
            <a:t>6522</a:t>
          </a:r>
          <a:endParaRPr lang="en-US" sz="2000" b="1" dirty="0">
            <a:solidFill>
              <a:schemeClr val="tx1"/>
            </a:solidFill>
            <a:latin typeface="Arial Black" panose="020B0A04020102020204" pitchFamily="34" charset="0"/>
          </a:endParaRPr>
        </a:p>
      </dgm:t>
    </dgm:pt>
    <dgm:pt modelId="{009156F0-F60D-4C61-87CD-5015ED4E8C04}" type="parTrans" cxnId="{45B3DFEE-7E97-44BC-89A7-41DD81057937}">
      <dgm:prSet/>
      <dgm:spPr/>
      <dgm:t>
        <a:bodyPr/>
        <a:lstStyle/>
        <a:p>
          <a:endParaRPr lang="en-US">
            <a:latin typeface="+mn-lt"/>
          </a:endParaRPr>
        </a:p>
      </dgm:t>
    </dgm:pt>
    <dgm:pt modelId="{7FC18CB6-3D17-4389-9525-67DC11076114}" type="sibTrans" cxnId="{45B3DFEE-7E97-44BC-89A7-41DD81057937}">
      <dgm:prSet/>
      <dgm:spPr/>
      <dgm:t>
        <a:bodyPr/>
        <a:lstStyle/>
        <a:p>
          <a:endParaRPr lang="en-US">
            <a:latin typeface="+mn-lt"/>
          </a:endParaRPr>
        </a:p>
      </dgm:t>
    </dgm:pt>
    <dgm:pt modelId="{1E6D94A9-C2D1-408C-BED9-8A12BCA3817D}" type="pres">
      <dgm:prSet presAssocID="{37929649-0EA2-4F85-AC91-AD862724B441}" presName="root" presStyleCnt="0">
        <dgm:presLayoutVars>
          <dgm:dir/>
          <dgm:resizeHandles val="exact"/>
        </dgm:presLayoutVars>
      </dgm:prSet>
      <dgm:spPr/>
      <dgm:t>
        <a:bodyPr/>
        <a:lstStyle/>
        <a:p>
          <a:endParaRPr lang="en-US"/>
        </a:p>
      </dgm:t>
    </dgm:pt>
    <dgm:pt modelId="{4F9FEE5B-0DFC-46E8-88F6-BF6A7D3E1468}" type="pres">
      <dgm:prSet presAssocID="{98C0B84F-418D-49FC-B520-4F7880A4FDEC}" presName="compNode" presStyleCnt="0"/>
      <dgm:spPr/>
    </dgm:pt>
    <dgm:pt modelId="{2AD77B80-49CB-4136-B15B-8D1A81285FC0}" type="pres">
      <dgm:prSet presAssocID="{98C0B84F-418D-49FC-B520-4F7880A4FDEC}" presName="iconRect" presStyleLbl="node1" presStyleIdx="0" presStyleCnt="3" custScaleX="108407" custScaleY="104789" custLinFactNeighborX="65283" custLinFactNeighborY="-2399"/>
      <dgm:spPr>
        <a:blipFill>
          <a:blip xmlns:r="http://schemas.openxmlformats.org/officeDocument/2006/relationships" r:embed="rId1">
            <a:extLst>
              <a:ext uri="{96DAC541-7B7A-43D3-8B79-37D633B846F1}">
                <asvg:svgBlip xmlns="" xmlns:asvg="http://schemas.microsoft.com/office/drawing/2016/SVG/main" r:embed="rId2"/>
              </a:ext>
            </a:extLst>
          </a:blip>
          <a:srcRect/>
          <a:stretch>
            <a:fillRect t="-2000" b="-2000"/>
          </a:stretch>
        </a:blipFill>
        <a:ln>
          <a:noFill/>
        </a:ln>
      </dgm:spPr>
      <dgm:t>
        <a:bodyPr/>
        <a:lstStyle/>
        <a:p>
          <a:endParaRPr lang="en-US"/>
        </a:p>
      </dgm:t>
      <dgm:extLst>
        <a:ext uri="{E40237B7-FDA0-4F09-8148-C483321AD2D9}">
          <dgm14:cNvPr xmlns:dgm14="http://schemas.microsoft.com/office/drawing/2010/diagram" id="0" name="" descr="Security camera"/>
        </a:ext>
      </dgm:extLst>
    </dgm:pt>
    <dgm:pt modelId="{E6E5361F-FB09-4105-848B-5B6B9584DEF9}" type="pres">
      <dgm:prSet presAssocID="{98C0B84F-418D-49FC-B520-4F7880A4FDEC}" presName="iconSpace" presStyleCnt="0"/>
      <dgm:spPr/>
    </dgm:pt>
    <dgm:pt modelId="{CCF8B312-F1D4-4D5F-B268-1379C27612D5}" type="pres">
      <dgm:prSet presAssocID="{98C0B84F-418D-49FC-B520-4F7880A4FDEC}" presName="parTx" presStyleLbl="revTx" presStyleIdx="0" presStyleCnt="6" custScaleX="84425" custScaleY="125047">
        <dgm:presLayoutVars>
          <dgm:chMax val="0"/>
          <dgm:chPref val="0"/>
        </dgm:presLayoutVars>
      </dgm:prSet>
      <dgm:spPr/>
      <dgm:t>
        <a:bodyPr/>
        <a:lstStyle/>
        <a:p>
          <a:endParaRPr lang="en-US"/>
        </a:p>
      </dgm:t>
    </dgm:pt>
    <dgm:pt modelId="{DDFCDFE4-1C02-485E-9061-6024D77C133A}" type="pres">
      <dgm:prSet presAssocID="{98C0B84F-418D-49FC-B520-4F7880A4FDEC}" presName="txSpace" presStyleCnt="0"/>
      <dgm:spPr/>
    </dgm:pt>
    <dgm:pt modelId="{789046AE-0A39-4592-89FB-64A9102EED0C}" type="pres">
      <dgm:prSet presAssocID="{98C0B84F-418D-49FC-B520-4F7880A4FDEC}" presName="desTx" presStyleLbl="revTx" presStyleIdx="1" presStyleCnt="6" custScaleX="43576" custScaleY="172862">
        <dgm:presLayoutVars/>
      </dgm:prSet>
      <dgm:spPr/>
      <dgm:t>
        <a:bodyPr/>
        <a:lstStyle/>
        <a:p>
          <a:endParaRPr lang="en-US"/>
        </a:p>
      </dgm:t>
    </dgm:pt>
    <dgm:pt modelId="{10B59DED-3C64-4460-9103-1501A896C484}" type="pres">
      <dgm:prSet presAssocID="{A39F5705-877E-404B-88B9-22396A2A96BD}" presName="sibTrans" presStyleCnt="0"/>
      <dgm:spPr/>
    </dgm:pt>
    <dgm:pt modelId="{D253E490-4EB7-4F85-B778-9AACD13FE3B2}" type="pres">
      <dgm:prSet presAssocID="{DF8840C8-678B-4816-8F7A-975FD17F3F69}" presName="compNode" presStyleCnt="0"/>
      <dgm:spPr/>
    </dgm:pt>
    <dgm:pt modelId="{63D9FCB6-27F5-402E-BEA8-8A797144EAA3}" type="pres">
      <dgm:prSet presAssocID="{DF8840C8-678B-4816-8F7A-975FD17F3F69}" presName="iconRect" presStyleLbl="node1" presStyleIdx="1" presStyleCnt="3" custLinFactNeighborX="82678" custLinFactNeighborY="639"/>
      <dgm:spPr>
        <a:blipFill dpi="0" rotWithShape="1">
          <a:blip xmlns:r="http://schemas.openxmlformats.org/officeDocument/2006/relationships" r:embed="rId3" cstate="print">
            <a:alphaModFix amt="69000"/>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Bank"/>
        </a:ext>
      </dgm:extLst>
    </dgm:pt>
    <dgm:pt modelId="{D9DBA5B0-FEA0-4882-B5CE-D9CD2512A513}" type="pres">
      <dgm:prSet presAssocID="{DF8840C8-678B-4816-8F7A-975FD17F3F69}" presName="iconSpace" presStyleCnt="0"/>
      <dgm:spPr/>
    </dgm:pt>
    <dgm:pt modelId="{0E922CAA-BE8A-4A77-90A4-DF845747F5B2}" type="pres">
      <dgm:prSet presAssocID="{DF8840C8-678B-4816-8F7A-975FD17F3F69}" presName="parTx" presStyleLbl="revTx" presStyleIdx="2" presStyleCnt="6" custAng="0" custScaleX="78142" custScaleY="92125" custLinFactNeighborX="-2319" custLinFactNeighborY="-5461">
        <dgm:presLayoutVars>
          <dgm:chMax val="0"/>
          <dgm:chPref val="0"/>
        </dgm:presLayoutVars>
      </dgm:prSet>
      <dgm:spPr/>
      <dgm:t>
        <a:bodyPr/>
        <a:lstStyle/>
        <a:p>
          <a:endParaRPr lang="en-US"/>
        </a:p>
      </dgm:t>
    </dgm:pt>
    <dgm:pt modelId="{1924DA59-836E-496D-93D8-1F8424828803}" type="pres">
      <dgm:prSet presAssocID="{DF8840C8-678B-4816-8F7A-975FD17F3F69}" presName="txSpace" presStyleCnt="0"/>
      <dgm:spPr/>
    </dgm:pt>
    <dgm:pt modelId="{7CE4CA94-CD85-4338-B416-72E4D77EB94C}" type="pres">
      <dgm:prSet presAssocID="{DF8840C8-678B-4816-8F7A-975FD17F3F69}" presName="desTx" presStyleLbl="revTx" presStyleIdx="3" presStyleCnt="6" custScaleX="54512" custScaleY="202822" custLinFactNeighborX="14905" custLinFactNeighborY="40302">
        <dgm:presLayoutVars/>
      </dgm:prSet>
      <dgm:spPr/>
      <dgm:t>
        <a:bodyPr/>
        <a:lstStyle/>
        <a:p>
          <a:endParaRPr lang="en-US"/>
        </a:p>
      </dgm:t>
    </dgm:pt>
    <dgm:pt modelId="{B0322CE4-44C3-473B-A0EF-7A940837A621}" type="pres">
      <dgm:prSet presAssocID="{0ACFA2CD-FC99-4479-B843-347575C2A2B1}" presName="sibTrans" presStyleCnt="0"/>
      <dgm:spPr/>
    </dgm:pt>
    <dgm:pt modelId="{7B3E06D1-C061-4227-A54D-86FC53388552}" type="pres">
      <dgm:prSet presAssocID="{1DB330BF-6883-469D-827E-75CB53C4BA9D}" presName="compNode" presStyleCnt="0"/>
      <dgm:spPr/>
    </dgm:pt>
    <dgm:pt modelId="{BD21A5C0-2B4B-4B62-AFE6-BE7E093B89C5}" type="pres">
      <dgm:prSet presAssocID="{1DB330BF-6883-469D-827E-75CB53C4BA9D}" presName="iconRect" presStyleLbl="node1" presStyleIdx="2" presStyleCnt="3" custLinFactNeighborX="45579" custLinFactNeighborY="9977"/>
      <dgm:spPr>
        <a:blipFill>
          <a:blip xmlns:r="http://schemas.openxmlformats.org/officeDocument/2006/relationships" r:embed="rId5">
            <a:alphaModFix amt="67000"/>
            <a:extLst>
              <a:ext uri="{96DAC541-7B7A-43D3-8B79-37D633B846F1}">
                <asvg:svgBlip xmlns="" xmlns:asvg="http://schemas.microsoft.com/office/drawing/2016/SVG/main" r:embed="rId6"/>
              </a:ext>
            </a:extLst>
          </a:blip>
          <a:stretch>
            <a:fillRect/>
          </a:stretch>
        </a:blipFill>
        <a:ln>
          <a:solidFill>
            <a:srgbClr val="FFC000"/>
          </a:solidFill>
        </a:ln>
      </dgm:spPr>
      <dgm:t>
        <a:bodyPr/>
        <a:lstStyle/>
        <a:p>
          <a:endParaRPr lang="en-US"/>
        </a:p>
      </dgm:t>
      <dgm:extLst>
        <a:ext uri="{E40237B7-FDA0-4F09-8148-C483321AD2D9}">
          <dgm14:cNvPr xmlns:dgm14="http://schemas.microsoft.com/office/drawing/2010/diagram" id="0" name="" descr="Social network"/>
        </a:ext>
      </dgm:extLst>
    </dgm:pt>
    <dgm:pt modelId="{DE5ED4F6-4ABD-49AD-BA55-983D91E88968}" type="pres">
      <dgm:prSet presAssocID="{1DB330BF-6883-469D-827E-75CB53C4BA9D}" presName="iconSpace" presStyleCnt="0"/>
      <dgm:spPr/>
    </dgm:pt>
    <dgm:pt modelId="{B9BF01C2-DF94-40B5-84FD-B139B9B04182}" type="pres">
      <dgm:prSet presAssocID="{1DB330BF-6883-469D-827E-75CB53C4BA9D}" presName="parTx" presStyleLbl="revTx" presStyleIdx="4" presStyleCnt="6" custScaleX="91276" custScaleY="102481" custLinFactNeighborX="16693" custLinFactNeighborY="9877">
        <dgm:presLayoutVars>
          <dgm:chMax val="0"/>
          <dgm:chPref val="0"/>
        </dgm:presLayoutVars>
      </dgm:prSet>
      <dgm:spPr/>
      <dgm:t>
        <a:bodyPr/>
        <a:lstStyle/>
        <a:p>
          <a:endParaRPr lang="en-US"/>
        </a:p>
      </dgm:t>
    </dgm:pt>
    <dgm:pt modelId="{C3FF075F-C0FC-4354-B11E-C0A8A3271DCB}" type="pres">
      <dgm:prSet presAssocID="{1DB330BF-6883-469D-827E-75CB53C4BA9D}" presName="txSpace" presStyleCnt="0"/>
      <dgm:spPr/>
    </dgm:pt>
    <dgm:pt modelId="{914824B2-2066-406E-B121-41D6DD0392FD}" type="pres">
      <dgm:prSet presAssocID="{1DB330BF-6883-469D-827E-75CB53C4BA9D}" presName="desTx" presStyleLbl="revTx" presStyleIdx="5" presStyleCnt="6" custScaleX="51295" custScaleY="144991" custLinFactNeighborX="-13502" custLinFactNeighborY="5391">
        <dgm:presLayoutVars/>
      </dgm:prSet>
      <dgm:spPr/>
      <dgm:t>
        <a:bodyPr/>
        <a:lstStyle/>
        <a:p>
          <a:endParaRPr lang="en-US"/>
        </a:p>
      </dgm:t>
    </dgm:pt>
  </dgm:ptLst>
  <dgm:cxnLst>
    <dgm:cxn modelId="{1CCD4D4F-A602-4A32-B789-CE78EB7416F1}" type="presOf" srcId="{DF8840C8-678B-4816-8F7A-975FD17F3F69}" destId="{0E922CAA-BE8A-4A77-90A4-DF845747F5B2}" srcOrd="0" destOrd="0" presId="urn:microsoft.com/office/officeart/2018/2/layout/IconLabelDescriptionList"/>
    <dgm:cxn modelId="{6056E721-63B5-4A14-BD35-B1A6517DFA66}" type="presOf" srcId="{98C0B84F-418D-49FC-B520-4F7880A4FDEC}" destId="{CCF8B312-F1D4-4D5F-B268-1379C27612D5}" srcOrd="0" destOrd="0" presId="urn:microsoft.com/office/officeart/2018/2/layout/IconLabelDescriptionList"/>
    <dgm:cxn modelId="{4DE6B165-6F63-4B23-A420-DBF265166E67}" srcId="{37929649-0EA2-4F85-AC91-AD862724B441}" destId="{1DB330BF-6883-469D-827E-75CB53C4BA9D}" srcOrd="2" destOrd="0" parTransId="{8800FAE4-794C-402A-9068-C2126408A9BB}" sibTransId="{B3F9E5CC-B0B8-4FB5-BA30-BB832EF9DA50}"/>
    <dgm:cxn modelId="{5BFC32DF-B465-4EFC-A97A-5A3D92678AFC}" srcId="{37929649-0EA2-4F85-AC91-AD862724B441}" destId="{DF8840C8-678B-4816-8F7A-975FD17F3F69}" srcOrd="1" destOrd="0" parTransId="{38ECF62B-2DD9-49A4-A559-4A9C55E07747}" sibTransId="{0ACFA2CD-FC99-4479-B843-347575C2A2B1}"/>
    <dgm:cxn modelId="{49CE0257-39C9-4212-BC8F-D833DE19566E}" srcId="{37929649-0EA2-4F85-AC91-AD862724B441}" destId="{98C0B84F-418D-49FC-B520-4F7880A4FDEC}" srcOrd="0" destOrd="0" parTransId="{88564D1F-623D-45DA-82D7-93BBA6E5AB2C}" sibTransId="{A39F5705-877E-404B-88B9-22396A2A96BD}"/>
    <dgm:cxn modelId="{C133C1A6-8B59-4990-B2C6-3FA0D7332FF9}" type="presOf" srcId="{66D715C4-0BC8-4D1C-8AF5-6D3D9729E6EC}" destId="{914824B2-2066-406E-B121-41D6DD0392FD}" srcOrd="0" destOrd="0" presId="urn:microsoft.com/office/officeart/2018/2/layout/IconLabelDescriptionList"/>
    <dgm:cxn modelId="{6C7D2426-B1C6-434C-A8E1-6D6BF531668A}" type="presOf" srcId="{29BBA8C2-5C93-4DFE-AD39-33322EDC47FA}" destId="{789046AE-0A39-4592-89FB-64A9102EED0C}" srcOrd="0" destOrd="0" presId="urn:microsoft.com/office/officeart/2018/2/layout/IconLabelDescriptionList"/>
    <dgm:cxn modelId="{5EEB6050-EB22-4B7D-8043-FD82A7378107}" srcId="{DF8840C8-678B-4816-8F7A-975FD17F3F69}" destId="{88ACB95D-AAF9-4571-9217-54015D7274C1}" srcOrd="0" destOrd="0" parTransId="{E4976C0F-84C3-419D-85CA-5C45674719D2}" sibTransId="{177DFFB5-7AAC-4596-A45F-C82E00D65E5F}"/>
    <dgm:cxn modelId="{B5B1CCC1-B801-4872-A470-1C6D25AC4071}" type="presOf" srcId="{88ACB95D-AAF9-4571-9217-54015D7274C1}" destId="{7CE4CA94-CD85-4338-B416-72E4D77EB94C}" srcOrd="0" destOrd="0" presId="urn:microsoft.com/office/officeart/2018/2/layout/IconLabelDescriptionList"/>
    <dgm:cxn modelId="{3809BFBA-862D-43C7-90CB-35907218605F}" type="presOf" srcId="{37929649-0EA2-4F85-AC91-AD862724B441}" destId="{1E6D94A9-C2D1-408C-BED9-8A12BCA3817D}" srcOrd="0" destOrd="0" presId="urn:microsoft.com/office/officeart/2018/2/layout/IconLabelDescriptionList"/>
    <dgm:cxn modelId="{66182C47-25FD-4B57-9A52-8E2E154E1CE2}" srcId="{98C0B84F-418D-49FC-B520-4F7880A4FDEC}" destId="{29BBA8C2-5C93-4DFE-AD39-33322EDC47FA}" srcOrd="0" destOrd="0" parTransId="{DA792307-BE60-4DDD-BD80-F5B039099034}" sibTransId="{C085F233-CE48-43D6-B23B-4D67F15F446D}"/>
    <dgm:cxn modelId="{B347E461-C021-4444-85ED-963E00497FE3}" type="presOf" srcId="{1DB330BF-6883-469D-827E-75CB53C4BA9D}" destId="{B9BF01C2-DF94-40B5-84FD-B139B9B04182}" srcOrd="0" destOrd="0" presId="urn:microsoft.com/office/officeart/2018/2/layout/IconLabelDescriptionList"/>
    <dgm:cxn modelId="{45B3DFEE-7E97-44BC-89A7-41DD81057937}" srcId="{1DB330BF-6883-469D-827E-75CB53C4BA9D}" destId="{66D715C4-0BC8-4D1C-8AF5-6D3D9729E6EC}" srcOrd="0" destOrd="0" parTransId="{009156F0-F60D-4C61-87CD-5015ED4E8C04}" sibTransId="{7FC18CB6-3D17-4389-9525-67DC11076114}"/>
    <dgm:cxn modelId="{C7DB9A71-7CC7-4BD6-AA56-FF15B228D0D4}" type="presParOf" srcId="{1E6D94A9-C2D1-408C-BED9-8A12BCA3817D}" destId="{4F9FEE5B-0DFC-46E8-88F6-BF6A7D3E1468}" srcOrd="0" destOrd="0" presId="urn:microsoft.com/office/officeart/2018/2/layout/IconLabelDescriptionList"/>
    <dgm:cxn modelId="{F0279C36-A6E5-4CBF-8630-2FF832EAB82A}" type="presParOf" srcId="{4F9FEE5B-0DFC-46E8-88F6-BF6A7D3E1468}" destId="{2AD77B80-49CB-4136-B15B-8D1A81285FC0}" srcOrd="0" destOrd="0" presId="urn:microsoft.com/office/officeart/2018/2/layout/IconLabelDescriptionList"/>
    <dgm:cxn modelId="{63DD6AF5-206F-42BA-AA9C-BD6B658A7DC9}" type="presParOf" srcId="{4F9FEE5B-0DFC-46E8-88F6-BF6A7D3E1468}" destId="{E6E5361F-FB09-4105-848B-5B6B9584DEF9}" srcOrd="1" destOrd="0" presId="urn:microsoft.com/office/officeart/2018/2/layout/IconLabelDescriptionList"/>
    <dgm:cxn modelId="{02ABAA55-9F78-431A-9C93-1A324BC32B73}" type="presParOf" srcId="{4F9FEE5B-0DFC-46E8-88F6-BF6A7D3E1468}" destId="{CCF8B312-F1D4-4D5F-B268-1379C27612D5}" srcOrd="2" destOrd="0" presId="urn:microsoft.com/office/officeart/2018/2/layout/IconLabelDescriptionList"/>
    <dgm:cxn modelId="{70E472A0-209F-4E9F-A51C-29BAAE7B84BC}" type="presParOf" srcId="{4F9FEE5B-0DFC-46E8-88F6-BF6A7D3E1468}" destId="{DDFCDFE4-1C02-485E-9061-6024D77C133A}" srcOrd="3" destOrd="0" presId="urn:microsoft.com/office/officeart/2018/2/layout/IconLabelDescriptionList"/>
    <dgm:cxn modelId="{8604E333-B36F-4185-9A19-E37BCEE0BC08}" type="presParOf" srcId="{4F9FEE5B-0DFC-46E8-88F6-BF6A7D3E1468}" destId="{789046AE-0A39-4592-89FB-64A9102EED0C}" srcOrd="4" destOrd="0" presId="urn:microsoft.com/office/officeart/2018/2/layout/IconLabelDescriptionList"/>
    <dgm:cxn modelId="{91EA1FAB-BF52-4823-B0B3-271613899115}" type="presParOf" srcId="{1E6D94A9-C2D1-408C-BED9-8A12BCA3817D}" destId="{10B59DED-3C64-4460-9103-1501A896C484}" srcOrd="1" destOrd="0" presId="urn:microsoft.com/office/officeart/2018/2/layout/IconLabelDescriptionList"/>
    <dgm:cxn modelId="{BFC3633A-67BE-48B4-ACD5-1DFC904C4D59}" type="presParOf" srcId="{1E6D94A9-C2D1-408C-BED9-8A12BCA3817D}" destId="{D253E490-4EB7-4F85-B778-9AACD13FE3B2}" srcOrd="2" destOrd="0" presId="urn:microsoft.com/office/officeart/2018/2/layout/IconLabelDescriptionList"/>
    <dgm:cxn modelId="{8032304E-17C4-45F2-AA55-D5034322F9E0}" type="presParOf" srcId="{D253E490-4EB7-4F85-B778-9AACD13FE3B2}" destId="{63D9FCB6-27F5-402E-BEA8-8A797144EAA3}" srcOrd="0" destOrd="0" presId="urn:microsoft.com/office/officeart/2018/2/layout/IconLabelDescriptionList"/>
    <dgm:cxn modelId="{FC2A52D6-58EB-4A6E-8472-23FEE1D087C4}" type="presParOf" srcId="{D253E490-4EB7-4F85-B778-9AACD13FE3B2}" destId="{D9DBA5B0-FEA0-4882-B5CE-D9CD2512A513}" srcOrd="1" destOrd="0" presId="urn:microsoft.com/office/officeart/2018/2/layout/IconLabelDescriptionList"/>
    <dgm:cxn modelId="{5C3CC748-0DF6-4A2F-BFB3-9B8D5257BBDC}" type="presParOf" srcId="{D253E490-4EB7-4F85-B778-9AACD13FE3B2}" destId="{0E922CAA-BE8A-4A77-90A4-DF845747F5B2}" srcOrd="2" destOrd="0" presId="urn:microsoft.com/office/officeart/2018/2/layout/IconLabelDescriptionList"/>
    <dgm:cxn modelId="{C9EBCF7B-2243-4111-8C07-B8DB80AB2208}" type="presParOf" srcId="{D253E490-4EB7-4F85-B778-9AACD13FE3B2}" destId="{1924DA59-836E-496D-93D8-1F8424828803}" srcOrd="3" destOrd="0" presId="urn:microsoft.com/office/officeart/2018/2/layout/IconLabelDescriptionList"/>
    <dgm:cxn modelId="{410C29C8-D098-4AEE-8264-2F490D9D85C4}" type="presParOf" srcId="{D253E490-4EB7-4F85-B778-9AACD13FE3B2}" destId="{7CE4CA94-CD85-4338-B416-72E4D77EB94C}" srcOrd="4" destOrd="0" presId="urn:microsoft.com/office/officeart/2018/2/layout/IconLabelDescriptionList"/>
    <dgm:cxn modelId="{6FDDC924-9C7A-4D16-A1B4-C677049AFE0E}" type="presParOf" srcId="{1E6D94A9-C2D1-408C-BED9-8A12BCA3817D}" destId="{B0322CE4-44C3-473B-A0EF-7A940837A621}" srcOrd="3" destOrd="0" presId="urn:microsoft.com/office/officeart/2018/2/layout/IconLabelDescriptionList"/>
    <dgm:cxn modelId="{C093C9AC-7E3F-42BA-A17A-1BF18225E3B6}" type="presParOf" srcId="{1E6D94A9-C2D1-408C-BED9-8A12BCA3817D}" destId="{7B3E06D1-C061-4227-A54D-86FC53388552}" srcOrd="4" destOrd="0" presId="urn:microsoft.com/office/officeart/2018/2/layout/IconLabelDescriptionList"/>
    <dgm:cxn modelId="{37220416-924E-420C-BB7C-7F7723B8188A}" type="presParOf" srcId="{7B3E06D1-C061-4227-A54D-86FC53388552}" destId="{BD21A5C0-2B4B-4B62-AFE6-BE7E093B89C5}" srcOrd="0" destOrd="0" presId="urn:microsoft.com/office/officeart/2018/2/layout/IconLabelDescriptionList"/>
    <dgm:cxn modelId="{85DBB19B-2DDE-485A-9804-670A3C001B5E}" type="presParOf" srcId="{7B3E06D1-C061-4227-A54D-86FC53388552}" destId="{DE5ED4F6-4ABD-49AD-BA55-983D91E88968}" srcOrd="1" destOrd="0" presId="urn:microsoft.com/office/officeart/2018/2/layout/IconLabelDescriptionList"/>
    <dgm:cxn modelId="{81527215-E2C1-4895-A5A9-2DBB6BAC38EA}" type="presParOf" srcId="{7B3E06D1-C061-4227-A54D-86FC53388552}" destId="{B9BF01C2-DF94-40B5-84FD-B139B9B04182}" srcOrd="2" destOrd="0" presId="urn:microsoft.com/office/officeart/2018/2/layout/IconLabelDescriptionList"/>
    <dgm:cxn modelId="{CB7C1180-C58D-4172-8423-76E14058907E}" type="presParOf" srcId="{7B3E06D1-C061-4227-A54D-86FC53388552}" destId="{C3FF075F-C0FC-4354-B11E-C0A8A3271DCB}" srcOrd="3" destOrd="0" presId="urn:microsoft.com/office/officeart/2018/2/layout/IconLabelDescriptionList"/>
    <dgm:cxn modelId="{241A8936-67E4-4744-80AA-4C723F74F357}" type="presParOf" srcId="{7B3E06D1-C061-4227-A54D-86FC53388552}" destId="{914824B2-2066-406E-B121-41D6DD0392F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77B80-49CB-4136-B15B-8D1A81285FC0}">
      <dsp:nvSpPr>
        <dsp:cNvPr id="0" name=""/>
        <dsp:cNvSpPr/>
      </dsp:nvSpPr>
      <dsp:spPr>
        <a:xfrm>
          <a:off x="686685" y="1125483"/>
          <a:ext cx="1133293" cy="1095470"/>
        </a:xfrm>
        <a:prstGeom prst="rect">
          <a:avLst/>
        </a:prstGeom>
        <a:blipFill>
          <a:blip xmlns:r="http://schemas.openxmlformats.org/officeDocument/2006/relationships" r:embed="rId1">
            <a:extLst>
              <a:ext uri="{96DAC541-7B7A-43D3-8B79-37D633B846F1}">
                <asvg:svgBlip xmlns="" xmlns:asvg="http://schemas.microsoft.com/office/drawing/2016/SVG/main" r:embed="rId2"/>
              </a:ext>
            </a:extLst>
          </a:blip>
          <a:srcRect/>
          <a:stretch>
            <a:fillRect t="-2000" b="-2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8B312-F1D4-4D5F-B268-1379C27612D5}">
      <dsp:nvSpPr>
        <dsp:cNvPr id="0" name=""/>
        <dsp:cNvSpPr/>
      </dsp:nvSpPr>
      <dsp:spPr>
        <a:xfrm>
          <a:off x="280759" y="2251886"/>
          <a:ext cx="2521669" cy="560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defRPr b="1"/>
          </a:pPr>
          <a:r>
            <a:rPr lang="en-US" sz="2000" b="1" kern="1200" dirty="0">
              <a:solidFill>
                <a:schemeClr val="tx1"/>
              </a:solidFill>
              <a:latin typeface="Arial Black" panose="020B0A04020102020204" pitchFamily="34" charset="0"/>
            </a:rPr>
            <a:t>Security</a:t>
          </a:r>
          <a:r>
            <a:rPr lang="en-US" sz="1800" b="1" kern="1200" dirty="0">
              <a:solidFill>
                <a:schemeClr val="accent5">
                  <a:lumMod val="50000"/>
                </a:schemeClr>
              </a:solidFill>
              <a:latin typeface="+mn-lt"/>
            </a:rPr>
            <a:t> </a:t>
          </a:r>
          <a:r>
            <a:rPr lang="en-US" sz="1800" b="1" kern="1200" dirty="0">
              <a:solidFill>
                <a:schemeClr val="tx1"/>
              </a:solidFill>
              <a:latin typeface="Arial Black" panose="020B0A04020102020204" pitchFamily="34" charset="0"/>
            </a:rPr>
            <a:t>Groups</a:t>
          </a:r>
        </a:p>
      </dsp:txBody>
      <dsp:txXfrm>
        <a:off x="280759" y="2251886"/>
        <a:ext cx="2521669" cy="560249"/>
      </dsp:txXfrm>
    </dsp:sp>
    <dsp:sp modelId="{789046AE-0A39-4592-89FB-64A9102EED0C}">
      <dsp:nvSpPr>
        <dsp:cNvPr id="0" name=""/>
        <dsp:cNvSpPr/>
      </dsp:nvSpPr>
      <dsp:spPr>
        <a:xfrm>
          <a:off x="890813" y="2649957"/>
          <a:ext cx="1301560" cy="695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pPr>
          <a:r>
            <a:rPr lang="en-US" sz="2000" b="1" kern="1200" dirty="0">
              <a:solidFill>
                <a:schemeClr val="accent5">
                  <a:lumMod val="50000"/>
                </a:schemeClr>
              </a:solidFill>
              <a:latin typeface="+mn-lt"/>
            </a:rPr>
            <a:t>     </a:t>
          </a:r>
          <a:r>
            <a:rPr lang="en-US" sz="2000" b="1" kern="1200" dirty="0" smtClean="0">
              <a:solidFill>
                <a:schemeClr val="tx1"/>
              </a:solidFill>
              <a:latin typeface="Arial Black" panose="020B0A04020102020204" pitchFamily="34" charset="0"/>
            </a:rPr>
            <a:t>192</a:t>
          </a:r>
          <a:endParaRPr lang="en-US" sz="2000" b="1" kern="1200" dirty="0">
            <a:solidFill>
              <a:schemeClr val="tx1"/>
            </a:solidFill>
            <a:latin typeface="Arial Black" panose="020B0A04020102020204" pitchFamily="34" charset="0"/>
          </a:endParaRPr>
        </a:p>
      </dsp:txBody>
      <dsp:txXfrm>
        <a:off x="890813" y="2649957"/>
        <a:ext cx="1301560" cy="695279"/>
      </dsp:txXfrm>
    </dsp:sp>
    <dsp:sp modelId="{63D9FCB6-27F5-402E-BEA8-8A797144EAA3}">
      <dsp:nvSpPr>
        <dsp:cNvPr id="0" name=""/>
        <dsp:cNvSpPr/>
      </dsp:nvSpPr>
      <dsp:spPr>
        <a:xfrm>
          <a:off x="4422055" y="1139633"/>
          <a:ext cx="1045406" cy="1045406"/>
        </a:xfrm>
        <a:prstGeom prst="rect">
          <a:avLst/>
        </a:prstGeom>
        <a:blipFill dpi="0" rotWithShape="1">
          <a:blip xmlns:r="http://schemas.openxmlformats.org/officeDocument/2006/relationships" r:embed="rId3" cstate="print">
            <a:alphaModFix amt="69000"/>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922CAA-BE8A-4A77-90A4-DF845747F5B2}">
      <dsp:nvSpPr>
        <dsp:cNvPr id="0" name=""/>
        <dsp:cNvSpPr/>
      </dsp:nvSpPr>
      <dsp:spPr>
        <a:xfrm>
          <a:off x="3814904" y="2258527"/>
          <a:ext cx="2334003" cy="412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022350">
            <a:lnSpc>
              <a:spcPct val="100000"/>
            </a:lnSpc>
            <a:spcBef>
              <a:spcPct val="0"/>
            </a:spcBef>
            <a:spcAft>
              <a:spcPct val="35000"/>
            </a:spcAft>
            <a:defRPr b="1"/>
          </a:pPr>
          <a:r>
            <a:rPr lang="en-US" sz="2300" kern="1200" dirty="0">
              <a:solidFill>
                <a:schemeClr val="tx1"/>
              </a:solidFill>
              <a:latin typeface="Arial Black" panose="020B0A04020102020204" pitchFamily="34" charset="0"/>
            </a:rPr>
            <a:t>Agencies</a:t>
          </a:r>
          <a:r>
            <a:rPr lang="en-US" sz="2300" kern="1200" dirty="0">
              <a:latin typeface="+mn-lt"/>
            </a:rPr>
            <a:t> </a:t>
          </a:r>
        </a:p>
      </dsp:txBody>
      <dsp:txXfrm>
        <a:off x="3814904" y="2258527"/>
        <a:ext cx="2334003" cy="412748"/>
      </dsp:txXfrm>
    </dsp:sp>
    <dsp:sp modelId="{7CE4CA94-CD85-4338-B416-72E4D77EB94C}">
      <dsp:nvSpPr>
        <dsp:cNvPr id="0" name=""/>
        <dsp:cNvSpPr/>
      </dsp:nvSpPr>
      <dsp:spPr>
        <a:xfrm>
          <a:off x="4682262" y="2709164"/>
          <a:ext cx="1628205" cy="815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pPr>
          <a:r>
            <a:rPr lang="en-US" sz="2000" b="1" kern="1200" dirty="0" smtClean="0">
              <a:solidFill>
                <a:schemeClr val="tx1"/>
              </a:solidFill>
              <a:latin typeface="Arial Black" panose="020B0A04020102020204" pitchFamily="34" charset="0"/>
            </a:rPr>
            <a:t>609</a:t>
          </a:r>
          <a:endParaRPr lang="en-US" sz="2000" b="1" kern="1200" dirty="0">
            <a:solidFill>
              <a:schemeClr val="tx1"/>
            </a:solidFill>
            <a:latin typeface="Arial Black" panose="020B0A04020102020204" pitchFamily="34" charset="0"/>
          </a:endParaRPr>
        </a:p>
      </dsp:txBody>
      <dsp:txXfrm>
        <a:off x="4682262" y="2709164"/>
        <a:ext cx="1628205" cy="815783"/>
      </dsp:txXfrm>
    </dsp:sp>
    <dsp:sp modelId="{BD21A5C0-2B4B-4B62-AFE6-BE7E093B89C5}">
      <dsp:nvSpPr>
        <dsp:cNvPr id="0" name=""/>
        <dsp:cNvSpPr/>
      </dsp:nvSpPr>
      <dsp:spPr>
        <a:xfrm>
          <a:off x="7543798" y="1295404"/>
          <a:ext cx="1045406" cy="1045406"/>
        </a:xfrm>
        <a:prstGeom prst="rect">
          <a:avLst/>
        </a:prstGeom>
        <a:blipFill>
          <a:blip xmlns:r="http://schemas.openxmlformats.org/officeDocument/2006/relationships" r:embed="rId5">
            <a:alphaModFix amt="67000"/>
            <a:extLst>
              <a:ext uri="{96DAC541-7B7A-43D3-8B79-37D633B846F1}">
                <asvg:svgBlip xmlns="" xmlns:asvg="http://schemas.microsoft.com/office/drawing/2016/SVG/main" r:embed="rId6"/>
              </a:ext>
            </a:extLst>
          </a:blip>
          <a:stretch>
            <a:fillRect/>
          </a:stretch>
        </a:blip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BF01C2-DF94-40B5-84FD-B139B9B04182}">
      <dsp:nvSpPr>
        <dsp:cNvPr id="0" name=""/>
        <dsp:cNvSpPr/>
      </dsp:nvSpPr>
      <dsp:spPr>
        <a:xfrm>
          <a:off x="7332099" y="2362198"/>
          <a:ext cx="2726300" cy="459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defRPr b="1"/>
          </a:pPr>
          <a:r>
            <a:rPr lang="en-US" sz="2000" kern="1200" dirty="0">
              <a:solidFill>
                <a:schemeClr val="tx1"/>
              </a:solidFill>
              <a:latin typeface="Arial Black" panose="020B0A04020102020204" pitchFamily="34" charset="0"/>
            </a:rPr>
            <a:t>Talkgroups</a:t>
          </a:r>
        </a:p>
      </dsp:txBody>
      <dsp:txXfrm>
        <a:off x="7332099" y="2362198"/>
        <a:ext cx="2726300" cy="459146"/>
      </dsp:txXfrm>
    </dsp:sp>
    <dsp:sp modelId="{914824B2-2066-406E-B121-41D6DD0392FD}">
      <dsp:nvSpPr>
        <dsp:cNvPr id="0" name=""/>
        <dsp:cNvSpPr/>
      </dsp:nvSpPr>
      <dsp:spPr>
        <a:xfrm>
          <a:off x="7391403" y="2743200"/>
          <a:ext cx="1532117" cy="58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100000"/>
            </a:lnSpc>
            <a:spcBef>
              <a:spcPct val="0"/>
            </a:spcBef>
            <a:spcAft>
              <a:spcPct val="35000"/>
            </a:spcAft>
          </a:pPr>
          <a:r>
            <a:rPr lang="en-US" sz="2000" b="1" kern="1200" dirty="0" smtClean="0">
              <a:solidFill>
                <a:schemeClr val="accent5">
                  <a:lumMod val="50000"/>
                </a:schemeClr>
              </a:solidFill>
              <a:latin typeface="+mn-lt"/>
            </a:rPr>
            <a:t>       </a:t>
          </a:r>
          <a:r>
            <a:rPr lang="en-US" sz="2000" b="1" kern="1200" dirty="0" smtClean="0">
              <a:solidFill>
                <a:schemeClr val="tx1"/>
              </a:solidFill>
              <a:latin typeface="Arial Black" panose="020B0A04020102020204" pitchFamily="34" charset="0"/>
            </a:rPr>
            <a:t>6522</a:t>
          </a:r>
          <a:endParaRPr lang="en-US" sz="2000" b="1" kern="1200" dirty="0">
            <a:solidFill>
              <a:schemeClr val="tx1"/>
            </a:solidFill>
            <a:latin typeface="Arial Black" panose="020B0A04020102020204" pitchFamily="34" charset="0"/>
          </a:endParaRPr>
        </a:p>
      </dsp:txBody>
      <dsp:txXfrm>
        <a:off x="7391403" y="2743200"/>
        <a:ext cx="1532117" cy="58317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0.18368</cdr:x>
      <cdr:y>0.64407</cdr:y>
    </cdr:from>
    <cdr:to>
      <cdr:x>0.23517</cdr:x>
      <cdr:y>0.72881</cdr:y>
    </cdr:to>
    <cdr:sp macro="" textlink="">
      <cdr:nvSpPr>
        <cdr:cNvPr id="5" name="TextBox 4"/>
        <cdr:cNvSpPr txBox="1"/>
      </cdr:nvSpPr>
      <cdr:spPr>
        <a:xfrm xmlns:a="http://schemas.openxmlformats.org/drawingml/2006/main">
          <a:off x="1902667" y="2895600"/>
          <a:ext cx="533400" cy="381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smtClean="0">
              <a:solidFill>
                <a:schemeClr val="bg1"/>
              </a:solidFill>
              <a:latin typeface="Arial" panose="020B0604020202020204" pitchFamily="34" charset="0"/>
              <a:cs typeface="Arial" panose="020B0604020202020204" pitchFamily="34" charset="0"/>
            </a:rPr>
            <a:t>99.59</a:t>
          </a:r>
          <a:r>
            <a:rPr lang="en-US" sz="2000" dirty="0" smtClean="0">
              <a:solidFill>
                <a:schemeClr val="bg1"/>
              </a:solidFill>
              <a:latin typeface="Arial" panose="020B0604020202020204" pitchFamily="34" charset="0"/>
              <a:cs typeface="Arial" panose="020B0604020202020204" pitchFamily="34" charset="0"/>
            </a:rPr>
            <a:t>%</a:t>
          </a:r>
          <a:endParaRPr lang="en-US" sz="2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0.48529</cdr:x>
      <cdr:y>0.22034</cdr:y>
    </cdr:from>
    <cdr:to>
      <cdr:x>0.54414</cdr:x>
      <cdr:y>0.30508</cdr:y>
    </cdr:to>
    <cdr:sp macro="" textlink="">
      <cdr:nvSpPr>
        <cdr:cNvPr id="6" name="TextBox 5"/>
        <cdr:cNvSpPr txBox="1"/>
      </cdr:nvSpPr>
      <cdr:spPr>
        <a:xfrm xmlns:a="http://schemas.openxmlformats.org/drawingml/2006/main">
          <a:off x="5026867" y="990600"/>
          <a:ext cx="609600" cy="381000"/>
        </a:xfrm>
        <a:prstGeom xmlns:a="http://schemas.openxmlformats.org/drawingml/2006/main" prst="rect">
          <a:avLst/>
        </a:prstGeom>
        <a:solidFill xmlns:a="http://schemas.openxmlformats.org/drawingml/2006/main">
          <a:schemeClr val="tx1"/>
        </a:solidFill>
      </cdr:spPr>
      <cdr:txBody>
        <a:bodyPr xmlns:a="http://schemas.openxmlformats.org/drawingml/2006/main" vertOverflow="clip" wrap="none" rtlCol="0"/>
        <a:lstStyle xmlns:a="http://schemas.openxmlformats.org/drawingml/2006/main"/>
        <a:p xmlns:a="http://schemas.openxmlformats.org/drawingml/2006/main">
          <a:r>
            <a:rPr lang="en-US" sz="1800" dirty="0" smtClean="0">
              <a:solidFill>
                <a:schemeClr val="bg1"/>
              </a:solidFill>
              <a:latin typeface="Arial" panose="020B0604020202020204" pitchFamily="34" charset="0"/>
              <a:cs typeface="Arial" panose="020B0604020202020204" pitchFamily="34" charset="0"/>
            </a:rPr>
            <a:t>99.82%</a:t>
          </a:r>
          <a:endParaRPr lang="en-US" sz="18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0.78689</cdr:x>
      <cdr:y>0.42373</cdr:y>
    </cdr:from>
    <cdr:to>
      <cdr:x>0.87517</cdr:x>
      <cdr:y>0.50847</cdr:y>
    </cdr:to>
    <cdr:sp macro="" textlink="">
      <cdr:nvSpPr>
        <cdr:cNvPr id="7" name="TextBox 6"/>
        <cdr:cNvSpPr txBox="1"/>
      </cdr:nvSpPr>
      <cdr:spPr>
        <a:xfrm xmlns:a="http://schemas.openxmlformats.org/drawingml/2006/main">
          <a:off x="8151067" y="1905000"/>
          <a:ext cx="914400" cy="381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smtClean="0">
              <a:solidFill>
                <a:schemeClr val="bg1"/>
              </a:solidFill>
              <a:latin typeface="Arial" panose="020B0604020202020204" pitchFamily="34" charset="0"/>
              <a:cs typeface="Arial" panose="020B0604020202020204" pitchFamily="34" charset="0"/>
            </a:rPr>
            <a:t>99.71%</a:t>
          </a:r>
          <a:endParaRPr lang="en-US" sz="1800" dirty="0">
            <a:solidFill>
              <a:schemeClr val="bg1"/>
            </a:solidFill>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10/25/2023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10/25/2023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C325C5-45B1-4D11-BF92-EF804C82A15D}" type="slidenum">
              <a:rPr lang="en-US" smtClean="0"/>
              <a:pPr>
                <a:defRPr/>
              </a:pPr>
              <a:t>11</a:t>
            </a:fld>
            <a:endParaRPr lang="en-US" dirty="0"/>
          </a:p>
        </p:txBody>
      </p:sp>
    </p:spTree>
    <p:extLst>
      <p:ext uri="{BB962C8B-B14F-4D97-AF65-F5344CB8AC3E}">
        <p14:creationId xmlns:p14="http://schemas.microsoft.com/office/powerpoint/2010/main" val="137302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pPr defTabSz="928648"/>
            <a:fld id="{3BEC2A06-71DF-40BD-A274-7AA1D3D791BD}" type="slidenum">
              <a:rPr lang="en-US" smtClean="0">
                <a:solidFill>
                  <a:srgbClr val="000000"/>
                </a:solidFill>
              </a:rPr>
              <a:pPr defTabSz="928648"/>
              <a:t>15</a:t>
            </a:fld>
            <a:endParaRPr lang="en-US" dirty="0">
              <a:solidFill>
                <a:srgbClr val="000000"/>
              </a:solidFill>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702950" y="4422460"/>
            <a:ext cx="5617207" cy="4190367"/>
          </a:xfrm>
          <a:noFill/>
          <a:ln/>
        </p:spPr>
        <p:txBody>
          <a:bodyPr/>
          <a:lstStyle/>
          <a:p>
            <a:pPr eaLnBrk="1" hangingPunct="1"/>
            <a:endParaRPr lang="en-US" dirty="0"/>
          </a:p>
        </p:txBody>
      </p:sp>
    </p:spTree>
    <p:extLst>
      <p:ext uri="{BB962C8B-B14F-4D97-AF65-F5344CB8AC3E}">
        <p14:creationId xmlns:p14="http://schemas.microsoft.com/office/powerpoint/2010/main" val="1180015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10/25/2023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10/25/2023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10/25/2023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10/25/2023</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10/25/2023</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10/25/2023</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10/25/2023</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10/25/2023</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10/25/2023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10/25/2023</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10/25/2023</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60412" y="381000"/>
            <a:ext cx="9982200" cy="3352800"/>
          </a:xfrm>
        </p:spPr>
        <p:txBody>
          <a:bodyPr>
            <a:normAutofit/>
          </a:bodyPr>
          <a:lstStyle/>
          <a:p>
            <a:pPr algn="ctr"/>
            <a:r>
              <a:rPr lang="en-US" sz="19900" dirty="0" smtClean="0">
                <a:latin typeface="Arial Black" panose="020B0A04020102020204" pitchFamily="34" charset="0"/>
              </a:rPr>
              <a:t>L.W.I.N</a:t>
            </a:r>
            <a:endParaRPr lang="en-US" sz="19900" dirty="0">
              <a:latin typeface="Arial Black" panose="020B0A04020102020204" pitchFamily="34" charset="0"/>
            </a:endParaRPr>
          </a:p>
        </p:txBody>
      </p:sp>
      <p:sp>
        <p:nvSpPr>
          <p:cNvPr id="4" name="Subtitle 3"/>
          <p:cNvSpPr>
            <a:spLocks noGrp="1"/>
          </p:cNvSpPr>
          <p:nvPr>
            <p:ph type="subTitle" idx="1"/>
          </p:nvPr>
        </p:nvSpPr>
        <p:spPr>
          <a:xfrm>
            <a:off x="1065212" y="4419600"/>
            <a:ext cx="10439399" cy="2286000"/>
          </a:xfrm>
        </p:spPr>
        <p:txBody>
          <a:bodyPr>
            <a:normAutofit/>
          </a:bodyPr>
          <a:lstStyle/>
          <a:p>
            <a:pPr algn="ctr">
              <a:defRPr/>
            </a:pPr>
            <a:r>
              <a:rPr lang="en-US"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Louisiana </a:t>
            </a: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Wireless</a:t>
            </a:r>
            <a:b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Information Network</a:t>
            </a:r>
          </a:p>
          <a:p>
            <a:pPr algn="ctr">
              <a:defRPr/>
            </a:pP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System Management &amp; Maintenance </a:t>
            </a:r>
            <a:endParaRPr lang="en-US"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defRPr/>
            </a:pPr>
            <a:r>
              <a:rPr lang="en-US"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OCTOBER 25, </a:t>
            </a: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2023</a:t>
            </a:r>
          </a:p>
          <a:p>
            <a:pPr algn="ctr">
              <a:defRPr/>
            </a:pP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Department of Public Safety-State Police</a:t>
            </a:r>
          </a:p>
          <a:p>
            <a:pPr algn="ctr">
              <a:defRPr/>
            </a:pP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Mobility and Communication Services</a:t>
            </a:r>
          </a:p>
          <a:p>
            <a:pPr algn="ctr">
              <a:defRPr/>
            </a:pPr>
            <a:r>
              <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(225) </a:t>
            </a:r>
            <a:r>
              <a:rPr lang="en-US"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925-6036</a:t>
            </a:r>
            <a:endPar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825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sz="5400" b="1" u="sng" cap="small" dirty="0">
                <a:latin typeface="Arial Black" panose="020B0A04020102020204" pitchFamily="34" charset="0"/>
                <a:cs typeface="Times New Roman" pitchFamily="18" charset="0"/>
              </a:rPr>
              <a:t>Infrastructure Update</a:t>
            </a:r>
            <a:endParaRPr lang="en-US" sz="5400" dirty="0">
              <a:latin typeface="Arial Black" panose="020B0A04020102020204" pitchFamily="34" charset="0"/>
            </a:endParaRPr>
          </a:p>
        </p:txBody>
      </p:sp>
      <p:pic>
        <p:nvPicPr>
          <p:cNvPr id="4" name="Picture 3"/>
          <p:cNvPicPr>
            <a:picLocks noChangeAspect="1"/>
          </p:cNvPicPr>
          <p:nvPr/>
        </p:nvPicPr>
        <p:blipFill>
          <a:blip r:embed="rId2"/>
          <a:stretch>
            <a:fillRect/>
          </a:stretch>
        </p:blipFill>
        <p:spPr>
          <a:xfrm>
            <a:off x="1903412" y="2209800"/>
            <a:ext cx="8625179" cy="4166235"/>
          </a:xfrm>
          <a:prstGeom prst="rect">
            <a:avLst/>
          </a:prstGeom>
        </p:spPr>
      </p:pic>
    </p:spTree>
    <p:extLst>
      <p:ext uri="{BB962C8B-B14F-4D97-AF65-F5344CB8AC3E}">
        <p14:creationId xmlns:p14="http://schemas.microsoft.com/office/powerpoint/2010/main" val="293191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836612" y="-381000"/>
            <a:ext cx="8229600" cy="2895600"/>
          </a:xfrm>
        </p:spPr>
        <p:txBody>
          <a:bodyPr>
            <a:normAutofit/>
          </a:bodyPr>
          <a:lstStyle/>
          <a:p>
            <a:pPr algn="ctr"/>
            <a:r>
              <a:rPr lang="en-US" sz="5400" b="1" u="sng" dirty="0">
                <a:latin typeface="Arial Black" panose="020B0A04020102020204" pitchFamily="34" charset="0"/>
                <a:cs typeface="Times New Roman" pitchFamily="18" charset="0"/>
              </a:rPr>
              <a:t>SYSTEM</a:t>
            </a:r>
            <a:r>
              <a:rPr lang="en-US" sz="5400" b="1" u="sng" dirty="0">
                <a:cs typeface="Times New Roman" pitchFamily="18" charset="0"/>
              </a:rPr>
              <a:t> </a:t>
            </a:r>
            <a:r>
              <a:rPr lang="en-US" sz="5400" b="1" u="sng" dirty="0">
                <a:latin typeface="Arial Black" panose="020B0A04020102020204" pitchFamily="34" charset="0"/>
                <a:cs typeface="Times New Roman" pitchFamily="18" charset="0"/>
              </a:rPr>
              <a:t>SUMMARY</a:t>
            </a:r>
            <a:endParaRPr lang="en-US" sz="5400" dirty="0">
              <a:latin typeface="Arial Black" panose="020B0A04020102020204" pitchFamily="34" charset="0"/>
            </a:endParaRPr>
          </a:p>
        </p:txBody>
      </p:sp>
      <p:sp>
        <p:nvSpPr>
          <p:cNvPr id="2" name="Content Placeholder 1"/>
          <p:cNvSpPr>
            <a:spLocks noGrp="1"/>
          </p:cNvSpPr>
          <p:nvPr>
            <p:ph type="subTitle" idx="1"/>
          </p:nvPr>
        </p:nvSpPr>
        <p:spPr>
          <a:xfrm>
            <a:off x="836612" y="3352800"/>
            <a:ext cx="8229600" cy="1219200"/>
          </a:xfrm>
        </p:spPr>
        <p:txBody>
          <a:bodyPr>
            <a:normAutofit/>
          </a:bodyPr>
          <a:lstStyle/>
          <a:p>
            <a:pPr marL="0" indent="0" algn="ctr">
              <a:buClr>
                <a:srgbClr val="990000"/>
              </a:buClr>
              <a:buNone/>
            </a:pPr>
            <a:r>
              <a:rPr lang="en-US" sz="2400" dirty="0">
                <a:solidFill>
                  <a:srgbClr val="FFFFFF"/>
                </a:solidFill>
                <a:latin typeface="Arial" panose="020B0604020202020204" pitchFamily="34" charset="0"/>
                <a:cs typeface="Arial" panose="020B0604020202020204" pitchFamily="34" charset="0"/>
              </a:rPr>
              <a:t>	</a:t>
            </a:r>
            <a:r>
              <a:rPr lang="en-US" sz="2400" b="1" dirty="0">
                <a:solidFill>
                  <a:srgbClr val="FFC000"/>
                </a:solidFill>
                <a:latin typeface="Arial" panose="020B0604020202020204" pitchFamily="34" charset="0"/>
                <a:cs typeface="Arial" panose="020B0604020202020204" pitchFamily="34" charset="0"/>
              </a:rPr>
              <a:t>144*</a:t>
            </a:r>
            <a:r>
              <a:rPr lang="en-US" sz="2400" b="1" dirty="0">
                <a:solidFill>
                  <a:srgbClr val="FF0000"/>
                </a:solidFill>
                <a:latin typeface="Arial" panose="020B0604020202020204" pitchFamily="34" charset="0"/>
                <a:cs typeface="Arial" panose="020B0604020202020204" pitchFamily="34" charset="0"/>
              </a:rPr>
              <a:t>  </a:t>
            </a:r>
            <a:r>
              <a:rPr lang="en-US" sz="2400" b="1" dirty="0">
                <a:solidFill>
                  <a:schemeClr val="tx1"/>
                </a:solidFill>
                <a:latin typeface="Arial" panose="020B0604020202020204" pitchFamily="34" charset="0"/>
                <a:cs typeface="Arial" panose="020B0604020202020204" pitchFamily="34" charset="0"/>
              </a:rPr>
              <a:t>Total Tower Sites in </a:t>
            </a:r>
            <a:r>
              <a:rPr lang="en-US" sz="2400" b="1" dirty="0" smtClean="0">
                <a:solidFill>
                  <a:schemeClr val="tx1"/>
                </a:solidFill>
                <a:latin typeface="Arial" panose="020B0604020202020204" pitchFamily="34" charset="0"/>
                <a:cs typeface="Arial" panose="020B0604020202020204" pitchFamily="34" charset="0"/>
              </a:rPr>
              <a:t>Operation</a:t>
            </a:r>
          </a:p>
          <a:p>
            <a:pPr marL="0" indent="0" algn="ctr">
              <a:buClr>
                <a:srgbClr val="990000"/>
              </a:buClr>
              <a:buNone/>
            </a:pPr>
            <a:r>
              <a:rPr lang="en-US" sz="2400" b="1" dirty="0" smtClean="0">
                <a:solidFill>
                  <a:schemeClr val="tx1"/>
                </a:solidFill>
                <a:latin typeface="Arial" panose="020B0604020202020204" pitchFamily="34" charset="0"/>
                <a:cs typeface="Arial" panose="020B0604020202020204" pitchFamily="34" charset="0"/>
              </a:rPr>
              <a:t>    </a:t>
            </a:r>
          </a:p>
          <a:p>
            <a:pPr marL="0" indent="0" algn="ctr">
              <a:buClr>
                <a:srgbClr val="990000"/>
              </a:buClr>
              <a:buNone/>
            </a:pPr>
            <a:r>
              <a:rPr lang="en-US" sz="2400" b="1" dirty="0">
                <a:solidFill>
                  <a:schemeClr val="tx1"/>
                </a:solidFill>
                <a:latin typeface="Arial" panose="020B0604020202020204" pitchFamily="34" charset="0"/>
                <a:cs typeface="Arial" panose="020B0604020202020204" pitchFamily="34" charset="0"/>
              </a:rPr>
              <a:t> </a:t>
            </a:r>
            <a:r>
              <a:rPr lang="en-US" sz="2400" b="1" dirty="0" smtClean="0">
                <a:solidFill>
                  <a:schemeClr val="tx1"/>
                </a:solidFill>
                <a:latin typeface="Arial" panose="020B0604020202020204" pitchFamily="34" charset="0"/>
                <a:cs typeface="Arial" panose="020B0604020202020204" pitchFamily="34" charset="0"/>
              </a:rPr>
              <a:t>   </a:t>
            </a:r>
            <a:r>
              <a:rPr lang="en-US" sz="2400" b="1" dirty="0" smtClean="0">
                <a:solidFill>
                  <a:srgbClr val="FFC000"/>
                </a:solidFill>
                <a:latin typeface="Arial" panose="020B0604020202020204" pitchFamily="34" charset="0"/>
                <a:cs typeface="Arial" panose="020B0604020202020204" pitchFamily="34" charset="0"/>
              </a:rPr>
              <a:t>6</a:t>
            </a:r>
            <a:r>
              <a:rPr lang="en-US" sz="2400" b="1" dirty="0" smtClean="0">
                <a:solidFill>
                  <a:schemeClr val="tx1"/>
                </a:solidFill>
                <a:latin typeface="Arial" panose="020B0604020202020204" pitchFamily="34" charset="0"/>
                <a:cs typeface="Arial" panose="020B0604020202020204" pitchFamily="34" charset="0"/>
              </a:rPr>
              <a:t>	 </a:t>
            </a:r>
            <a:r>
              <a:rPr lang="en-US" sz="2400" b="1" dirty="0">
                <a:solidFill>
                  <a:schemeClr val="tx1"/>
                </a:solidFill>
                <a:latin typeface="Arial" panose="020B0604020202020204" pitchFamily="34" charset="0"/>
                <a:cs typeface="Arial" panose="020B0604020202020204" pitchFamily="34" charset="0"/>
              </a:rPr>
              <a:t>Operational Mobile Sites</a:t>
            </a: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113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140776"/>
            <a:ext cx="9144001" cy="1371600"/>
          </a:xfrm>
        </p:spPr>
        <p:txBody>
          <a:bodyPr/>
          <a:lstStyle/>
          <a:p>
            <a:pPr algn="ctr"/>
            <a:r>
              <a:rPr lang="en-US" b="1" dirty="0">
                <a:latin typeface="Arial Black" panose="020B0A04020102020204" pitchFamily="34" charset="0"/>
              </a:rPr>
              <a:t>Zone 1: </a:t>
            </a:r>
            <a:br>
              <a:rPr lang="en-US" b="1" dirty="0">
                <a:latin typeface="Arial Black" panose="020B0A04020102020204" pitchFamily="34" charset="0"/>
              </a:rPr>
            </a:br>
            <a:r>
              <a:rPr lang="en-US" b="1" dirty="0">
                <a:latin typeface="Arial Black" panose="020B0A04020102020204" pitchFamily="34" charset="0"/>
              </a:rPr>
              <a:t>42 Sites in Full Operation</a:t>
            </a:r>
          </a:p>
        </p:txBody>
      </p:sp>
      <p:sp>
        <p:nvSpPr>
          <p:cNvPr id="6" name="TextBox 5"/>
          <p:cNvSpPr txBox="1"/>
          <p:nvPr/>
        </p:nvSpPr>
        <p:spPr>
          <a:xfrm>
            <a:off x="760412" y="1225689"/>
            <a:ext cx="10666412" cy="5632311"/>
          </a:xfrm>
          <a:prstGeom prst="rect">
            <a:avLst/>
          </a:prstGeom>
          <a:noFill/>
        </p:spPr>
        <p:txBody>
          <a:bodyPr wrap="square" numCol="3" spcCol="731520" rtlCol="0" anchor="b">
            <a:spAutoFit/>
          </a:bodyPr>
          <a:lstStyle/>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Pan Am</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Bridge City</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Livonia</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Laplace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St. Tammany Simulcast</a:t>
            </a:r>
          </a:p>
          <a:p>
            <a:pPr marL="171450" indent="-171450">
              <a:buFont typeface="Wingdings" panose="05000000000000000000" pitchFamily="2" charset="2"/>
              <a:buChar char="Ø"/>
            </a:pPr>
            <a:r>
              <a:rPr lang="en-US" sz="2000" b="1" dirty="0" smtClean="0">
                <a:latin typeface="Arial" panose="020B0604020202020204" pitchFamily="34" charset="0"/>
                <a:cs typeface="Arial" panose="020B0604020202020204" pitchFamily="34" charset="0"/>
              </a:rPr>
              <a:t>Lacombe</a:t>
            </a:r>
            <a:endParaRPr lang="en-US" sz="2000" b="1"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Ø"/>
            </a:pPr>
            <a:r>
              <a:rPr lang="en-US" sz="2000" b="1" dirty="0" smtClean="0">
                <a:latin typeface="Arial" panose="020B0604020202020204" pitchFamily="34" charset="0"/>
                <a:cs typeface="Arial" panose="020B0604020202020204" pitchFamily="34" charset="0"/>
              </a:rPr>
              <a:t>Abita Springs</a:t>
            </a:r>
            <a:endParaRPr lang="en-US" sz="2000" b="1"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Waldheim</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Pearl River</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Covington</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Slidell</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Talisheek</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Blond</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Sheridan</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Geismar</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St. James</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Larose</a:t>
            </a:r>
          </a:p>
          <a:p>
            <a:pPr marL="171450" indent="-1714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Gibson</a:t>
            </a:r>
            <a:endParaRPr lang="en-US" sz="20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BR Simulcast</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BR</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Central</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LSU</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WBR</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Hammond</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Gray</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Berwick</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Baywood</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Ramah</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Sage Hill</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Parker Road</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Iberville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Livingston</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Jackson</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Greensburg</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Superdome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South Baton Rouge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Baldwin</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Pointe Coupee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Theriot</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Paincourtville</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Boothville </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Mobile Units</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94</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96</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97</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98</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99</a:t>
            </a:r>
          </a:p>
          <a:p>
            <a:pPr marL="171450" indent="-171450">
              <a:buFont typeface="Wingdings" panose="05000000000000000000" pitchFamily="2" charset="2"/>
              <a:buChar char="Ø"/>
            </a:pPr>
            <a:r>
              <a:rPr lang="en-US" sz="2000" b="1" dirty="0">
                <a:latin typeface="Arial" panose="020B0604020202020204" pitchFamily="34" charset="0"/>
                <a:cs typeface="Arial" panose="020B0604020202020204" pitchFamily="34" charset="0"/>
              </a:rPr>
              <a:t>100</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Denham Springs</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Clinton</a:t>
            </a:r>
          </a:p>
          <a:p>
            <a:pPr marL="171450" indent="-171450">
              <a:buFont typeface="Arial" panose="020B0604020202020204" pitchFamily="34" charset="0"/>
              <a:buChar char="•"/>
            </a:pPr>
            <a:r>
              <a:rPr lang="en-US" sz="2000" b="1" dirty="0">
                <a:latin typeface="Arial" panose="020B0604020202020204" pitchFamily="34" charset="0"/>
                <a:cs typeface="Arial" panose="020B0604020202020204" pitchFamily="34" charset="0"/>
              </a:rPr>
              <a:t>St. George</a:t>
            </a:r>
          </a:p>
          <a:p>
            <a:pPr marL="171450" indent="-1714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836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b="1" dirty="0">
                <a:latin typeface="Arial Black" panose="020B0A04020102020204" pitchFamily="34" charset="0"/>
              </a:rPr>
              <a:t>Zone 2: </a:t>
            </a:r>
            <a:br>
              <a:rPr lang="en-US" b="1" dirty="0">
                <a:latin typeface="Arial Black" panose="020B0A04020102020204" pitchFamily="34" charset="0"/>
              </a:rPr>
            </a:br>
            <a:r>
              <a:rPr lang="en-US" b="1" dirty="0">
                <a:latin typeface="Arial Black" panose="020B0A04020102020204" pitchFamily="34" charset="0"/>
              </a:rPr>
              <a:t>17 Sites in Full Operation</a:t>
            </a:r>
            <a:endParaRPr lang="en-US" dirty="0">
              <a:latin typeface="Arial Black" panose="020B0A04020102020204" pitchFamily="34" charset="0"/>
            </a:endParaRPr>
          </a:p>
        </p:txBody>
      </p:sp>
      <p:sp>
        <p:nvSpPr>
          <p:cNvPr id="5" name="Content Placeholder 4"/>
          <p:cNvSpPr txBox="1">
            <a:spLocks noGrp="1"/>
          </p:cNvSpPr>
          <p:nvPr>
            <p:ph idx="1"/>
          </p:nvPr>
        </p:nvSpPr>
        <p:spPr>
          <a:xfrm>
            <a:off x="3503612" y="2590800"/>
            <a:ext cx="7559595" cy="2862322"/>
          </a:xfrm>
          <a:prstGeom prst="rect">
            <a:avLst/>
          </a:prstGeom>
          <a:noFill/>
        </p:spPr>
        <p:txBody>
          <a:bodyPr wrap="square" numCol="3" spcCol="731520" rtlCol="0">
            <a:spAutoFit/>
          </a:bodyPr>
          <a:lstStyle/>
          <a:p>
            <a:pPr fontAlgn="base">
              <a:lnSpc>
                <a:spcPct val="100000"/>
              </a:lnSpc>
              <a:spcBef>
                <a:spcPct val="0"/>
              </a:spcBef>
              <a:spcAft>
                <a:spcPct val="0"/>
              </a:spcAft>
              <a:buClrTx/>
              <a:buSzTx/>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N.</a:t>
            </a:r>
            <a:r>
              <a:rPr kumimoji="0" lang="en-US" sz="2000" b="1" i="0" u="none" strike="noStrike" kern="1200" cap="none" spc="0" normalizeH="0" noProof="0" dirty="0" smtClean="0">
                <a:ln>
                  <a:noFill/>
                </a:ln>
                <a:effectLst/>
                <a:uLnTx/>
                <a:uFillTx/>
                <a:latin typeface="Arial" panose="020B0604020202020204" pitchFamily="34" charset="0"/>
                <a:cs typeface="Arial" panose="020B0604020202020204" pitchFamily="34" charset="0"/>
              </a:rPr>
              <a:t> </a:t>
            </a: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Simulcast</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R="0" lvl="0"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Gretna</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R="0" lvl="0"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Galleria </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fontAlgn="base">
              <a:lnSpc>
                <a:spcPct val="100000"/>
              </a:lnSpc>
              <a:spcBef>
                <a:spcPct val="0"/>
              </a:spcBef>
              <a:spcAft>
                <a:spcPct val="0"/>
              </a:spcAft>
              <a:buClrTx/>
              <a:buSzTx/>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NO East</a:t>
            </a:r>
          </a:p>
          <a:p>
            <a:pPr marR="0" lvl="0"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Lafitte  </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Bayou  Gauche </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Hahnville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St. Rosalie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Kenner</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Airport</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Port Fourchon</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Reggio</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Montegut</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Houma</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solidFill>
                  <a:srgbClr val="FFC000"/>
                </a:solidFill>
                <a:effectLst/>
                <a:uLnTx/>
                <a:uFillTx/>
                <a:latin typeface="Arial" panose="020B0604020202020204" pitchFamily="34" charset="0"/>
                <a:cs typeface="Arial" panose="020B0604020202020204" pitchFamily="34" charset="0"/>
              </a:rPr>
              <a:t>Bourg</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Buras</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rPr>
              <a:t>Wilmer</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2000" b="1" dirty="0" smtClean="0">
                <a:latin typeface="Arial" panose="020B0604020202020204" pitchFamily="34" charset="0"/>
                <a:cs typeface="Arial" panose="020B0604020202020204" pitchFamily="34" charset="0"/>
              </a:rPr>
              <a:t>Grand Isle</a:t>
            </a:r>
            <a:endParaRPr kumimoji="0" lang="en-US"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494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284412" y="152400"/>
            <a:ext cx="7033514" cy="18288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pPr algn="ctr" fontAlgn="base"/>
            <a:r>
              <a:rPr lang="en-US" sz="3600" b="1" cap="all" dirty="0" smtClean="0">
                <a:latin typeface="Arial Black" panose="020B0A04020102020204" pitchFamily="34" charset="0"/>
              </a:rPr>
              <a:t>Zone 3:</a:t>
            </a:r>
            <a:br>
              <a:rPr lang="en-US" sz="3600" b="1" cap="all" dirty="0" smtClean="0">
                <a:latin typeface="Arial Black" panose="020B0A04020102020204" pitchFamily="34" charset="0"/>
              </a:rPr>
            </a:br>
            <a:r>
              <a:rPr lang="en-US" sz="3600" b="1" cap="all" dirty="0" smtClean="0">
                <a:latin typeface="Arial Black" panose="020B0A04020102020204" pitchFamily="34" charset="0"/>
              </a:rPr>
              <a:t>53</a:t>
            </a:r>
            <a:r>
              <a:rPr lang="en-US" sz="3600" dirty="0" smtClean="0">
                <a:latin typeface="Arial Black" panose="020B0A04020102020204" pitchFamily="34" charset="0"/>
              </a:rPr>
              <a:t> </a:t>
            </a:r>
            <a:r>
              <a:rPr lang="en-US" sz="3600" b="1" cap="all" dirty="0" smtClean="0">
                <a:latin typeface="Arial Black" panose="020B0A04020102020204" pitchFamily="34" charset="0"/>
              </a:rPr>
              <a:t>Sites in Full Operation</a:t>
            </a:r>
            <a:endParaRPr lang="en-US" sz="3600" dirty="0">
              <a:latin typeface="Arial Black" panose="020B0A04020102020204" pitchFamily="34" charset="0"/>
            </a:endParaRPr>
          </a:p>
        </p:txBody>
      </p:sp>
      <p:sp>
        <p:nvSpPr>
          <p:cNvPr id="9" name="Title 8"/>
          <p:cNvSpPr txBox="1">
            <a:spLocks noGrp="1"/>
          </p:cNvSpPr>
          <p:nvPr>
            <p:ph type="ctrTitle"/>
          </p:nvPr>
        </p:nvSpPr>
        <p:spPr>
          <a:xfrm>
            <a:off x="1141412" y="2286000"/>
            <a:ext cx="10058400" cy="4419600"/>
          </a:xfrm>
          <a:prstGeom prst="rect">
            <a:avLst/>
          </a:prstGeom>
          <a:noFill/>
        </p:spPr>
        <p:txBody>
          <a:bodyPr wrap="square" numCol="4" rtlCol="0">
            <a:spAutoFit/>
          </a:bodyPr>
          <a:lstStyle/>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Clearwater</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Monroe</a:t>
            </a:r>
          </a:p>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Winnfield</a:t>
            </a: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Delhi</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Chopin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Dry Prong</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Hagewood</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Bossier(City)</a:t>
            </a:r>
          </a:p>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Farmerville</a:t>
            </a: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Minden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Natchitoches</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Bastrop</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Greenwood</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Ruston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Hineston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Ashland</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Vivian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Newellton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Noble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Transylvania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Alexandria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Avoyelles</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Bellevue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Bernice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Calhoun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Columbia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Ferriday</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Homer</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Jena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Jonesboro</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Mansfield</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Many</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Marion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Oak Grove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Plain Dealing</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Ringgold</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Sentell</a:t>
            </a:r>
          </a:p>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Tallulah</a:t>
            </a: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Wheeling</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Shreveport</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West Monroe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Chase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Keachi</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Coushatta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Shongaloo</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Sibley</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Vick</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Calvin</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Arcadia</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Enterprise</a:t>
            </a: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Holloway</a:t>
            </a:r>
          </a:p>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Chatham</a:t>
            </a:r>
          </a:p>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Cypress</a:t>
            </a: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b="1" dirty="0">
              <a:solidFill>
                <a:schemeClr val="accent4">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163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rot="10800000" flipV="1">
            <a:off x="1979612" y="36022"/>
            <a:ext cx="8458200" cy="1981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algn="ctr" fontAlgn="base"/>
            <a:r>
              <a:rPr lang="en-US" b="1" cap="all" dirty="0" smtClean="0">
                <a:latin typeface="Arial Black" panose="020B0A04020102020204" pitchFamily="34" charset="0"/>
              </a:rPr>
              <a:t>Zone 4:</a:t>
            </a:r>
            <a:br>
              <a:rPr lang="en-US" b="1" cap="all" dirty="0" smtClean="0">
                <a:latin typeface="Arial Black" panose="020B0A04020102020204" pitchFamily="34" charset="0"/>
              </a:rPr>
            </a:br>
            <a:r>
              <a:rPr lang="en-US" b="1" cap="all" dirty="0" smtClean="0">
                <a:latin typeface="Arial Black" panose="020B0A04020102020204" pitchFamily="34" charset="0"/>
              </a:rPr>
              <a:t>32 Sites in Full</a:t>
            </a:r>
            <a:r>
              <a:rPr lang="en-US" dirty="0" smtClean="0">
                <a:latin typeface="Arial Black" panose="020B0A04020102020204" pitchFamily="34" charset="0"/>
              </a:rPr>
              <a:t> </a:t>
            </a:r>
            <a:r>
              <a:rPr lang="en-US" b="1" cap="all" dirty="0" smtClean="0">
                <a:latin typeface="Arial Black" panose="020B0A04020102020204" pitchFamily="34" charset="0"/>
              </a:rPr>
              <a:t>Operation</a:t>
            </a:r>
            <a:endParaRPr lang="en-US" dirty="0">
              <a:latin typeface="Arial Black" panose="020B0A04020102020204" pitchFamily="34" charset="0"/>
            </a:endParaRPr>
          </a:p>
        </p:txBody>
      </p:sp>
      <p:sp>
        <p:nvSpPr>
          <p:cNvPr id="4" name="TextBox 3"/>
          <p:cNvSpPr txBox="1"/>
          <p:nvPr/>
        </p:nvSpPr>
        <p:spPr>
          <a:xfrm>
            <a:off x="1065212" y="2362200"/>
            <a:ext cx="9982200" cy="4154984"/>
          </a:xfrm>
          <a:prstGeom prst="rect">
            <a:avLst/>
          </a:prstGeom>
          <a:noFill/>
        </p:spPr>
        <p:txBody>
          <a:bodyPr wrap="square" numCol="4" rtlCol="0">
            <a:spAutoFit/>
          </a:bodyPr>
          <a:lstStyle/>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Abbeville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Acadia</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Arsene </a:t>
            </a:r>
            <a:r>
              <a:rPr kumimoji="0" lang="en-US" sz="2000" b="1" i="0" u="none" strike="noStrike" kern="1200" cap="none" spc="0" normalizeH="0" baseline="0" noProof="0" dirty="0" smtClean="0">
                <a:ln>
                  <a:noFill/>
                </a:ln>
                <a:effectLst/>
                <a:uLnTx/>
                <a:uFillTx/>
                <a:latin typeface="Arial" charset="0"/>
                <a:ea typeface="+mn-ea"/>
                <a:cs typeface="+mn-cs"/>
              </a:rPr>
              <a:t>LeBleu</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DeQuincy</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Dry Creek </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Jeanerette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Jennings</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Johnson Bayou</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Lafayette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Lake Charles</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Leesville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Merryville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Opelousas</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Parks</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Rockefeller</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Rosepine</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Scott</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Sulphur</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Vermillion</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Ville Platte </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Vinton</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Craven</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Hicks</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Hornbeck</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Oakdale</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Roseland</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E. Jennings</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Anacoco</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Oberlin</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Moss Bluff </a:t>
            </a:r>
            <a:endParaRPr kumimoji="0" lang="en-US" sz="2000" b="1" i="0" u="none" strike="noStrike" kern="1200" cap="none" spc="0" normalizeH="0" baseline="0" noProof="0" dirty="0">
              <a:ln>
                <a:noFill/>
              </a:ln>
              <a:effectLst/>
              <a:uLnTx/>
              <a:uFillTx/>
              <a:latin typeface="Arial" charset="0"/>
              <a:ea typeface="+mn-ea"/>
              <a:cs typeface="+mn-cs"/>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effectLst/>
                <a:uLnTx/>
                <a:uFillTx/>
                <a:latin typeface="Arial" charset="0"/>
                <a:ea typeface="+mn-ea"/>
                <a:cs typeface="+mn-cs"/>
              </a:rPr>
              <a:t>New Iberia</a:t>
            </a: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smtClean="0">
                <a:ln>
                  <a:noFill/>
                </a:ln>
                <a:effectLst/>
                <a:uLnTx/>
                <a:uFillTx/>
                <a:latin typeface="Arial" charset="0"/>
                <a:ea typeface="+mn-ea"/>
                <a:cs typeface="+mn-cs"/>
              </a:rPr>
              <a:t>Eunice</a:t>
            </a:r>
            <a:endParaRPr kumimoji="0" lang="en-US" sz="2000" b="1" i="0" u="none" strike="noStrike" kern="1200" cap="none" spc="0" normalizeH="0" baseline="0" noProof="0" dirty="0">
              <a:ln>
                <a:noFill/>
              </a:ln>
              <a:effectLst/>
              <a:uLnTx/>
              <a:uFillTx/>
              <a:latin typeface="Arial" charset="0"/>
              <a:ea typeface="+mn-ea"/>
              <a:cs typeface="+mn-cs"/>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effectLst/>
              <a:uLnTx/>
              <a:uFillTx/>
              <a:latin typeface="Arial" charset="0"/>
              <a:ea typeface="+mn-ea"/>
              <a:cs typeface="+mn-cs"/>
            </a:endParaRPr>
          </a:p>
        </p:txBody>
      </p:sp>
    </p:spTree>
    <p:extLst>
      <p:ext uri="{BB962C8B-B14F-4D97-AF65-F5344CB8AC3E}">
        <p14:creationId xmlns:p14="http://schemas.microsoft.com/office/powerpoint/2010/main" val="37520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967335"/>
            <a:ext cx="6092825" cy="1384995"/>
          </a:xfrm>
          <a:prstGeom prst="rect">
            <a:avLst/>
          </a:prstGeom>
        </p:spPr>
        <p:txBody>
          <a:bodyPr>
            <a:spAutoFit/>
          </a:bodyPr>
          <a:lstStyle/>
          <a:p>
            <a:pPr algn="ctr">
              <a:buClr>
                <a:srgbClr val="FFC000"/>
              </a:buClr>
              <a:buFont typeface="Wingdings" pitchFamily="2" charset="2"/>
              <a:buChar char="Ø"/>
            </a:pPr>
            <a:r>
              <a:rPr lang="en-US" sz="2800" dirty="0" smtClean="0">
                <a:latin typeface="Arial" panose="020B0604020202020204" pitchFamily="34" charset="0"/>
                <a:cs typeface="Arial" panose="020B0604020202020204" pitchFamily="34" charset="0"/>
              </a:rPr>
              <a:t> Total </a:t>
            </a:r>
            <a:r>
              <a:rPr lang="en-US" sz="2800" dirty="0">
                <a:latin typeface="Arial" panose="020B0604020202020204" pitchFamily="34" charset="0"/>
                <a:cs typeface="Arial" panose="020B0604020202020204" pitchFamily="34" charset="0"/>
              </a:rPr>
              <a:t>Channels </a:t>
            </a:r>
            <a:r>
              <a:rPr lang="en-US" sz="2800" dirty="0" smtClean="0">
                <a:latin typeface="Arial" panose="020B0604020202020204" pitchFamily="34" charset="0"/>
                <a:cs typeface="Arial" panose="020B0604020202020204" pitchFamily="34" charset="0"/>
              </a:rPr>
              <a:t>1310</a:t>
            </a:r>
          </a:p>
          <a:p>
            <a:pPr algn="ctr">
              <a:buClr>
                <a:srgbClr val="FFC000"/>
              </a:buClr>
              <a:buFont typeface="Wingdings" pitchFamily="2" charset="2"/>
              <a:buChar char="Ø"/>
            </a:pP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1259 Channels on 144 </a:t>
            </a:r>
            <a:r>
              <a:rPr lang="en-US" sz="2800" dirty="0" smtClean="0">
                <a:latin typeface="Arial" panose="020B0604020202020204" pitchFamily="34" charset="0"/>
                <a:cs typeface="Arial" panose="020B0604020202020204" pitchFamily="34" charset="0"/>
              </a:rPr>
              <a:t>Sites</a:t>
            </a:r>
          </a:p>
          <a:p>
            <a:pPr algn="ctr">
              <a:buClr>
                <a:srgbClr val="FFC000"/>
              </a:buClr>
              <a:buFont typeface="Wingdings" pitchFamily="2" charset="2"/>
              <a:buChar char="Ø"/>
            </a:pPr>
            <a:r>
              <a:rPr lang="en-US" sz="2800" dirty="0" smtClean="0">
                <a:latin typeface="Arial" panose="020B0604020202020204" pitchFamily="34" charset="0"/>
                <a:cs typeface="Arial" panose="020B0604020202020204" pitchFamily="34" charset="0"/>
              </a:rPr>
              <a:t>51 </a:t>
            </a:r>
            <a:r>
              <a:rPr lang="en-US" sz="2800" dirty="0">
                <a:latin typeface="Arial" panose="020B0604020202020204" pitchFamily="34" charset="0"/>
                <a:cs typeface="Arial" panose="020B0604020202020204" pitchFamily="34" charset="0"/>
              </a:rPr>
              <a:t>Channels on 6 Mobile Sites</a:t>
            </a:r>
          </a:p>
        </p:txBody>
      </p:sp>
      <p:sp>
        <p:nvSpPr>
          <p:cNvPr id="3" name="Rectangle 2"/>
          <p:cNvSpPr txBox="1">
            <a:spLocks noChangeArrowheads="1"/>
          </p:cNvSpPr>
          <p:nvPr/>
        </p:nvSpPr>
        <p:spPr bwMode="auto">
          <a:xfrm>
            <a:off x="3061652" y="838200"/>
            <a:ext cx="6243892" cy="1187335"/>
          </a:xfrm>
          <a:prstGeom prst="rect">
            <a:avLst/>
          </a:prstGeom>
        </p:spPr>
        <p:txBody>
          <a:bodyPr vert="horz" lIns="91440" tIns="45720" rIns="91440" bIns="45720" numCol="1" anchorCtr="0" compatLnSpc="1">
            <a:prstTxWarp prst="textNoShape">
              <a:avLst/>
            </a:prstTxWarp>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algn="ctr">
              <a:defRPr/>
            </a:pPr>
            <a:r>
              <a:rPr lang="en-US" sz="4800" b="1" u="sng" cap="small" dirty="0" smtClean="0">
                <a:latin typeface="Arial Black" panose="020B0A04020102020204" pitchFamily="34" charset="0"/>
                <a:cs typeface="Times New Roman" pitchFamily="18" charset="0"/>
              </a:rPr>
              <a:t>Channel</a:t>
            </a:r>
            <a:r>
              <a:rPr lang="en-US" sz="4800" b="1" u="sng" cap="small" dirty="0" smtClean="0">
                <a:latin typeface="+mn-lt"/>
                <a:cs typeface="Times New Roman" pitchFamily="18" charset="0"/>
              </a:rPr>
              <a:t> </a:t>
            </a:r>
            <a:r>
              <a:rPr lang="en-US" sz="4800" b="1" u="sng" cap="small" dirty="0" smtClean="0">
                <a:latin typeface="Arial Black" panose="020B0A04020102020204" pitchFamily="34" charset="0"/>
                <a:cs typeface="Times New Roman" pitchFamily="18" charset="0"/>
              </a:rPr>
              <a:t>Summary</a:t>
            </a:r>
            <a:endParaRPr lang="en-US" sz="4800" b="1" u="sng" cap="small" dirty="0">
              <a:latin typeface="Arial Black" panose="020B0A04020102020204" pitchFamily="34" charset="0"/>
              <a:cs typeface="Times New Roman" pitchFamily="18" charset="0"/>
            </a:endParaRPr>
          </a:p>
        </p:txBody>
      </p:sp>
    </p:spTree>
    <p:extLst>
      <p:ext uri="{BB962C8B-B14F-4D97-AF65-F5344CB8AC3E}">
        <p14:creationId xmlns:p14="http://schemas.microsoft.com/office/powerpoint/2010/main" val="123691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5000" contrast="-27000"/>
                    </a14:imgEffect>
                  </a14:imgLayer>
                </a14:imgProps>
              </a:ext>
              <a:ext uri="{28A0092B-C50C-407E-A947-70E740481C1C}">
                <a14:useLocalDpi xmlns:a14="http://schemas.microsoft.com/office/drawing/2010/main" val="0"/>
              </a:ext>
            </a:extLst>
          </a:blip>
          <a:stretch>
            <a:fillRect/>
          </a:stretch>
        </p:blipFill>
        <p:spPr>
          <a:xfrm>
            <a:off x="0" y="0"/>
            <a:ext cx="2513012" cy="6858000"/>
          </a:xfrm>
          <a:prstGeom prst="rect">
            <a:avLst/>
          </a:prstGeom>
        </p:spPr>
      </p:pic>
      <p:sp>
        <p:nvSpPr>
          <p:cNvPr id="6" name="Rectangle 2"/>
          <p:cNvSpPr txBox="1">
            <a:spLocks noChangeArrowheads="1"/>
          </p:cNvSpPr>
          <p:nvPr/>
        </p:nvSpPr>
        <p:spPr>
          <a:xfrm>
            <a:off x="4113212" y="1295400"/>
            <a:ext cx="6248400" cy="3276600"/>
          </a:xfrm>
          <a:prstGeom prst="rect">
            <a:avLst/>
          </a:prstGeom>
        </p:spPr>
        <p:txBody>
          <a:bodyPr anchor="b" anchorCtr="0">
            <a:normAutofit fontScale="97500"/>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182880" algn="ctr">
              <a:defRPr/>
            </a:pPr>
            <a:r>
              <a:rPr lang="en-US" sz="7200" b="1" cap="small" dirty="0" smtClean="0">
                <a:latin typeface="Arial Black" panose="020B0A04020102020204" pitchFamily="34" charset="0"/>
                <a:cs typeface="Times New Roman" pitchFamily="18" charset="0"/>
              </a:rPr>
              <a:t>System  </a:t>
            </a:r>
            <a:br>
              <a:rPr lang="en-US" sz="7200" b="1" cap="small" dirty="0" smtClean="0">
                <a:latin typeface="Arial Black" panose="020B0A04020102020204" pitchFamily="34" charset="0"/>
                <a:cs typeface="Times New Roman" pitchFamily="18" charset="0"/>
              </a:rPr>
            </a:br>
            <a:r>
              <a:rPr lang="en-US" sz="7200" b="1" cap="small" dirty="0" smtClean="0">
                <a:latin typeface="Arial Black" panose="020B0A04020102020204" pitchFamily="34" charset="0"/>
                <a:cs typeface="Times New Roman" pitchFamily="18" charset="0"/>
              </a:rPr>
              <a:t>Statistics</a:t>
            </a:r>
            <a:endParaRPr lang="en-US" sz="7200" b="1" cap="small" dirty="0">
              <a:latin typeface="Arial Black" panose="020B0A04020102020204" pitchFamily="34" charset="0"/>
              <a:cs typeface="Times New Roman" pitchFamily="18" charset="0"/>
            </a:endParaRPr>
          </a:p>
        </p:txBody>
      </p:sp>
    </p:spTree>
    <p:extLst>
      <p:ext uri="{BB962C8B-B14F-4D97-AF65-F5344CB8AC3E}">
        <p14:creationId xmlns:p14="http://schemas.microsoft.com/office/powerpoint/2010/main" val="329733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94388" y="0"/>
            <a:ext cx="9144001" cy="1371600"/>
          </a:xfrm>
        </p:spPr>
        <p:txBody>
          <a:bodyPr>
            <a:normAutofit/>
          </a:bodyPr>
          <a:lstStyle/>
          <a:p>
            <a:pPr algn="ctr"/>
            <a:r>
              <a:rPr lang="en-US" sz="5400" dirty="0" smtClean="0">
                <a:latin typeface="Arial Black" panose="020B0A04020102020204" pitchFamily="34" charset="0"/>
              </a:rPr>
              <a:t>SUBSCRIBERS</a:t>
            </a:r>
            <a:endParaRPr lang="en-US" sz="5400" dirty="0">
              <a:latin typeface="Arial Black" panose="020B0A04020102020204"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99446301"/>
              </p:ext>
            </p:extLst>
          </p:nvPr>
        </p:nvGraphicFramePr>
        <p:xfrm>
          <a:off x="132312" y="1219200"/>
          <a:ext cx="11600899" cy="5410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3412" y="-27894"/>
            <a:ext cx="8229600" cy="1143000"/>
          </a:xfrm>
        </p:spPr>
        <p:txBody>
          <a:bodyPr>
            <a:normAutofit/>
          </a:bodyPr>
          <a:lstStyle/>
          <a:p>
            <a:pPr algn="ctr"/>
            <a:r>
              <a:rPr lang="en-US" sz="4400" b="1" dirty="0">
                <a:latin typeface="Arial Black" panose="020B0A04020102020204" pitchFamily="34" charset="0"/>
              </a:rPr>
              <a:t>PUSH TO TALK PER DAY</a:t>
            </a:r>
          </a:p>
        </p:txBody>
      </p:sp>
      <p:graphicFrame>
        <p:nvGraphicFramePr>
          <p:cNvPr id="4" name="Chart 3"/>
          <p:cNvGraphicFramePr>
            <a:graphicFrameLocks/>
          </p:cNvGraphicFramePr>
          <p:nvPr>
            <p:extLst>
              <p:ext uri="{D42A27DB-BD31-4B8C-83A1-F6EECF244321}">
                <p14:modId xmlns:p14="http://schemas.microsoft.com/office/powerpoint/2010/main" val="4213530311"/>
              </p:ext>
            </p:extLst>
          </p:nvPr>
        </p:nvGraphicFramePr>
        <p:xfrm>
          <a:off x="531812" y="1219200"/>
          <a:ext cx="11201400"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3970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US" sz="4400" b="1" dirty="0" smtClean="0">
                <a:latin typeface="Arial Black" panose="020B0A04020102020204" pitchFamily="34" charset="0"/>
              </a:rPr>
              <a:t>MONTHLY PUSH </a:t>
            </a:r>
            <a:r>
              <a:rPr lang="en-US" sz="4400" b="1" dirty="0">
                <a:latin typeface="Arial Black" panose="020B0A04020102020204" pitchFamily="34" charset="0"/>
              </a:rPr>
              <a:t>TO </a:t>
            </a:r>
            <a:r>
              <a:rPr lang="en-US" sz="4400" b="1" dirty="0" smtClean="0">
                <a:latin typeface="Arial Black" panose="020B0A04020102020204" pitchFamily="34" charset="0"/>
              </a:rPr>
              <a:t>TALK</a:t>
            </a:r>
            <a:endParaRPr lang="en-US" sz="4400" b="1" dirty="0">
              <a:latin typeface="Arial Black" panose="020B0A04020102020204" pitchFamily="34" charset="0"/>
            </a:endParaRPr>
          </a:p>
        </p:txBody>
      </p:sp>
      <p:graphicFrame>
        <p:nvGraphicFramePr>
          <p:cNvPr id="5" name="Chart 4"/>
          <p:cNvGraphicFramePr>
            <a:graphicFrameLocks/>
          </p:cNvGraphicFramePr>
          <p:nvPr>
            <p:extLst>
              <p:ext uri="{D42A27DB-BD31-4B8C-83A1-F6EECF244321}">
                <p14:modId xmlns:p14="http://schemas.microsoft.com/office/powerpoint/2010/main" val="1609858481"/>
              </p:ext>
            </p:extLst>
          </p:nvPr>
        </p:nvGraphicFramePr>
        <p:xfrm>
          <a:off x="150812" y="2057400"/>
          <a:ext cx="115824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92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latin typeface="Arial Black" panose="020B0A04020102020204" pitchFamily="34" charset="0"/>
              </a:rPr>
              <a:t>BUSIES</a:t>
            </a:r>
            <a:endParaRPr lang="en-US" sz="6000" dirty="0">
              <a:latin typeface="Arial Black" panose="020B0A04020102020204" pitchFamily="34" charset="0"/>
            </a:endParaRPr>
          </a:p>
        </p:txBody>
      </p:sp>
      <p:graphicFrame>
        <p:nvGraphicFramePr>
          <p:cNvPr id="8" name="Chart 7"/>
          <p:cNvGraphicFramePr>
            <a:graphicFrameLocks/>
          </p:cNvGraphicFramePr>
          <p:nvPr>
            <p:extLst>
              <p:ext uri="{D42A27DB-BD31-4B8C-83A1-F6EECF244321}">
                <p14:modId xmlns:p14="http://schemas.microsoft.com/office/powerpoint/2010/main" val="2393926300"/>
              </p:ext>
            </p:extLst>
          </p:nvPr>
        </p:nvGraphicFramePr>
        <p:xfrm>
          <a:off x="303212" y="1981200"/>
          <a:ext cx="10744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698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u="sng" dirty="0">
                <a:latin typeface="Arial Black" panose="020B0A04020102020204" pitchFamily="34" charset="0"/>
              </a:rPr>
              <a:t>Top Busy Sites</a:t>
            </a:r>
          </a:p>
        </p:txBody>
      </p:sp>
      <p:sp>
        <p:nvSpPr>
          <p:cNvPr id="5" name="Rectangle 4" descr="Cell Tower"/>
          <p:cNvSpPr/>
          <p:nvPr/>
        </p:nvSpPr>
        <p:spPr>
          <a:xfrm>
            <a:off x="1674812" y="1600200"/>
            <a:ext cx="3468976" cy="4114800"/>
          </a:xfrm>
          <a:prstGeom prst="rect">
            <a:avLst/>
          </a:prstGeom>
          <a: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TextBox 6"/>
          <p:cNvSpPr txBox="1"/>
          <p:nvPr/>
        </p:nvSpPr>
        <p:spPr>
          <a:xfrm>
            <a:off x="5180012" y="2590800"/>
            <a:ext cx="4800600" cy="1569660"/>
          </a:xfrm>
          <a:prstGeom prst="rect">
            <a:avLst/>
          </a:prstGeom>
          <a:noFill/>
        </p:spPr>
        <p:txBody>
          <a:bodyPr wrap="square" rtlCol="0">
            <a:spAutoFit/>
          </a:bodyPr>
          <a:lstStyle/>
          <a:p>
            <a:pPr marL="342900" indent="-342900">
              <a:buAutoNum type="arabicPeriod"/>
            </a:pPr>
            <a:r>
              <a:rPr lang="en-US" sz="3200" b="1" dirty="0" smtClean="0">
                <a:latin typeface="Arial" panose="020B0604020202020204" pitchFamily="34" charset="0"/>
                <a:cs typeface="Arial" panose="020B0604020202020204" pitchFamily="34" charset="0"/>
              </a:rPr>
              <a:t>Merryville    5,951</a:t>
            </a:r>
          </a:p>
          <a:p>
            <a:pPr marL="342900" indent="-342900">
              <a:buAutoNum type="arabicPeriod"/>
            </a:pPr>
            <a:r>
              <a:rPr lang="en-US" sz="3200" b="1" dirty="0" smtClean="0">
                <a:latin typeface="Arial" panose="020B0604020202020204" pitchFamily="34" charset="0"/>
                <a:cs typeface="Arial" panose="020B0604020202020204" pitchFamily="34" charset="0"/>
              </a:rPr>
              <a:t>Hornbeck    526        </a:t>
            </a:r>
          </a:p>
          <a:p>
            <a:pPr marL="342900" indent="-342900">
              <a:buAutoNum type="arabicPeriod"/>
            </a:pPr>
            <a:r>
              <a:rPr lang="en-US" sz="3200" b="1" dirty="0" smtClean="0">
                <a:latin typeface="Arial" panose="020B0604020202020204" pitchFamily="34" charset="0"/>
                <a:cs typeface="Arial" panose="020B0604020202020204" pitchFamily="34" charset="0"/>
              </a:rPr>
              <a:t>Cravens </a:t>
            </a:r>
            <a:r>
              <a:rPr lang="en-US" sz="3200" b="1" dirty="0">
                <a:latin typeface="Arial" panose="020B0604020202020204" pitchFamily="34" charset="0"/>
                <a:cs typeface="Arial" panose="020B0604020202020204" pitchFamily="34" charset="0"/>
              </a:rPr>
              <a:t> </a:t>
            </a:r>
            <a:r>
              <a:rPr lang="en-US" sz="3200" b="1" dirty="0" smtClean="0">
                <a:latin typeface="Arial" panose="020B0604020202020204" pitchFamily="34" charset="0"/>
                <a:cs typeface="Arial" panose="020B0604020202020204" pitchFamily="34" charset="0"/>
              </a:rPr>
              <a:t>    387</a:t>
            </a:r>
          </a:p>
        </p:txBody>
      </p:sp>
    </p:spTree>
    <p:extLst>
      <p:ext uri="{BB962C8B-B14F-4D97-AF65-F5344CB8AC3E}">
        <p14:creationId xmlns:p14="http://schemas.microsoft.com/office/powerpoint/2010/main" val="227779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9"/>
          <p:cNvSpPr txBox="1">
            <a:spLocks noChangeArrowheads="1"/>
          </p:cNvSpPr>
          <p:nvPr/>
        </p:nvSpPr>
        <p:spPr bwMode="auto">
          <a:xfrm>
            <a:off x="1650864" y="224778"/>
            <a:ext cx="8869680" cy="710005"/>
          </a:xfrm>
          <a:prstGeom prst="rect">
            <a:avLst/>
          </a:prstGeom>
          <a:noFill/>
          <a:ln>
            <a:miter lim="800000"/>
            <a:headEnd/>
            <a:tailEnd/>
          </a:ln>
        </p:spPr>
        <p:txBody>
          <a:bodyPr anchor="ctr"/>
          <a:lstStyle/>
          <a:p>
            <a:pPr algn="ctr">
              <a:defRPr/>
            </a:pPr>
            <a:r>
              <a:rPr lang="en-US" sz="3200" u="sng" kern="0" cap="small" dirty="0">
                <a:latin typeface="Arial Black" panose="020B0A04020102020204" pitchFamily="34" charset="0"/>
                <a:cs typeface="Times New Roman" pitchFamily="18" charset="0"/>
              </a:rPr>
              <a:t> </a:t>
            </a:r>
            <a:r>
              <a:rPr lang="en-US" sz="3200" b="1" u="sng" kern="0" cap="small" dirty="0">
                <a:latin typeface="Arial Black" panose="020B0A04020102020204" pitchFamily="34" charset="0"/>
                <a:cs typeface="Times New Roman" pitchFamily="18" charset="0"/>
              </a:rPr>
              <a:t>SITE</a:t>
            </a:r>
            <a:r>
              <a:rPr lang="en-US" sz="3200" u="sng" kern="0" cap="small" dirty="0">
                <a:latin typeface="Arial Black" panose="020B0A04020102020204" pitchFamily="34" charset="0"/>
                <a:cs typeface="Times New Roman" pitchFamily="18" charset="0"/>
              </a:rPr>
              <a:t> OUTAGES</a:t>
            </a:r>
          </a:p>
        </p:txBody>
      </p:sp>
      <p:sp>
        <p:nvSpPr>
          <p:cNvPr id="2" name="TextBox 1"/>
          <p:cNvSpPr txBox="1"/>
          <p:nvPr/>
        </p:nvSpPr>
        <p:spPr>
          <a:xfrm>
            <a:off x="2908163" y="6276936"/>
            <a:ext cx="6248400" cy="369332"/>
          </a:xfrm>
          <a:prstGeom prst="rect">
            <a:avLst/>
          </a:prstGeom>
          <a:noFill/>
        </p:spPr>
        <p:txBody>
          <a:bodyPr wrap="square" rtlCol="0">
            <a:spAutoFit/>
          </a:bodyPr>
          <a:lstStyle/>
          <a:p>
            <a:pPr algn="ctr"/>
            <a:r>
              <a:rPr lang="en-US" dirty="0">
                <a:solidFill>
                  <a:srgbClr val="CC9900"/>
                </a:solidFill>
                <a:latin typeface="Arial Black" panose="020B0A04020102020204" pitchFamily="34" charset="0"/>
              </a:rPr>
              <a:t>Total</a:t>
            </a:r>
            <a:r>
              <a:rPr lang="en-US" dirty="0">
                <a:solidFill>
                  <a:srgbClr val="C00000"/>
                </a:solidFill>
                <a:latin typeface="Arial Black" panose="020B0A04020102020204" pitchFamily="34" charset="0"/>
              </a:rPr>
              <a:t> </a:t>
            </a:r>
            <a:r>
              <a:rPr lang="en-US" dirty="0">
                <a:solidFill>
                  <a:srgbClr val="CC9900"/>
                </a:solidFill>
                <a:latin typeface="Arial Black" panose="020B0A04020102020204" pitchFamily="34" charset="0"/>
                <a:cs typeface="Arial" panose="020B0604020202020204" pitchFamily="34" charset="0"/>
              </a:rPr>
              <a:t>Downtime</a:t>
            </a:r>
            <a:r>
              <a:rPr lang="en-US" dirty="0">
                <a:solidFill>
                  <a:srgbClr val="CC9900"/>
                </a:solidFill>
                <a:latin typeface="Arial Black" panose="020B0A04020102020204" pitchFamily="34" charset="0"/>
              </a:rPr>
              <a:t>: </a:t>
            </a:r>
            <a:r>
              <a:rPr lang="en-US" dirty="0" smtClean="0">
                <a:solidFill>
                  <a:srgbClr val="CC9900"/>
                </a:solidFill>
                <a:latin typeface="Arial Black" panose="020B0A04020102020204" pitchFamily="34" charset="0"/>
              </a:rPr>
              <a:t>614 </a:t>
            </a:r>
            <a:r>
              <a:rPr lang="en-US" dirty="0">
                <a:solidFill>
                  <a:srgbClr val="CC9900"/>
                </a:solidFill>
                <a:latin typeface="Arial Black" panose="020B0A04020102020204" pitchFamily="34" charset="0"/>
              </a:rPr>
              <a:t>Hours  </a:t>
            </a:r>
          </a:p>
        </p:txBody>
      </p:sp>
      <p:graphicFrame>
        <p:nvGraphicFramePr>
          <p:cNvPr id="7" name="Table 6"/>
          <p:cNvGraphicFramePr>
            <a:graphicFrameLocks noGrp="1"/>
          </p:cNvGraphicFramePr>
          <p:nvPr>
            <p:extLst>
              <p:ext uri="{D42A27DB-BD31-4B8C-83A1-F6EECF244321}">
                <p14:modId xmlns:p14="http://schemas.microsoft.com/office/powerpoint/2010/main" val="3961214807"/>
              </p:ext>
            </p:extLst>
          </p:nvPr>
        </p:nvGraphicFramePr>
        <p:xfrm>
          <a:off x="1650864" y="934783"/>
          <a:ext cx="8762999" cy="5619305"/>
        </p:xfrm>
        <a:graphic>
          <a:graphicData uri="http://schemas.openxmlformats.org/drawingml/2006/table">
            <a:tbl>
              <a:tblPr>
                <a:tableStyleId>{C083E6E3-FA7D-4D7B-A595-EF9225AFEA82}</a:tableStyleId>
              </a:tblPr>
              <a:tblGrid>
                <a:gridCol w="1546412">
                  <a:extLst>
                    <a:ext uri="{9D8B030D-6E8A-4147-A177-3AD203B41FA5}">
                      <a16:colId xmlns:a16="http://schemas.microsoft.com/office/drawing/2014/main" val="2885236478"/>
                    </a:ext>
                  </a:extLst>
                </a:gridCol>
                <a:gridCol w="1975969">
                  <a:extLst>
                    <a:ext uri="{9D8B030D-6E8A-4147-A177-3AD203B41FA5}">
                      <a16:colId xmlns:a16="http://schemas.microsoft.com/office/drawing/2014/main" val="3297360715"/>
                    </a:ext>
                  </a:extLst>
                </a:gridCol>
                <a:gridCol w="1718235">
                  <a:extLst>
                    <a:ext uri="{9D8B030D-6E8A-4147-A177-3AD203B41FA5}">
                      <a16:colId xmlns:a16="http://schemas.microsoft.com/office/drawing/2014/main" val="612890613"/>
                    </a:ext>
                  </a:extLst>
                </a:gridCol>
                <a:gridCol w="2046508">
                  <a:extLst>
                    <a:ext uri="{9D8B030D-6E8A-4147-A177-3AD203B41FA5}">
                      <a16:colId xmlns:a16="http://schemas.microsoft.com/office/drawing/2014/main" val="3159238098"/>
                    </a:ext>
                  </a:extLst>
                </a:gridCol>
                <a:gridCol w="1475875">
                  <a:extLst>
                    <a:ext uri="{9D8B030D-6E8A-4147-A177-3AD203B41FA5}">
                      <a16:colId xmlns:a16="http://schemas.microsoft.com/office/drawing/2014/main" val="1425836046"/>
                    </a:ext>
                  </a:extLst>
                </a:gridCol>
              </a:tblGrid>
              <a:tr h="665417">
                <a:tc>
                  <a:txBody>
                    <a:bodyPr/>
                    <a:lstStyle/>
                    <a:p>
                      <a:pPr marL="0" marR="0" algn="ctr" fontAlgn="b">
                        <a:lnSpc>
                          <a:spcPct val="115000"/>
                        </a:lnSpc>
                        <a:spcBef>
                          <a:spcPts val="0"/>
                        </a:spcBef>
                        <a:spcAft>
                          <a:spcPts val="0"/>
                        </a:spcAft>
                      </a:pPr>
                      <a:r>
                        <a:rPr lang="en-US" sz="1800" b="1" dirty="0" smtClean="0">
                          <a:solidFill>
                            <a:schemeClr val="tx1"/>
                          </a:solidFill>
                          <a:effectLst/>
                          <a:latin typeface="Arial" panose="020B0604020202020204" pitchFamily="34" charset="0"/>
                          <a:cs typeface="Arial" panose="020B0604020202020204" pitchFamily="34" charset="0"/>
                        </a:rPr>
                        <a:t>Alexandria</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cs typeface="Arial" panose="020B0604020202020204" pitchFamily="34" charset="0"/>
                        </a:rPr>
                        <a:t>Ashland</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Baywood</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mn-ea"/>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Berwick</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mn-ea"/>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Bourg</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3794072086"/>
                  </a:ext>
                </a:extLst>
              </a:tr>
              <a:tr h="586785">
                <a:tc>
                  <a:txBody>
                    <a:bodyPr/>
                    <a:lstStyle/>
                    <a:p>
                      <a:pPr marL="0" marR="0" algn="ctr" fontAlgn="b">
                        <a:lnSpc>
                          <a:spcPct val="115000"/>
                        </a:lnSpc>
                        <a:spcBef>
                          <a:spcPts val="0"/>
                        </a:spcBef>
                        <a:spcAft>
                          <a:spcPts val="0"/>
                        </a:spcAft>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Chopin</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Coushatta</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Denham</a:t>
                      </a:r>
                      <a:r>
                        <a:rPr lang="en-US" sz="1800" b="1" baseline="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Springs</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Dequincy</a:t>
                      </a:r>
                    </a:p>
                  </a:txBody>
                  <a:tcPr marL="3619" marR="3619" marT="3619" marB="0" anchor="ctr"/>
                </a:tc>
                <a:tc>
                  <a:txBody>
                    <a:bodyPr/>
                    <a:lstStyle/>
                    <a:p>
                      <a:pPr marL="0" marR="0" algn="ctr" fontAlgn="b">
                        <a:lnSpc>
                          <a:spcPct val="115000"/>
                        </a:lnSpc>
                        <a:spcBef>
                          <a:spcPts val="0"/>
                        </a:spcBef>
                        <a:spcAft>
                          <a:spcPts val="0"/>
                        </a:spcAft>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Enterprise</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2315352075"/>
                  </a:ext>
                </a:extLst>
              </a:tr>
              <a:tr h="546484">
                <a:tc>
                  <a:txBody>
                    <a:bodyPr/>
                    <a:lstStyle/>
                    <a:p>
                      <a:pPr marL="0" marR="0" algn="ctr" fontAlgn="b">
                        <a:lnSpc>
                          <a:spcPct val="115000"/>
                        </a:lnSpc>
                        <a:spcBef>
                          <a:spcPts val="0"/>
                        </a:spcBef>
                        <a:spcAft>
                          <a:spcPts val="0"/>
                        </a:spcAft>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Gray</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Hagewood</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Hicks</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Hineston</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Holloway</a:t>
                      </a:r>
                    </a:p>
                  </a:txBody>
                  <a:tcPr marL="3619" marR="3619" marT="3619" marB="0" anchor="ctr"/>
                </a:tc>
                <a:extLst>
                  <a:ext uri="{0D108BD9-81ED-4DB2-BD59-A6C34878D82A}">
                    <a16:rowId xmlns:a16="http://schemas.microsoft.com/office/drawing/2014/main" val="3221121806"/>
                  </a:ext>
                </a:extLst>
              </a:tr>
              <a:tr h="586785">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Iberville</a:t>
                      </a: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algn="ctr" fontAlgn="b">
                        <a:lnSpc>
                          <a:spcPct val="115000"/>
                        </a:lnSpc>
                        <a:spcBef>
                          <a:spcPts val="0"/>
                        </a:spcBef>
                        <a:spcAft>
                          <a:spcPts val="0"/>
                        </a:spcAft>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Jeanerette</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Keachi</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LaRose</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Livonia</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4004872605"/>
                  </a:ext>
                </a:extLst>
              </a:tr>
              <a:tr h="586785">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Many</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Merryville</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Opelousas</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mn-ea"/>
                          <a:cs typeface="Arial" panose="020B0604020202020204" pitchFamily="34" charset="0"/>
                        </a:rPr>
                        <a:t>Paincourtville</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Parker Road</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1170323507"/>
                  </a:ext>
                </a:extLst>
              </a:tr>
              <a:tr h="878503">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Port </a:t>
                      </a: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Fourchon</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Rockefeller</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mn-ea"/>
                          <a:cs typeface="Arial" panose="020B0604020202020204" pitchFamily="34" charset="0"/>
                        </a:rPr>
                        <a:t>Roseland</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Ruston</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Sage Hill</a:t>
                      </a:r>
                    </a:p>
                    <a:p>
                      <a:pPr marL="0" marR="0" lvl="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3650992884"/>
                  </a:ext>
                </a:extLst>
              </a:tr>
              <a:tr h="586785">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Sentell</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Shreveport</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Sibley</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St. James</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Theriot</a:t>
                      </a: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algn="ctr" fontAlgn="b">
                        <a:lnSpc>
                          <a:spcPct val="115000"/>
                        </a:lnSpc>
                        <a:spcBef>
                          <a:spcPts val="0"/>
                        </a:spcBef>
                        <a:spcAft>
                          <a:spcPts val="0"/>
                        </a:spcAft>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4245443002"/>
                  </a:ext>
                </a:extLst>
              </a:tr>
              <a:tr h="586785">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Transylvania</a:t>
                      </a:r>
                    </a:p>
                    <a:p>
                      <a:pPr marL="0" marR="0" algn="ctr" fontAlgn="b">
                        <a:lnSpc>
                          <a:spcPct val="115000"/>
                        </a:lnSpc>
                        <a:spcBef>
                          <a:spcPts val="0"/>
                        </a:spcBef>
                        <a:spcAft>
                          <a:spcPts val="0"/>
                        </a:spcAft>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Vick </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r>
                        <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Wilmer</a:t>
                      </a:r>
                    </a:p>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indent="0" algn="ctr" defTabSz="685631" rtl="0" eaLnBrk="1" fontAlgn="b" latinLnBrk="0" hangingPunct="1">
                        <a:lnSpc>
                          <a:spcPct val="115000"/>
                        </a:lnSpc>
                        <a:spcBef>
                          <a:spcPts val="0"/>
                        </a:spcBef>
                        <a:spcAft>
                          <a:spcPts val="0"/>
                        </a:spcAft>
                        <a:buClrTx/>
                        <a:buSzTx/>
                        <a:buFontTx/>
                        <a:buNone/>
                        <a:tabLst/>
                        <a:defRPr/>
                      </a:pP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tc>
                  <a:txBody>
                    <a:bodyPr/>
                    <a:lstStyle/>
                    <a:p>
                      <a:pPr marL="0" marR="0" lvl="0" algn="ctr" fontAlgn="b">
                        <a:lnSpc>
                          <a:spcPct val="115000"/>
                        </a:lnSpc>
                        <a:spcBef>
                          <a:spcPts val="0"/>
                        </a:spcBef>
                        <a:spcAft>
                          <a:spcPts val="0"/>
                        </a:spcAft>
                      </a:pPr>
                      <a:endParaRPr lang="en-US" sz="1800" b="1"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619" marR="3619" marT="3619" marB="0" anchor="ctr"/>
                </a:tc>
                <a:extLst>
                  <a:ext uri="{0D108BD9-81ED-4DB2-BD59-A6C34878D82A}">
                    <a16:rowId xmlns:a16="http://schemas.microsoft.com/office/drawing/2014/main" val="3921356883"/>
                  </a:ext>
                </a:extLst>
              </a:tr>
            </a:tbl>
          </a:graphicData>
        </a:graphic>
      </p:graphicFrame>
    </p:spTree>
    <p:extLst>
      <p:ext uri="{BB962C8B-B14F-4D97-AF65-F5344CB8AC3E}">
        <p14:creationId xmlns:p14="http://schemas.microsoft.com/office/powerpoint/2010/main" val="155324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381000"/>
            <a:ext cx="9144001" cy="1371600"/>
          </a:xfrm>
        </p:spPr>
        <p:txBody>
          <a:bodyPr>
            <a:normAutofit/>
          </a:bodyPr>
          <a:lstStyle/>
          <a:p>
            <a:pPr algn="ctr"/>
            <a:r>
              <a:rPr lang="en-US" sz="4400" dirty="0" smtClean="0">
                <a:latin typeface="Arial Black" panose="020B0A04020102020204" pitchFamily="34" charset="0"/>
              </a:rPr>
              <a:t>SITE OUTAGE DATA</a:t>
            </a:r>
            <a:endParaRPr lang="en-US" sz="4400" dirty="0">
              <a:latin typeface="Arial Black" panose="020B0A040201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7109699"/>
              </p:ext>
            </p:extLst>
          </p:nvPr>
        </p:nvGraphicFramePr>
        <p:xfrm>
          <a:off x="1522413" y="1905000"/>
          <a:ext cx="9829799" cy="4648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1851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Arial Black" panose="020B0A04020102020204" pitchFamily="34" charset="0"/>
              </a:rPr>
              <a:t>SYSTEM</a:t>
            </a:r>
            <a:r>
              <a:rPr lang="en-US" sz="4400" dirty="0" smtClean="0"/>
              <a:t> </a:t>
            </a:r>
            <a:r>
              <a:rPr lang="en-US" sz="4400" dirty="0" smtClean="0">
                <a:latin typeface="Arial Black" panose="020B0A04020102020204" pitchFamily="34" charset="0"/>
              </a:rPr>
              <a:t>STATISTICS</a:t>
            </a:r>
            <a:endParaRPr lang="en-US" sz="4400" dirty="0">
              <a:latin typeface="Arial Black" panose="020B0A04020102020204" pitchFamily="34" charset="0"/>
            </a:endParaRPr>
          </a:p>
        </p:txBody>
      </p:sp>
      <p:graphicFrame>
        <p:nvGraphicFramePr>
          <p:cNvPr id="13" name="Chart 12"/>
          <p:cNvGraphicFramePr>
            <a:graphicFrameLocks/>
          </p:cNvGraphicFramePr>
          <p:nvPr>
            <p:extLst>
              <p:ext uri="{D42A27DB-BD31-4B8C-83A1-F6EECF244321}">
                <p14:modId xmlns:p14="http://schemas.microsoft.com/office/powerpoint/2010/main" val="2290725807"/>
              </p:ext>
            </p:extLst>
          </p:nvPr>
        </p:nvGraphicFramePr>
        <p:xfrm>
          <a:off x="915145" y="2133600"/>
          <a:ext cx="10358536"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437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1636712" y="533400"/>
            <a:ext cx="8458200" cy="914400"/>
          </a:xfrm>
        </p:spPr>
        <p:txBody>
          <a:bodyPr vert="horz" lIns="91440" tIns="45720" rIns="91440" bIns="45720" numCol="1" rtlCol="0" anchor="b" anchorCtr="1" compatLnSpc="1">
            <a:prstTxWarp prst="textNoShape">
              <a:avLst/>
            </a:prstTxWarp>
            <a:normAutofit/>
          </a:bodyPr>
          <a:lstStyle/>
          <a:p>
            <a:pPr algn="ctr">
              <a:defRPr/>
            </a:pPr>
            <a:r>
              <a:rPr lang="en-US" sz="4800" b="1" u="sng" cap="small" dirty="0">
                <a:latin typeface="Arial Black" panose="020B0A04020102020204" pitchFamily="34" charset="0"/>
                <a:cs typeface="Times New Roman" pitchFamily="18" charset="0"/>
              </a:rPr>
              <a:t>Subscriber Statistics</a:t>
            </a:r>
          </a:p>
        </p:txBody>
      </p:sp>
      <p:graphicFrame>
        <p:nvGraphicFramePr>
          <p:cNvPr id="5" name="Rectangle 3">
            <a:extLst>
              <a:ext uri="{FF2B5EF4-FFF2-40B4-BE49-F238E27FC236}">
                <a16:creationId xmlns:a16="http://schemas.microsoft.com/office/drawing/2014/main" id="{0EC147AF-47E8-48A0-91F2-7612052422C1}"/>
              </a:ext>
            </a:extLst>
          </p:cNvPr>
          <p:cNvGraphicFramePr>
            <a:graphicFrameLocks/>
          </p:cNvGraphicFramePr>
          <p:nvPr>
            <p:extLst>
              <p:ext uri="{D42A27DB-BD31-4B8C-83A1-F6EECF244321}">
                <p14:modId xmlns:p14="http://schemas.microsoft.com/office/powerpoint/2010/main" val="1189090221"/>
              </p:ext>
            </p:extLst>
          </p:nvPr>
        </p:nvGraphicFramePr>
        <p:xfrm>
          <a:off x="836612" y="1905000"/>
          <a:ext cx="10058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15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8210550" y="5338764"/>
            <a:ext cx="2227262" cy="649287"/>
          </a:xfrm>
          <a:prstGeom prst="rect">
            <a:avLst/>
          </a:prstGeom>
          <a:noFill/>
          <a:ln w="12700">
            <a:noFill/>
            <a:miter lim="800000"/>
            <a:headEnd/>
            <a:tailEnd/>
          </a:ln>
        </p:spPr>
        <p:txBody>
          <a:bodyPr/>
          <a:lstStyle/>
          <a:p>
            <a:pPr algn="ctr" fontAlgn="base">
              <a:spcBef>
                <a:spcPct val="20000"/>
              </a:spcBef>
              <a:spcAft>
                <a:spcPct val="0"/>
              </a:spcAft>
              <a:defRPr/>
            </a:pPr>
            <a:endParaRPr lang="en-US" sz="1600" dirty="0">
              <a:solidFill>
                <a:prstClr val="black"/>
              </a:solidFill>
              <a:latin typeface="Times New Roman" pitchFamily="18" charset="0"/>
              <a:cs typeface="Times New Roman" pitchFamily="18" charset="0"/>
            </a:endParaRPr>
          </a:p>
        </p:txBody>
      </p:sp>
      <p:sp>
        <p:nvSpPr>
          <p:cNvPr id="34819" name="Rectangle 7"/>
          <p:cNvSpPr>
            <a:spLocks noChangeArrowheads="1"/>
          </p:cNvSpPr>
          <p:nvPr/>
        </p:nvSpPr>
        <p:spPr bwMode="auto">
          <a:xfrm>
            <a:off x="1674813" y="5148264"/>
            <a:ext cx="2233613" cy="954087"/>
          </a:xfrm>
          <a:prstGeom prst="rect">
            <a:avLst/>
          </a:prstGeom>
          <a:noFill/>
          <a:ln w="12700">
            <a:noFill/>
            <a:miter lim="800000"/>
            <a:headEnd/>
            <a:tailEnd/>
          </a:ln>
        </p:spPr>
        <p:txBody>
          <a:bodyPr/>
          <a:lstStyle/>
          <a:p>
            <a:pPr algn="ctr" fontAlgn="base">
              <a:spcBef>
                <a:spcPct val="20000"/>
              </a:spcBef>
              <a:spcAft>
                <a:spcPct val="0"/>
              </a:spcAft>
              <a:defRPr/>
            </a:pPr>
            <a:endParaRPr lang="en-US" sz="1600" dirty="0">
              <a:solidFill>
                <a:prstClr val="black"/>
              </a:solidFill>
              <a:latin typeface="Times New Roman" pitchFamily="18" charset="0"/>
              <a:cs typeface="Times New Roman" pitchFamily="18" charset="0"/>
            </a:endParaRPr>
          </a:p>
        </p:txBody>
      </p:sp>
      <p:sp>
        <p:nvSpPr>
          <p:cNvPr id="16386" name="Rectangle 2"/>
          <p:cNvSpPr>
            <a:spLocks noGrp="1" noChangeArrowheads="1"/>
          </p:cNvSpPr>
          <p:nvPr>
            <p:ph type="title"/>
          </p:nvPr>
        </p:nvSpPr>
        <p:spPr bwMode="auto">
          <a:xfrm>
            <a:off x="1979612" y="389870"/>
            <a:ext cx="8001000" cy="1375493"/>
          </a:xfrm>
          <a:noFill/>
        </p:spPr>
        <p:txBody>
          <a:bodyPr vert="horz" lIns="91440" tIns="45720" rIns="91440" bIns="45720" numCol="1" rtlCol="0" anchor="b" anchorCtr="1" compatLnSpc="1">
            <a:prstTxWarp prst="textNoShape">
              <a:avLst/>
            </a:prstTxWarp>
            <a:normAutofit/>
          </a:bodyPr>
          <a:lstStyle/>
          <a:p>
            <a:pPr>
              <a:defRPr/>
            </a:pPr>
            <a:r>
              <a:rPr lang="en-US" sz="3200" b="1" u="sng" dirty="0">
                <a:latin typeface="Arial Black" panose="020B0A04020102020204" pitchFamily="34" charset="0"/>
              </a:rPr>
              <a:t>Agencies Added Last </a:t>
            </a:r>
            <a:r>
              <a:rPr lang="en-US" sz="3200" b="1" u="sng" dirty="0" smtClean="0">
                <a:latin typeface="Arial Black" panose="020B0A04020102020204" pitchFamily="34" charset="0"/>
              </a:rPr>
              <a:t>2 </a:t>
            </a:r>
            <a:r>
              <a:rPr lang="en-US" sz="3200" b="1" u="sng" dirty="0">
                <a:latin typeface="Arial Black" panose="020B0A04020102020204" pitchFamily="34" charset="0"/>
              </a:rPr>
              <a:t>Months</a:t>
            </a:r>
          </a:p>
        </p:txBody>
      </p:sp>
      <p:sp>
        <p:nvSpPr>
          <p:cNvPr id="17" name="Oval 16"/>
          <p:cNvSpPr/>
          <p:nvPr/>
        </p:nvSpPr>
        <p:spPr>
          <a:xfrm>
            <a:off x="5422637" y="2166187"/>
            <a:ext cx="1357573" cy="1398593"/>
          </a:xfrm>
          <a:prstGeom prst="ellipse">
            <a:avLst/>
          </a:prstGeom>
          <a:solidFill>
            <a:srgbClr val="FFC00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3" name="Rectangle 2"/>
          <p:cNvSpPr/>
          <p:nvPr/>
        </p:nvSpPr>
        <p:spPr>
          <a:xfrm>
            <a:off x="1751013" y="3733800"/>
            <a:ext cx="7949954" cy="1754326"/>
          </a:xfrm>
          <a:prstGeom prst="rect">
            <a:avLst/>
          </a:prstGeom>
        </p:spPr>
        <p:txBody>
          <a:bodyPr wrap="square">
            <a:spAutoFit/>
          </a:bodyPr>
          <a:lstStyle/>
          <a:p>
            <a:pPr algn="ctr">
              <a:defRPr cap="all"/>
            </a:pPr>
            <a:endParaRPr lang="en-US" sz="3200" dirty="0" smtClean="0">
              <a:latin typeface="Perpetua" panose="02020502060401020303" pitchFamily="18" charset="0"/>
            </a:endParaRPr>
          </a:p>
          <a:p>
            <a:pPr algn="ctr">
              <a:defRPr cap="all"/>
            </a:pPr>
            <a:r>
              <a:rPr lang="en-US" sz="3200" b="1" dirty="0" smtClean="0">
                <a:latin typeface="Arial" panose="020B0604020202020204" pitchFamily="34" charset="0"/>
                <a:cs typeface="Arial" panose="020B0604020202020204" pitchFamily="34" charset="0"/>
              </a:rPr>
              <a:t>OUACHITA PARISH SCHOOL BOARD</a:t>
            </a:r>
            <a:endParaRPr lang="en-US" sz="3200" b="1" dirty="0">
              <a:latin typeface="Arial" panose="020B0604020202020204" pitchFamily="34" charset="0"/>
              <a:cs typeface="Arial" panose="020B0604020202020204" pitchFamily="34" charset="0"/>
            </a:endParaRPr>
          </a:p>
          <a:p>
            <a:pPr lvl="0" algn="ctr">
              <a:defRPr cap="all"/>
            </a:pPr>
            <a:endParaRPr lang="en-US" sz="4400" dirty="0">
              <a:latin typeface="Perpetua" panose="02020502060401020303" pitchFamily="18" charset="0"/>
            </a:endParaRPr>
          </a:p>
        </p:txBody>
      </p:sp>
      <p:pic>
        <p:nvPicPr>
          <p:cNvPr id="7172" name="Picture 4" descr="School Vector SVG Icon (15) - SVG Rep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4723" y="2450430"/>
            <a:ext cx="533400" cy="830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ctrTitle" sz="quarter"/>
          </p:nvPr>
        </p:nvSpPr>
        <p:spPr>
          <a:xfrm>
            <a:off x="1598612" y="2667000"/>
            <a:ext cx="8648700" cy="914400"/>
          </a:xfrm>
        </p:spPr>
        <p:txBody>
          <a:bodyPr anchorCtr="1">
            <a:normAutofit/>
          </a:bodyPr>
          <a:lstStyle/>
          <a:p>
            <a:pPr marL="182880">
              <a:defRPr/>
            </a:pPr>
            <a:r>
              <a:rPr lang="en-US" b="1" cap="small" dirty="0">
                <a:effectLst/>
                <a:latin typeface="Arial Black" panose="020B0A04020102020204" pitchFamily="34" charset="0"/>
                <a:cs typeface="Times New Roman" pitchFamily="18" charset="0"/>
              </a:rPr>
              <a:t>System</a:t>
            </a:r>
            <a:r>
              <a:rPr lang="en-US" b="1" cap="small" dirty="0">
                <a:effectLst/>
                <a:latin typeface="+mn-lt"/>
                <a:cs typeface="Times New Roman" pitchFamily="18" charset="0"/>
              </a:rPr>
              <a:t> </a:t>
            </a:r>
            <a:r>
              <a:rPr lang="en-US" b="1" cap="small" dirty="0">
                <a:effectLst/>
                <a:latin typeface="Arial Black" panose="020B0A04020102020204" pitchFamily="34" charset="0"/>
                <a:cs typeface="Times New Roman" pitchFamily="18" charset="0"/>
              </a:rPr>
              <a:t>Coverage</a:t>
            </a:r>
          </a:p>
        </p:txBody>
      </p:sp>
    </p:spTree>
    <p:extLst>
      <p:ext uri="{BB962C8B-B14F-4D97-AF65-F5344CB8AC3E}">
        <p14:creationId xmlns:p14="http://schemas.microsoft.com/office/powerpoint/2010/main" val="197919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27212" y="381000"/>
            <a:ext cx="9086850" cy="5924550"/>
          </a:xfrm>
          <a:prstGeom prst="rect">
            <a:avLst/>
          </a:prstGeom>
        </p:spPr>
      </p:pic>
      <p:sp>
        <p:nvSpPr>
          <p:cNvPr id="5" name="TextBox 3"/>
          <p:cNvSpPr txBox="1"/>
          <p:nvPr/>
        </p:nvSpPr>
        <p:spPr>
          <a:xfrm>
            <a:off x="7770812" y="1676400"/>
            <a:ext cx="2362200" cy="1077218"/>
          </a:xfrm>
          <a:prstGeom prst="rect">
            <a:avLst/>
          </a:prstGeom>
          <a:solidFill>
            <a:schemeClr val="bg2">
              <a:lumMod val="90000"/>
              <a:lumOff val="10000"/>
            </a:schemeClr>
          </a:solidFill>
          <a:ln>
            <a:solidFill>
              <a:srgbClr val="FFC000"/>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fontAlgn="base"/>
            <a:r>
              <a:rPr lang="en-US" sz="3200" b="1" dirty="0">
                <a:solidFill>
                  <a:srgbClr val="FFC000"/>
                </a:solidFill>
                <a:latin typeface="Perpetua" panose="02020502060401020303" pitchFamily="18" charset="0"/>
                <a:ea typeface="Times New Roman" panose="02020603050405020304" pitchFamily="18" charset="0"/>
                <a:cs typeface="Times New Roman" panose="02020603050405020304" pitchFamily="18" charset="0"/>
              </a:rPr>
              <a:t>Present Coverage</a:t>
            </a:r>
            <a:endParaRPr lang="en-US" sz="1200" dirty="0">
              <a:solidFill>
                <a:srgbClr val="FFC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43057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Black" panose="020B0A04020102020204" pitchFamily="34" charset="0"/>
              </a:rPr>
              <a:t>THE 52 GENERATOR</a:t>
            </a:r>
            <a:r>
              <a:rPr lang="en-US" dirty="0" smtClean="0"/>
              <a:t> </a:t>
            </a:r>
            <a:r>
              <a:rPr lang="en-US" dirty="0" smtClean="0">
                <a:latin typeface="Arial Black" panose="020B0A04020102020204" pitchFamily="34" charset="0"/>
              </a:rPr>
              <a:t>PROJECT</a:t>
            </a:r>
            <a:endParaRPr lang="en-US" dirty="0">
              <a:latin typeface="Arial Black" panose="020B0A04020102020204" pitchFamily="34" charset="0"/>
            </a:endParaRPr>
          </a:p>
        </p:txBody>
      </p:sp>
    </p:spTree>
    <p:extLst>
      <p:ext uri="{BB962C8B-B14F-4D97-AF65-F5344CB8AC3E}">
        <p14:creationId xmlns:p14="http://schemas.microsoft.com/office/powerpoint/2010/main" val="2011306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6212" y="-228600"/>
            <a:ext cx="8692399" cy="1371600"/>
          </a:xfrm>
        </p:spPr>
        <p:txBody>
          <a:bodyPr>
            <a:normAutofit/>
          </a:bodyPr>
          <a:lstStyle/>
          <a:p>
            <a:pPr algn="ctr"/>
            <a:r>
              <a:rPr lang="en-US" sz="4000" dirty="0" smtClean="0">
                <a:latin typeface="Arial Black" panose="020B0A04020102020204" pitchFamily="34" charset="0"/>
              </a:rPr>
              <a:t>TOP 10 of the 52 GENERATOR SITES</a:t>
            </a:r>
            <a:endParaRPr lang="en-US" sz="4000" dirty="0">
              <a:latin typeface="Arial Black" panose="020B0A040201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95333009"/>
              </p:ext>
            </p:extLst>
          </p:nvPr>
        </p:nvGraphicFramePr>
        <p:xfrm>
          <a:off x="1598613" y="1371600"/>
          <a:ext cx="8539998" cy="5381629"/>
        </p:xfrm>
        <a:graphic>
          <a:graphicData uri="http://schemas.openxmlformats.org/drawingml/2006/table">
            <a:tbl>
              <a:tblPr firstRow="1" bandRow="1">
                <a:tableStyleId>{69012ECD-51FC-41F1-AA8D-1B2483CD663E}</a:tableStyleId>
              </a:tblPr>
              <a:tblGrid>
                <a:gridCol w="2846666">
                  <a:extLst>
                    <a:ext uri="{9D8B030D-6E8A-4147-A177-3AD203B41FA5}">
                      <a16:colId xmlns:a16="http://schemas.microsoft.com/office/drawing/2014/main" val="1269646643"/>
                    </a:ext>
                  </a:extLst>
                </a:gridCol>
                <a:gridCol w="2846666">
                  <a:extLst>
                    <a:ext uri="{9D8B030D-6E8A-4147-A177-3AD203B41FA5}">
                      <a16:colId xmlns:a16="http://schemas.microsoft.com/office/drawing/2014/main" val="317970904"/>
                    </a:ext>
                  </a:extLst>
                </a:gridCol>
                <a:gridCol w="2846666">
                  <a:extLst>
                    <a:ext uri="{9D8B030D-6E8A-4147-A177-3AD203B41FA5}">
                      <a16:colId xmlns:a16="http://schemas.microsoft.com/office/drawing/2014/main" val="40860829"/>
                    </a:ext>
                  </a:extLst>
                </a:gridCol>
              </a:tblGrid>
              <a:tr h="489239">
                <a:tc>
                  <a:txBody>
                    <a:bodyPr/>
                    <a:lstStyle/>
                    <a:p>
                      <a:pPr algn="ctr"/>
                      <a:r>
                        <a:rPr lang="en-US" dirty="0" smtClean="0"/>
                        <a:t>SITE</a:t>
                      </a:r>
                      <a:endParaRPr lang="en-US" dirty="0"/>
                    </a:p>
                  </a:txBody>
                  <a:tcPr/>
                </a:tc>
                <a:tc>
                  <a:txBody>
                    <a:bodyPr/>
                    <a:lstStyle/>
                    <a:p>
                      <a:pPr algn="ctr"/>
                      <a:r>
                        <a:rPr lang="en-US" dirty="0" smtClean="0"/>
                        <a:t>PARISH</a:t>
                      </a:r>
                      <a:endParaRPr lang="en-US" dirty="0"/>
                    </a:p>
                  </a:txBody>
                  <a:tcPr/>
                </a:tc>
                <a:tc>
                  <a:txBody>
                    <a:bodyPr/>
                    <a:lstStyle/>
                    <a:p>
                      <a:pPr algn="ctr"/>
                      <a:r>
                        <a:rPr lang="en-US" dirty="0" smtClean="0"/>
                        <a:t>STATUS</a:t>
                      </a:r>
                      <a:endParaRPr lang="en-US" dirty="0"/>
                    </a:p>
                  </a:txBody>
                  <a:tcPr/>
                </a:tc>
                <a:extLst>
                  <a:ext uri="{0D108BD9-81ED-4DB2-BD59-A6C34878D82A}">
                    <a16:rowId xmlns:a16="http://schemas.microsoft.com/office/drawing/2014/main" val="1546129665"/>
                  </a:ext>
                </a:extLst>
              </a:tr>
              <a:tr h="489239">
                <a:tc>
                  <a:txBody>
                    <a:bodyPr/>
                    <a:lstStyle/>
                    <a:p>
                      <a:pPr algn="ctr"/>
                      <a:r>
                        <a:rPr lang="en-US" dirty="0" smtClean="0">
                          <a:latin typeface="Arial" panose="020B0604020202020204" pitchFamily="34" charset="0"/>
                          <a:cs typeface="Arial" panose="020B0604020202020204" pitchFamily="34" charset="0"/>
                        </a:rPr>
                        <a:t>Jackson</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East</a:t>
                      </a:r>
                      <a:r>
                        <a:rPr lang="en-US" baseline="0" dirty="0" smtClean="0">
                          <a:latin typeface="Arial" panose="020B0604020202020204" pitchFamily="34" charset="0"/>
                          <a:cs typeface="Arial" panose="020B0604020202020204" pitchFamily="34" charset="0"/>
                        </a:rPr>
                        <a:t> Feliciana Parish</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Currently with FEMA</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18637991"/>
                  </a:ext>
                </a:extLst>
              </a:tr>
              <a:tr h="489239">
                <a:tc>
                  <a:txBody>
                    <a:bodyPr/>
                    <a:lstStyle/>
                    <a:p>
                      <a:pPr algn="ctr"/>
                      <a:r>
                        <a:rPr lang="en-US" dirty="0" smtClean="0">
                          <a:latin typeface="Arial" panose="020B0604020202020204" pitchFamily="34" charset="0"/>
                          <a:cs typeface="Arial" panose="020B0604020202020204" pitchFamily="34" charset="0"/>
                        </a:rPr>
                        <a:t>Bridge</a:t>
                      </a:r>
                      <a:r>
                        <a:rPr lang="en-US" baseline="0" dirty="0" smtClean="0">
                          <a:latin typeface="Arial" panose="020B0604020202020204" pitchFamily="34" charset="0"/>
                          <a:cs typeface="Arial" panose="020B0604020202020204" pitchFamily="34" charset="0"/>
                        </a:rPr>
                        <a:t> City</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Jefferson</a:t>
                      </a:r>
                      <a:r>
                        <a:rPr lang="en-US" baseline="0" dirty="0" smtClean="0">
                          <a:latin typeface="Arial" panose="020B0604020202020204" pitchFamily="34" charset="0"/>
                          <a:cs typeface="Arial" panose="020B0604020202020204" pitchFamily="34" charset="0"/>
                        </a:rPr>
                        <a:t>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2884818040"/>
                  </a:ext>
                </a:extLst>
              </a:tr>
              <a:tr h="489239">
                <a:tc>
                  <a:txBody>
                    <a:bodyPr/>
                    <a:lstStyle/>
                    <a:p>
                      <a:pPr algn="ctr"/>
                      <a:r>
                        <a:rPr lang="en-US" dirty="0" err="1" smtClean="0">
                          <a:latin typeface="Arial" panose="020B0604020202020204" pitchFamily="34" charset="0"/>
                          <a:cs typeface="Arial" panose="020B0604020202020204" pitchFamily="34" charset="0"/>
                        </a:rPr>
                        <a:t>Arsene</a:t>
                      </a:r>
                      <a:r>
                        <a:rPr lang="en-US" baseline="0" dirty="0" smtClean="0">
                          <a:latin typeface="Arial" panose="020B0604020202020204" pitchFamily="34" charset="0"/>
                          <a:cs typeface="Arial" panose="020B0604020202020204" pitchFamily="34" charset="0"/>
                        </a:rPr>
                        <a:t> </a:t>
                      </a:r>
                      <a:r>
                        <a:rPr lang="en-US" baseline="0" dirty="0" err="1" smtClean="0">
                          <a:latin typeface="Arial" panose="020B0604020202020204" pitchFamily="34" charset="0"/>
                          <a:cs typeface="Arial" panose="020B0604020202020204" pitchFamily="34" charset="0"/>
                        </a:rPr>
                        <a:t>LeBleu</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Calcasieu</a:t>
                      </a:r>
                      <a:r>
                        <a:rPr lang="en-US" baseline="0" dirty="0" smtClean="0">
                          <a:latin typeface="Arial" panose="020B0604020202020204" pitchFamily="34" charset="0"/>
                          <a:cs typeface="Arial" panose="020B0604020202020204" pitchFamily="34" charset="0"/>
                        </a:rPr>
                        <a:t>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2746710335"/>
                  </a:ext>
                </a:extLst>
              </a:tr>
              <a:tr h="489239">
                <a:tc>
                  <a:txBody>
                    <a:bodyPr/>
                    <a:lstStyle/>
                    <a:p>
                      <a:pPr algn="ctr"/>
                      <a:r>
                        <a:rPr lang="en-US" dirty="0" smtClean="0">
                          <a:latin typeface="Arial" panose="020B0604020202020204" pitchFamily="34" charset="0"/>
                          <a:cs typeface="Arial" panose="020B0604020202020204" pitchFamily="34" charset="0"/>
                        </a:rPr>
                        <a:t>Abbeville</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Vermillion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2591348899"/>
                  </a:ext>
                </a:extLst>
              </a:tr>
              <a:tr h="489239">
                <a:tc>
                  <a:txBody>
                    <a:bodyPr/>
                    <a:lstStyle/>
                    <a:p>
                      <a:pPr algn="ctr"/>
                      <a:r>
                        <a:rPr lang="en-US" dirty="0" smtClean="0">
                          <a:latin typeface="Arial" panose="020B0604020202020204" pitchFamily="34" charset="0"/>
                          <a:cs typeface="Arial" panose="020B0604020202020204" pitchFamily="34" charset="0"/>
                        </a:rPr>
                        <a:t>Berwick</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St. Mary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3437287611"/>
                  </a:ext>
                </a:extLst>
              </a:tr>
              <a:tr h="489239">
                <a:tc>
                  <a:txBody>
                    <a:bodyPr/>
                    <a:lstStyle/>
                    <a:p>
                      <a:pPr algn="ctr"/>
                      <a:r>
                        <a:rPr lang="en-US" dirty="0" err="1" smtClean="0">
                          <a:latin typeface="Arial" panose="020B0604020202020204" pitchFamily="34" charset="0"/>
                          <a:cs typeface="Arial" panose="020B0604020202020204" pitchFamily="34" charset="0"/>
                        </a:rPr>
                        <a:t>DeQuincy</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Calcasieu</a:t>
                      </a:r>
                      <a:r>
                        <a:rPr lang="en-US" baseline="0" dirty="0" smtClean="0">
                          <a:latin typeface="Arial" panose="020B0604020202020204" pitchFamily="34" charset="0"/>
                          <a:cs typeface="Arial" panose="020B0604020202020204" pitchFamily="34" charset="0"/>
                        </a:rPr>
                        <a:t> Parish</a:t>
                      </a:r>
                      <a:endParaRPr lang="en-US" dirty="0" smtClean="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3420054379"/>
                  </a:ext>
                </a:extLst>
              </a:tr>
              <a:tr h="489239">
                <a:tc>
                  <a:txBody>
                    <a:bodyPr/>
                    <a:lstStyle/>
                    <a:p>
                      <a:pPr algn="ctr"/>
                      <a:r>
                        <a:rPr lang="en-US" dirty="0" smtClean="0">
                          <a:latin typeface="Arial" panose="020B0604020202020204" pitchFamily="34" charset="0"/>
                          <a:cs typeface="Arial" panose="020B0604020202020204" pitchFamily="34" charset="0"/>
                        </a:rPr>
                        <a:t>Larose</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Lafourche</a:t>
                      </a:r>
                      <a:r>
                        <a:rPr lang="en-US" baseline="0" dirty="0" smtClean="0">
                          <a:latin typeface="Arial" panose="020B0604020202020204" pitchFamily="34" charset="0"/>
                          <a:cs typeface="Arial" panose="020B0604020202020204" pitchFamily="34" charset="0"/>
                        </a:rPr>
                        <a:t>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371928102"/>
                  </a:ext>
                </a:extLst>
              </a:tr>
              <a:tr h="489239">
                <a:tc>
                  <a:txBody>
                    <a:bodyPr/>
                    <a:lstStyle/>
                    <a:p>
                      <a:pPr algn="ctr"/>
                      <a:r>
                        <a:rPr lang="en-US" dirty="0" smtClean="0">
                          <a:latin typeface="Arial" panose="020B0604020202020204" pitchFamily="34" charset="0"/>
                          <a:cs typeface="Arial" panose="020B0604020202020204" pitchFamily="34" charset="0"/>
                        </a:rPr>
                        <a:t>Ramah</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Iberville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2929516039"/>
                  </a:ext>
                </a:extLst>
              </a:tr>
              <a:tr h="489239">
                <a:tc>
                  <a:txBody>
                    <a:bodyPr/>
                    <a:lstStyle/>
                    <a:p>
                      <a:pPr algn="ctr"/>
                      <a:r>
                        <a:rPr lang="en-US" dirty="0" smtClean="0">
                          <a:latin typeface="Arial" panose="020B0604020202020204" pitchFamily="34" charset="0"/>
                          <a:cs typeface="Arial" panose="020B0604020202020204" pitchFamily="34" charset="0"/>
                        </a:rPr>
                        <a:t>Rockefeller</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Cameron Parish</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705627197"/>
                  </a:ext>
                </a:extLst>
              </a:tr>
              <a:tr h="489239">
                <a:tc>
                  <a:txBody>
                    <a:bodyPr/>
                    <a:lstStyle/>
                    <a:p>
                      <a:pPr algn="ctr"/>
                      <a:r>
                        <a:rPr lang="en-US" dirty="0" smtClean="0">
                          <a:latin typeface="Arial" panose="020B0604020202020204" pitchFamily="34" charset="0"/>
                          <a:cs typeface="Arial" panose="020B0604020202020204" pitchFamily="34" charset="0"/>
                        </a:rPr>
                        <a:t>Vinton</a:t>
                      </a: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Calcasieu</a:t>
                      </a:r>
                      <a:r>
                        <a:rPr lang="en-US" baseline="0" dirty="0" smtClean="0">
                          <a:latin typeface="Arial" panose="020B0604020202020204" pitchFamily="34" charset="0"/>
                          <a:cs typeface="Arial" panose="020B0604020202020204" pitchFamily="34" charset="0"/>
                        </a:rPr>
                        <a:t> Parish</a:t>
                      </a:r>
                      <a:endParaRPr lang="en-US" dirty="0" smtClean="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Currently with FEMA</a:t>
                      </a:r>
                    </a:p>
                  </a:txBody>
                  <a:tcPr/>
                </a:tc>
                <a:extLst>
                  <a:ext uri="{0D108BD9-81ED-4DB2-BD59-A6C34878D82A}">
                    <a16:rowId xmlns:a16="http://schemas.microsoft.com/office/drawing/2014/main" val="2961136930"/>
                  </a:ext>
                </a:extLst>
              </a:tr>
            </a:tbl>
          </a:graphicData>
        </a:graphic>
      </p:graphicFrame>
    </p:spTree>
    <p:extLst>
      <p:ext uri="{BB962C8B-B14F-4D97-AF65-F5344CB8AC3E}">
        <p14:creationId xmlns:p14="http://schemas.microsoft.com/office/powerpoint/2010/main" val="1399787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6612" y="990600"/>
            <a:ext cx="8229600" cy="2895600"/>
          </a:xfrm>
        </p:spPr>
        <p:txBody>
          <a:bodyPr/>
          <a:lstStyle/>
          <a:p>
            <a:r>
              <a:rPr lang="en-US" dirty="0" smtClean="0">
                <a:latin typeface="Arial Black" panose="020B0A04020102020204" pitchFamily="34" charset="0"/>
              </a:rPr>
              <a:t>QUESTIONS?</a:t>
            </a:r>
            <a:endParaRPr lang="en-US" dirty="0">
              <a:latin typeface="Arial Black" panose="020B0A04020102020204" pitchFamily="34" charset="0"/>
            </a:endParaRPr>
          </a:p>
        </p:txBody>
      </p:sp>
    </p:spTree>
    <p:extLst>
      <p:ext uri="{BB962C8B-B14F-4D97-AF65-F5344CB8AC3E}">
        <p14:creationId xmlns:p14="http://schemas.microsoft.com/office/powerpoint/2010/main" val="110850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762000"/>
            <a:ext cx="8692399" cy="2819400"/>
          </a:xfrm>
        </p:spPr>
        <p:txBody>
          <a:bodyPr/>
          <a:lstStyle/>
          <a:p>
            <a:pPr algn="ctr"/>
            <a:r>
              <a:rPr lang="en-US" dirty="0" smtClean="0">
                <a:latin typeface="Arial Black" panose="020B0A04020102020204" pitchFamily="34" charset="0"/>
              </a:rPr>
              <a:t>ETHERNET UPDATE</a:t>
            </a:r>
            <a:endParaRPr lang="en-US" dirty="0">
              <a:latin typeface="Arial Black" panose="020B0A04020102020204" pitchFamily="34" charset="0"/>
            </a:endParaRPr>
          </a:p>
        </p:txBody>
      </p:sp>
    </p:spTree>
    <p:extLst>
      <p:ext uri="{BB962C8B-B14F-4D97-AF65-F5344CB8AC3E}">
        <p14:creationId xmlns:p14="http://schemas.microsoft.com/office/powerpoint/2010/main" val="4010506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522412" y="-152400"/>
            <a:ext cx="9144001" cy="1371600"/>
          </a:xfrm>
          <a:noFill/>
          <a:ln>
            <a:noFill/>
          </a:ln>
        </p:spPr>
        <p:txBody>
          <a:bodyPr>
            <a:normAutofit/>
          </a:bodyPr>
          <a:lstStyle/>
          <a:p>
            <a:pPr algn="ctr"/>
            <a:r>
              <a:rPr lang="en-US" sz="3800" b="1" dirty="0" smtClean="0">
                <a:latin typeface="Arial Black" panose="020B0A04020102020204" pitchFamily="34" charset="0"/>
              </a:rPr>
              <a:t>IMPLEMENTATION</a:t>
            </a:r>
            <a:endParaRPr lang="en-US" sz="3800" b="1" dirty="0">
              <a:latin typeface="Arial Black" panose="020B0A04020102020204" pitchFamily="34" charset="0"/>
            </a:endParaRPr>
          </a:p>
        </p:txBody>
      </p:sp>
      <p:sp>
        <p:nvSpPr>
          <p:cNvPr id="6" name="Content Placeholder 2"/>
          <p:cNvSpPr txBox="1">
            <a:spLocks/>
          </p:cNvSpPr>
          <p:nvPr/>
        </p:nvSpPr>
        <p:spPr>
          <a:xfrm>
            <a:off x="572024" y="1371600"/>
            <a:ext cx="11389788" cy="5257800"/>
          </a:xfrm>
          <a:prstGeom prst="rect">
            <a:avLst/>
          </a:prstGeom>
        </p:spPr>
        <p:txBody>
          <a:bodyPr>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endParaRPr lang="en-US" sz="2000" dirty="0" smtClean="0"/>
          </a:p>
          <a:p>
            <a:pPr>
              <a:spcBef>
                <a:spcPct val="0"/>
              </a:spcBef>
              <a:buFont typeface="Wingdings" panose="05000000000000000000" pitchFamily="2" charset="2"/>
              <a:buChar char="Ø"/>
            </a:pPr>
            <a:r>
              <a:rPr lang="en-US" sz="2000" b="1" dirty="0" smtClean="0">
                <a:latin typeface="Arial" charset="0"/>
              </a:rPr>
              <a:t>ATT and Motorola completed all Zones and all zones are now operating on the new fiber Inter-zone link since June 7, 2023.</a:t>
            </a:r>
          </a:p>
          <a:p>
            <a:pPr>
              <a:spcBef>
                <a:spcPct val="0"/>
              </a:spcBef>
              <a:buFont typeface="Wingdings" panose="05000000000000000000" pitchFamily="2" charset="2"/>
              <a:buChar char="Ø"/>
            </a:pPr>
            <a:endParaRPr lang="en-US" sz="2000" b="1" dirty="0">
              <a:latin typeface="Arial" charset="0"/>
            </a:endParaRPr>
          </a:p>
          <a:p>
            <a:pPr>
              <a:spcBef>
                <a:spcPct val="0"/>
              </a:spcBef>
              <a:buFont typeface="Wingdings" panose="05000000000000000000" pitchFamily="2" charset="2"/>
              <a:buChar char="Ø"/>
            </a:pPr>
            <a:r>
              <a:rPr lang="en-US" sz="2000" b="1" dirty="0" smtClean="0">
                <a:latin typeface="Arial" charset="0"/>
              </a:rPr>
              <a:t>The 3 pilot sites. Denham Springs fiber and equipment are installed and waiting for the final test before we connect it to the new system.  </a:t>
            </a:r>
            <a:r>
              <a:rPr lang="en-US" sz="2000" b="1" dirty="0" err="1" smtClean="0">
                <a:latin typeface="Arial" charset="0"/>
              </a:rPr>
              <a:t>Baywood</a:t>
            </a:r>
            <a:r>
              <a:rPr lang="en-US" sz="2000" b="1" dirty="0" smtClean="0">
                <a:latin typeface="Arial" charset="0"/>
              </a:rPr>
              <a:t> and Jackson fiber and AT&amp;T equipment have been completed. </a:t>
            </a:r>
            <a:r>
              <a:rPr lang="en-US" sz="2000" b="1" dirty="0" err="1" smtClean="0">
                <a:latin typeface="Arial" charset="0"/>
              </a:rPr>
              <a:t>Cradlepoint</a:t>
            </a:r>
            <a:r>
              <a:rPr lang="en-US" sz="2000" b="1" dirty="0" smtClean="0">
                <a:latin typeface="Arial" charset="0"/>
              </a:rPr>
              <a:t> installation for both sites is scheduled for the end of October</a:t>
            </a:r>
            <a:r>
              <a:rPr lang="en-US" sz="2000" b="1" dirty="0">
                <a:latin typeface="Arial" charset="0"/>
              </a:rPr>
              <a:t> </a:t>
            </a:r>
            <a:r>
              <a:rPr lang="en-US" sz="2000" b="1" dirty="0" smtClean="0">
                <a:latin typeface="Arial" charset="0"/>
              </a:rPr>
              <a:t>and the first week in November.</a:t>
            </a:r>
          </a:p>
          <a:p>
            <a:pPr>
              <a:spcBef>
                <a:spcPct val="0"/>
              </a:spcBef>
              <a:buFont typeface="Wingdings" panose="05000000000000000000" pitchFamily="2" charset="2"/>
              <a:buChar char="Ø"/>
            </a:pPr>
            <a:endParaRPr lang="en-US" sz="2000" b="1" dirty="0">
              <a:latin typeface="Arial" charset="0"/>
            </a:endParaRPr>
          </a:p>
          <a:p>
            <a:pPr>
              <a:spcBef>
                <a:spcPct val="0"/>
              </a:spcBef>
              <a:buFont typeface="Wingdings" panose="05000000000000000000" pitchFamily="2" charset="2"/>
              <a:buChar char="Ø"/>
            </a:pPr>
            <a:r>
              <a:rPr lang="en-US" sz="2000" b="1" dirty="0" smtClean="0">
                <a:latin typeface="Arial" charset="0"/>
              </a:rPr>
              <a:t>Fiber for the rest of the 13 challenge sites has been ordered. No ETA as of today.  </a:t>
            </a:r>
          </a:p>
          <a:p>
            <a:pPr>
              <a:spcBef>
                <a:spcPct val="0"/>
              </a:spcBef>
              <a:buFont typeface="Wingdings" panose="05000000000000000000" pitchFamily="2" charset="2"/>
              <a:buChar char="Ø"/>
            </a:pPr>
            <a:endParaRPr lang="en-US" sz="2000" b="1" dirty="0">
              <a:latin typeface="Arial" charset="0"/>
            </a:endParaRPr>
          </a:p>
          <a:p>
            <a:pPr>
              <a:spcBef>
                <a:spcPct val="0"/>
              </a:spcBef>
              <a:buFont typeface="Wingdings" panose="05000000000000000000" pitchFamily="2" charset="2"/>
              <a:buChar char="Ø"/>
            </a:pPr>
            <a:r>
              <a:rPr lang="en-US" sz="2000" b="1" dirty="0" smtClean="0">
                <a:latin typeface="Arial" charset="0"/>
              </a:rPr>
              <a:t>Tower sites utilizing the DS3 from Shreveport and Monroe connected to Zone 3 will be the next fiber installation order. </a:t>
            </a:r>
          </a:p>
          <a:p>
            <a:pPr>
              <a:spcBef>
                <a:spcPct val="0"/>
              </a:spcBef>
              <a:buFont typeface="Wingdings" panose="05000000000000000000" pitchFamily="2" charset="2"/>
              <a:buChar char="Ø"/>
            </a:pPr>
            <a:endParaRPr lang="en-US" sz="2000" b="1" dirty="0" smtClean="0">
              <a:latin typeface="Arial" charset="0"/>
            </a:endParaRPr>
          </a:p>
          <a:p>
            <a:pPr>
              <a:spcBef>
                <a:spcPct val="0"/>
              </a:spcBef>
              <a:buFont typeface="Wingdings" panose="05000000000000000000" pitchFamily="2" charset="2"/>
              <a:buChar char="Ø"/>
            </a:pPr>
            <a:r>
              <a:rPr lang="en-US" sz="2000" b="1" dirty="0">
                <a:latin typeface="Arial" charset="0"/>
              </a:rPr>
              <a:t>The rest of the tower sites and </a:t>
            </a:r>
            <a:r>
              <a:rPr lang="en-US" sz="2000" b="1" dirty="0" smtClean="0">
                <a:latin typeface="Arial" charset="0"/>
              </a:rPr>
              <a:t>dispatch centers for Zones 1, 2, and 4 will </a:t>
            </a:r>
            <a:r>
              <a:rPr lang="en-US" sz="2000" b="1" dirty="0">
                <a:latin typeface="Arial" charset="0"/>
              </a:rPr>
              <a:t>be scheduled </a:t>
            </a:r>
            <a:r>
              <a:rPr lang="en-US" sz="2000" b="1" dirty="0" smtClean="0">
                <a:latin typeface="Arial" charset="0"/>
              </a:rPr>
              <a:t>as the project advances.  </a:t>
            </a:r>
          </a:p>
          <a:p>
            <a:pPr marL="0" indent="0">
              <a:spcBef>
                <a:spcPct val="0"/>
              </a:spcBef>
              <a:buNone/>
            </a:pPr>
            <a:endParaRPr lang="en-US" sz="2000" b="1" dirty="0" smtClean="0">
              <a:latin typeface="Arial" charset="0"/>
            </a:endParaRPr>
          </a:p>
          <a:p>
            <a:pPr>
              <a:spcBef>
                <a:spcPct val="0"/>
              </a:spcBef>
              <a:buFont typeface="Wingdings" panose="05000000000000000000" pitchFamily="2" charset="2"/>
              <a:buChar char="Ø"/>
            </a:pPr>
            <a:r>
              <a:rPr lang="en-US" sz="2000" b="1" dirty="0" smtClean="0">
                <a:latin typeface="Arial" charset="0"/>
              </a:rPr>
              <a:t>Project projected completion timeline: late </a:t>
            </a:r>
            <a:r>
              <a:rPr lang="en-US" sz="2000" b="1" dirty="0">
                <a:latin typeface="Arial" charset="0"/>
              </a:rPr>
              <a:t>2024 or </a:t>
            </a:r>
            <a:r>
              <a:rPr lang="en-US" sz="2000" b="1" dirty="0" smtClean="0">
                <a:latin typeface="Arial" charset="0"/>
              </a:rPr>
              <a:t>mid-2025.</a:t>
            </a:r>
            <a:endParaRPr lang="en-US" sz="2000" b="1" dirty="0">
              <a:latin typeface="Arial" charset="0"/>
            </a:endParaRPr>
          </a:p>
          <a:p>
            <a:pPr>
              <a:spcBef>
                <a:spcPct val="0"/>
              </a:spcBef>
              <a:buFont typeface="Wingdings" panose="05000000000000000000" pitchFamily="2" charset="2"/>
              <a:buChar char="Ø"/>
            </a:pPr>
            <a:endParaRPr lang="en-US" sz="2000" b="1" dirty="0" smtClean="0">
              <a:latin typeface="Arial" charset="0"/>
            </a:endParaRPr>
          </a:p>
          <a:p>
            <a:pPr marL="0" indent="0">
              <a:buFont typeface="Arial" pitchFamily="34" charset="0"/>
              <a:buNone/>
            </a:pPr>
            <a:endParaRPr lang="en-US" sz="2000" u="sng" dirty="0"/>
          </a:p>
        </p:txBody>
      </p:sp>
    </p:spTree>
    <p:extLst>
      <p:ext uri="{BB962C8B-B14F-4D97-AF65-F5344CB8AC3E}">
        <p14:creationId xmlns:p14="http://schemas.microsoft.com/office/powerpoint/2010/main" val="4240777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6612" y="990600"/>
            <a:ext cx="8229600" cy="2895600"/>
          </a:xfrm>
        </p:spPr>
        <p:txBody>
          <a:bodyPr/>
          <a:lstStyle/>
          <a:p>
            <a:r>
              <a:rPr lang="en-US" dirty="0" smtClean="0">
                <a:latin typeface="Arial Black" panose="020B0A04020102020204" pitchFamily="34" charset="0"/>
              </a:rPr>
              <a:t>QUESTIONS?</a:t>
            </a:r>
            <a:endParaRPr lang="en-US" dirty="0">
              <a:latin typeface="Arial Black" panose="020B0A04020102020204" pitchFamily="34" charset="0"/>
            </a:endParaRPr>
          </a:p>
        </p:txBody>
      </p:sp>
    </p:spTree>
    <p:extLst>
      <p:ext uri="{BB962C8B-B14F-4D97-AF65-F5344CB8AC3E}">
        <p14:creationId xmlns:p14="http://schemas.microsoft.com/office/powerpoint/2010/main" val="33514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6612" y="990600"/>
            <a:ext cx="8229600" cy="2895600"/>
          </a:xfrm>
        </p:spPr>
        <p:txBody>
          <a:bodyPr/>
          <a:lstStyle/>
          <a:p>
            <a:pPr algn="ctr"/>
            <a:r>
              <a:rPr lang="en-US" dirty="0" smtClean="0">
                <a:latin typeface="Arial Black" panose="020B0A04020102020204" pitchFamily="34" charset="0"/>
              </a:rPr>
              <a:t>THANK YOU</a:t>
            </a:r>
            <a:endParaRPr lang="en-US" dirty="0">
              <a:latin typeface="Arial Black" panose="020B0A04020102020204" pitchFamily="34" charset="0"/>
            </a:endParaRPr>
          </a:p>
        </p:txBody>
      </p:sp>
    </p:spTree>
    <p:extLst>
      <p:ext uri="{BB962C8B-B14F-4D97-AF65-F5344CB8AC3E}">
        <p14:creationId xmlns:p14="http://schemas.microsoft.com/office/powerpoint/2010/main" val="202474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582</TotalTime>
  <Words>670</Words>
  <Application>Microsoft Office PowerPoint</Application>
  <PresentationFormat>Custom</PresentationFormat>
  <Paragraphs>302</Paragraphs>
  <Slides>28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Arial Black</vt:lpstr>
      <vt:lpstr>Calibri</vt:lpstr>
      <vt:lpstr>Corbel</vt:lpstr>
      <vt:lpstr>Perpetua</vt:lpstr>
      <vt:lpstr>Times New Roman</vt:lpstr>
      <vt:lpstr>Wingdings</vt:lpstr>
      <vt:lpstr>Digital Blue Tunnel 16x9</vt:lpstr>
      <vt:lpstr>L.W.I.N</vt:lpstr>
      <vt:lpstr>Infrastructure Update</vt:lpstr>
      <vt:lpstr>SYSTEM SUMMARY</vt:lpstr>
      <vt:lpstr>Zone 1:  42 Sites in Full Operation</vt:lpstr>
      <vt:lpstr>Zone 2:  17 Sites in Full Operation</vt:lpstr>
      <vt:lpstr>Clearwater Monroe Winnfield Delhi Chopin Dry Prong Hagewood Bossier(City) Farmerville Minden Natchitoches Bastrop Greenwood Ruston Hineston Ashland Vivian Newellton Noble Transylvania Alexandria Avoyelles Bellevue Bernice Calhoun Columbia Ferriday Homer Jena Jonesboro Mansfield Many Marion Oak Grove Plain Dealing Ringgold Sentell Tallulah Wheeling Shreveport West Monroe Chase Keachi Coushatta Shongaloo Sibley Vick Calvin Arcadia Enterprise Holloway Chatham Cypress </vt:lpstr>
      <vt:lpstr>PowerPoint Presentation</vt:lpstr>
      <vt:lpstr>PowerPoint Presentation</vt:lpstr>
      <vt:lpstr>PowerPoint Presentation</vt:lpstr>
      <vt:lpstr>SUBSCRIBERS</vt:lpstr>
      <vt:lpstr>PUSH TO TALK PER DAY</vt:lpstr>
      <vt:lpstr>MONTHLY PUSH TO TALK</vt:lpstr>
      <vt:lpstr>BUSIES</vt:lpstr>
      <vt:lpstr>Top Busy Sites</vt:lpstr>
      <vt:lpstr>PowerPoint Presentation</vt:lpstr>
      <vt:lpstr>SITE OUTAGE DATA</vt:lpstr>
      <vt:lpstr>SYSTEM STATISTICS</vt:lpstr>
      <vt:lpstr>Subscriber Statistics</vt:lpstr>
      <vt:lpstr>Agencies Added Last 2 Months</vt:lpstr>
      <vt:lpstr>System Coverage</vt:lpstr>
      <vt:lpstr>PowerPoint Presentation</vt:lpstr>
      <vt:lpstr>THE 52 GENERATOR PROJECT</vt:lpstr>
      <vt:lpstr>TOP 10 of the 52 GENERATOR SITES</vt:lpstr>
      <vt:lpstr>QUESTIONS?</vt:lpstr>
      <vt:lpstr>ETHERNET UPDATE</vt:lpstr>
      <vt:lpstr>IMPLEMENTATION</vt:lpstr>
      <vt:lpstr>QUESTIONS?</vt:lpstr>
      <vt:lpstr>THANK YOU</vt:lpstr>
    </vt:vector>
  </TitlesOfParts>
  <Company>State of Louisiana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L.W.I.N</dc:title>
  <dc:creator>Dekara Levy</dc:creator>
  <cp:lastModifiedBy>Dekara Levy</cp:lastModifiedBy>
  <cp:revision>38</cp:revision>
  <dcterms:created xsi:type="dcterms:W3CDTF">2023-10-24T12:08:53Z</dcterms:created>
  <dcterms:modified xsi:type="dcterms:W3CDTF">2023-10-25T15:30:14Z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