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4093" r:id="rId3"/>
    <p:sldMasterId id="2147484107" r:id="rId4"/>
    <p:sldMasterId id="2147484120" r:id="rId5"/>
    <p:sldMasterId id="2147484133" r:id="rId6"/>
    <p:sldMasterId id="2147484147" r:id="rId7"/>
    <p:sldMasterId id="2147484160" r:id="rId8"/>
    <p:sldMasterId id="2147484173" r:id="rId9"/>
    <p:sldMasterId id="2147484187" r:id="rId10"/>
    <p:sldMasterId id="2147484200" r:id="rId11"/>
    <p:sldMasterId id="2147484213" r:id="rId12"/>
    <p:sldMasterId id="2147484227" r:id="rId13"/>
    <p:sldMasterId id="2147484240" r:id="rId14"/>
    <p:sldMasterId id="2147484277" r:id="rId15"/>
    <p:sldMasterId id="2147484291" r:id="rId16"/>
    <p:sldMasterId id="2147484305" r:id="rId17"/>
    <p:sldMasterId id="2147484318" r:id="rId18"/>
    <p:sldMasterId id="2147484331" r:id="rId19"/>
    <p:sldMasterId id="2147484345" r:id="rId20"/>
    <p:sldMasterId id="2147484358" r:id="rId21"/>
    <p:sldMasterId id="2147484371" r:id="rId22"/>
    <p:sldMasterId id="2147484385" r:id="rId23"/>
    <p:sldMasterId id="2147484398" r:id="rId24"/>
    <p:sldMasterId id="2147484411" r:id="rId25"/>
    <p:sldMasterId id="2147484425" r:id="rId26"/>
    <p:sldMasterId id="2147484438" r:id="rId27"/>
    <p:sldMasterId id="2147484502" r:id="rId28"/>
  </p:sldMasterIdLst>
  <p:notesMasterIdLst>
    <p:notesMasterId r:id="rId55"/>
  </p:notesMasterIdLst>
  <p:sldIdLst>
    <p:sldId id="339" r:id="rId29"/>
    <p:sldId id="320" r:id="rId30"/>
    <p:sldId id="292" r:id="rId31"/>
    <p:sldId id="450" r:id="rId32"/>
    <p:sldId id="465" r:id="rId33"/>
    <p:sldId id="454" r:id="rId34"/>
    <p:sldId id="466" r:id="rId35"/>
    <p:sldId id="294" r:id="rId36"/>
    <p:sldId id="321" r:id="rId37"/>
    <p:sldId id="460" r:id="rId38"/>
    <p:sldId id="548" r:id="rId39"/>
    <p:sldId id="540" r:id="rId40"/>
    <p:sldId id="545" r:id="rId41"/>
    <p:sldId id="499" r:id="rId42"/>
    <p:sldId id="516" r:id="rId43"/>
    <p:sldId id="520" r:id="rId44"/>
    <p:sldId id="500" r:id="rId45"/>
    <p:sldId id="517" r:id="rId46"/>
    <p:sldId id="518" r:id="rId47"/>
    <p:sldId id="519" r:id="rId48"/>
    <p:sldId id="262" r:id="rId49"/>
    <p:sldId id="419" r:id="rId50"/>
    <p:sldId id="528" r:id="rId51"/>
    <p:sldId id="530" r:id="rId52"/>
    <p:sldId id="546" r:id="rId53"/>
    <p:sldId id="529" r:id="rId54"/>
  </p:sldIdLst>
  <p:sldSz cx="9144000" cy="6858000" type="screen4x3"/>
  <p:notesSz cx="7099300" cy="9385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75"/>
    <a:srgbClr val="FFFFFF"/>
    <a:srgbClr val="F26516"/>
    <a:srgbClr val="CC9900"/>
    <a:srgbClr val="FFFFCC"/>
    <a:srgbClr val="EDF85A"/>
    <a:srgbClr val="B4AB00"/>
    <a:srgbClr val="676970"/>
    <a:srgbClr val="E7F9FF"/>
    <a:srgbClr val="D5F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5" autoAdjust="0"/>
  </p:normalViewPr>
  <p:slideViewPr>
    <p:cSldViewPr>
      <p:cViewPr varScale="1">
        <p:scale>
          <a:sx n="91" d="100"/>
          <a:sy n="91" d="100"/>
        </p:scale>
        <p:origin x="180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1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solidFill>
          <a:schemeClr val="tx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601057152847175E-2"/>
          <c:y val="0.14851039111914288"/>
          <c:w val="0.85863150317889092"/>
          <c:h val="0.821435063672596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What were the issues?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AAF-4233-B464-2DC9ED11E01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AAF-4233-B464-2DC9ED11E01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AAF-4233-B464-2DC9ED11E01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AAF-4233-B464-2DC9ED11E01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84%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solidFill>
                    <a:schemeClr val="bg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AF-4233-B464-2DC9ED11E018}"/>
                </c:ext>
              </c:extLst>
            </c:dLbl>
            <c:dLbl>
              <c:idx val="1"/>
              <c:layout>
                <c:manualLayout>
                  <c:x val="5.603207438053294E-2"/>
                  <c:y val="6.801514564777763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3%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AF-4233-B464-2DC9ED11E018}"/>
                </c:ext>
              </c:extLst>
            </c:dLbl>
            <c:dLbl>
              <c:idx val="2"/>
              <c:layout>
                <c:manualLayout>
                  <c:x val="4.0160371902664659E-2"/>
                  <c:y val="0.105813863431005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AF-4233-B464-2DC9ED11E01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0.87</c:v>
                </c:pt>
                <c:pt idx="1">
                  <c:v>0.04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AF-4233-B464-2DC9ED11E01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762363808252849"/>
          <c:y val="0.27932124263155628"/>
          <c:w val="0.15462442314435931"/>
          <c:h val="0.47374811755087992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1800" dirty="0" smtClean="0">
                <a:latin typeface="Arial Black" panose="020B0A04020102020204" pitchFamily="34" charset="0"/>
              </a:rPr>
              <a:t>Percentage</a:t>
            </a:r>
            <a:r>
              <a:rPr lang="en-US" sz="1800" baseline="0" dirty="0" smtClean="0">
                <a:latin typeface="Arial Black" panose="020B0A04020102020204" pitchFamily="34" charset="0"/>
              </a:rPr>
              <a:t> of ALL SITES in WIDE AREA Operations</a:t>
            </a:r>
            <a:endParaRPr lang="en-US" sz="1800" dirty="0">
              <a:latin typeface="Arial Black" panose="020B0A04020102020204" pitchFamily="34" charset="0"/>
            </a:endParaRPr>
          </a:p>
        </c:rich>
      </c:tx>
      <c:layout>
        <c:manualLayout>
          <c:xMode val="edge"/>
          <c:yMode val="edge"/>
          <c:x val="0.118117500937382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644579583802025"/>
          <c:y val="9.4546820760308181E-2"/>
          <c:w val="0.85188747955302635"/>
          <c:h val="0.65095850402758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E21754F-1480-4386-BE54-F3899B0F7FDC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BDF-4F62-80A4-DBD1C2EFC0D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911173B-093E-4702-ACFC-C4BECAFDAA4B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BDF-4F62-80A4-DBD1C2EFC0D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01E911F-0523-4107-B737-2F51832DA09F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BDF-4F62-80A4-DBD1C2EFC0D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068E727-E064-4A2B-BECB-2426AD03AFF6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BDF-4F62-80A4-DBD1C2EFC0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Avg. Uptime</c:v>
                </c:pt>
              </c:strCache>
            </c:strRef>
          </c:cat>
          <c:val>
            <c:numRef>
              <c:f>Sheet1!$B$3:$B$6</c:f>
              <c:numCache>
                <c:formatCode>0.00%</c:formatCode>
                <c:ptCount val="4"/>
                <c:pt idx="0">
                  <c:v>0.99680000000000002</c:v>
                </c:pt>
                <c:pt idx="1">
                  <c:v>0.999</c:v>
                </c:pt>
                <c:pt idx="2">
                  <c:v>0.99860000000000004</c:v>
                </c:pt>
                <c:pt idx="3">
                  <c:v>0.99813333333333343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4-4867-AD31-577F8A3F7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Sheet1!$A$3:$A$6</c:f>
              <c:strCache>
                <c:ptCount val="4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Avg. Uptime</c:v>
                </c:pt>
              </c:strCache>
            </c:strRef>
          </c:cat>
          <c:val>
            <c:numRef>
              <c:f>Sheet1!$C$3:$C$6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A5C4-4867-AD31-577F8A3F7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Sheet1!$A$3:$A$6</c:f>
              <c:strCache>
                <c:ptCount val="4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Avg. Uptime</c:v>
                </c:pt>
              </c:strCache>
            </c:strRef>
          </c:cat>
          <c:val>
            <c:numRef>
              <c:f>Sheet1!$D$3:$D$6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A5C4-4867-AD31-577F8A3F7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8446296"/>
        <c:axId val="808447280"/>
      </c:barChart>
      <c:catAx>
        <c:axId val="80844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7280"/>
        <c:crosses val="autoZero"/>
        <c:auto val="1"/>
        <c:lblAlgn val="ctr"/>
        <c:lblOffset val="100"/>
        <c:noMultiLvlLbl val="0"/>
      </c:catAx>
      <c:valAx>
        <c:axId val="808447280"/>
        <c:scaling>
          <c:orientation val="minMax"/>
          <c:max val="1"/>
          <c:min val="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6296"/>
        <c:crosses val="autoZero"/>
        <c:crossBetween val="between"/>
        <c:majorUnit val="0.25"/>
        <c:min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40.svg"/><Relationship Id="rId1" Type="http://schemas.openxmlformats.org/officeDocument/2006/relationships/image" Target="../media/image13.png"/><Relationship Id="rId6" Type="http://schemas.openxmlformats.org/officeDocument/2006/relationships/image" Target="../media/image180.svg"/><Relationship Id="rId5" Type="http://schemas.openxmlformats.org/officeDocument/2006/relationships/image" Target="../media/image15.png"/><Relationship Id="rId4" Type="http://schemas.openxmlformats.org/officeDocument/2006/relationships/image" Target="../media/image16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40.svg"/><Relationship Id="rId1" Type="http://schemas.openxmlformats.org/officeDocument/2006/relationships/image" Target="../media/image13.png"/><Relationship Id="rId6" Type="http://schemas.openxmlformats.org/officeDocument/2006/relationships/image" Target="../media/image180.svg"/><Relationship Id="rId5" Type="http://schemas.openxmlformats.org/officeDocument/2006/relationships/image" Target="../media/image15.png"/><Relationship Id="rId4" Type="http://schemas.openxmlformats.org/officeDocument/2006/relationships/image" Target="../media/image16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3d7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400" dirty="0" smtClean="0">
              <a:latin typeface="Perpetua" panose="02020502060401020303" pitchFamily="18" charset="0"/>
            </a:rPr>
            <a:t> </a:t>
          </a:r>
          <a:endParaRPr lang="en-US" sz="1400" dirty="0">
            <a:latin typeface="Perpetua" panose="02020502060401020303" pitchFamily="18" charset="0"/>
          </a:endParaRP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endParaRPr lang="en-US" sz="2000" b="1" dirty="0"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endParaRPr lang="en-US" sz="2000" dirty="0">
            <a:latin typeface="Perpetua" panose="02020502060401020303" pitchFamily="18" charset="0"/>
          </a:endParaRP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9FEE5B-0DFC-46E8-88F6-BF6A7D3E1468}" type="pres">
      <dgm:prSet presAssocID="{98C0B84F-418D-49FC-B520-4F7880A4FDEC}" presName="compNode" presStyleCnt="0"/>
      <dgm:spPr/>
      <dgm:t>
        <a:bodyPr/>
        <a:lstStyle/>
        <a:p>
          <a:endParaRPr lang="en-US"/>
        </a:p>
      </dgm:t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5297" custLinFactNeighborY="90516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  <dgm:t>
        <a:bodyPr/>
        <a:lstStyle/>
        <a:p>
          <a:endParaRPr lang="en-US"/>
        </a:p>
      </dgm:t>
    </dgm:pt>
    <dgm:pt modelId="{CCF8B312-F1D4-4D5F-B268-1379C27612D5}" type="pres">
      <dgm:prSet presAssocID="{98C0B84F-418D-49FC-B520-4F7880A4FDEC}" presName="parTx" presStyleLbl="revTx" presStyleIdx="0" presStyleCnt="6" custScaleX="67002" custScaleY="158352" custLinFactY="-100000" custLinFactNeighborX="2167" custLinFactNeighborY="-11563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FCDFE4-1C02-485E-9061-6024D77C133A}" type="pres">
      <dgm:prSet presAssocID="{98C0B84F-418D-49FC-B520-4F7880A4FDEC}" presName="txSpace" presStyleCnt="0"/>
      <dgm:spPr/>
      <dgm:t>
        <a:bodyPr/>
        <a:lstStyle/>
        <a:p>
          <a:endParaRPr lang="en-US"/>
        </a:p>
      </dgm:t>
    </dgm:pt>
    <dgm:pt modelId="{789046AE-0A39-4592-89FB-64A9102EED0C}" type="pres">
      <dgm:prSet presAssocID="{98C0B84F-418D-49FC-B520-4F7880A4FDEC}" presName="desTx" presStyleLbl="revTx" presStyleIdx="1" presStyleCnt="6" custScaleX="43576" custScaleY="172862" custLinFactY="-18484" custLinFactNeighborX="-835" custLinFactNeighborY="-100000">
        <dgm:presLayoutVars/>
      </dgm:prSet>
      <dgm:spPr/>
      <dgm:t>
        <a:bodyPr/>
        <a:lstStyle/>
        <a:p>
          <a:endParaRPr lang="en-US"/>
        </a:p>
      </dgm:t>
    </dgm:pt>
    <dgm:pt modelId="{10B59DED-3C64-4460-9103-1501A896C484}" type="pres">
      <dgm:prSet presAssocID="{A39F5705-877E-404B-88B9-22396A2A96BD}" presName="sibTrans" presStyleCnt="0"/>
      <dgm:spPr/>
      <dgm:t>
        <a:bodyPr/>
        <a:lstStyle/>
        <a:p>
          <a:endParaRPr lang="en-US"/>
        </a:p>
      </dgm:t>
    </dgm:pt>
    <dgm:pt modelId="{D253E490-4EB7-4F85-B778-9AACD13FE3B2}" type="pres">
      <dgm:prSet presAssocID="{DF8840C8-678B-4816-8F7A-975FD17F3F69}" presName="compNode" presStyleCnt="0"/>
      <dgm:spPr/>
      <dgm:t>
        <a:bodyPr/>
        <a:lstStyle/>
        <a:p>
          <a:endParaRPr lang="en-US"/>
        </a:p>
      </dgm:t>
    </dgm:pt>
    <dgm:pt modelId="{63D9FCB6-27F5-402E-BEA8-8A797144EAA3}" type="pres">
      <dgm:prSet presAssocID="{DF8840C8-678B-4816-8F7A-975FD17F3F69}" presName="iconRect" presStyleLbl="node1" presStyleIdx="1" presStyleCnt="3" custScaleY="95929" custLinFactNeighborX="90755" custLinFactNeighborY="88122"/>
      <dgm:spPr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  <dgm:t>
        <a:bodyPr/>
        <a:lstStyle/>
        <a:p>
          <a:endParaRPr lang="en-US"/>
        </a:p>
      </dgm:t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Y="63947" custLinFactNeighborX="612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24DA59-836E-496D-93D8-1F8424828803}" type="pres">
      <dgm:prSet presAssocID="{DF8840C8-678B-4816-8F7A-975FD17F3F69}" presName="txSpace" presStyleCnt="0"/>
      <dgm:spPr/>
      <dgm:t>
        <a:bodyPr/>
        <a:lstStyle/>
        <a:p>
          <a:endParaRPr lang="en-US"/>
        </a:p>
      </dgm:t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Y="68599" custLinFactNeighborX="23617" custLinFactNeighborY="100000">
        <dgm:presLayoutVars/>
      </dgm:prSet>
      <dgm:spPr/>
      <dgm:t>
        <a:bodyPr/>
        <a:lstStyle/>
        <a:p>
          <a:endParaRPr lang="en-US"/>
        </a:p>
      </dgm:t>
    </dgm:pt>
    <dgm:pt modelId="{B0322CE4-44C3-473B-A0EF-7A940837A621}" type="pres">
      <dgm:prSet presAssocID="{0ACFA2CD-FC99-4479-B843-347575C2A2B1}" presName="sibTrans" presStyleCnt="0"/>
      <dgm:spPr/>
      <dgm:t>
        <a:bodyPr/>
        <a:lstStyle/>
        <a:p>
          <a:endParaRPr lang="en-US"/>
        </a:p>
      </dgm:t>
    </dgm:pt>
    <dgm:pt modelId="{7B3E06D1-C061-4227-A54D-86FC53388552}" type="pres">
      <dgm:prSet presAssocID="{1DB330BF-6883-469D-827E-75CB53C4BA9D}" presName="compNode" presStyleCnt="0"/>
      <dgm:spPr/>
      <dgm:t>
        <a:bodyPr/>
        <a:lstStyle/>
        <a:p>
          <a:endParaRPr lang="en-US"/>
        </a:p>
      </dgm:t>
    </dgm:pt>
    <dgm:pt modelId="{BD21A5C0-2B4B-4B62-AFE6-BE7E093B89C5}" type="pres">
      <dgm:prSet presAssocID="{1DB330BF-6883-469D-827E-75CB53C4BA9D}" presName="iconRect" presStyleLbl="node1" presStyleIdx="2" presStyleCnt="3" custLinFactNeighborX="55871" custLinFactNeighborY="87276"/>
      <dgm:spPr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  <dgm:t>
        <a:bodyPr/>
        <a:lstStyle/>
        <a:p>
          <a:endParaRPr lang="en-US"/>
        </a:p>
      </dgm:t>
    </dgm:pt>
    <dgm:pt modelId="{B9BF01C2-DF94-40B5-84FD-B139B9B04182}" type="pres">
      <dgm:prSet presAssocID="{1DB330BF-6883-469D-827E-75CB53C4BA9D}" presName="parTx" presStyleLbl="revTx" presStyleIdx="4" presStyleCnt="6" custScaleX="75581" custScaleY="170787" custLinFactY="-93617" custLinFactNeighborX="4552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3FF075F-C0FC-4354-B11E-C0A8A3271DCB}" type="pres">
      <dgm:prSet presAssocID="{1DB330BF-6883-469D-827E-75CB53C4BA9D}" presName="txSpace" presStyleCnt="0"/>
      <dgm:spPr/>
      <dgm:t>
        <a:bodyPr/>
        <a:lstStyle/>
        <a:p>
          <a:endParaRPr lang="en-US"/>
        </a:p>
      </dgm:t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Y="-24447" custLinFactNeighborX="6144" custLinFactNeighborY="-100000">
        <dgm:presLayoutVars/>
      </dgm:prSet>
      <dgm:spPr/>
      <dgm:t>
        <a:bodyPr/>
        <a:lstStyle/>
        <a:p>
          <a:endParaRPr lang="en-US"/>
        </a:p>
      </dgm:t>
    </dgm:pt>
  </dgm:ptLst>
  <dgm:cxnLst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2002" y="1642890"/>
          <a:ext cx="961079" cy="892055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F8B312-F1D4-4D5F-B268-1379C27612D5}">
      <dsp:nvSpPr>
        <dsp:cNvPr id="0" name=""/>
        <dsp:cNvSpPr/>
      </dsp:nvSpPr>
      <dsp:spPr>
        <a:xfrm>
          <a:off x="360170" y="263573"/>
          <a:ext cx="1138239" cy="1004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</dsp:txBody>
      <dsp:txXfrm>
        <a:off x="360170" y="263573"/>
        <a:ext cx="1138239" cy="1004396"/>
      </dsp:txXfrm>
    </dsp:sp>
    <dsp:sp modelId="{789046AE-0A39-4592-89FB-64A9102EED0C}">
      <dsp:nvSpPr>
        <dsp:cNvPr id="0" name=""/>
        <dsp:cNvSpPr/>
      </dsp:nvSpPr>
      <dsp:spPr>
        <a:xfrm>
          <a:off x="345546" y="1924693"/>
          <a:ext cx="481451" cy="510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45546" y="1924693"/>
        <a:ext cx="481451" cy="510592"/>
      </dsp:txXfrm>
    </dsp:sp>
    <dsp:sp modelId="{63D9FCB6-27F5-402E-BEA8-8A797144EAA3}">
      <dsp:nvSpPr>
        <dsp:cNvPr id="0" name=""/>
        <dsp:cNvSpPr/>
      </dsp:nvSpPr>
      <dsp:spPr>
        <a:xfrm>
          <a:off x="3823922" y="1722722"/>
          <a:ext cx="886547" cy="816631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922CAA-BE8A-4A77-90A4-DF845747F5B2}">
      <dsp:nvSpPr>
        <dsp:cNvPr id="0" name=""/>
        <dsp:cNvSpPr/>
      </dsp:nvSpPr>
      <dsp:spPr>
        <a:xfrm>
          <a:off x="3411451" y="2943733"/>
          <a:ext cx="598128" cy="58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1400" kern="1200" dirty="0" smtClean="0">
              <a:latin typeface="Perpetua" panose="02020502060401020303" pitchFamily="18" charset="0"/>
            </a:rPr>
            <a:t> </a:t>
          </a:r>
          <a:endParaRPr lang="en-US" sz="1400" kern="1200" dirty="0">
            <a:latin typeface="Perpetua" panose="02020502060401020303" pitchFamily="18" charset="0"/>
          </a:endParaRPr>
        </a:p>
      </dsp:txBody>
      <dsp:txXfrm>
        <a:off x="3411451" y="2943733"/>
        <a:ext cx="598128" cy="584331"/>
      </dsp:txXfrm>
    </dsp:sp>
    <dsp:sp modelId="{7CE4CA94-CD85-4338-B416-72E4D77EB94C}">
      <dsp:nvSpPr>
        <dsp:cNvPr id="0" name=""/>
        <dsp:cNvSpPr/>
      </dsp:nvSpPr>
      <dsp:spPr>
        <a:xfrm>
          <a:off x="3660108" y="2653803"/>
          <a:ext cx="753429" cy="18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660108" y="2653803"/>
        <a:ext cx="753429" cy="185173"/>
      </dsp:txXfrm>
    </dsp:sp>
    <dsp:sp modelId="{BD21A5C0-2B4B-4B62-AFE6-BE7E093B89C5}">
      <dsp:nvSpPr>
        <dsp:cNvPr id="0" name=""/>
        <dsp:cNvSpPr/>
      </dsp:nvSpPr>
      <dsp:spPr>
        <a:xfrm>
          <a:off x="6490926" y="1646082"/>
          <a:ext cx="886547" cy="851287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BF01C2-DF94-40B5-84FD-B139B9B04182}">
      <dsp:nvSpPr>
        <dsp:cNvPr id="0" name=""/>
        <dsp:cNvSpPr/>
      </dsp:nvSpPr>
      <dsp:spPr>
        <a:xfrm>
          <a:off x="6316809" y="374195"/>
          <a:ext cx="1448383" cy="1083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kern="1200" dirty="0">
            <a:latin typeface="Perpetua" panose="02020502060401020303" pitchFamily="18" charset="0"/>
          </a:endParaRPr>
        </a:p>
      </dsp:txBody>
      <dsp:txXfrm>
        <a:off x="6316809" y="374195"/>
        <a:ext cx="1448383" cy="1083268"/>
      </dsp:txXfrm>
    </dsp:sp>
    <dsp:sp modelId="{914824B2-2066-406E-B121-41D6DD0392FD}">
      <dsp:nvSpPr>
        <dsp:cNvPr id="0" name=""/>
        <dsp:cNvSpPr/>
      </dsp:nvSpPr>
      <dsp:spPr>
        <a:xfrm>
          <a:off x="6392231" y="1958631"/>
          <a:ext cx="667126" cy="428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6392231" y="1958631"/>
        <a:ext cx="667126" cy="428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0.39252</cdr:x>
      <cdr:y>0.40916</cdr:y>
    </cdr:from>
    <cdr:to>
      <cdr:x>0.49263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373" y="1839502"/>
          <a:ext cx="816236" cy="40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0.60063</cdr:x>
      <cdr:y>0.64815</cdr:y>
    </cdr:from>
    <cdr:to>
      <cdr:x>0.70073</cdr:x>
      <cdr:y>0.87037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86399" y="266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89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algn="r"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1738" y="704850"/>
            <a:ext cx="4695825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578" y="4458661"/>
            <a:ext cx="5678153" cy="422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689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algn="r" defTabSz="938796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76CAF796-3A35-4D1F-9933-4E3D9651D8CD}" type="slidenum">
              <a:rPr lang="en-US" smtClean="0"/>
              <a:pPr defTabSz="937284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2D7F1E86-666C-4181-AE65-194D44734F5D}" type="slidenum">
              <a:rPr lang="en-US" smtClean="0"/>
              <a:pPr defTabSz="937284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62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180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73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092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09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4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8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5880">
              <a:defRPr/>
            </a:pPr>
            <a:fld id="{3BEC2A06-71DF-40BD-A274-7AA1D3D791BD}" type="slidenum">
              <a:rPr lang="en-US">
                <a:solidFill>
                  <a:srgbClr val="000000"/>
                </a:solidFill>
              </a:rPr>
              <a:pPr defTabSz="935880"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292" y="4452578"/>
            <a:ext cx="5667885" cy="4218904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654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49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.png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0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98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9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89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124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20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316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0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5/6/2026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07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66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27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04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673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0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4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05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21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122215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022352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4100297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410741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96676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680654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40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4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54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vmlDrawing" Target="../drawings/vmlDrawing5.v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vmlDrawing" Target="../drawings/vmlDrawing6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vmlDrawing" Target="../drawings/vmlDrawing7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5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vmlDrawing" Target="../drawings/vmlDrawing9.vml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8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vmlDrawing" Target="../drawings/vmlDrawing10.v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vmlDrawing" Target="../drawings/vmlDrawing11.v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vmlDrawing" Target="../drawings/vmlDrawing13.vml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7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vmlDrawing" Target="../drawings/vmlDrawing14.v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0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vmlDrawing" Target="../drawings/vmlDrawing15.v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6.xml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vmlDrawing" Target="../drawings/vmlDrawing17.v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oleObject" Target="../embeddings/oleObject18.bin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vmlDrawing" Target="../drawings/vmlDrawing18.v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oleObject" Target="../embeddings/oleObject19.bin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vmlDrawing" Target="../drawings/vmlDrawing1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3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vmlDrawing" Target="../drawings/vmlDrawing21.v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2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22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23.bin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vmlDrawing" Target="../drawings/vmlDrawing23.v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0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vmlDrawing" Target="../drawings/vmlDrawing25.vml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oleObject" Target="../embeddings/oleObject26.bin"/><Relationship Id="rId10" Type="http://schemas.openxmlformats.org/officeDocument/2006/relationships/slideLayout" Target="../slideLayouts/slideLayout29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vmlDrawing" Target="../drawings/vmlDrawing26.v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oleObject" Target="../embeddings/oleObject27.bin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vmlDrawing" Target="../drawings/vmlDrawing27.v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7.xml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vmlDrawing" Target="../drawings/vmlDrawing29.vml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oleObject" Target="../embeddings/oleObject30.bin"/><Relationship Id="rId10" Type="http://schemas.openxmlformats.org/officeDocument/2006/relationships/slideLayout" Target="../slideLayouts/slideLayout3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vmlDrawing" Target="../drawings/vmlDrawing30.v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oleObject" Target="../embeddings/oleObject31.bin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vmlDrawing" Target="../drawings/vmlDrawing31.v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slideLayout" Target="../slideLayouts/slideLayout355.xml"/><Relationship Id="rId1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17" Type="http://schemas.openxmlformats.org/officeDocument/2006/relationships/slideLayout" Target="../slideLayouts/slideLayout359.xml"/><Relationship Id="rId2" Type="http://schemas.openxmlformats.org/officeDocument/2006/relationships/slideLayout" Target="../slideLayouts/slideLayout344.xml"/><Relationship Id="rId16" Type="http://schemas.openxmlformats.org/officeDocument/2006/relationships/slideLayout" Target="../slideLayouts/slideLayout358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52.xml"/><Relationship Id="rId19" Type="http://schemas.openxmlformats.org/officeDocument/2006/relationships/theme" Target="../theme/theme28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slideLayout" Target="../slideLayouts/slideLayout3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3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5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7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2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50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74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2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4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6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917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4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6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05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76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00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14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72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96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24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68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292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33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62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86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1109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503" r:id="rId1"/>
    <p:sldLayoutId id="2147484504" r:id="rId2"/>
    <p:sldLayoutId id="2147484505" r:id="rId3"/>
    <p:sldLayoutId id="2147484506" r:id="rId4"/>
    <p:sldLayoutId id="2147484507" r:id="rId5"/>
    <p:sldLayoutId id="2147484508" r:id="rId6"/>
    <p:sldLayoutId id="2147484509" r:id="rId7"/>
    <p:sldLayoutId id="2147484510" r:id="rId8"/>
    <p:sldLayoutId id="2147484511" r:id="rId9"/>
    <p:sldLayoutId id="2147484512" r:id="rId10"/>
    <p:sldLayoutId id="2147484513" r:id="rId11"/>
    <p:sldLayoutId id="2147484514" r:id="rId12"/>
    <p:sldLayoutId id="2147484515" r:id="rId13"/>
    <p:sldLayoutId id="2147484516" r:id="rId14"/>
    <p:sldLayoutId id="2147484517" r:id="rId15"/>
    <p:sldLayoutId id="2147484518" r:id="rId16"/>
    <p:sldLayoutId id="2147484519" r:id="rId17"/>
    <p:sldLayoutId id="2147484520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4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4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533400"/>
            <a:ext cx="6173808" cy="2895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 smtClean="0">
                <a:effectLst/>
                <a:latin typeface="Arial Black" panose="020B0A04020102020204" pitchFamily="34" charset="0"/>
              </a:rPr>
              <a:t>L.W.I.N.</a:t>
            </a:r>
            <a:endParaRPr lang="en-US" sz="9600" b="1" spc="10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505200"/>
            <a:ext cx="6173808" cy="2209800"/>
          </a:xfrm>
          <a:noFill/>
        </p:spPr>
        <p:txBody>
          <a:bodyPr vert="horz" lIns="45720" tIns="45720" rIns="45720" bIns="45720" rtlCol="0" anchor="ctr">
            <a:noAutofit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Wireless Information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April 29, 2026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Public 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Safety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Office of State Police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533400" y="79408"/>
            <a:ext cx="7848600" cy="174939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cap="small" dirty="0" smtClean="0">
                <a:effectLst/>
                <a:latin typeface="Arial Black" panose="020B0A04020102020204" pitchFamily="34" charset="0"/>
                <a:cs typeface="Times New Roman" pitchFamily="18" charset="0"/>
              </a:rPr>
              <a:t>Infrastructure </a:t>
            </a:r>
            <a:r>
              <a:rPr lang="en-US" sz="3600" b="1" cap="small" dirty="0">
                <a:effectLst/>
                <a:latin typeface="Arial Black" panose="020B0A04020102020204" pitchFamily="34" charset="0"/>
                <a:cs typeface="Times New Roman" pitchFamily="18" charset="0"/>
              </a:rPr>
              <a:t>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057400"/>
            <a:ext cx="6705600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effectLst/>
                <a:latin typeface="Arial Black" panose="020B0A04020102020204" pitchFamily="34" charset="0"/>
                <a:cs typeface="Times New Roman" pitchFamily="18" charset="0"/>
              </a:rPr>
              <a:t>SYSTEM SUMMARY</a:t>
            </a:r>
            <a:endParaRPr lang="en-US" sz="3600" u="sng" dirty="0"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81100" y="2514600"/>
            <a:ext cx="7962900" cy="27432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latin typeface="Arial Black" panose="020B0A04020102020204" pitchFamily="34" charset="0"/>
              <a:cs typeface="Times New Roman" pitchFamily="18" charset="0"/>
            </a:endParaRPr>
          </a:p>
          <a:p>
            <a:pPr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154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Total Tower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Sites in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Operation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6 Operational Mobile Sites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39481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Lacombe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Abita Springs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Blond</a:t>
            </a: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Gibson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1600" dirty="0"/>
              <a:t>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</a:t>
            </a:r>
            <a:r>
              <a:rPr lang="en-US" dirty="0" smtClean="0"/>
              <a:t>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Independence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Zachary</a:t>
            </a:r>
          </a:p>
        </p:txBody>
      </p:sp>
      <p:sp>
        <p:nvSpPr>
          <p:cNvPr id="2" name="Rectangle 1"/>
          <p:cNvSpPr/>
          <p:nvPr/>
        </p:nvSpPr>
        <p:spPr>
          <a:xfrm>
            <a:off x="990600" y="194489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Zone 1: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 smtClean="0">
                <a:latin typeface="Arial Black" panose="020B0A04020102020204" pitchFamily="34" charset="0"/>
              </a:rPr>
              <a:t>44 </a:t>
            </a:r>
            <a:r>
              <a:rPr lang="en-US" sz="3600" dirty="0">
                <a:latin typeface="Arial Black" panose="020B0A04020102020204" pitchFamily="34" charset="0"/>
              </a:rPr>
              <a:t>Sites in Full Operation</a:t>
            </a: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Zone 2: </a:t>
            </a:r>
            <a:br>
              <a:rPr lang="en-US" sz="3600" b="1" dirty="0" smtClean="0">
                <a:latin typeface="Arial Black" panose="020B0A04020102020204" pitchFamily="34" charset="0"/>
              </a:rPr>
            </a:br>
            <a:r>
              <a:rPr lang="en-US" sz="3600" b="1" dirty="0" smtClean="0">
                <a:latin typeface="Arial Black" panose="020B0A04020102020204" pitchFamily="34" charset="0"/>
              </a:rPr>
              <a:t>19 Sites in Full Operation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2667000"/>
            <a:ext cx="7696200" cy="3323987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.</a:t>
            </a:r>
            <a:r>
              <a:rPr kumimoji="0" lang="en-US" sz="19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Simulcast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Gretna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Galleria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NO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East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Lafitte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Bayou 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Gauche 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Hahnville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St. 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Rosalie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Kenner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Airport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Port Fourchon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Reggio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Montegut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Buras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Wilmer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900" dirty="0" smtClean="0"/>
              <a:t>Grand Isle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900" dirty="0" smtClean="0">
                <a:solidFill>
                  <a:srgbClr val="FFFFFF"/>
                </a:solidFill>
              </a:rPr>
              <a:t>Thibodeaux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900" dirty="0" smtClean="0">
                <a:solidFill>
                  <a:srgbClr val="FFC000"/>
                </a:solidFill>
              </a:rPr>
              <a:t>Golden </a:t>
            </a:r>
            <a:r>
              <a:rPr lang="en-US" sz="2000" dirty="0" smtClean="0">
                <a:solidFill>
                  <a:srgbClr val="FFC000"/>
                </a:solidFill>
              </a:rPr>
              <a:t>Meadow</a:t>
            </a:r>
            <a:endParaRPr lang="en-US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033514" cy="11430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3: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2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56</a:t>
            </a:r>
            <a:r>
              <a:rPr lang="en-US" sz="32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2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 </a:t>
            </a:r>
            <a:r>
              <a:rPr lang="en-US" sz="32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Operation</a:t>
            </a:r>
            <a:endParaRPr lang="en-US" sz="32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Winnfield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Farmerville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Sentell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Tallulah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Cypress/</a:t>
            </a:r>
          </a:p>
          <a:p>
            <a:r>
              <a:rPr lang="en-US" sz="2000" dirty="0" smtClean="0"/>
              <a:t>    Ouachita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Logansport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Pelican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Hunter Road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0"/>
            <a:ext cx="8458200" cy="19812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4: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35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</a:t>
            </a: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5051" y="1905000"/>
            <a:ext cx="8024261" cy="415498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LeBleu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Johnson Bayou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 Jennings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Starks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Bell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City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aseline="0" dirty="0" smtClean="0">
                <a:solidFill>
                  <a:srgbClr val="FFFFFF"/>
                </a:solidFill>
              </a:rPr>
              <a:t>Calcasieu Jail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547104" cy="29199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31242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Total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1646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1595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on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154 Sites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51 Channels on 6 Mobile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Sites</a:t>
            </a:r>
            <a:b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219200"/>
            <a:ext cx="6477000" cy="3276600"/>
          </a:xfrm>
        </p:spPr>
        <p:txBody>
          <a:bodyPr anchor="b" anchorCtr="0">
            <a:normAutofit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System  </a:t>
            </a: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Statistics</a:t>
            </a:r>
            <a:endParaRPr lang="en-US" sz="9600" b="1" cap="small" dirty="0">
              <a:solidFill>
                <a:srgbClr val="FFFFFF"/>
              </a:solidFill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5721630"/>
              </p:ext>
            </p:extLst>
          </p:nvPr>
        </p:nvGraphicFramePr>
        <p:xfrm>
          <a:off x="152400" y="685800"/>
          <a:ext cx="8839200" cy="601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07" name="Worksheet" r:id="rId4" imgW="3933896" imgH="1495572" progId="Excel.Sheet.8">
                  <p:embed/>
                </p:oleObj>
              </mc:Choice>
              <mc:Fallback>
                <p:oleObj name="Worksheet" r:id="rId4" imgW="3933896" imgH="1495572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85800"/>
                        <a:ext cx="8839200" cy="6019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09800" y="1918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SUBSCRIBERS 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444662"/>
              </p:ext>
            </p:extLst>
          </p:nvPr>
        </p:nvGraphicFramePr>
        <p:xfrm>
          <a:off x="32561" y="1017585"/>
          <a:ext cx="9074150" cy="5840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21" name="Worksheet" r:id="rId4" imgW="4781468" imgH="1771810" progId="Excel.Sheet.8">
                  <p:embed/>
                </p:oleObj>
              </mc:Choice>
              <mc:Fallback>
                <p:oleObj name="Worksheet" r:id="rId4" imgW="4781468" imgH="1771810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61" y="1017585"/>
                        <a:ext cx="9074150" cy="584041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6629400" cy="865185"/>
          </a:xfrm>
        </p:spPr>
        <p:txBody>
          <a:bodyPr/>
          <a:lstStyle/>
          <a:p>
            <a:r>
              <a:rPr lang="en-US" sz="3600" b="1" smtClean="0">
                <a:solidFill>
                  <a:srgbClr val="FFFFFF"/>
                </a:solidFill>
                <a:latin typeface="Arial Black" panose="020B0A04020102020204" pitchFamily="34" charset="0"/>
              </a:rPr>
              <a:t>PUSH TO TALK</a:t>
            </a:r>
            <a:endParaRPr lang="en-US" sz="36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71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520937"/>
              </p:ext>
            </p:extLst>
          </p:nvPr>
        </p:nvGraphicFramePr>
        <p:xfrm>
          <a:off x="182532" y="958174"/>
          <a:ext cx="8933906" cy="588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94" name="Worksheet" r:id="rId4" imgW="10591950" imgH="3981357" progId="Excel.Sheet.8">
                  <p:embed/>
                </p:oleObj>
              </mc:Choice>
              <mc:Fallback>
                <p:oleObj name="Worksheet" r:id="rId4" imgW="10591950" imgH="3981357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32" y="958174"/>
                        <a:ext cx="8933906" cy="58836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9100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/>
            </a:r>
            <a:br>
              <a:rPr lang="en-US" sz="3600" b="1" dirty="0" smtClean="0">
                <a:latin typeface="Arial Black" panose="020B0A04020102020204" pitchFamily="34" charset="0"/>
              </a:rPr>
            </a:br>
            <a:r>
              <a:rPr lang="en-US" sz="3600" b="1" dirty="0" smtClean="0">
                <a:latin typeface="Arial Black" panose="020B0A04020102020204" pitchFamily="34" charset="0"/>
              </a:rPr>
              <a:t>PUSH TO TALK PER DAY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1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6674279"/>
              </p:ext>
            </p:extLst>
          </p:nvPr>
        </p:nvGraphicFramePr>
        <p:xfrm>
          <a:off x="152400" y="847826"/>
          <a:ext cx="8839200" cy="5781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25" name="Worksheet" r:id="rId4" imgW="4248277" imgH="1866767" progId="Excel.Sheet.8">
                  <p:embed/>
                </p:oleObj>
              </mc:Choice>
              <mc:Fallback>
                <p:oleObj name="Worksheet" r:id="rId4" imgW="4248277" imgH="1866767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847826"/>
                        <a:ext cx="8839200" cy="5781574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295175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 </a:t>
            </a:r>
            <a:br>
              <a:rPr lang="en-US" sz="3600" b="1" dirty="0" smtClean="0">
                <a:solidFill>
                  <a:srgbClr val="CC9900"/>
                </a:solidFill>
                <a:latin typeface="+mn-lt"/>
              </a:rPr>
            </a:br>
            <a:r>
              <a:rPr lang="en-US" sz="4800" b="1" dirty="0" smtClean="0">
                <a:latin typeface="Arial Black" panose="020B0A04020102020204" pitchFamily="34" charset="0"/>
              </a:rPr>
              <a:t>BUSIES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1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3581400" y="28194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Calcasieu Jail		441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Arcadia			225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Tallulah			129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74163" y="240152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63246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644 Hours  </a:t>
            </a:r>
            <a:endParaRPr lang="en-US" dirty="0">
              <a:solidFill>
                <a:srgbClr val="CC99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911155"/>
              </p:ext>
            </p:extLst>
          </p:nvPr>
        </p:nvGraphicFramePr>
        <p:xfrm>
          <a:off x="914400" y="990600"/>
          <a:ext cx="7382526" cy="487680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302799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64686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47553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724113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43375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5024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Alexandria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Arsene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Lebleu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Ashland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Avoyelles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Baldwin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536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City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Berwick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Bossier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Bridge City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Calhoun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687339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Calvin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Chase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Chatham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Chopin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Clearwater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10682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Columbia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Delhi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Dequincy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Dry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Prong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Eunice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5469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Ferriday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Geismar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Golden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Meadow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Grand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Isle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65849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Hagewood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Hineston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Hornbeck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Houma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Hunter Road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63256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Iberville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Jeanerette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Jennings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Johnson Bayou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606641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Keachi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Lafayette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Laplace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Leesville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Livonia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6052984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644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164599"/>
              </p:ext>
            </p:extLst>
          </p:nvPr>
        </p:nvGraphicFramePr>
        <p:xfrm>
          <a:off x="770874" y="906327"/>
          <a:ext cx="7126634" cy="468621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17500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744231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1767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Logansport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Mansfield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Monroe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Newellton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Noble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Oak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Grove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Oberlin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Ouachita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Paincourtville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Parker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Road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Pelican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Port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Fourchon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Ramah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Reggio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Ringgold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Rockefeller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Rosepine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Scott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Shreveport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Rosalie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Starks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Sulphur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Perpetua" panose="02020502060401020303" pitchFamily="18" charset="0"/>
                        </a:rPr>
                        <a:t>Tallulah</a:t>
                      </a:r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97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Vermilion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Vick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Ville Platte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Vivian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West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Monroe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Winnfield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North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Perpetua" panose="02020502060401020303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35814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noProof="0" dirty="0" smtClean="0">
                <a:solidFill>
                  <a:schemeClr val="bg1"/>
                </a:solidFill>
              </a:rPr>
              <a:t>9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055151"/>
              </p:ext>
            </p:extLst>
          </p:nvPr>
        </p:nvGraphicFramePr>
        <p:xfrm>
          <a:off x="152400" y="1828800"/>
          <a:ext cx="8991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SYSTEM STATISTICS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653405"/>
              </p:ext>
            </p:extLst>
          </p:nvPr>
        </p:nvGraphicFramePr>
        <p:xfrm>
          <a:off x="228600" y="20574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50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27854" y="1256734"/>
            <a:ext cx="6345302" cy="685979"/>
          </a:xfrm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1" b="1" u="sng" cap="small" dirty="0">
                <a:latin typeface="Arial Black" panose="020B0A04020102020204" pitchFamily="34" charset="0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27476"/>
              </p:ext>
            </p:extLst>
          </p:nvPr>
        </p:nvGraphicFramePr>
        <p:xfrm>
          <a:off x="304800" y="2286000"/>
          <a:ext cx="8534400" cy="365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2400" y="4800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Agencies</a:t>
            </a:r>
          </a:p>
          <a:p>
            <a:pPr algn="ctr"/>
            <a:r>
              <a:rPr lang="en-US" dirty="0" smtClean="0"/>
              <a:t>618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4783372"/>
            <a:ext cx="212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Security Groups</a:t>
            </a:r>
          </a:p>
          <a:p>
            <a:pPr algn="ctr"/>
            <a:r>
              <a:rPr lang="en-US" dirty="0" smtClean="0"/>
              <a:t>192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480788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Talkgroups</a:t>
            </a:r>
          </a:p>
          <a:p>
            <a:pPr algn="ctr"/>
            <a:r>
              <a:rPr lang="en-US" dirty="0" smtClean="0"/>
              <a:t>6,669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127433" y="4906086"/>
            <a:ext cx="1670882" cy="487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256438" y="4718784"/>
            <a:ext cx="1675646" cy="715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1" y="533400"/>
            <a:ext cx="6324599" cy="1031888"/>
          </a:xfrm>
          <a:noFill/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2800" b="1" u="sng" dirty="0">
                <a:latin typeface="Arial Black" panose="020B0A04020102020204" pitchFamily="34" charset="0"/>
              </a:rPr>
              <a:t>Agencies Added Last </a:t>
            </a:r>
            <a:r>
              <a:rPr lang="en-US" sz="2800" b="1" u="sng" dirty="0" smtClean="0">
                <a:latin typeface="Arial Black" panose="020B0A04020102020204" pitchFamily="34" charset="0"/>
              </a:rPr>
              <a:t>3 </a:t>
            </a:r>
            <a:r>
              <a:rPr lang="en-US" sz="2800" b="1" u="sng" dirty="0">
                <a:latin typeface="Arial Black" panose="020B0A04020102020204" pitchFamily="34" charset="0"/>
              </a:rPr>
              <a:t>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4068038" y="2481644"/>
            <a:ext cx="1018445" cy="104921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1228364" y="3530860"/>
            <a:ext cx="6696436" cy="831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endParaRPr lang="en-US" sz="2401" dirty="0">
              <a:latin typeface="Perpetua" panose="02020502060401020303" pitchFamily="18" charset="0"/>
            </a:endParaRP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2" name="Picture 4" descr="School Vector SVG Icon (15) - SVG Re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183" y="2694881"/>
            <a:ext cx="400154" cy="62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3622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cap="small" dirty="0">
                <a:cs typeface="Times New Roman" pitchFamily="18" charset="0"/>
              </a:rPr>
              <a:t>System Coverage</a:t>
            </a:r>
            <a:endParaRPr lang="en-US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144000" cy="594360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629400" y="457200"/>
            <a:ext cx="2362200" cy="1200329"/>
          </a:xfrm>
          <a:prstGeom prst="rect">
            <a:avLst/>
          </a:prstGeom>
          <a:gradFill>
            <a:gsLst>
              <a:gs pos="0">
                <a:schemeClr val="bg2">
                  <a:lumMod val="25000"/>
                  <a:lumOff val="75000"/>
                </a:schemeClr>
              </a:gs>
              <a:gs pos="50000">
                <a:schemeClr val="tx2">
                  <a:lumMod val="90000"/>
                </a:schemeClr>
              </a:gs>
              <a:gs pos="100000">
                <a:schemeClr val="bg2">
                  <a:lumMod val="50000"/>
                  <a:lumOff val="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</a:t>
            </a:r>
            <a:r>
              <a:rPr lang="en-US" sz="3200" b="1" kern="1200" dirty="0" smtClean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Coverage</a:t>
            </a:r>
          </a:p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Updated: 10/2025</a:t>
            </a:r>
            <a:endParaRPr lang="en-US" sz="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667000"/>
            <a:ext cx="6859787" cy="1371600"/>
          </a:xfrm>
        </p:spPr>
        <p:txBody>
          <a:bodyPr/>
          <a:lstStyle/>
          <a:p>
            <a:pPr algn="ctr"/>
            <a:r>
              <a:rPr lang="en-US" sz="4800" b="1" cap="small" dirty="0">
                <a:solidFill>
                  <a:prstClr val="white"/>
                </a:solidFill>
                <a:cs typeface="Times New Roman" pitchFamily="18" charset="0"/>
              </a:rPr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8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7886700" cy="1325563"/>
          </a:xfrm>
        </p:spPr>
        <p:txBody>
          <a:bodyPr/>
          <a:lstStyle/>
          <a:p>
            <a:pPr algn="ctr"/>
            <a:r>
              <a:rPr lang="en-US" sz="5900" b="1" dirty="0">
                <a:solidFill>
                  <a:prstClr val="white"/>
                </a:solidFill>
              </a:rPr>
              <a:t>Ethernet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8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98859"/>
            <a:ext cx="3505199" cy="2304789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163400"/>
              </p:ext>
            </p:extLst>
          </p:nvPr>
        </p:nvGraphicFramePr>
        <p:xfrm>
          <a:off x="990601" y="152400"/>
          <a:ext cx="7512047" cy="1382812"/>
        </p:xfrm>
        <a:graphic>
          <a:graphicData uri="http://schemas.openxmlformats.org/drawingml/2006/table">
            <a:tbl>
              <a:tblPr/>
              <a:tblGrid>
                <a:gridCol w="714901">
                  <a:extLst>
                    <a:ext uri="{9D8B030D-6E8A-4147-A177-3AD203B41FA5}">
                      <a16:colId xmlns:a16="http://schemas.microsoft.com/office/drawing/2014/main" val="701440339"/>
                    </a:ext>
                  </a:extLst>
                </a:gridCol>
                <a:gridCol w="610645">
                  <a:extLst>
                    <a:ext uri="{9D8B030D-6E8A-4147-A177-3AD203B41FA5}">
                      <a16:colId xmlns:a16="http://schemas.microsoft.com/office/drawing/2014/main" val="1156821692"/>
                    </a:ext>
                  </a:extLst>
                </a:gridCol>
                <a:gridCol w="640432">
                  <a:extLst>
                    <a:ext uri="{9D8B030D-6E8A-4147-A177-3AD203B41FA5}">
                      <a16:colId xmlns:a16="http://schemas.microsoft.com/office/drawing/2014/main" val="3745176456"/>
                    </a:ext>
                  </a:extLst>
                </a:gridCol>
                <a:gridCol w="804263">
                  <a:extLst>
                    <a:ext uri="{9D8B030D-6E8A-4147-A177-3AD203B41FA5}">
                      <a16:colId xmlns:a16="http://schemas.microsoft.com/office/drawing/2014/main" val="942253109"/>
                    </a:ext>
                  </a:extLst>
                </a:gridCol>
                <a:gridCol w="843360">
                  <a:extLst>
                    <a:ext uri="{9D8B030D-6E8A-4147-A177-3AD203B41FA5}">
                      <a16:colId xmlns:a16="http://schemas.microsoft.com/office/drawing/2014/main" val="4274996399"/>
                    </a:ext>
                  </a:extLst>
                </a:gridCol>
                <a:gridCol w="821020">
                  <a:extLst>
                    <a:ext uri="{9D8B030D-6E8A-4147-A177-3AD203B41FA5}">
                      <a16:colId xmlns:a16="http://schemas.microsoft.com/office/drawing/2014/main" val="995254361"/>
                    </a:ext>
                  </a:extLst>
                </a:gridCol>
                <a:gridCol w="1042565">
                  <a:extLst>
                    <a:ext uri="{9D8B030D-6E8A-4147-A177-3AD203B41FA5}">
                      <a16:colId xmlns:a16="http://schemas.microsoft.com/office/drawing/2014/main" val="4102590067"/>
                    </a:ext>
                  </a:extLst>
                </a:gridCol>
                <a:gridCol w="804263">
                  <a:extLst>
                    <a:ext uri="{9D8B030D-6E8A-4147-A177-3AD203B41FA5}">
                      <a16:colId xmlns:a16="http://schemas.microsoft.com/office/drawing/2014/main" val="2636459951"/>
                    </a:ext>
                  </a:extLst>
                </a:gridCol>
                <a:gridCol w="597613">
                  <a:extLst>
                    <a:ext uri="{9D8B030D-6E8A-4147-A177-3AD203B41FA5}">
                      <a16:colId xmlns:a16="http://schemas.microsoft.com/office/drawing/2014/main" val="1207424990"/>
                    </a:ext>
                  </a:extLst>
                </a:gridCol>
                <a:gridCol w="632985">
                  <a:extLst>
                    <a:ext uri="{9D8B030D-6E8A-4147-A177-3AD203B41FA5}">
                      <a16:colId xmlns:a16="http://schemas.microsoft.com/office/drawing/2014/main" val="678058837"/>
                    </a:ext>
                  </a:extLst>
                </a:gridCol>
              </a:tblGrid>
              <a:tr h="240814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72 Black" panose="020B0A04030603020204" pitchFamily="34" charset="0"/>
                        </a:rPr>
                        <a:t>State of Louisiana - LWIN Program Review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547015"/>
                  </a:ext>
                </a:extLst>
              </a:tr>
              <a:tr h="412376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72" panose="020B0503030000000003" pitchFamily="34" charset="0"/>
                        </a:rPr>
                        <a:t> 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Ckts</a:t>
                      </a:r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 On Order 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Ckts</a:t>
                      </a:r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 Delivered 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ATT Trouble Sites 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Ckts Pending Order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Cradlepoint</a:t>
                      </a:r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 Installed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External Antenna Installed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Program </a:t>
                      </a:r>
                      <a:r>
                        <a:rPr lang="en-US" sz="105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Ckt</a:t>
                      </a:r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 Total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Sites Migrated 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Sites Not Migrated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517734"/>
                  </a:ext>
                </a:extLst>
              </a:tr>
              <a:tr h="18061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Hubs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9C0006"/>
                          </a:solidFill>
                          <a:effectLst/>
                          <a:latin typeface="72" panose="020B0503030000000003" pitchFamily="34" charset="0"/>
                        </a:rPr>
                        <a:t>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6100"/>
                          </a:solidFill>
                          <a:effectLst/>
                          <a:latin typeface="72" panose="020B0503030000000003" pitchFamily="34" charset="0"/>
                        </a:rPr>
                        <a:t>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310140"/>
                  </a:ext>
                </a:extLst>
              </a:tr>
              <a:tr h="15823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Consoles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9C0006"/>
                          </a:solidFill>
                          <a:effectLst/>
                          <a:latin typeface="72" panose="020B0503030000000003" pitchFamily="34" charset="0"/>
                        </a:rPr>
                        <a:t>2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341119"/>
                  </a:ext>
                </a:extLst>
              </a:tr>
              <a:tr h="1881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Towers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9C0006"/>
                          </a:solidFill>
                          <a:effectLst/>
                          <a:latin typeface="72" panose="020B0503030000000003" pitchFamily="34" charset="0"/>
                        </a:rPr>
                        <a:t>14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964269"/>
                  </a:ext>
                </a:extLst>
              </a:tr>
              <a:tr h="18813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72" panose="020B0503030000000003" pitchFamily="34" charset="0"/>
                        </a:rPr>
                        <a:t>Total</a:t>
                      </a:r>
                    </a:p>
                  </a:txBody>
                  <a:tcPr marL="5099" marR="5099" marT="509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>
                          <a:solidFill>
                            <a:srgbClr val="9C0006"/>
                          </a:solidFill>
                          <a:effectLst/>
                          <a:latin typeface="72" panose="020B0503030000000003" pitchFamily="34" charset="0"/>
                        </a:rPr>
                        <a:t> 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99" marR="5099" marT="5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06501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1698859"/>
            <a:ext cx="3507369" cy="24238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4258377"/>
            <a:ext cx="3505199" cy="24922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4258377"/>
            <a:ext cx="3507369" cy="249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20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6859787" cy="1371600"/>
          </a:xfrm>
        </p:spPr>
        <p:txBody>
          <a:bodyPr/>
          <a:lstStyle/>
          <a:p>
            <a:pPr algn="ctr"/>
            <a:r>
              <a:rPr lang="en-US" sz="5400" b="1" cap="small" dirty="0">
                <a:solidFill>
                  <a:prstClr val="white"/>
                </a:solidFill>
                <a:cs typeface="Times New Roman" pitchFamily="18" charset="0"/>
              </a:rPr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3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49505</TotalTime>
  <Words>602</Words>
  <Application>Microsoft Office PowerPoint</Application>
  <PresentationFormat>On-screen Show (4:3)</PresentationFormat>
  <Paragraphs>370</Paragraphs>
  <Slides>26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66" baseType="lpstr">
      <vt:lpstr>72</vt:lpstr>
      <vt:lpstr>72 Black</vt:lpstr>
      <vt:lpstr>Arial</vt:lpstr>
      <vt:lpstr>Arial Black</vt:lpstr>
      <vt:lpstr>Calibri</vt:lpstr>
      <vt:lpstr>Corbel</vt:lpstr>
      <vt:lpstr>Perpetua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Depth</vt:lpstr>
      <vt:lpstr>Bitmap Image</vt:lpstr>
      <vt:lpstr>Worksheet</vt:lpstr>
      <vt:lpstr>L.W.I.N.</vt:lpstr>
      <vt:lpstr>Infrastructure Update</vt:lpstr>
      <vt:lpstr>SYSTEM SUMMARY</vt:lpstr>
      <vt:lpstr>PowerPoint Presentation</vt:lpstr>
      <vt:lpstr>Zone 2:  19 Sites in Full Operation</vt:lpstr>
      <vt:lpstr>Zone 3: 56 Sites in Full Operation</vt:lpstr>
      <vt:lpstr>Zone 4: 35 Sites in Full Operation</vt:lpstr>
      <vt:lpstr>Channel Summary</vt:lpstr>
      <vt:lpstr>System   Statistics</vt:lpstr>
      <vt:lpstr>PowerPoint Presentation</vt:lpstr>
      <vt:lpstr>PUSH TO TALK</vt:lpstr>
      <vt:lpstr> PUSH TO TALK PER DAY</vt:lpstr>
      <vt:lpstr>  BUSIES</vt:lpstr>
      <vt:lpstr>Top Busy Sites</vt:lpstr>
      <vt:lpstr>PowerPoint Presentation</vt:lpstr>
      <vt:lpstr>PowerPoint Presentation</vt:lpstr>
      <vt:lpstr>PowerPoint Presentation</vt:lpstr>
      <vt:lpstr>SYSTEM STATISTICS</vt:lpstr>
      <vt:lpstr>Subscriber Statistics</vt:lpstr>
      <vt:lpstr>Agencies Added Last 3 Months</vt:lpstr>
      <vt:lpstr>System Coverage</vt:lpstr>
      <vt:lpstr>PowerPoint Presentation</vt:lpstr>
      <vt:lpstr>Questions?</vt:lpstr>
      <vt:lpstr>Ethernet Update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Mary Azuoru</cp:lastModifiedBy>
  <cp:revision>909</cp:revision>
  <cp:lastPrinted>2025-02-17T15:27:01Z</cp:lastPrinted>
  <dcterms:created xsi:type="dcterms:W3CDTF">2020-06-23T14:44:16Z</dcterms:created>
  <dcterms:modified xsi:type="dcterms:W3CDTF">2026-05-06T13:40:02Z</dcterms:modified>
  <cp:contentStatus/>
</cp:coreProperties>
</file>