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84" r:id="rId2"/>
    <p:sldId id="297" r:id="rId3"/>
    <p:sldId id="256" r:id="rId4"/>
    <p:sldId id="291" r:id="rId5"/>
    <p:sldId id="285" r:id="rId6"/>
    <p:sldId id="257" r:id="rId7"/>
    <p:sldId id="298" r:id="rId8"/>
    <p:sldId id="258" r:id="rId9"/>
    <p:sldId id="259" r:id="rId10"/>
    <p:sldId id="260" r:id="rId11"/>
    <p:sldId id="306" r:id="rId12"/>
    <p:sldId id="312" r:id="rId13"/>
    <p:sldId id="307" r:id="rId14"/>
    <p:sldId id="308" r:id="rId15"/>
    <p:sldId id="309" r:id="rId16"/>
    <p:sldId id="310" r:id="rId17"/>
    <p:sldId id="311" r:id="rId18"/>
    <p:sldId id="303" r:id="rId19"/>
    <p:sldId id="261" r:id="rId20"/>
    <p:sldId id="262" r:id="rId21"/>
    <p:sldId id="292" r:id="rId22"/>
    <p:sldId id="269" r:id="rId23"/>
    <p:sldId id="270" r:id="rId24"/>
    <p:sldId id="294" r:id="rId25"/>
    <p:sldId id="271" r:id="rId26"/>
    <p:sldId id="295" r:id="rId27"/>
    <p:sldId id="296" r:id="rId28"/>
    <p:sldId id="272" r:id="rId29"/>
    <p:sldId id="273" r:id="rId30"/>
    <p:sldId id="274" r:id="rId31"/>
    <p:sldId id="300" r:id="rId32"/>
    <p:sldId id="282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2880" userDrawn="1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666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1626" y="90"/>
      </p:cViewPr>
      <p:guideLst>
        <p:guide pos="288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1EE37B-E156-4F79-85B8-F9F01C896DDD}" type="datetimeFigureOut">
              <a:rPr lang="en-US" smtClean="0"/>
              <a:t>8/9/2016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99C20C-5B78-4A40-AD43-15A3AF7415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8608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 smtClean="0"/>
              <a:t>PAtoolboxv13_7-9-15_745p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1181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 smtClean="0"/>
              <a:t>PAtoolboxv13_7-9-15_745p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2006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2897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GGOHSEP_PPT_7-10-14_v11_930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27098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295400"/>
            <a:ext cx="8229600" cy="9030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552700"/>
            <a:ext cx="8229600" cy="34257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56200" y="190500"/>
            <a:ext cx="3670300" cy="70359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00000"/>
                </a:solidFill>
              </a:defRPr>
            </a:lvl1pPr>
          </a:lstStyle>
          <a:p>
            <a:fld id="{A1FCC955-EDC8-C641-B7EE-09FB459102F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555220" y="1155700"/>
            <a:ext cx="24965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987800" y="957590"/>
            <a:ext cx="49345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 smtClean="0">
                <a:solidFill>
                  <a:srgbClr val="595959"/>
                </a:solidFill>
              </a:rPr>
              <a:t>Prepare + Prevent + Respond</a:t>
            </a:r>
            <a:r>
              <a:rPr lang="en-US" sz="1200" b="1" baseline="0" dirty="0" smtClean="0">
                <a:solidFill>
                  <a:srgbClr val="595959"/>
                </a:solidFill>
              </a:rPr>
              <a:t> + Recover + Mitigate</a:t>
            </a:r>
            <a:endParaRPr lang="en-US" sz="1200" b="1" dirty="0">
              <a:solidFill>
                <a:srgbClr val="595959"/>
              </a:solidFill>
            </a:endParaRPr>
          </a:p>
        </p:txBody>
      </p:sp>
      <p:pic>
        <p:nvPicPr>
          <p:cNvPr id="4" name="Picture 3" descr="GIR red_v3_7-8-14-01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2700" y="190500"/>
            <a:ext cx="2705100" cy="670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196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r" defTabSz="457200" rtl="0" eaLnBrk="1" latinLnBrk="0" hangingPunct="1">
        <a:spcBef>
          <a:spcPct val="0"/>
        </a:spcBef>
        <a:buNone/>
        <a:defRPr sz="4400" kern="1200">
          <a:solidFill>
            <a:srgbClr val="17375E"/>
          </a:solidFill>
          <a:latin typeface="+mj-lt"/>
          <a:ea typeface="+mj-ea"/>
          <a:cs typeface="+mj-cs"/>
        </a:defRPr>
      </a:lvl1pPr>
    </p:titleStyle>
    <p:bodyStyle>
      <a:lvl1pPr marL="568325" indent="-342900" algn="l" defTabSz="569913" rtl="0" eaLnBrk="1" latinLnBrk="0" hangingPunct="1">
        <a:spcBef>
          <a:spcPts val="600"/>
        </a:spcBef>
        <a:buFont typeface="Arial"/>
        <a:buChar char="•"/>
        <a:defRPr sz="3200" kern="1200">
          <a:solidFill>
            <a:srgbClr val="595959"/>
          </a:solidFill>
          <a:latin typeface="+mn-lt"/>
          <a:ea typeface="+mn-ea"/>
          <a:cs typeface="+mn-cs"/>
        </a:defRPr>
      </a:lvl1pPr>
      <a:lvl2pPr marL="1023938" indent="-285750" algn="l" defTabSz="457200" rtl="0" eaLnBrk="1" latinLnBrk="0" hangingPunct="1">
        <a:spcBef>
          <a:spcPts val="600"/>
        </a:spcBef>
        <a:buFont typeface="Arial"/>
        <a:buChar char="–"/>
        <a:defRPr sz="2800" kern="1200">
          <a:solidFill>
            <a:srgbClr val="595959"/>
          </a:solidFill>
          <a:latin typeface="+mn-lt"/>
          <a:ea typeface="+mn-ea"/>
          <a:cs typeface="+mn-cs"/>
        </a:defRPr>
      </a:lvl2pPr>
      <a:lvl3pPr marL="1368425" indent="-228600" algn="l" defTabSz="457200" rtl="0" eaLnBrk="1" latinLnBrk="0" hangingPunct="1">
        <a:spcBef>
          <a:spcPts val="600"/>
        </a:spcBef>
        <a:buFont typeface="Courier New"/>
        <a:buChar char="o"/>
        <a:defRPr sz="2600" kern="1200">
          <a:solidFill>
            <a:srgbClr val="595959"/>
          </a:solidFill>
          <a:latin typeface="+mn-lt"/>
          <a:ea typeface="+mn-ea"/>
          <a:cs typeface="+mn-cs"/>
        </a:defRPr>
      </a:lvl3pPr>
      <a:lvl4pPr marL="1825625" indent="-228600" algn="l" defTabSz="457200" rtl="0" eaLnBrk="1" latinLnBrk="0" hangingPunct="1">
        <a:spcBef>
          <a:spcPts val="600"/>
        </a:spcBef>
        <a:buFont typeface="Arial"/>
        <a:buChar char="–"/>
        <a:defRPr sz="2400" kern="1200">
          <a:solidFill>
            <a:srgbClr val="595959"/>
          </a:solidFill>
          <a:latin typeface="+mn-lt"/>
          <a:ea typeface="+mn-ea"/>
          <a:cs typeface="+mn-cs"/>
        </a:defRPr>
      </a:lvl4pPr>
      <a:lvl5pPr marL="2281238" indent="-228600" algn="l" defTabSz="457200" rtl="0" eaLnBrk="1" latinLnBrk="0" hangingPunct="1">
        <a:spcBef>
          <a:spcPts val="600"/>
        </a:spcBef>
        <a:buFont typeface="Arial"/>
        <a:buChar char="»"/>
        <a:defRPr sz="2400" kern="1200">
          <a:solidFill>
            <a:srgbClr val="595959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Daniel.Crothers@la.gov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Ellen.ibert@la.gov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mailto:Brittany.Ward@la.gov" TargetMode="Externa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95400"/>
            <a:ext cx="8229600" cy="4565808"/>
          </a:xfrm>
        </p:spPr>
        <p:txBody>
          <a:bodyPr/>
          <a:lstStyle/>
          <a:p>
            <a:pPr algn="ctr"/>
            <a:r>
              <a:rPr lang="en-US" dirty="0" smtClean="0"/>
              <a:t>What goes into a Project Worksheet (PW)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flipV="1">
            <a:off x="762000" y="5861208"/>
            <a:ext cx="8229600" cy="45719"/>
          </a:xfrm>
        </p:spPr>
        <p:txBody>
          <a:bodyPr>
            <a:normAutofit fontScale="25000" lnSpcReduction="2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4027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Formulation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Things to be aware of prior to and during completion of repair work that may affect FEMA funding</a:t>
            </a:r>
          </a:p>
          <a:p>
            <a:pPr lvl="1"/>
            <a:r>
              <a:rPr lang="en-US" dirty="0" smtClean="0"/>
              <a:t>Environmental and Historical concerns (EHP)</a:t>
            </a:r>
          </a:p>
          <a:p>
            <a:pPr lvl="1"/>
            <a:r>
              <a:rPr lang="en-US" dirty="0" smtClean="0"/>
              <a:t>Applicable codes and Standards</a:t>
            </a:r>
          </a:p>
          <a:p>
            <a:pPr lvl="1"/>
            <a:r>
              <a:rPr lang="en-US" dirty="0" smtClean="0"/>
              <a:t>Floodplain Management</a:t>
            </a:r>
          </a:p>
          <a:p>
            <a:pPr lvl="1"/>
            <a:r>
              <a:rPr lang="en-US" dirty="0" smtClean="0"/>
              <a:t>Mitigation opportunities</a:t>
            </a:r>
          </a:p>
          <a:p>
            <a:pPr lvl="1"/>
            <a:r>
              <a:rPr lang="en-US" dirty="0" smtClean="0"/>
              <a:t>Duplication of benefits (Other funding sources)</a:t>
            </a:r>
          </a:p>
          <a:p>
            <a:pPr lvl="1"/>
            <a:r>
              <a:rPr lang="en-US" dirty="0" smtClean="0"/>
              <a:t>Alternatives to repair of damages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8892" y="3429000"/>
            <a:ext cx="1667608" cy="1604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178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i="1" dirty="0" smtClean="0"/>
              <a:t>Hazard Mitigation Funding Authorities</a:t>
            </a:r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875" y="1743075"/>
            <a:ext cx="8543925" cy="4343399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225425" indent="0">
              <a:buNone/>
            </a:pPr>
            <a:r>
              <a:rPr lang="en-US" sz="3600" b="1" i="1" cap="all" dirty="0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Stafford Act </a:t>
            </a:r>
            <a:endParaRPr lang="en-US" sz="3600" b="1" i="1" cap="all" dirty="0">
              <a:ln w="0"/>
              <a:solidFill>
                <a:schemeClr val="accent2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/>
              <a:pPr/>
              <a:t>11</a:t>
            </a:fld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" y="2514600"/>
            <a:ext cx="7953375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867150" y="3067050"/>
            <a:ext cx="4733925" cy="249299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b="1" i="1" dirty="0" smtClean="0">
                <a:latin typeface="Albertus MT" pitchFamily="18" charset="0"/>
              </a:rPr>
              <a:t>Title 4</a:t>
            </a:r>
          </a:p>
          <a:p>
            <a:endParaRPr lang="en-US" sz="2000" b="1" i="1" dirty="0">
              <a:latin typeface="Albertus MT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000" b="1" i="1" dirty="0" smtClean="0">
                <a:latin typeface="Albertus MT" pitchFamily="18" charset="0"/>
              </a:rPr>
              <a:t>	Section 406 – Public Assistance (PA)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000" b="1" i="1" dirty="0">
              <a:latin typeface="Albertus MT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000" b="1" i="1" dirty="0" smtClean="0">
                <a:latin typeface="Albertus MT" pitchFamily="18" charset="0"/>
              </a:rPr>
              <a:t>	Section 404 – Hazard Mitigation  (HM)</a:t>
            </a:r>
          </a:p>
          <a:p>
            <a:pPr marL="342900" indent="-342900">
              <a:buFont typeface="Arial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250"/>
                    </a14:imgEffect>
                    <a14:imgEffect>
                      <a14:saturation sat="1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2905125"/>
            <a:ext cx="3543300" cy="34194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4838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Hazard Mitigation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1" y="2198403"/>
            <a:ext cx="8369300" cy="418676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7352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i="1" dirty="0" smtClean="0"/>
              <a:t>Eligible 406 Hazard Mitigation Measures</a:t>
            </a:r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25425" indent="0">
              <a:buNone/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Must be:</a:t>
            </a:r>
          </a:p>
          <a:p>
            <a:pPr marL="225425" indent="0">
              <a:buNone/>
            </a:pPr>
            <a:endParaRPr lang="en-US" dirty="0" smtClean="0"/>
          </a:p>
          <a:p>
            <a:r>
              <a:rPr lang="en-US" b="1" i="1" dirty="0" smtClean="0">
                <a:solidFill>
                  <a:schemeClr val="accent2">
                    <a:lumMod val="75000"/>
                  </a:schemeClr>
                </a:solidFill>
              </a:rPr>
              <a:t>Permanent Work</a:t>
            </a:r>
          </a:p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Related to a </a:t>
            </a:r>
            <a:r>
              <a:rPr lang="en-US" b="1" i="1" dirty="0" smtClean="0">
                <a:solidFill>
                  <a:schemeClr val="accent2">
                    <a:lumMod val="75000"/>
                  </a:schemeClr>
                </a:solidFill>
              </a:rPr>
              <a:t>Damaged Element</a:t>
            </a:r>
          </a:p>
          <a:p>
            <a:r>
              <a:rPr lang="en-US" b="1" i="1" u="sng" dirty="0" smtClean="0">
                <a:solidFill>
                  <a:schemeClr val="accent2">
                    <a:lumMod val="75000"/>
                  </a:schemeClr>
                </a:solidFill>
              </a:rPr>
              <a:t>COST EFFECTIVE</a:t>
            </a:r>
            <a:endParaRPr lang="en-US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925" y="2552700"/>
            <a:ext cx="3556001" cy="11887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15109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/>
              <a:t>Funding 406 Mitigation</a:t>
            </a:r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933699"/>
            <a:ext cx="8010525" cy="3044739"/>
          </a:xfrm>
        </p:spPr>
        <p:txBody>
          <a:bodyPr>
            <a:normAutofit fontScale="92500" lnSpcReduction="10000"/>
          </a:bodyPr>
          <a:lstStyle/>
          <a:p>
            <a:pPr marL="225425" indent="0">
              <a:buNone/>
            </a:pPr>
            <a:r>
              <a:rPr lang="en-US" dirty="0" smtClean="0"/>
              <a:t>FEMA </a:t>
            </a:r>
            <a:r>
              <a:rPr lang="en-US" b="1" i="1" dirty="0" smtClean="0">
                <a:solidFill>
                  <a:schemeClr val="accent2">
                    <a:lumMod val="75000"/>
                  </a:schemeClr>
                </a:solidFill>
              </a:rPr>
              <a:t>must approve </a:t>
            </a:r>
            <a:r>
              <a:rPr lang="en-US" dirty="0" smtClean="0"/>
              <a:t>proposed Hazard Mitigation Projects </a:t>
            </a:r>
            <a:r>
              <a:rPr lang="en-US" b="1" i="1" dirty="0" smtClean="0">
                <a:solidFill>
                  <a:schemeClr val="accent2">
                    <a:lumMod val="75000"/>
                  </a:schemeClr>
                </a:solidFill>
              </a:rPr>
              <a:t>prior to funding</a:t>
            </a:r>
            <a:r>
              <a:rPr lang="en-US" dirty="0" smtClean="0"/>
              <a:t>.</a:t>
            </a:r>
          </a:p>
          <a:p>
            <a:pPr marL="225425" indent="0">
              <a:buNone/>
            </a:pPr>
            <a:endParaRPr lang="en-US" b="1" i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225425" indent="0">
              <a:buNone/>
            </a:pPr>
            <a:r>
              <a:rPr lang="en-US" sz="3000" b="1" i="1" dirty="0" smtClean="0">
                <a:solidFill>
                  <a:schemeClr val="accent2">
                    <a:lumMod val="75000"/>
                  </a:schemeClr>
                </a:solidFill>
              </a:rPr>
              <a:t>FEMA will evaluate the proposed mitigation for:</a:t>
            </a:r>
          </a:p>
          <a:p>
            <a:pPr lvl="1"/>
            <a:r>
              <a:rPr lang="en-US" sz="3000" b="1" i="1" dirty="0" smtClean="0">
                <a:solidFill>
                  <a:schemeClr val="accent2">
                    <a:lumMod val="75000"/>
                  </a:schemeClr>
                </a:solidFill>
              </a:rPr>
              <a:t>Technical Feasibility </a:t>
            </a:r>
          </a:p>
          <a:p>
            <a:pPr lvl="1"/>
            <a:r>
              <a:rPr lang="en-US" sz="3000" b="1" i="1" dirty="0" smtClean="0">
                <a:solidFill>
                  <a:schemeClr val="accent2">
                    <a:lumMod val="75000"/>
                  </a:schemeClr>
                </a:solidFill>
              </a:rPr>
              <a:t>Statutory/Regulatory Compliance </a:t>
            </a:r>
            <a:endParaRPr lang="en-US" sz="30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87" y="1196339"/>
            <a:ext cx="2319465" cy="17373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20145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i="1" dirty="0" smtClean="0"/>
              <a:t>Examples of Mitigation Measures</a:t>
            </a:r>
            <a:endParaRPr lang="en-US" sz="28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4750" y="2305050"/>
            <a:ext cx="4972049" cy="3673389"/>
          </a:xfrm>
        </p:spPr>
        <p:txBody>
          <a:bodyPr>
            <a:noAutofit/>
          </a:bodyPr>
          <a:lstStyle/>
          <a:p>
            <a:pPr>
              <a:spcBef>
                <a:spcPts val="500"/>
              </a:spcBef>
              <a:buNone/>
            </a:pPr>
            <a:endParaRPr lang="en-US" sz="200" dirty="0" smtClean="0"/>
          </a:p>
          <a:p>
            <a:pPr>
              <a:lnSpc>
                <a:spcPct val="150000"/>
              </a:lnSpc>
              <a:spcBef>
                <a:spcPts val="500"/>
              </a:spcBef>
            </a:pP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Wet/Dry Flood Proofing </a:t>
            </a:r>
          </a:p>
          <a:p>
            <a:pPr>
              <a:lnSpc>
                <a:spcPct val="150000"/>
              </a:lnSpc>
              <a:spcBef>
                <a:spcPts val="500"/>
              </a:spcBef>
            </a:pP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Relocation</a:t>
            </a:r>
          </a:p>
          <a:p>
            <a:pPr>
              <a:lnSpc>
                <a:spcPct val="150000"/>
              </a:lnSpc>
              <a:spcBef>
                <a:spcPts val="500"/>
              </a:spcBef>
            </a:pP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Elevation above Base Flood Elevation (BFE)</a:t>
            </a:r>
          </a:p>
          <a:p>
            <a:pPr marL="225425" indent="0">
              <a:spcBef>
                <a:spcPts val="500"/>
              </a:spcBef>
              <a:buNone/>
            </a:pPr>
            <a:endParaRPr lang="en-US" sz="2400" b="1" i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225425" indent="0">
              <a:spcBef>
                <a:spcPts val="500"/>
              </a:spcBef>
              <a:buNone/>
            </a:pPr>
            <a:endParaRPr lang="en-US" sz="2400" b="1" i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spcBef>
                <a:spcPts val="500"/>
              </a:spcBef>
            </a:pPr>
            <a:endParaRPr lang="en-US" sz="2400" b="1" i="1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" y="2362200"/>
            <a:ext cx="3390900" cy="3714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00665795"/>
      </p:ext>
    </p:extLst>
  </p:cSld>
  <p:clrMapOvr>
    <a:masterClrMapping/>
  </p:clrMapOvr>
  <p:transition advTm="130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/>
              <a:t>406 Mitigation Measure</a:t>
            </a:r>
            <a:endParaRPr lang="en-US" b="1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455" y="2552700"/>
            <a:ext cx="5168939" cy="34258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6069012" y="2695575"/>
            <a:ext cx="26193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 smtClean="0">
                <a:solidFill>
                  <a:schemeClr val="accent2">
                    <a:lumMod val="75000"/>
                  </a:schemeClr>
                </a:solidFill>
              </a:rPr>
              <a:t>Mechanical, Electrical, Plumbing (MEP) Elevations</a:t>
            </a:r>
            <a:endParaRPr lang="en-US" sz="20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8916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/>
              <a:t>406 Mitigation Measure</a:t>
            </a:r>
            <a:endParaRPr lang="en-US" b="1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035" y="2466975"/>
            <a:ext cx="4644057" cy="31089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5429251" y="3133725"/>
            <a:ext cx="339725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 smtClean="0">
                <a:solidFill>
                  <a:schemeClr val="accent2">
                    <a:lumMod val="75000"/>
                  </a:schemeClr>
                </a:solidFill>
              </a:rPr>
              <a:t>Upgraded Drainage Structure</a:t>
            </a:r>
          </a:p>
          <a:p>
            <a:endParaRPr lang="en-US" sz="2000" b="1" i="1" dirty="0">
              <a:solidFill>
                <a:schemeClr val="accent2">
                  <a:lumMod val="75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000" b="1" i="1" dirty="0" smtClean="0">
                <a:solidFill>
                  <a:schemeClr val="accent2">
                    <a:lumMod val="75000"/>
                  </a:schemeClr>
                </a:solidFill>
              </a:rPr>
              <a:t>Rip Rap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b="1" i="1" dirty="0" smtClean="0">
                <a:solidFill>
                  <a:schemeClr val="accent2">
                    <a:lumMod val="75000"/>
                  </a:schemeClr>
                </a:solidFill>
              </a:rPr>
              <a:t>Increased Culvert Size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b="1" i="1" dirty="0" smtClean="0">
                <a:solidFill>
                  <a:schemeClr val="accent2">
                    <a:lumMod val="75000"/>
                  </a:schemeClr>
                </a:solidFill>
              </a:rPr>
              <a:t>Wing Walls</a:t>
            </a:r>
            <a:endParaRPr lang="en-US" sz="20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1958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Formulation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535" y="2419838"/>
            <a:ext cx="3024497" cy="3425825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5427786" y="3274645"/>
            <a:ext cx="325901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Daniel Crothers</a:t>
            </a:r>
          </a:p>
          <a:p>
            <a:r>
              <a:rPr lang="en-US" dirty="0" smtClean="0"/>
              <a:t>Technical Services Group Lead</a:t>
            </a:r>
          </a:p>
          <a:p>
            <a:r>
              <a:rPr lang="en-US" dirty="0" smtClean="0"/>
              <a:t>GOHSEP</a:t>
            </a:r>
          </a:p>
          <a:p>
            <a:r>
              <a:rPr lang="en-US" dirty="0" smtClean="0">
                <a:hlinkClick r:id="rId3"/>
              </a:rPr>
              <a:t>Daniel.Crothers@la.gov</a:t>
            </a:r>
            <a:endParaRPr lang="en-US" dirty="0" smtClean="0"/>
          </a:p>
          <a:p>
            <a:r>
              <a:rPr lang="en-US" dirty="0" smtClean="0"/>
              <a:t>225-267-2761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7611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Formulation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Environmental and Historical Preservation (EHP)</a:t>
            </a:r>
          </a:p>
          <a:p>
            <a:pPr lvl="1"/>
            <a:r>
              <a:rPr lang="en-US" dirty="0"/>
              <a:t>All federally funded projects must </a:t>
            </a:r>
            <a:r>
              <a:rPr lang="en-US" dirty="0" smtClean="0"/>
              <a:t>go through an EHP Review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5" name="Picture 4" descr="EHP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8790" y="4888382"/>
            <a:ext cx="1466420" cy="1444353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22669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Formulation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Public Assistance Categories of Work</a:t>
            </a:r>
          </a:p>
          <a:p>
            <a:pPr lvl="1"/>
            <a:r>
              <a:rPr lang="en-US" dirty="0" smtClean="0"/>
              <a:t>Category A—Debris Removal</a:t>
            </a:r>
          </a:p>
          <a:p>
            <a:pPr lvl="1"/>
            <a:r>
              <a:rPr lang="en-US" dirty="0" smtClean="0"/>
              <a:t>Category B—Emergency Protective Measures</a:t>
            </a:r>
          </a:p>
          <a:p>
            <a:pPr marL="738188" lvl="1" indent="0">
              <a:buNone/>
            </a:pPr>
            <a:r>
              <a:rPr lang="en-US" dirty="0" smtClean="0"/>
              <a:t>__________________________________________</a:t>
            </a:r>
          </a:p>
          <a:p>
            <a:pPr lvl="1"/>
            <a:r>
              <a:rPr lang="en-US" dirty="0" smtClean="0"/>
              <a:t>Category C—Roads and Bridges</a:t>
            </a:r>
          </a:p>
          <a:p>
            <a:pPr lvl="1"/>
            <a:r>
              <a:rPr lang="en-US" dirty="0" smtClean="0"/>
              <a:t>Category D—Water Control Facilities</a:t>
            </a:r>
          </a:p>
          <a:p>
            <a:pPr lvl="1"/>
            <a:r>
              <a:rPr lang="en-US" dirty="0" smtClean="0"/>
              <a:t>Category E—Buildings &amp; Equipment</a:t>
            </a:r>
          </a:p>
          <a:p>
            <a:pPr lvl="1"/>
            <a:r>
              <a:rPr lang="en-US" dirty="0" smtClean="0"/>
              <a:t>Category F—Utilities</a:t>
            </a:r>
          </a:p>
          <a:p>
            <a:pPr lvl="1"/>
            <a:r>
              <a:rPr lang="en-US" dirty="0" smtClean="0"/>
              <a:t>Category G—Parks + Recreational + Other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0596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Formulation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225425" indent="0">
              <a:buNone/>
            </a:pPr>
            <a:r>
              <a:rPr lang="en-US" sz="3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If you start your work before FEMA arrives, you are not exempt from meeting the same environmental standards.</a:t>
            </a:r>
          </a:p>
          <a:p>
            <a:r>
              <a:rPr lang="en-US" sz="3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	Permits</a:t>
            </a:r>
          </a:p>
          <a:p>
            <a:r>
              <a:rPr lang="en-US" sz="3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Consults with Regulatory Agencies</a:t>
            </a:r>
          </a:p>
          <a:p>
            <a:r>
              <a:rPr lang="en-US" sz="3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Required Coordination documents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784" y="1187938"/>
            <a:ext cx="1842477" cy="1266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87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Project Formulation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10" name="Content Placeholder 9" descr="EHP.pn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554" y="2198404"/>
            <a:ext cx="3030984" cy="3425825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5470769" y="3227755"/>
            <a:ext cx="28682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Ellen Ibert</a:t>
            </a:r>
          </a:p>
          <a:p>
            <a:r>
              <a:rPr lang="en-US" dirty="0" smtClean="0"/>
              <a:t>Problem Resolution Officer II</a:t>
            </a:r>
          </a:p>
          <a:p>
            <a:r>
              <a:rPr lang="en-US" dirty="0" smtClean="0">
                <a:hlinkClick r:id="rId3"/>
              </a:rPr>
              <a:t>Ellen.ibert@la.gov</a:t>
            </a:r>
            <a:endParaRPr lang="en-US" dirty="0" smtClean="0"/>
          </a:p>
          <a:p>
            <a:r>
              <a:rPr lang="en-US" dirty="0" smtClean="0"/>
              <a:t>225-334-7748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7252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Formulation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Alternate and Improved Projects	</a:t>
            </a:r>
          </a:p>
          <a:p>
            <a:pPr lvl="1"/>
            <a:r>
              <a:rPr lang="en-US" dirty="0" smtClean="0"/>
              <a:t>The PA program allows you to use grant funding from disaster damages in ways that may better meet your community’s recovery needs.  There are two options:</a:t>
            </a:r>
          </a:p>
          <a:p>
            <a:pPr lvl="2"/>
            <a:r>
              <a:rPr lang="en-US" dirty="0" smtClean="0"/>
              <a:t>Alternate Project</a:t>
            </a:r>
          </a:p>
          <a:p>
            <a:pPr lvl="2"/>
            <a:r>
              <a:rPr lang="en-US" dirty="0" smtClean="0"/>
              <a:t>Improved Project</a:t>
            </a:r>
          </a:p>
          <a:p>
            <a:pPr lvl="2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2191" y="4451960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663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Formulation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Alternate Project</a:t>
            </a:r>
          </a:p>
          <a:p>
            <a:pPr lvl="1"/>
            <a:r>
              <a:rPr lang="en-US" dirty="0" smtClean="0"/>
              <a:t>The use of your obligated funding for work other than the repairs for which it was written.</a:t>
            </a:r>
          </a:p>
          <a:p>
            <a:pPr lvl="2"/>
            <a:r>
              <a:rPr lang="en-US" dirty="0" smtClean="0"/>
              <a:t>If you choose the Alternate Project option, there will be a 10% reduction in the federally obligated amount. (25% for Private Non-profit applicants)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986" y="1205062"/>
            <a:ext cx="1284645" cy="1347638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87166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0" y="5553916"/>
            <a:ext cx="9144000" cy="1304085"/>
          </a:xfrm>
          <a:prstGeom prst="rect">
            <a:avLst/>
          </a:prstGeom>
          <a:solidFill>
            <a:srgbClr val="FFFFFF"/>
          </a:solidFill>
          <a:ln>
            <a:noFill/>
            <a:miter lim="800000"/>
            <a:headEnd/>
            <a:tailEnd/>
          </a:ln>
        </p:spPr>
        <p:txBody>
          <a:bodyPr vert="horz" wrap="square" lIns="61537" tIns="30768" rIns="61537" bIns="30768" numCol="1" anchor="t" anchorCtr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defRPr/>
            </a:pPr>
            <a:endParaRPr lang="en-US" sz="1900" b="1" i="1" dirty="0">
              <a:solidFill>
                <a:srgbClr val="002060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Project Formulation</a:t>
            </a:r>
            <a:endParaRPr lang="en-US" sz="20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194" y="2686629"/>
            <a:ext cx="3619634" cy="3582571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3879993" y="4031340"/>
            <a:ext cx="978408" cy="4846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2567" y="2749152"/>
            <a:ext cx="4245704" cy="3331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3682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Formulation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Improved Project</a:t>
            </a:r>
          </a:p>
          <a:p>
            <a:pPr lvl="1"/>
            <a:r>
              <a:rPr lang="en-US" dirty="0" smtClean="0"/>
              <a:t>You may wish to make improvements to a damaged facility.  These may include improved materials and increased size as long as the facility retains the same function</a:t>
            </a:r>
          </a:p>
          <a:p>
            <a:pPr lvl="1"/>
            <a:r>
              <a:rPr lang="en-US" dirty="0" smtClean="0"/>
              <a:t>The amount of the obligation will be </a:t>
            </a:r>
            <a:r>
              <a:rPr lang="en-US" b="1" u="sng" dirty="0" smtClean="0">
                <a:solidFill>
                  <a:schemeClr val="accent6">
                    <a:lumMod val="50000"/>
                  </a:schemeClr>
                </a:solidFill>
              </a:rPr>
              <a:t>capped</a:t>
            </a:r>
            <a:r>
              <a:rPr lang="en-US" dirty="0" smtClean="0"/>
              <a:t> at the repair estimate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528" y="1295400"/>
            <a:ext cx="1905611" cy="1141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926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0" y="5553916"/>
            <a:ext cx="9144000" cy="1304085"/>
          </a:xfrm>
          <a:prstGeom prst="rect">
            <a:avLst/>
          </a:prstGeom>
          <a:solidFill>
            <a:srgbClr val="FFFFFF"/>
          </a:solidFill>
          <a:ln>
            <a:noFill/>
            <a:miter lim="800000"/>
            <a:headEnd/>
            <a:tailEnd/>
          </a:ln>
        </p:spPr>
        <p:txBody>
          <a:bodyPr vert="horz" wrap="square" lIns="61537" tIns="30768" rIns="61537" bIns="30768" numCol="1" anchor="t" anchorCtr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defRPr/>
            </a:pPr>
            <a:endParaRPr lang="en-US" sz="1900" b="1" i="1" dirty="0">
              <a:solidFill>
                <a:srgbClr val="002060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Improved projects </a:t>
            </a:r>
            <a:r>
              <a:rPr lang="en-US" sz="2000" dirty="0" smtClean="0"/>
              <a:t>(Continued . . . )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4018803" y="4081544"/>
            <a:ext cx="1018540" cy="4846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08" y="2672118"/>
            <a:ext cx="3737804" cy="330348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3635" y="2672117"/>
            <a:ext cx="3880365" cy="3303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63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Formulation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/>
              <a:pPr/>
              <a:t>27</a:t>
            </a:fld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809" y="2318238"/>
            <a:ext cx="3016597" cy="3425825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5533292" y="2876062"/>
            <a:ext cx="293858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Brittany Ward</a:t>
            </a:r>
          </a:p>
          <a:p>
            <a:r>
              <a:rPr lang="en-US" dirty="0" smtClean="0"/>
              <a:t>Problem Resolution Officer II</a:t>
            </a:r>
          </a:p>
          <a:p>
            <a:r>
              <a:rPr lang="en-US" dirty="0" smtClean="0"/>
              <a:t>GOHSEP</a:t>
            </a:r>
          </a:p>
          <a:p>
            <a:r>
              <a:rPr lang="en-US" dirty="0" smtClean="0">
                <a:hlinkClick r:id="rId3"/>
              </a:rPr>
              <a:t>Brittany.Ward@la.gov</a:t>
            </a:r>
            <a:endParaRPr lang="en-US" dirty="0" smtClean="0"/>
          </a:p>
          <a:p>
            <a:r>
              <a:rPr lang="en-US" dirty="0" smtClean="0"/>
              <a:t>225-334-7749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004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Formulation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Duplication of Benefits (DOB)	</a:t>
            </a:r>
          </a:p>
          <a:p>
            <a:pPr lvl="1"/>
            <a:r>
              <a:rPr lang="en-US" dirty="0" smtClean="0"/>
              <a:t>FEMA is the disaster funding resource of last resort. </a:t>
            </a:r>
          </a:p>
          <a:p>
            <a:pPr lvl="1"/>
            <a:r>
              <a:rPr lang="en-US" dirty="0" smtClean="0"/>
              <a:t>The main one of these is</a:t>
            </a:r>
            <a:r>
              <a:rPr lang="en-US" b="1" u="sng" dirty="0"/>
              <a:t> </a:t>
            </a:r>
            <a:r>
              <a:rPr lang="en-US" b="1" u="sng" dirty="0" smtClean="0"/>
              <a:t>INSURANCE PROCEEDS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/>
              <a:pPr/>
              <a:t>28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2312" y="4589660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424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Formulation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Insurance Proceeds</a:t>
            </a:r>
          </a:p>
          <a:p>
            <a:pPr lvl="1"/>
            <a:r>
              <a:rPr lang="en-US" dirty="0" smtClean="0"/>
              <a:t>FEMA funding will be reduced by the amount of insurance you receive for your </a:t>
            </a:r>
            <a:r>
              <a:rPr lang="en-US" b="1" u="sng" dirty="0" smtClean="0"/>
              <a:t>damaged facilities. </a:t>
            </a:r>
          </a:p>
          <a:p>
            <a:pPr lvl="1"/>
            <a:r>
              <a:rPr lang="en-US" dirty="0" smtClean="0"/>
              <a:t>Costs to recover your insurance proceeds (litigation costs, attorney fees, etc.) will lessen the reduction.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6222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Formulation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Damage Description and Dimensions (DDD)</a:t>
            </a:r>
          </a:p>
          <a:p>
            <a:pPr lvl="1"/>
            <a:r>
              <a:rPr lang="en-US" dirty="0" smtClean="0"/>
              <a:t>Simply put this is where the damages and cause of peril are described</a:t>
            </a:r>
          </a:p>
          <a:p>
            <a:pPr lvl="1"/>
            <a:r>
              <a:rPr lang="en-US" dirty="0" smtClean="0"/>
              <a:t>It helps to be as detailed as possible because this description will be where the Scope of Work is developed.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352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Formulation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NFIP Insurance</a:t>
            </a:r>
          </a:p>
          <a:p>
            <a:pPr lvl="1"/>
            <a:r>
              <a:rPr lang="en-US" dirty="0" smtClean="0"/>
              <a:t>FEMA will apply a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 MANDATORY </a:t>
            </a:r>
            <a:r>
              <a:rPr lang="en-US" dirty="0" smtClean="0"/>
              <a:t>reduction in funding for the amount of flood coverage you </a:t>
            </a:r>
            <a:r>
              <a:rPr lang="en-US" b="1" u="sng" dirty="0" smtClean="0">
                <a:solidFill>
                  <a:schemeClr val="accent6">
                    <a:lumMod val="50000"/>
                  </a:schemeClr>
                </a:solidFill>
              </a:rPr>
              <a:t>should</a:t>
            </a:r>
            <a:r>
              <a:rPr lang="en-US" b="1" u="sng" dirty="0" smtClean="0"/>
              <a:t> </a:t>
            </a:r>
            <a:r>
              <a:rPr lang="en-US" dirty="0" smtClean="0"/>
              <a:t>have had on the facility.</a:t>
            </a:r>
          </a:p>
          <a:p>
            <a:pPr lvl="2"/>
            <a:r>
              <a:rPr lang="en-US" dirty="0" smtClean="0"/>
              <a:t>Building </a:t>
            </a:r>
          </a:p>
          <a:p>
            <a:pPr lvl="2"/>
            <a:r>
              <a:rPr lang="en-US" dirty="0" smtClean="0"/>
              <a:t>Contents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/>
              <a:pPr/>
              <a:t>30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6239" y="1295400"/>
            <a:ext cx="1388208" cy="136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560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Formulation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First Project Worksheet may not capture all requirements.</a:t>
            </a:r>
          </a:p>
          <a:p>
            <a:r>
              <a:rPr lang="en-US" dirty="0" smtClean="0"/>
              <a:t>PW can have subsequent </a:t>
            </a:r>
            <a:r>
              <a:rPr lang="en-US" u="sng" dirty="0" smtClean="0"/>
              <a:t>versions</a:t>
            </a:r>
            <a:r>
              <a:rPr lang="en-US" dirty="0" smtClean="0"/>
              <a:t>.</a:t>
            </a:r>
          </a:p>
          <a:p>
            <a:r>
              <a:rPr lang="en-US" dirty="0" smtClean="0"/>
              <a:t>GOHSEP will assist. SAL, PRO, DRS.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/>
              <a:pPr/>
              <a:t>31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3501291"/>
            <a:ext cx="1828800" cy="157870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8102" y="4780412"/>
            <a:ext cx="1673775" cy="1628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426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Obtain and Maintain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ICC</a:t>
            </a:r>
          </a:p>
          <a:p>
            <a:pPr lvl="1"/>
            <a:r>
              <a:rPr lang="en-US" dirty="0" smtClean="0"/>
              <a:t>Although the ICC does allow the applicant to meet the O&amp;M requirement for its current disaster and makes it eligible for the next disaster, it does not affect the reductions in the next disaster.</a:t>
            </a:r>
          </a:p>
          <a:p>
            <a:pPr lvl="1"/>
            <a:r>
              <a:rPr lang="en-US" dirty="0" smtClean="0"/>
              <a:t>FEMA only pays for things once.</a:t>
            </a:r>
          </a:p>
          <a:p>
            <a:pPr lvl="1"/>
            <a:r>
              <a:rPr lang="en-US" dirty="0" smtClean="0"/>
              <a:t>If a facility is damaged in a subsequent disaster and requires permanent repair, FEMA will only fund those damages over and exceeding the amount of damages in the previous disaster.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/>
              <a:pPr/>
              <a:t>32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999" y="1144063"/>
            <a:ext cx="1533769" cy="1408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845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Formulation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53125" y="2198404"/>
            <a:ext cx="6081275" cy="4202396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625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95400"/>
            <a:ext cx="8229600" cy="55977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Project Formulation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67878"/>
            <a:ext cx="8229600" cy="4540738"/>
          </a:xfrm>
        </p:spPr>
        <p:txBody>
          <a:bodyPr>
            <a:normAutofit/>
          </a:bodyPr>
          <a:lstStyle/>
          <a:p>
            <a:pPr marL="225425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5" name="Picture 8" descr="building2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6938" y="2760663"/>
            <a:ext cx="912812" cy="99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 descr="roof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6438" y="2554288"/>
            <a:ext cx="1290637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1" descr="building2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0013" y="2711572"/>
            <a:ext cx="912812" cy="99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2" descr="roof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5863" y="2554288"/>
            <a:ext cx="1290637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3" descr="building2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3250" y="2760663"/>
            <a:ext cx="912813" cy="99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4" descr="roof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2750" y="2554288"/>
            <a:ext cx="1290638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ight Bracket 10"/>
          <p:cNvSpPr/>
          <p:nvPr/>
        </p:nvSpPr>
        <p:spPr>
          <a:xfrm rot="16200000">
            <a:off x="4110831" y="-116681"/>
            <a:ext cx="519113" cy="5235575"/>
          </a:xfrm>
          <a:prstGeom prst="rightBracket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12" name="TextBox 18"/>
          <p:cNvSpPr txBox="1">
            <a:spLocks noChangeArrowheads="1"/>
          </p:cNvSpPr>
          <p:nvPr/>
        </p:nvSpPr>
        <p:spPr bwMode="auto">
          <a:xfrm>
            <a:off x="3752850" y="1733550"/>
            <a:ext cx="1281113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2800" b="1">
                <a:solidFill>
                  <a:srgbClr val="800000"/>
                </a:solidFill>
              </a:rPr>
              <a:t>1 PW?</a:t>
            </a:r>
          </a:p>
        </p:txBody>
      </p:sp>
      <p:sp>
        <p:nvSpPr>
          <p:cNvPr id="13" name="TextBox 19"/>
          <p:cNvSpPr txBox="1">
            <a:spLocks noChangeArrowheads="1"/>
          </p:cNvSpPr>
          <p:nvPr/>
        </p:nvSpPr>
        <p:spPr bwMode="auto">
          <a:xfrm>
            <a:off x="3725863" y="3898900"/>
            <a:ext cx="1281112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en-US" sz="2800" b="1" dirty="0">
                <a:solidFill>
                  <a:srgbClr val="800000"/>
                </a:solidFill>
              </a:rPr>
              <a:t>OR</a:t>
            </a:r>
          </a:p>
        </p:txBody>
      </p:sp>
      <p:pic>
        <p:nvPicPr>
          <p:cNvPr id="14" name="Picture 13" descr="building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1213" y="4916488"/>
            <a:ext cx="1185862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 descr="building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0225" y="4945063"/>
            <a:ext cx="1185863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 descr="building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8100" y="4941888"/>
            <a:ext cx="1185863" cy="127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3779838" y="4406900"/>
            <a:ext cx="1281112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en-US" sz="2800" b="1">
                <a:solidFill>
                  <a:srgbClr val="800000"/>
                </a:solidFill>
              </a:rPr>
              <a:t>PW 2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5541963" y="4445000"/>
            <a:ext cx="12811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en-US" sz="2800" b="1">
                <a:solidFill>
                  <a:srgbClr val="800000"/>
                </a:solidFill>
              </a:rPr>
              <a:t>PW 3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1985963" y="4389438"/>
            <a:ext cx="1281112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en-US" sz="2800" b="1">
                <a:solidFill>
                  <a:srgbClr val="800000"/>
                </a:solidFill>
              </a:rPr>
              <a:t>PW 1</a:t>
            </a:r>
          </a:p>
        </p:txBody>
      </p:sp>
    </p:spTree>
    <p:extLst>
      <p:ext uri="{BB962C8B-B14F-4D97-AF65-F5344CB8AC3E}">
        <p14:creationId xmlns:p14="http://schemas.microsoft.com/office/powerpoint/2010/main" val="1276593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Formulation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Scope of Work (SOW)</a:t>
            </a:r>
          </a:p>
          <a:p>
            <a:pPr lvl="1"/>
            <a:r>
              <a:rPr lang="en-US" dirty="0" smtClean="0"/>
              <a:t>Work Completed</a:t>
            </a:r>
          </a:p>
          <a:p>
            <a:pPr lvl="1"/>
            <a:r>
              <a:rPr lang="en-US" dirty="0" smtClean="0"/>
              <a:t>Work Not completed</a:t>
            </a:r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5584" y="2552700"/>
            <a:ext cx="2921001" cy="275394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883" y="4204676"/>
            <a:ext cx="3933825" cy="2195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698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Formulation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Public Assistance Categories of Work</a:t>
            </a:r>
          </a:p>
          <a:p>
            <a:pPr lvl="1"/>
            <a:r>
              <a:rPr lang="en-US" dirty="0" smtClean="0"/>
              <a:t>Category A—Debris Removal</a:t>
            </a:r>
          </a:p>
          <a:p>
            <a:pPr lvl="1"/>
            <a:r>
              <a:rPr lang="en-US" dirty="0" smtClean="0"/>
              <a:t>Category B—Emergency Protective Measures</a:t>
            </a:r>
          </a:p>
          <a:p>
            <a:pPr marL="738188" lvl="1" indent="0">
              <a:buNone/>
            </a:pPr>
            <a:r>
              <a:rPr lang="en-US" dirty="0" smtClean="0"/>
              <a:t>__________________________________________</a:t>
            </a:r>
          </a:p>
          <a:p>
            <a:pPr lvl="1"/>
            <a:r>
              <a:rPr lang="en-US" dirty="0" smtClean="0"/>
              <a:t>Category C—Roads and Bridges</a:t>
            </a:r>
          </a:p>
          <a:p>
            <a:pPr lvl="1"/>
            <a:r>
              <a:rPr lang="en-US" dirty="0" smtClean="0"/>
              <a:t>Category D—Water Control Facilities</a:t>
            </a:r>
          </a:p>
          <a:p>
            <a:pPr lvl="1"/>
            <a:r>
              <a:rPr lang="en-US" dirty="0" smtClean="0"/>
              <a:t>Category E—Buildings &amp; Equipment</a:t>
            </a:r>
          </a:p>
          <a:p>
            <a:pPr lvl="1"/>
            <a:r>
              <a:rPr lang="en-US" dirty="0" smtClean="0"/>
              <a:t>Category F—Utilities</a:t>
            </a:r>
          </a:p>
          <a:p>
            <a:pPr lvl="1"/>
            <a:r>
              <a:rPr lang="en-US" dirty="0" smtClean="0"/>
              <a:t>Category G—Parks + Recreational + Other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5310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Formulation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Work Completed</a:t>
            </a:r>
          </a:p>
          <a:p>
            <a:pPr lvl="1"/>
            <a:r>
              <a:rPr lang="en-US" dirty="0" smtClean="0"/>
              <a:t>This work is developed off work already done and comes from:</a:t>
            </a:r>
          </a:p>
          <a:p>
            <a:pPr lvl="2"/>
            <a:r>
              <a:rPr lang="en-US" dirty="0" smtClean="0"/>
              <a:t>Contracts</a:t>
            </a:r>
          </a:p>
          <a:p>
            <a:pPr lvl="2"/>
            <a:r>
              <a:rPr lang="en-US" dirty="0"/>
              <a:t>Purchase Orders</a:t>
            </a:r>
          </a:p>
          <a:p>
            <a:pPr lvl="2"/>
            <a:r>
              <a:rPr lang="en-US" dirty="0" smtClean="0"/>
              <a:t>Invoices</a:t>
            </a:r>
          </a:p>
          <a:p>
            <a:pPr lvl="2"/>
            <a:r>
              <a:rPr lang="en-US" dirty="0" smtClean="0"/>
              <a:t>Work Orders</a:t>
            </a:r>
          </a:p>
          <a:p>
            <a:pPr lvl="2"/>
            <a:r>
              <a:rPr lang="en-US" dirty="0" smtClean="0"/>
              <a:t>Timesheets</a:t>
            </a:r>
          </a:p>
          <a:p>
            <a:pPr lvl="2"/>
            <a:r>
              <a:rPr lang="en-US" dirty="0" smtClean="0"/>
              <a:t>Etc.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9921" y="3759200"/>
            <a:ext cx="3213710" cy="1953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998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Formulation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Work Not Completed</a:t>
            </a:r>
          </a:p>
          <a:p>
            <a:pPr lvl="1"/>
            <a:r>
              <a:rPr lang="en-US" dirty="0" smtClean="0"/>
              <a:t>This scope and estimated costs are developed from the damage descriptions.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0596" y="4515602"/>
            <a:ext cx="2107468" cy="11509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6127" y="4304036"/>
            <a:ext cx="1790700" cy="1574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357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 Sides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owerPoint Sides Theme" id="{B4837193-389A-4D9D-9382-4A22BEB119EC}" vid="{E5F728BF-093E-49A8-99D7-1C1FAE6C3D7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Sides Theme</Template>
  <TotalTime>1042</TotalTime>
  <Words>734</Words>
  <Application>Microsoft Office PowerPoint</Application>
  <PresentationFormat>On-screen Show (4:3)</PresentationFormat>
  <Paragraphs>186</Paragraphs>
  <Slides>32</Slides>
  <Notes>2</Notes>
  <HiddenSlides>1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7" baseType="lpstr">
      <vt:lpstr>Albertus MT</vt:lpstr>
      <vt:lpstr>Arial</vt:lpstr>
      <vt:lpstr>Calibri</vt:lpstr>
      <vt:lpstr>Courier New</vt:lpstr>
      <vt:lpstr>PowerPoint Sides Theme</vt:lpstr>
      <vt:lpstr>What goes into a Project Worksheet (PW)</vt:lpstr>
      <vt:lpstr>Project Formulation</vt:lpstr>
      <vt:lpstr>Project Formulation</vt:lpstr>
      <vt:lpstr>Project Formulation</vt:lpstr>
      <vt:lpstr>Project Formulation</vt:lpstr>
      <vt:lpstr>Project Formulation </vt:lpstr>
      <vt:lpstr>Project Formulation</vt:lpstr>
      <vt:lpstr>Project Formulation</vt:lpstr>
      <vt:lpstr>Project Formulation </vt:lpstr>
      <vt:lpstr>Project Formulation </vt:lpstr>
      <vt:lpstr>Hazard Mitigation Funding Authorities</vt:lpstr>
      <vt:lpstr>Hazard Mitigation</vt:lpstr>
      <vt:lpstr>Eligible 406 Hazard Mitigation Measures</vt:lpstr>
      <vt:lpstr>Funding 406 Mitigation</vt:lpstr>
      <vt:lpstr>Examples of Mitigation Measures</vt:lpstr>
      <vt:lpstr>406 Mitigation Measure</vt:lpstr>
      <vt:lpstr>406 Mitigation Measure</vt:lpstr>
      <vt:lpstr>Project Formulation</vt:lpstr>
      <vt:lpstr>Project Formulation</vt:lpstr>
      <vt:lpstr>Project Formulation</vt:lpstr>
      <vt:lpstr>Project Formulation</vt:lpstr>
      <vt:lpstr>Project Formulation </vt:lpstr>
      <vt:lpstr>Project Formulation</vt:lpstr>
      <vt:lpstr>Project Formulation</vt:lpstr>
      <vt:lpstr>Project Formulation </vt:lpstr>
      <vt:lpstr>Improved projects (Continued . . . )</vt:lpstr>
      <vt:lpstr>Project Formulation</vt:lpstr>
      <vt:lpstr>Project Formulation</vt:lpstr>
      <vt:lpstr>Project Formulation</vt:lpstr>
      <vt:lpstr>Project Formulation </vt:lpstr>
      <vt:lpstr>Project Formulation</vt:lpstr>
      <vt:lpstr>Obtain and Maintain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 Formulation</dc:title>
  <dc:creator>Crothers, Daniel</dc:creator>
  <cp:lastModifiedBy>Crothers, Daniel</cp:lastModifiedBy>
  <cp:revision>87</cp:revision>
  <dcterms:created xsi:type="dcterms:W3CDTF">2016-06-20T12:44:34Z</dcterms:created>
  <dcterms:modified xsi:type="dcterms:W3CDTF">2016-08-09T13:30:16Z</dcterms:modified>
</cp:coreProperties>
</file>