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1.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275" r:id="rId5"/>
    <p:sldId id="366" r:id="rId6"/>
    <p:sldId id="369" r:id="rId7"/>
    <p:sldId id="370" r:id="rId8"/>
    <p:sldId id="371" r:id="rId9"/>
    <p:sldId id="372" r:id="rId10"/>
    <p:sldId id="373" r:id="rId11"/>
    <p:sldId id="374" r:id="rId12"/>
    <p:sldId id="375" r:id="rId13"/>
    <p:sldId id="376" r:id="rId14"/>
    <p:sldId id="378" r:id="rId15"/>
    <p:sldId id="379" r:id="rId16"/>
    <p:sldId id="380" r:id="rId17"/>
    <p:sldId id="381" r:id="rId18"/>
    <p:sldId id="382" r:id="rId19"/>
    <p:sldId id="387" r:id="rId20"/>
    <p:sldId id="384" r:id="rId21"/>
    <p:sldId id="383" r:id="rId22"/>
    <p:sldId id="385" r:id="rId23"/>
    <p:sldId id="386" r:id="rId24"/>
    <p:sldId id="389" r:id="rId25"/>
    <p:sldId id="390" r:id="rId26"/>
    <p:sldId id="391" r:id="rId27"/>
    <p:sldId id="346" r:id="rId2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guide id="3" orient="horz" pos="2909">
          <p15:clr>
            <a:srgbClr val="A4A3A4"/>
          </p15:clr>
        </p15:guide>
        <p15:guide id="4"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il Thompson" initials="N. 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951" autoAdjust="0"/>
  </p:normalViewPr>
  <p:slideViewPr>
    <p:cSldViewPr>
      <p:cViewPr varScale="1">
        <p:scale>
          <a:sx n="111" d="100"/>
          <a:sy n="111" d="100"/>
        </p:scale>
        <p:origin x="1542"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6" d="100"/>
          <a:sy n="56" d="100"/>
        </p:scale>
        <p:origin x="-2886" y="-84"/>
      </p:cViewPr>
      <p:guideLst>
        <p:guide orient="horz" pos="3024"/>
        <p:guide pos="2304"/>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3" tIns="46236" rIns="92473" bIns="46236" rtlCol="0"/>
          <a:lstStyle>
            <a:lvl1pPr algn="l">
              <a:defRPr sz="13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73" tIns="46236" rIns="92473" bIns="46236" rtlCol="0"/>
          <a:lstStyle>
            <a:lvl1pPr algn="r">
              <a:defRPr sz="1300"/>
            </a:lvl1pPr>
          </a:lstStyle>
          <a:p>
            <a:fld id="{00FDC0ED-392B-482D-A7FB-D8E80E682624}" type="datetimeFigureOut">
              <a:rPr lang="en-US" smtClean="0"/>
              <a:t>4/2/2018</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73" tIns="46236" rIns="92473" bIns="4623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73" tIns="46236" rIns="92473" bIns="46236" rtlCol="0" anchor="b"/>
          <a:lstStyle>
            <a:lvl1pPr algn="r">
              <a:defRPr sz="1300"/>
            </a:lvl1pPr>
          </a:lstStyle>
          <a:p>
            <a:fld id="{E4433B95-C55E-4838-969F-A5D7BBD4034B}" type="slidenum">
              <a:rPr lang="en-US" smtClean="0"/>
              <a:t>‹#›</a:t>
            </a:fld>
            <a:endParaRPr lang="en-US" dirty="0"/>
          </a:p>
        </p:txBody>
      </p:sp>
    </p:spTree>
    <p:extLst>
      <p:ext uri="{BB962C8B-B14F-4D97-AF65-F5344CB8AC3E}">
        <p14:creationId xmlns:p14="http://schemas.microsoft.com/office/powerpoint/2010/main" val="45873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3" tIns="46236" rIns="92473" bIns="46236" rtlCol="0"/>
          <a:lstStyle>
            <a:lvl1pPr algn="l">
              <a:defRPr sz="13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73" tIns="46236" rIns="92473" bIns="46236" rtlCol="0"/>
          <a:lstStyle>
            <a:lvl1pPr algn="r">
              <a:defRPr sz="1300"/>
            </a:lvl1pPr>
          </a:lstStyle>
          <a:p>
            <a:fld id="{762118A2-3D04-4081-94C4-6852A10D4336}" type="datetimeFigureOut">
              <a:rPr lang="en-US" smtClean="0"/>
              <a:t>4/2/2018</a:t>
            </a:fld>
            <a:endParaRPr lang="en-US" dirty="0"/>
          </a:p>
        </p:txBody>
      </p:sp>
      <p:sp>
        <p:nvSpPr>
          <p:cNvPr id="4" name="Slide Image Placeholder 3"/>
          <p:cNvSpPr>
            <a:spLocks noGrp="1" noRot="1" noChangeAspect="1"/>
          </p:cNvSpPr>
          <p:nvPr>
            <p:ph type="sldImg" idx="2"/>
          </p:nvPr>
        </p:nvSpPr>
        <p:spPr>
          <a:xfrm>
            <a:off x="1166813" y="693738"/>
            <a:ext cx="4616450" cy="3463925"/>
          </a:xfrm>
          <a:prstGeom prst="rect">
            <a:avLst/>
          </a:prstGeom>
          <a:noFill/>
          <a:ln w="12700">
            <a:solidFill>
              <a:prstClr val="black"/>
            </a:solidFill>
          </a:ln>
        </p:spPr>
        <p:txBody>
          <a:bodyPr vert="horz" lIns="92473" tIns="46236" rIns="92473" bIns="4623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3" tIns="46236" rIns="92473" bIns="462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73" tIns="46236" rIns="92473" bIns="4623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73" tIns="46236" rIns="92473" bIns="46236" rtlCol="0" anchor="b"/>
          <a:lstStyle>
            <a:lvl1pPr algn="r">
              <a:defRPr sz="1300"/>
            </a:lvl1pPr>
          </a:lstStyle>
          <a:p>
            <a:fld id="{5BD5A956-7C3A-4D3F-AD48-EBA81ACBBBED}" type="slidenum">
              <a:rPr lang="en-US" smtClean="0"/>
              <a:t>‹#›</a:t>
            </a:fld>
            <a:endParaRPr lang="en-US" dirty="0"/>
          </a:p>
        </p:txBody>
      </p:sp>
    </p:spTree>
    <p:extLst>
      <p:ext uri="{BB962C8B-B14F-4D97-AF65-F5344CB8AC3E}">
        <p14:creationId xmlns:p14="http://schemas.microsoft.com/office/powerpoint/2010/main" val="2809672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1</a:t>
            </a:fld>
            <a:endParaRPr lang="en-US" dirty="0"/>
          </a:p>
        </p:txBody>
      </p:sp>
    </p:spTree>
    <p:extLst>
      <p:ext uri="{BB962C8B-B14F-4D97-AF65-F5344CB8AC3E}">
        <p14:creationId xmlns:p14="http://schemas.microsoft.com/office/powerpoint/2010/main" val="3479445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10</a:t>
            </a:fld>
            <a:endParaRPr lang="en-US" dirty="0"/>
          </a:p>
        </p:txBody>
      </p:sp>
    </p:spTree>
    <p:extLst>
      <p:ext uri="{BB962C8B-B14F-4D97-AF65-F5344CB8AC3E}">
        <p14:creationId xmlns:p14="http://schemas.microsoft.com/office/powerpoint/2010/main" val="775971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Allowing initial T&amp;M work was critical to attract enough contractors to perform inherently challenging work with unspecified scope.</a:t>
            </a:r>
          </a:p>
          <a:p>
            <a:pPr lvl="0"/>
            <a:endParaRPr lang="en-US" sz="12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This approach was informed by lessons learned in early November 2012, when FEMA was unable to negotiate an Individual Assistance (IA) Technical Assistance Contract (TAC) to perform STEP repairs.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FEMA’s attempt to solicit IA TAC led to only one responsive bidder with a per housing unit cost of about $90,000 – nearly three times the $30,720 per unit cost of Rapid Repairs.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An initial T&amp;M structure was critical because nothing like Rapid Repairs had ever been done – not in NYC or anywhere else in the US.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NYC does not normally perform work in private homes, was not familiar with the site conditions, and was award of the potential delays in getting repair supplies.</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11</a:t>
            </a:fld>
            <a:endParaRPr lang="en-US" dirty="0"/>
          </a:p>
        </p:txBody>
      </p:sp>
    </p:spTree>
    <p:extLst>
      <p:ext uri="{BB962C8B-B14F-4D97-AF65-F5344CB8AC3E}">
        <p14:creationId xmlns:p14="http://schemas.microsoft.com/office/powerpoint/2010/main" val="856420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By December 24, 2012, NYC completed contractor negotiations and established unit prices for all work items to repair homes.</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Unit prices were based on values from a national cost estimate database, called RS Mean</a:t>
            </a:r>
            <a:r>
              <a:rPr lang="en-US" sz="1200" kern="1200" dirty="0">
                <a:solidFill>
                  <a:schemeClr val="tx1"/>
                </a:solidFill>
                <a:effectLst/>
                <a:latin typeface="+mn-lt"/>
                <a:ea typeface="+mn-ea"/>
                <a:cs typeface="+mn-cs"/>
              </a:rPr>
              <a:t>s, with costs adjusted to the NYC construction market and risks.</a:t>
            </a:r>
          </a:p>
          <a:p>
            <a:pPr marL="171450" indent="-171450">
              <a:buFont typeface="Arial" panose="020B0604020202020204" pitchFamily="34" charset="0"/>
              <a:buChar char="•"/>
            </a:pPr>
            <a:r>
              <a:rPr lang="en-US" sz="1200" b="1" dirty="0"/>
              <a:t>Unit price factors required significant negotiation, especially because contractors used union electricians, plumbers, steamfitters, etc.</a:t>
            </a:r>
          </a:p>
          <a:p>
            <a:pPr marL="171450" indent="-171450">
              <a:buFont typeface="Arial" panose="020B0604020202020204" pitchFamily="34" charset="0"/>
              <a:buChar char="•"/>
            </a:pPr>
            <a:r>
              <a:rPr lang="en-US" sz="1200" b="1" dirty="0"/>
              <a:t>Major issues were identifying the blended labor wage and accounting for difficult equipment access, utility coordination, and lower overtime productivity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 demonstrate that negotiated unit prices did not unfairly benefit contractors, </a:t>
            </a:r>
            <a:r>
              <a:rPr lang="en-US" sz="1200" b="1" kern="1200" dirty="0">
                <a:solidFill>
                  <a:schemeClr val="tx1"/>
                </a:solidFill>
                <a:effectLst/>
                <a:latin typeface="+mn-lt"/>
                <a:ea typeface="+mn-ea"/>
                <a:cs typeface="+mn-cs"/>
              </a:rPr>
              <a:t>one contractor had to withdraw after unit prices were set.</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12</a:t>
            </a:fld>
            <a:endParaRPr lang="en-US" dirty="0"/>
          </a:p>
        </p:txBody>
      </p:sp>
    </p:spTree>
    <p:extLst>
      <p:ext uri="{BB962C8B-B14F-4D97-AF65-F5344CB8AC3E}">
        <p14:creationId xmlns:p14="http://schemas.microsoft.com/office/powerpoint/2010/main" val="2239781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NYC’s contractor procurement for emergency home repairs complied with both local and federal requirements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On November 17, 2012, the NYC Comptroller approved emergency procurements.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In its initial T&amp;M contracting phase, NYC made awards to responsible contractors with the ability to perform time-sensitive and complex work.</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The T&amp;M phase last only a few weeks – enough to develop a basis for unit prices.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As the uncertainty of the working conditions diminished, NYC and contractors agreed to unit prices, which allowed NYC to obtain the lowest possible pricing.</a:t>
            </a:r>
          </a:p>
          <a:p>
            <a:pPr lvl="0"/>
            <a:endParaRPr lang="en-US" sz="1200" b="1"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13</a:t>
            </a:fld>
            <a:endParaRPr lang="en-US" dirty="0"/>
          </a:p>
        </p:txBody>
      </p:sp>
    </p:spTree>
    <p:extLst>
      <p:ext uri="{BB962C8B-B14F-4D97-AF65-F5344CB8AC3E}">
        <p14:creationId xmlns:p14="http://schemas.microsoft.com/office/powerpoint/2010/main" val="72446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14</a:t>
            </a:fld>
            <a:endParaRPr lang="en-US" dirty="0"/>
          </a:p>
        </p:txBody>
      </p:sp>
    </p:spTree>
    <p:extLst>
      <p:ext uri="{BB962C8B-B14F-4D97-AF65-F5344CB8AC3E}">
        <p14:creationId xmlns:p14="http://schemas.microsoft.com/office/powerpoint/2010/main" val="2264891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Rapid Repairs required several further innovation solutions to address challenges in implementation.</a:t>
            </a:r>
          </a:p>
          <a:p>
            <a:r>
              <a:rPr lang="en-US" sz="1200" kern="1200" dirty="0">
                <a:solidFill>
                  <a:schemeClr val="tx1"/>
                </a:solidFill>
                <a:effectLst/>
                <a:latin typeface="+mn-lt"/>
                <a:ea typeface="+mn-ea"/>
                <a:cs typeface="+mn-cs"/>
              </a:rPr>
              <a:t> </a:t>
            </a:r>
          </a:p>
          <a:p>
            <a:pPr marL="228600" lvl="0" indent="-228600">
              <a:buFont typeface="+mj-lt"/>
              <a:buAutoNum type="arabicPeriod"/>
            </a:pPr>
            <a:r>
              <a:rPr lang="en-US" sz="1200" kern="1200" dirty="0">
                <a:solidFill>
                  <a:schemeClr val="tx1"/>
                </a:solidFill>
                <a:effectLst/>
                <a:latin typeface="+mn-lt"/>
                <a:ea typeface="+mn-ea"/>
                <a:cs typeface="+mn-cs"/>
              </a:rPr>
              <a:t>Repair scope items initially authorized under STEP were not sufficient to cover the NYC building code requirements to ensure electrical, heat, and hot water repairs were safe.</a:t>
            </a:r>
          </a:p>
          <a:p>
            <a:pPr marL="228600" lvl="0" indent="-228600">
              <a:buFont typeface="+mj-lt"/>
              <a:buAutoNum type="arabicPeriod"/>
            </a:pPr>
            <a:r>
              <a:rPr lang="en-US" sz="1200" kern="1200" dirty="0">
                <a:solidFill>
                  <a:schemeClr val="tx1"/>
                </a:solidFill>
                <a:effectLst/>
                <a:latin typeface="+mn-lt"/>
                <a:ea typeface="+mn-ea"/>
                <a:cs typeface="+mn-cs"/>
              </a:rPr>
              <a:t>NYC had to stand up brand new and robust internal controls.</a:t>
            </a:r>
          </a:p>
          <a:p>
            <a:pPr marL="228600" lvl="0" indent="-228600">
              <a:buFont typeface="+mj-lt"/>
              <a:buAutoNum type="arabicPeriod"/>
            </a:pPr>
            <a:r>
              <a:rPr lang="en-US" sz="1200" kern="1200" dirty="0">
                <a:solidFill>
                  <a:schemeClr val="tx1"/>
                </a:solidFill>
                <a:effectLst/>
                <a:latin typeface="+mn-lt"/>
                <a:ea typeface="+mn-ea"/>
                <a:cs typeface="+mn-cs"/>
              </a:rPr>
              <a:t>FEMA had to validate about $600 million in Rapid Repairs invoices in a short enough time to allow reimbursement to NYC.</a:t>
            </a:r>
          </a:p>
          <a:p>
            <a:pPr marL="228600" lvl="0" indent="-228600">
              <a:buFont typeface="+mj-lt"/>
              <a:buAutoNum type="arabicPeriod"/>
            </a:pPr>
            <a:r>
              <a:rPr lang="en-US" sz="1200" kern="1200" dirty="0">
                <a:solidFill>
                  <a:schemeClr val="tx1"/>
                </a:solidFill>
                <a:effectLst/>
                <a:latin typeface="+mn-lt"/>
                <a:ea typeface="+mn-ea"/>
                <a:cs typeface="+mn-cs"/>
              </a:rPr>
              <a:t>The emergency nature of Rapid Repairs, litigious history of NYS construction, and other factors led contractors to ask for full indemnification from NYC before executing contracts.</a:t>
            </a:r>
          </a:p>
          <a:p>
            <a:pPr marL="228600" lvl="0" indent="-228600">
              <a:buFont typeface="+mj-lt"/>
              <a:buAutoNum type="arabicPeriod"/>
            </a:pPr>
            <a:r>
              <a:rPr lang="en-US" sz="1200" kern="1200" dirty="0">
                <a:solidFill>
                  <a:schemeClr val="tx1"/>
                </a:solidFill>
                <a:effectLst/>
                <a:latin typeface="+mn-lt"/>
                <a:ea typeface="+mn-ea"/>
                <a:cs typeface="+mn-cs"/>
              </a:rPr>
              <a:t>STEP limited emergency repairs to $10,000 per housing unit – which could not adequately cover required repairs or indirect costs to administer Rapid Repairs.</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15</a:t>
            </a:fld>
            <a:endParaRPr lang="en-US" dirty="0"/>
          </a:p>
        </p:txBody>
      </p:sp>
    </p:spTree>
    <p:extLst>
      <p:ext uri="{BB962C8B-B14F-4D97-AF65-F5344CB8AC3E}">
        <p14:creationId xmlns:p14="http://schemas.microsoft.com/office/powerpoint/2010/main" val="2913348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NYC reached an agreement with contractors to increase liability insurance protection for repair work </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Contractors were initially reluctant to execute Rapid Repairs contracts without full indemnification from NYC.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This reluctance was due to several factors: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emergency nature of the work.</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hazardous work conditions.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historically litigious New York construction environment.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fact that repairs were in residential rather than commercial properties.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NYC and the contractors reached an agreement whereby NYC paid for increased legal liability insurance protection for general liability, pollution liability, auto liability, and workers compensation – general standard requirements.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Four contractors even requested additional coverage.</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16</a:t>
            </a:fld>
            <a:endParaRPr lang="en-US" dirty="0"/>
          </a:p>
        </p:txBody>
      </p:sp>
    </p:spTree>
    <p:extLst>
      <p:ext uri="{BB962C8B-B14F-4D97-AF65-F5344CB8AC3E}">
        <p14:creationId xmlns:p14="http://schemas.microsoft.com/office/powerpoint/2010/main" val="2551872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NYC successfully stood up three levels of contractor invoice review to ensure it only paid for eligible scope items</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NYC’s Housing Recovery Office (HRO)</a:t>
            </a:r>
            <a:r>
              <a:rPr lang="en-US" sz="1200" kern="1200" dirty="0">
                <a:solidFill>
                  <a:schemeClr val="tx1"/>
                </a:solidFill>
                <a:effectLst/>
                <a:latin typeface="+mn-lt"/>
                <a:ea typeface="+mn-ea"/>
                <a:cs typeface="+mn-cs"/>
              </a:rPr>
              <a:t> oversaw the Program – acting as project managers, in effect.  With 10 employees, HRO was the first line of invoice review for SOW eligibility compliance.  Once reviewed and approved, the invoice moved to NYC DEP’s Office of Engineering Audit (OEA).</a:t>
            </a:r>
          </a:p>
          <a:p>
            <a:r>
              <a:rPr lang="en-US" sz="1200" u="sng" kern="1200" dirty="0">
                <a:solidFill>
                  <a:schemeClr val="tx1"/>
                </a:solidFill>
                <a:effectLst/>
                <a:latin typeface="+mn-lt"/>
                <a:ea typeface="+mn-ea"/>
                <a:cs typeface="+mn-cs"/>
              </a:rPr>
              <a:t>DEP OEA</a:t>
            </a:r>
            <a:r>
              <a:rPr lang="en-US" sz="1200" kern="1200" dirty="0">
                <a:solidFill>
                  <a:schemeClr val="tx1"/>
                </a:solidFill>
                <a:effectLst/>
                <a:latin typeface="+mn-lt"/>
                <a:ea typeface="+mn-ea"/>
                <a:cs typeface="+mn-cs"/>
              </a:rPr>
              <a:t> performed a subsequent review focusing more on insurance and contract compliance.  </a:t>
            </a:r>
          </a:p>
          <a:p>
            <a:r>
              <a:rPr lang="en-US" sz="1200" u="sng" kern="1200" dirty="0">
                <a:solidFill>
                  <a:schemeClr val="tx1"/>
                </a:solidFill>
                <a:effectLst/>
                <a:latin typeface="+mn-lt"/>
                <a:ea typeface="+mn-ea"/>
                <a:cs typeface="+mn-cs"/>
              </a:rPr>
              <a:t>NYC’s Department of Investigation (DOI) hired integrity monitors</a:t>
            </a:r>
            <a:r>
              <a:rPr lang="en-US" sz="1200" kern="1200" dirty="0">
                <a:solidFill>
                  <a:schemeClr val="tx1"/>
                </a:solidFill>
                <a:effectLst/>
                <a:latin typeface="+mn-lt"/>
                <a:ea typeface="+mn-ea"/>
                <a:cs typeface="+mn-cs"/>
              </a:rPr>
              <a:t>.  Instead of being part of daily operations, these monitors would selectively visit completed repair sites to see if contractors delivered what was claimed in their invoices. </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17</a:t>
            </a:fld>
            <a:endParaRPr lang="en-US" dirty="0"/>
          </a:p>
        </p:txBody>
      </p:sp>
    </p:spTree>
    <p:extLst>
      <p:ext uri="{BB962C8B-B14F-4D97-AF65-F5344CB8AC3E}">
        <p14:creationId xmlns:p14="http://schemas.microsoft.com/office/powerpoint/2010/main" val="2249201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NYC successfully worked with FEMA to add eligible scope items required to perform code-compliant and suitable repairs</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Between June and September 2013, FEMA worked with NYC on eligibility.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NYC worked at risk until the final September 2013 decision.</a:t>
            </a:r>
          </a:p>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Examples of ultimately eligible work</a:t>
            </a:r>
            <a:r>
              <a:rPr lang="en-US" sz="1200" kern="1200" dirty="0">
                <a:solidFill>
                  <a:schemeClr val="tx1"/>
                </a:solidFill>
                <a:effectLst/>
                <a:latin typeface="+mn-lt"/>
                <a:ea typeface="+mn-ea"/>
                <a:cs typeface="+mn-cs"/>
              </a:rPr>
              <a:t>: all code-required work to restore electricity, heat, and hot water; plumbing/sewer repair; and duct work related to heating system.</a:t>
            </a:r>
          </a:p>
          <a:p>
            <a:pPr marL="171450" lvl="0" indent="-171450">
              <a:buFont typeface="Arial" panose="020B0604020202020204" pitchFamily="34" charset="0"/>
              <a:buChar char="•"/>
            </a:pPr>
            <a:r>
              <a:rPr lang="en-US" sz="1200" u="sng" kern="1200" dirty="0">
                <a:solidFill>
                  <a:schemeClr val="tx1"/>
                </a:solidFill>
                <a:effectLst/>
                <a:latin typeface="+mn-lt"/>
                <a:ea typeface="+mn-ea"/>
                <a:cs typeface="+mn-cs"/>
              </a:rPr>
              <a:t>Examples of ultimately ineligible work</a:t>
            </a:r>
            <a:r>
              <a:rPr lang="en-US" sz="1200" kern="1200" dirty="0">
                <a:solidFill>
                  <a:schemeClr val="tx1"/>
                </a:solidFill>
                <a:effectLst/>
                <a:latin typeface="+mn-lt"/>
                <a:ea typeface="+mn-ea"/>
                <a:cs typeface="+mn-cs"/>
              </a:rPr>
              <a:t>: mold remediation to ensure no hazardous conditions for workers; sump pump repair; and oil tank repair/cleaning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FEMA FCO Mike Byrne determined that NYC’s Rapid Repairs Program could exceed the $10,000 STEP cap with increased scope because:</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NYC construction costs are higher than almost anywhere else in the US;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NYC Code required electrical work beyond direct damage; and</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Boiler repair was necessary for “suitable shelter” instead of space heaters.</a:t>
            </a:r>
          </a:p>
          <a:p>
            <a:pPr lvl="3"/>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some believed that these higher City costs should not be eligible.  However, as a former NYC firefighter who has seen the tragic ramifications of faulty electrical/gas work in a house, I cannot take that position.” </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Mike Byrne, June 18, 2013, STEP Program and Rapid Repairs, Work Eligibility Determination</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18</a:t>
            </a:fld>
            <a:endParaRPr lang="en-US" dirty="0"/>
          </a:p>
        </p:txBody>
      </p:sp>
    </p:spTree>
    <p:extLst>
      <p:ext uri="{BB962C8B-B14F-4D97-AF65-F5344CB8AC3E}">
        <p14:creationId xmlns:p14="http://schemas.microsoft.com/office/powerpoint/2010/main" val="1485253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NYC successfully stood up three levels of contractor invoice review to ensure it only paid for eligible scope items</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NYC’s Housing Recovery Office (HRO)</a:t>
            </a:r>
            <a:r>
              <a:rPr lang="en-US" sz="1200" kern="1200" dirty="0">
                <a:solidFill>
                  <a:schemeClr val="tx1"/>
                </a:solidFill>
                <a:effectLst/>
                <a:latin typeface="+mn-lt"/>
                <a:ea typeface="+mn-ea"/>
                <a:cs typeface="+mn-cs"/>
              </a:rPr>
              <a:t> oversaw the Program – acting as project managers, in effect.  With 10 employees, HRO was the first line of invoice review for SOW eligibility compliance.  Once reviewed and approved, the invoice moved to NYC DEP’s Office of Engineering Audit (OEA).</a:t>
            </a:r>
          </a:p>
          <a:p>
            <a:r>
              <a:rPr lang="en-US" sz="1200" u="sng" kern="1200" dirty="0">
                <a:solidFill>
                  <a:schemeClr val="tx1"/>
                </a:solidFill>
                <a:effectLst/>
                <a:latin typeface="+mn-lt"/>
                <a:ea typeface="+mn-ea"/>
                <a:cs typeface="+mn-cs"/>
              </a:rPr>
              <a:t>DEP OEA</a:t>
            </a:r>
            <a:r>
              <a:rPr lang="en-US" sz="1200" kern="1200" dirty="0">
                <a:solidFill>
                  <a:schemeClr val="tx1"/>
                </a:solidFill>
                <a:effectLst/>
                <a:latin typeface="+mn-lt"/>
                <a:ea typeface="+mn-ea"/>
                <a:cs typeface="+mn-cs"/>
              </a:rPr>
              <a:t> performed a subsequent review focusing more on insurance and contract compliance.  </a:t>
            </a:r>
          </a:p>
          <a:p>
            <a:r>
              <a:rPr lang="en-US" sz="1200" u="sng" kern="1200" dirty="0">
                <a:solidFill>
                  <a:schemeClr val="tx1"/>
                </a:solidFill>
                <a:effectLst/>
                <a:latin typeface="+mn-lt"/>
                <a:ea typeface="+mn-ea"/>
                <a:cs typeface="+mn-cs"/>
              </a:rPr>
              <a:t>NYC’s Department of Investigation (DOI) hired integrity monitors</a:t>
            </a:r>
            <a:r>
              <a:rPr lang="en-US" sz="1200" kern="1200" dirty="0">
                <a:solidFill>
                  <a:schemeClr val="tx1"/>
                </a:solidFill>
                <a:effectLst/>
                <a:latin typeface="+mn-lt"/>
                <a:ea typeface="+mn-ea"/>
                <a:cs typeface="+mn-cs"/>
              </a:rPr>
              <a:t>.  Instead of being part of daily operations, these monitors would selectively visit completed repair sites to see if contractors delivered what was claimed in their invoices. </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19</a:t>
            </a:fld>
            <a:endParaRPr lang="en-US" dirty="0"/>
          </a:p>
        </p:txBody>
      </p:sp>
    </p:spTree>
    <p:extLst>
      <p:ext uri="{BB962C8B-B14F-4D97-AF65-F5344CB8AC3E}">
        <p14:creationId xmlns:p14="http://schemas.microsoft.com/office/powerpoint/2010/main" val="1769281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2</a:t>
            </a:fld>
            <a:endParaRPr lang="en-US" dirty="0"/>
          </a:p>
        </p:txBody>
      </p:sp>
    </p:spTree>
    <p:extLst>
      <p:ext uri="{BB962C8B-B14F-4D97-AF65-F5344CB8AC3E}">
        <p14:creationId xmlns:p14="http://schemas.microsoft.com/office/powerpoint/2010/main" val="3186329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FEMA performed smart, fast cost validation using GAO audit-based sampling rather than costly and time-consuming invoice-by-invoice validation – an efficiency that is critical in major disasters. </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FEMA historically validates invoice-by-invoice – a 100% validation – or validates at 20%, which is not based on regulation or policy and can significantly delay validation.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For example, if there were 100,000 invoices, 20% validation would require many thousands of hours to review 20,000 invoices for scope eligibility.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Instead, FEMA used random sampling techniques with limited sample sizes (~60) but large enough to have audit assurance that invoices claimed for reimbursement were valid.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process had tight controls: if there was an error in the sample, there were clear escalation steps to allow re-sampling to test if the error was an isolated incident. </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20</a:t>
            </a:fld>
            <a:endParaRPr lang="en-US" dirty="0"/>
          </a:p>
        </p:txBody>
      </p:sp>
    </p:spTree>
    <p:extLst>
      <p:ext uri="{BB962C8B-B14F-4D97-AF65-F5344CB8AC3E}">
        <p14:creationId xmlns:p14="http://schemas.microsoft.com/office/powerpoint/2010/main" val="2453868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NYC reached an agreement with contractors to increase liability insurance protection for repair work </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Contractors were initially reluctant to execute Rapid Repairs contracts without full indemnification from NYC.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This reluctance was due to several factors: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emergency nature of the work.</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hazardous work conditions.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historically litigious New York construction environment.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fact that repairs were in residential rather than commercial properties.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NYC and the contractors reached an agreement whereby NYC paid for increased legal liability insurance protection for general liability, pollution liability, auto liability, and workers compensation – general standard requirements.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Four contractors even requested additional coverage.</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21</a:t>
            </a:fld>
            <a:endParaRPr lang="en-US" dirty="0"/>
          </a:p>
        </p:txBody>
      </p:sp>
    </p:spTree>
    <p:extLst>
      <p:ext uri="{BB962C8B-B14F-4D97-AF65-F5344CB8AC3E}">
        <p14:creationId xmlns:p14="http://schemas.microsoft.com/office/powerpoint/2010/main" val="4267271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22</a:t>
            </a:fld>
            <a:endParaRPr lang="en-US" dirty="0"/>
          </a:p>
        </p:txBody>
      </p:sp>
    </p:spTree>
    <p:extLst>
      <p:ext uri="{BB962C8B-B14F-4D97-AF65-F5344CB8AC3E}">
        <p14:creationId xmlns:p14="http://schemas.microsoft.com/office/powerpoint/2010/main" val="394970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From NYC’s experience, there are lessons to learn that could be implemented at the outset or in the course of the next STEP program</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Develop program with input from federal stakeholders (FEMA and DHS OIG).</a:t>
            </a:r>
          </a:p>
          <a:p>
            <a:pPr marL="0" indent="0">
              <a:buFont typeface="Wingdings" panose="05000000000000000000" pitchFamily="2" charset="2"/>
              <a:buNone/>
            </a:pP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Include all affected residents (renters and owners).</a:t>
            </a:r>
          </a:p>
          <a:p>
            <a:pPr marL="0" indent="0">
              <a:buFont typeface="Wingdings" panose="05000000000000000000" pitchFamily="2" charset="2"/>
              <a:buNone/>
            </a:pP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Leverage other funds (e.g., HUD CDBG-DR) to offset local cost share and breakage, if possible.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NYC did not know its final CDBG-DR allocation until 2015, so early coordination was difficult.</a:t>
            </a:r>
          </a:p>
          <a:p>
            <a:pPr marL="171450" indent="-171450">
              <a:buFont typeface="Wingdings" panose="05000000000000000000" pitchFamily="2" charset="2"/>
              <a:buChar char="ü"/>
            </a:pP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Request a programmatic recommendation from FEMA to waive environmental review requirements for the designated STEP area</a:t>
            </a:r>
          </a:p>
          <a:p>
            <a:pPr marL="0" indent="0">
              <a:buFont typeface="Wingdings" panose="05000000000000000000" pitchFamily="2" charset="2"/>
              <a:buNone/>
            </a:pP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Coordinate with long-term housing solution to create program efficiencies and avoid duplication of benefits.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Have only one case management shop for both programs.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Perform only one damage assessment for STEP to use for long-term housing.</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Request only one environmental assessment for all federal programs involved.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Track repairs data to facilitate analysis by building code enforcement entity</a:t>
            </a:r>
          </a:p>
          <a:p>
            <a:pPr marL="171450" indent="-171450">
              <a:buFont typeface="Wingdings" panose="05000000000000000000" pitchFamily="2" charset="2"/>
              <a:buChar char="ü"/>
            </a:pPr>
            <a:endParaRPr lang="en-US" sz="1200" kern="1200" dirty="0">
              <a:solidFill>
                <a:schemeClr val="tx1"/>
              </a:solidFill>
              <a:effectLst/>
              <a:latin typeface="+mn-lt"/>
              <a:ea typeface="+mn-ea"/>
              <a:cs typeface="+mn-cs"/>
            </a:endParaRPr>
          </a:p>
          <a:p>
            <a:pPr marL="171450" lvl="0" indent="-171450">
              <a:buFont typeface="Wingdings" panose="05000000000000000000" pitchFamily="2" charset="2"/>
              <a:buChar char="ü"/>
            </a:pPr>
            <a:r>
              <a:rPr lang="en-US" sz="1200" kern="1200" dirty="0">
                <a:solidFill>
                  <a:schemeClr val="tx1"/>
                </a:solidFill>
                <a:effectLst/>
                <a:latin typeface="+mn-lt"/>
                <a:ea typeface="+mn-ea"/>
                <a:cs typeface="+mn-cs"/>
              </a:rPr>
              <a:t>Reach out to the affected community consistently and by various – NYC could have communicated more effectively.  </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To communicate, convey a consistent message delivered across media.</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Reinforce that STEP is not permanent repair – it’s emergency sheltering.</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23</a:t>
            </a:fld>
            <a:endParaRPr lang="en-US" dirty="0"/>
          </a:p>
        </p:txBody>
      </p:sp>
    </p:spTree>
    <p:extLst>
      <p:ext uri="{BB962C8B-B14F-4D97-AF65-F5344CB8AC3E}">
        <p14:creationId xmlns:p14="http://schemas.microsoft.com/office/powerpoint/2010/main" val="120141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24</a:t>
            </a:fld>
            <a:endParaRPr lang="en-US" dirty="0"/>
          </a:p>
        </p:txBody>
      </p:sp>
    </p:spTree>
    <p:extLst>
      <p:ext uri="{BB962C8B-B14F-4D97-AF65-F5344CB8AC3E}">
        <p14:creationId xmlns:p14="http://schemas.microsoft.com/office/powerpoint/2010/main" val="3186329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Hurricane Sandy made landfall in NYC on October 29, 2012 shortly after the Autumnal Equinox during a full moon at high tide, causing record-breaking storm surge and flooding.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Sandy was slow-moving and spiraled counterclockwise as it made landfall in NYC </a:t>
            </a:r>
            <a:r>
              <a:rPr lang="en-US" sz="1200" kern="1200" dirty="0">
                <a:solidFill>
                  <a:schemeClr val="tx1"/>
                </a:solidFill>
                <a:effectLst/>
                <a:latin typeface="+mn-lt"/>
                <a:ea typeface="+mn-ea"/>
                <a:cs typeface="+mn-cs"/>
              </a:rPr>
              <a:t>– a sudden turn westward due to countervailing pressure systems – </a:t>
            </a:r>
            <a:r>
              <a:rPr lang="en-US" sz="1200" b="1" kern="1200" dirty="0">
                <a:solidFill>
                  <a:schemeClr val="tx1"/>
                </a:solidFill>
                <a:effectLst/>
                <a:latin typeface="+mn-lt"/>
                <a:ea typeface="+mn-ea"/>
                <a:cs typeface="+mn-cs"/>
              </a:rPr>
              <a:t>with 80 mph winds extending 1,000 miles</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300,000 housing units were in the Sandy inundation zone</a:t>
            </a:r>
            <a:r>
              <a:rPr lang="en-US" sz="1200" kern="1200" dirty="0">
                <a:solidFill>
                  <a:schemeClr val="tx1"/>
                </a:solidFill>
                <a:effectLst/>
                <a:latin typeface="+mn-lt"/>
                <a:ea typeface="+mn-ea"/>
                <a:cs typeface="+mn-cs"/>
              </a:rPr>
              <a:t>, which engulfed 90,000 residential and commercial buildings.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NYC is a coastal city subject to flooding risks, but only 35,500 buildings were in FEMA’s 100-yr flood maps when Sandy struck.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Sandy </a:t>
            </a:r>
            <a:r>
              <a:rPr lang="en-US" sz="1200" b="1" kern="1200" dirty="0">
                <a:solidFill>
                  <a:schemeClr val="tx1"/>
                </a:solidFill>
                <a:effectLst/>
                <a:latin typeface="+mn-lt"/>
                <a:ea typeface="+mn-ea"/>
                <a:cs typeface="+mn-cs"/>
              </a:rPr>
              <a:t>storm surge covered 17% of all land in NYC, </a:t>
            </a:r>
            <a:r>
              <a:rPr lang="en-US" sz="1200" kern="1200" dirty="0">
                <a:solidFill>
                  <a:schemeClr val="tx1"/>
                </a:solidFill>
                <a:effectLst/>
                <a:latin typeface="+mn-lt"/>
                <a:ea typeface="+mn-ea"/>
                <a:cs typeface="+mn-cs"/>
              </a:rPr>
              <a:t>causing </a:t>
            </a:r>
            <a:r>
              <a:rPr lang="en-US" sz="1200" b="1" kern="1200" dirty="0">
                <a:solidFill>
                  <a:schemeClr val="tx1"/>
                </a:solidFill>
                <a:effectLst/>
                <a:latin typeface="+mn-lt"/>
                <a:ea typeface="+mn-ea"/>
                <a:cs typeface="+mn-cs"/>
              </a:rPr>
              <a:t>extensive flooding, structural damage, and lost basic utilities including electricity, gas, and potable water.</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43 people died </a:t>
            </a:r>
            <a:r>
              <a:rPr lang="en-US" sz="1200" kern="1200" dirty="0">
                <a:solidFill>
                  <a:schemeClr val="tx1"/>
                </a:solidFill>
                <a:effectLst/>
                <a:latin typeface="+mn-lt"/>
                <a:ea typeface="+mn-ea"/>
                <a:cs typeface="+mn-cs"/>
              </a:rPr>
              <a:t>– mostly due to rapidly rising water in coastal SI and Queens.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2M NYC residents lost power </a:t>
            </a:r>
            <a:r>
              <a:rPr lang="en-US" sz="1200" kern="1200" dirty="0">
                <a:solidFill>
                  <a:schemeClr val="tx1"/>
                </a:solidFill>
                <a:effectLst/>
                <a:latin typeface="+mn-lt"/>
                <a:ea typeface="+mn-ea"/>
                <a:cs typeface="+mn-cs"/>
              </a:rPr>
              <a:t>and </a:t>
            </a:r>
            <a:r>
              <a:rPr lang="en-US" sz="1200" b="1" kern="1200" dirty="0">
                <a:solidFill>
                  <a:schemeClr val="tx1"/>
                </a:solidFill>
                <a:effectLst/>
                <a:latin typeface="+mn-lt"/>
                <a:ea typeface="+mn-ea"/>
                <a:cs typeface="+mn-cs"/>
              </a:rPr>
              <a:t>6,500 patients were evacuated from health care facilities</a:t>
            </a:r>
            <a:r>
              <a:rPr lang="en-US" sz="12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Public infrastructure and services were hit hard</a:t>
            </a:r>
            <a:r>
              <a:rPr lang="en-US" sz="1200" kern="1200" dirty="0">
                <a:solidFill>
                  <a:schemeClr val="tx1"/>
                </a:solidFill>
                <a:effectLst/>
                <a:latin typeface="+mn-lt"/>
                <a:ea typeface="+mn-ea"/>
                <a:cs typeface="+mn-cs"/>
              </a:rPr>
              <a:t>, with billions in FEMA PA funding awarded to restore and mitigate public hospitals, public housing, wastewater treatment facilities, emergency services property, parks, schools, and much more. </a:t>
            </a:r>
          </a:p>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3</a:t>
            </a:fld>
            <a:endParaRPr lang="en-US" dirty="0"/>
          </a:p>
        </p:txBody>
      </p:sp>
    </p:spTree>
    <p:extLst>
      <p:ext uri="{BB962C8B-B14F-4D97-AF65-F5344CB8AC3E}">
        <p14:creationId xmlns:p14="http://schemas.microsoft.com/office/powerpoint/2010/main" val="212259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150,000 NYC residents were displaced by Sandy, precipitating a citywide sheltering crisis.</a:t>
            </a:r>
          </a:p>
          <a:p>
            <a:pPr lvl="2"/>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At the time, this was the largest post-disaster housing emergency since Katrina.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Older single-story buildings suffered the most severe Sandy damage in coastal Staten Island and Queens</a:t>
            </a:r>
            <a:r>
              <a:rPr lang="en-US" sz="1200" kern="1200" dirty="0">
                <a:solidFill>
                  <a:schemeClr val="tx1"/>
                </a:solidFill>
                <a:effectLst/>
                <a:latin typeface="+mn-lt"/>
                <a:ea typeface="+mn-ea"/>
                <a:cs typeface="+mn-cs"/>
              </a:rPr>
              <a:t>.  These represented 18% of buildings in the Sandy inundation zone but 73% of all buildings tagged for structural damage by DOB.</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70,000 housing units that applied for FEMA Individual Assistance </a:t>
            </a:r>
            <a:r>
              <a:rPr lang="en-US" sz="1200" kern="1200" dirty="0">
                <a:solidFill>
                  <a:schemeClr val="tx1"/>
                </a:solidFill>
                <a:effectLst/>
                <a:latin typeface="+mn-lt"/>
                <a:ea typeface="+mn-ea"/>
                <a:cs typeface="+mn-cs"/>
              </a:rPr>
              <a:t>were in 23,000 private residential buildings, 10% of which incurred major structural damage.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Despite severe housing damages in the inundation zone, </a:t>
            </a:r>
            <a:r>
              <a:rPr lang="en-US" sz="1200" b="1" kern="1200" dirty="0">
                <a:solidFill>
                  <a:schemeClr val="tx1"/>
                </a:solidFill>
                <a:effectLst/>
                <a:latin typeface="+mn-lt"/>
                <a:ea typeface="+mn-ea"/>
                <a:cs typeface="+mn-cs"/>
              </a:rPr>
              <a:t>many New Yorkers stayed in their damaged homes.</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The early onset of winter created a public health crisis that exacerbated the existing emergency sheltering crisis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Temperatures fell below freezing within a week of Sandy’s landfall.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Nor’easter hit NYC nine days after Sandy, which brought freezing temperatures.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Between 10/29/12 and 12/31/12, it was below 40 degrees 70% of the days.</a:t>
            </a:r>
          </a:p>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4</a:t>
            </a:fld>
            <a:endParaRPr lang="en-US" dirty="0"/>
          </a:p>
        </p:txBody>
      </p:sp>
    </p:spTree>
    <p:extLst>
      <p:ext uri="{BB962C8B-B14F-4D97-AF65-F5344CB8AC3E}">
        <p14:creationId xmlns:p14="http://schemas.microsoft.com/office/powerpoint/2010/main" val="39232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Existing congregate shelters were overwhelmed, and traditional surge sheltering options were not readily available </a:t>
            </a:r>
            <a:r>
              <a:rPr lang="en-US" sz="1200" b="0" kern="1200" dirty="0">
                <a:solidFill>
                  <a:schemeClr val="tx1"/>
                </a:solidFill>
                <a:effectLst/>
                <a:latin typeface="+mn-lt"/>
                <a:ea typeface="+mn-ea"/>
                <a:cs typeface="+mn-cs"/>
              </a:rPr>
              <a:t>– a dangerous reality given the early onset of winter weather. </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Government officials were resistant to </a:t>
            </a:r>
            <a:r>
              <a:rPr lang="en-US" sz="1200" b="1" u="sng" kern="1200" dirty="0">
                <a:solidFill>
                  <a:schemeClr val="tx1"/>
                </a:solidFill>
                <a:effectLst/>
                <a:latin typeface="+mn-lt"/>
                <a:ea typeface="+mn-ea"/>
                <a:cs typeface="+mn-cs"/>
              </a:rPr>
              <a:t>mass congregate sheltering</a:t>
            </a:r>
            <a:r>
              <a:rPr lang="en-US" sz="1200" b="1" kern="1200" dirty="0">
                <a:solidFill>
                  <a:schemeClr val="tx1"/>
                </a:solidFill>
                <a:effectLst/>
                <a:latin typeface="+mn-lt"/>
                <a:ea typeface="+mn-ea"/>
                <a:cs typeface="+mn-cs"/>
              </a:rPr>
              <a:t> in a stadium setting.</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There was no space in NYC for </a:t>
            </a:r>
            <a:r>
              <a:rPr lang="en-US" sz="1200" b="1" u="sng" kern="1200" dirty="0">
                <a:solidFill>
                  <a:schemeClr val="tx1"/>
                </a:solidFill>
                <a:effectLst/>
                <a:latin typeface="+mn-lt"/>
                <a:ea typeface="+mn-ea"/>
                <a:cs typeface="+mn-cs"/>
              </a:rPr>
              <a:t>FEMA manufactured housing units (MHU)</a:t>
            </a:r>
            <a:r>
              <a:rPr lang="en-US" sz="1200" b="1"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NYC ran </a:t>
            </a:r>
            <a:r>
              <a:rPr lang="en-US" sz="1200" b="1" u="sng" kern="1200" dirty="0">
                <a:solidFill>
                  <a:schemeClr val="tx1"/>
                </a:solidFill>
                <a:effectLst/>
                <a:latin typeface="+mn-lt"/>
                <a:ea typeface="+mn-ea"/>
                <a:cs typeface="+mn-cs"/>
              </a:rPr>
              <a:t>a small hotel sheltering program</a:t>
            </a:r>
            <a:r>
              <a:rPr lang="en-US" sz="1200" b="1" kern="1200" dirty="0">
                <a:solidFill>
                  <a:schemeClr val="tx1"/>
                </a:solidFill>
                <a:effectLst/>
                <a:latin typeface="+mn-lt"/>
                <a:ea typeface="+mn-ea"/>
                <a:cs typeface="+mn-cs"/>
              </a:rPr>
              <a:t>, but limited vacancy meant a limited scope.</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NYC opened </a:t>
            </a:r>
            <a:r>
              <a:rPr lang="en-US" sz="1200" b="1" u="sng" kern="1200" dirty="0">
                <a:solidFill>
                  <a:schemeClr val="tx1"/>
                </a:solidFill>
                <a:effectLst/>
                <a:latin typeface="+mn-lt"/>
                <a:ea typeface="+mn-ea"/>
                <a:cs typeface="+mn-cs"/>
              </a:rPr>
              <a:t>smaller congregate shelters in schools.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But they were quickly overwhelmed and closed by November 18</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after multiple influenza outbreaks.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With few sufficient sheltering options, many New Yorkers stayed in damaged homes.</a:t>
            </a:r>
          </a:p>
        </p:txBody>
      </p:sp>
      <p:sp>
        <p:nvSpPr>
          <p:cNvPr id="4" name="Slide Number Placeholder 3"/>
          <p:cNvSpPr>
            <a:spLocks noGrp="1"/>
          </p:cNvSpPr>
          <p:nvPr>
            <p:ph type="sldNum" sz="quarter" idx="10"/>
          </p:nvPr>
        </p:nvSpPr>
        <p:spPr/>
        <p:txBody>
          <a:bodyPr/>
          <a:lstStyle/>
          <a:p>
            <a:fld id="{5BD5A956-7C3A-4D3F-AD48-EBA81ACBBBED}" type="slidenum">
              <a:rPr lang="en-US" smtClean="0"/>
              <a:t>5</a:t>
            </a:fld>
            <a:endParaRPr lang="en-US" dirty="0"/>
          </a:p>
        </p:txBody>
      </p:sp>
    </p:spTree>
    <p:extLst>
      <p:ext uri="{BB962C8B-B14F-4D97-AF65-F5344CB8AC3E}">
        <p14:creationId xmlns:p14="http://schemas.microsoft.com/office/powerpoint/2010/main" val="61910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5A956-7C3A-4D3F-AD48-EBA81ACBBBED}" type="slidenum">
              <a:rPr lang="en-US" smtClean="0"/>
              <a:t>6</a:t>
            </a:fld>
            <a:endParaRPr lang="en-US" dirty="0"/>
          </a:p>
        </p:txBody>
      </p:sp>
    </p:spTree>
    <p:extLst>
      <p:ext uri="{BB962C8B-B14F-4D97-AF65-F5344CB8AC3E}">
        <p14:creationId xmlns:p14="http://schemas.microsoft.com/office/powerpoint/2010/main" val="1422672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NYC, NYS, and FEMA faced the sheltering crisis head-on, implementing a shelter-in-place program within two weeks of Sandy.</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Under Section 403 of the Stafford Act, FEMA authorized NYC to implement a “shelter-in-place” program to allow residents to safely remain in damaged dwellings.</a:t>
            </a:r>
          </a:p>
          <a:p>
            <a:pPr marL="171450" lvl="0" indent="-171450">
              <a:buFont typeface="Arial" panose="020B0604020202020204" pitchFamily="34" charset="0"/>
              <a:buChar char="•"/>
            </a:pPr>
            <a:endParaRPr lang="en-US" sz="1200" i="1" kern="1200" dirty="0">
              <a:solidFill>
                <a:schemeClr val="tx1"/>
              </a:solidFill>
              <a:effectLst/>
              <a:latin typeface="+mn-lt"/>
              <a:ea typeface="+mn-ea"/>
              <a:cs typeface="+mn-cs"/>
            </a:endParaRPr>
          </a:p>
          <a:p>
            <a:pPr marL="0" lvl="0" indent="0">
              <a:buFont typeface="Arial" panose="020B0604020202020204" pitchFamily="34" charset="0"/>
              <a:buNone/>
            </a:pPr>
            <a:r>
              <a:rPr lang="en-US" sz="1200" i="1" kern="1200" dirty="0">
                <a:solidFill>
                  <a:schemeClr val="tx1"/>
                </a:solidFill>
                <a:effectLst/>
                <a:latin typeface="+mn-lt"/>
                <a:ea typeface="+mn-ea"/>
                <a:cs typeface="+mn-cs"/>
              </a:rPr>
              <a:t>“Federal agencies may on the direction of the President, provide assistance essential to meeting immediate threats to life and property resulting from a major disaster [including] emergency shelter.” </a:t>
            </a:r>
            <a:r>
              <a:rPr lang="en-US" sz="1200" kern="1200" dirty="0">
                <a:solidFill>
                  <a:schemeClr val="tx1"/>
                </a:solidFill>
                <a:effectLst/>
                <a:latin typeface="+mn-lt"/>
                <a:ea typeface="+mn-ea"/>
                <a:cs typeface="+mn-cs"/>
              </a:rPr>
              <a:t>Section 403(a) of the Stafford Act</a:t>
            </a:r>
          </a:p>
          <a:p>
            <a:pPr marL="1085850" lvl="2"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FEMA leadership determined that emergency home repairs to allow a suitable shelter-in-place option was the only solution to this sheltering crisis.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Called the NYC Rapid Repairs Program (RRP)</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Implemented</a:t>
            </a:r>
            <a:r>
              <a:rPr lang="en-US" sz="1200" b="1" kern="1200" dirty="0">
                <a:solidFill>
                  <a:schemeClr val="tx1"/>
                </a:solidFill>
                <a:effectLst/>
                <a:latin typeface="+mn-lt"/>
                <a:ea typeface="+mn-ea"/>
                <a:cs typeface="+mn-cs"/>
              </a:rPr>
              <a:t> FEMA’s Sheltering and Temporary Essential Power (STEP) Pilot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STEP was authorized for declared counties in NY, NJ, and CT.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FEMA issued programmatic recommendation to waive environmental reviews.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FEMA and NYC first worked to hammer out the basic tenets of a shelter-in-place program.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 develop the program,</a:t>
            </a:r>
            <a:r>
              <a:rPr lang="en-US" sz="1200" b="1" kern="1200" dirty="0">
                <a:solidFill>
                  <a:schemeClr val="tx1"/>
                </a:solidFill>
                <a:effectLst/>
                <a:latin typeface="+mn-lt"/>
                <a:ea typeface="+mn-ea"/>
                <a:cs typeface="+mn-cs"/>
              </a:rPr>
              <a:t> NYC, NYS, and FEMA had to answer several questions: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How applicants would register, and who would operate a call center.</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How would registration criteria be developed.</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How would contractors be mobilized to perform emergency repairs.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How would contractors gain legal entry to homes.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Quick agreement on these questions led to a Mayoral announcement, formal FEMA program guidance, and a list of STEP-eligible repair scope items.</a:t>
            </a:r>
          </a:p>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7</a:t>
            </a:fld>
            <a:endParaRPr lang="en-US" dirty="0"/>
          </a:p>
        </p:txBody>
      </p:sp>
    </p:spTree>
    <p:extLst>
      <p:ext uri="{BB962C8B-B14F-4D97-AF65-F5344CB8AC3E}">
        <p14:creationId xmlns:p14="http://schemas.microsoft.com/office/powerpoint/2010/main" val="82726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8</a:t>
            </a:fld>
            <a:endParaRPr lang="en-US" dirty="0"/>
          </a:p>
        </p:txBody>
      </p:sp>
    </p:spTree>
    <p:extLst>
      <p:ext uri="{BB962C8B-B14F-4D97-AF65-F5344CB8AC3E}">
        <p14:creationId xmlns:p14="http://schemas.microsoft.com/office/powerpoint/2010/main" val="373120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D5A956-7C3A-4D3F-AD48-EBA81ACBBBED}" type="slidenum">
              <a:rPr lang="en-US" smtClean="0"/>
              <a:t>9</a:t>
            </a:fld>
            <a:endParaRPr lang="en-US" dirty="0"/>
          </a:p>
        </p:txBody>
      </p:sp>
    </p:spTree>
    <p:extLst>
      <p:ext uri="{BB962C8B-B14F-4D97-AF65-F5344CB8AC3E}">
        <p14:creationId xmlns:p14="http://schemas.microsoft.com/office/powerpoint/2010/main" val="221190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69C49D-A004-47AA-BED0-EE8F370B5239}"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Building a Recovery-Friendly Local Government</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109311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C4251A-1047-43EE-9CB8-01FE5E83712F}"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Building a Recovery-Friendly Local Government</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37749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C18C59-6827-4F3B-8F85-EC80AEC411D7}"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Building a Recovery-Friendly Local Government</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94689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993B437-661D-41A5-8F47-13972B9F2F2D}"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Building a Recovery-Friendly Local Government</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a:t>
            </a:fld>
            <a:endParaRPr lang="en-US" dirty="0"/>
          </a:p>
        </p:txBody>
      </p:sp>
      <p:cxnSp>
        <p:nvCxnSpPr>
          <p:cNvPr id="8" name="Straight Connector 7"/>
          <p:cNvCxnSpPr/>
          <p:nvPr userDrawn="1"/>
        </p:nvCxnSpPr>
        <p:spPr>
          <a:xfrm>
            <a:off x="0" y="1066800"/>
            <a:ext cx="9144000" cy="0"/>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89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2E402-9960-425F-8C9C-912524BA38D4}"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Building a Recovery-Friendly Local Government</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7091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BAD85C-4526-4B3E-A865-7D1007D79D4E}"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Building a Recovery-Friendly Local Government</a:t>
            </a:r>
            <a:endParaRPr lang="en-US" dirty="0"/>
          </a:p>
        </p:txBody>
      </p:sp>
      <p:sp>
        <p:nvSpPr>
          <p:cNvPr id="7" name="Slide Number Placeholder 6"/>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13952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62210A-9764-46DD-9EC1-231FD51D447F}" type="datetime1">
              <a:rPr lang="en-US" smtClean="0"/>
              <a:t>4/2/2018</a:t>
            </a:fld>
            <a:endParaRPr lang="en-US" dirty="0"/>
          </a:p>
        </p:txBody>
      </p:sp>
      <p:sp>
        <p:nvSpPr>
          <p:cNvPr id="8" name="Footer Placeholder 7"/>
          <p:cNvSpPr>
            <a:spLocks noGrp="1"/>
          </p:cNvSpPr>
          <p:nvPr>
            <p:ph type="ftr" sz="quarter" idx="11"/>
          </p:nvPr>
        </p:nvSpPr>
        <p:spPr/>
        <p:txBody>
          <a:bodyPr/>
          <a:lstStyle/>
          <a:p>
            <a:r>
              <a:rPr lang="en-US"/>
              <a:t>Building a Recovery-Friendly Local Government</a:t>
            </a:r>
            <a:endParaRPr lang="en-US" dirty="0"/>
          </a:p>
        </p:txBody>
      </p:sp>
      <p:sp>
        <p:nvSpPr>
          <p:cNvPr id="9" name="Slide Number Placeholder 8"/>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427108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56431D-1AF7-4135-A827-3B9C29240138}" type="datetime1">
              <a:rPr lang="en-US" smtClean="0"/>
              <a:t>4/2/2018</a:t>
            </a:fld>
            <a:endParaRPr lang="en-US" dirty="0"/>
          </a:p>
        </p:txBody>
      </p:sp>
      <p:sp>
        <p:nvSpPr>
          <p:cNvPr id="4" name="Footer Placeholder 3"/>
          <p:cNvSpPr>
            <a:spLocks noGrp="1"/>
          </p:cNvSpPr>
          <p:nvPr>
            <p:ph type="ftr" sz="quarter" idx="11"/>
          </p:nvPr>
        </p:nvSpPr>
        <p:spPr/>
        <p:txBody>
          <a:bodyPr/>
          <a:lstStyle/>
          <a:p>
            <a:r>
              <a:rPr lang="en-US"/>
              <a:t>Building a Recovery-Friendly Local Government</a:t>
            </a:r>
            <a:endParaRPr lang="en-US" dirty="0"/>
          </a:p>
        </p:txBody>
      </p:sp>
      <p:sp>
        <p:nvSpPr>
          <p:cNvPr id="5" name="Slide Number Placeholder 4"/>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382836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C735E-E264-4433-AE04-FF7177DCA248}" type="datetime1">
              <a:rPr lang="en-US" smtClean="0"/>
              <a:t>4/2/2018</a:t>
            </a:fld>
            <a:endParaRPr lang="en-US" dirty="0"/>
          </a:p>
        </p:txBody>
      </p:sp>
      <p:sp>
        <p:nvSpPr>
          <p:cNvPr id="3" name="Footer Placeholder 2"/>
          <p:cNvSpPr>
            <a:spLocks noGrp="1"/>
          </p:cNvSpPr>
          <p:nvPr>
            <p:ph type="ftr" sz="quarter" idx="11"/>
          </p:nvPr>
        </p:nvSpPr>
        <p:spPr/>
        <p:txBody>
          <a:bodyPr/>
          <a:lstStyle/>
          <a:p>
            <a:r>
              <a:rPr lang="en-US"/>
              <a:t>Building a Recovery-Friendly Local Government</a:t>
            </a:r>
            <a:endParaRPr lang="en-US" dirty="0"/>
          </a:p>
        </p:txBody>
      </p:sp>
      <p:sp>
        <p:nvSpPr>
          <p:cNvPr id="4" name="Slide Number Placeholder 3"/>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352019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FA8A1-F880-493C-AFD9-B5DD0774FC59}"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Building a Recovery-Friendly Local Government</a:t>
            </a:r>
            <a:endParaRPr lang="en-US" dirty="0"/>
          </a:p>
        </p:txBody>
      </p:sp>
      <p:sp>
        <p:nvSpPr>
          <p:cNvPr id="7" name="Slide Number Placeholder 6"/>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182022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16830B-E23D-4F94-8FA4-1A50F3E6D7FD}"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Building a Recovery-Friendly Local Government</a:t>
            </a:r>
            <a:endParaRPr lang="en-US" dirty="0"/>
          </a:p>
        </p:txBody>
      </p:sp>
      <p:sp>
        <p:nvSpPr>
          <p:cNvPr id="7" name="Slide Number Placeholder 6"/>
          <p:cNvSpPr>
            <a:spLocks noGrp="1"/>
          </p:cNvSpPr>
          <p:nvPr>
            <p:ph type="sldNum" sz="quarter" idx="12"/>
          </p:nvPr>
        </p:nvSpPr>
        <p:spPr/>
        <p:txBody>
          <a:bodyPr/>
          <a:lstStyle/>
          <a:p>
            <a:fld id="{EED3BCE9-E9D1-4643-8A95-B4395C175DFB}" type="slidenum">
              <a:rPr lang="en-US" smtClean="0"/>
              <a:t>‹#›</a:t>
            </a:fld>
            <a:endParaRPr lang="en-US" dirty="0"/>
          </a:p>
        </p:txBody>
      </p:sp>
    </p:spTree>
    <p:extLst>
      <p:ext uri="{BB962C8B-B14F-4D97-AF65-F5344CB8AC3E}">
        <p14:creationId xmlns:p14="http://schemas.microsoft.com/office/powerpoint/2010/main" val="200540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86742-F64C-464F-9FA8-472D7E33E17F}" type="datetime1">
              <a:rPr lang="en-US" smtClean="0"/>
              <a:t>4/2/2018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Building a Recovery-Friendly Local Government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3BCE9-E9D1-4643-8A95-B4395C175DFB}" type="slidenum">
              <a:rPr lang="en-US" smtClean="0"/>
              <a:t>‹#›</a:t>
            </a:fld>
            <a:endParaRPr lang="en-US" dirty="0"/>
          </a:p>
        </p:txBody>
      </p:sp>
    </p:spTree>
    <p:extLst>
      <p:ext uri="{BB962C8B-B14F-4D97-AF65-F5344CB8AC3E}">
        <p14:creationId xmlns:p14="http://schemas.microsoft.com/office/powerpoint/2010/main" val="81307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ThomasC\AppData\Local\Microsoft\Windows\Temporary Internet Files\Content.IE5\O43PQMKC\NYC_Skyline_Silhouette[1].png">
            <a:extLst>
              <a:ext uri="{FF2B5EF4-FFF2-40B4-BE49-F238E27FC236}">
                <a16:creationId xmlns:a16="http://schemas.microsoft.com/office/drawing/2014/main" xmlns="" id="{902B5E0A-E0A5-4F8F-AE8D-B2D89FE70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88652"/>
            <a:ext cx="9144000" cy="3857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xmlns="" id="{2265CBC0-404C-43E2-B806-CD96F03642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457200"/>
            <a:ext cx="8139677" cy="1143079"/>
          </a:xfrm>
          <a:prstGeom prst="rect">
            <a:avLst/>
          </a:prstGeom>
        </p:spPr>
      </p:pic>
      <p:sp>
        <p:nvSpPr>
          <p:cNvPr id="8" name="Content Placeholder 2">
            <a:extLst>
              <a:ext uri="{FF2B5EF4-FFF2-40B4-BE49-F238E27FC236}">
                <a16:creationId xmlns:a16="http://schemas.microsoft.com/office/drawing/2014/main" xmlns="" id="{D1ACA443-B138-4DCF-8822-A4956E1E99D6}"/>
              </a:ext>
            </a:extLst>
          </p:cNvPr>
          <p:cNvSpPr txBox="1">
            <a:spLocks/>
          </p:cNvSpPr>
          <p:nvPr/>
        </p:nvSpPr>
        <p:spPr>
          <a:xfrm>
            <a:off x="117231" y="1716270"/>
            <a:ext cx="8229600" cy="308433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3600" b="1" dirty="0">
                <a:solidFill>
                  <a:schemeClr val="tx1"/>
                </a:solidFill>
              </a:rPr>
              <a:t>How NYC implemented a successful shelter-in-place program for 54,000 residents after Hurricane Sandy</a:t>
            </a:r>
          </a:p>
          <a:p>
            <a:endParaRPr lang="en-US" sz="3600" b="1" dirty="0">
              <a:solidFill>
                <a:schemeClr val="tx1"/>
              </a:solidFill>
            </a:endParaRPr>
          </a:p>
          <a:p>
            <a:endParaRPr lang="en-US" sz="3600" b="1" dirty="0">
              <a:solidFill>
                <a:schemeClr val="tx1"/>
              </a:solidFill>
            </a:endParaRPr>
          </a:p>
          <a:p>
            <a:pPr algn="l"/>
            <a:r>
              <a:rPr lang="en-US" sz="2600" b="1" dirty="0">
                <a:solidFill>
                  <a:schemeClr val="tx1"/>
                </a:solidFill>
              </a:rPr>
              <a:t>John </a:t>
            </a:r>
            <a:r>
              <a:rPr lang="en-US" sz="2600" b="1" dirty="0" err="1">
                <a:solidFill>
                  <a:schemeClr val="tx1"/>
                </a:solidFill>
              </a:rPr>
              <a:t>Grathwol</a:t>
            </a:r>
            <a:endParaRPr lang="en-US" sz="2600" dirty="0">
              <a:solidFill>
                <a:schemeClr val="tx1"/>
              </a:solidFill>
            </a:endParaRPr>
          </a:p>
          <a:p>
            <a:pPr algn="l"/>
            <a:r>
              <a:rPr lang="en-US" sz="2100" dirty="0">
                <a:solidFill>
                  <a:schemeClr val="tx1"/>
                </a:solidFill>
              </a:rPr>
              <a:t>Deputy Director</a:t>
            </a:r>
          </a:p>
          <a:p>
            <a:pPr algn="l"/>
            <a:r>
              <a:rPr lang="en-US" sz="2100" dirty="0">
                <a:solidFill>
                  <a:schemeClr val="tx1"/>
                </a:solidFill>
              </a:rPr>
              <a:t>NYC Mayor’s Office of Management &amp; Budget</a:t>
            </a:r>
          </a:p>
          <a:p>
            <a:pPr algn="l"/>
            <a:endParaRPr lang="en-US" sz="2100" dirty="0">
              <a:solidFill>
                <a:schemeClr val="tx1"/>
              </a:solidFill>
            </a:endParaRPr>
          </a:p>
          <a:p>
            <a:pPr algn="l"/>
            <a:r>
              <a:rPr lang="en-US" sz="2100" dirty="0">
                <a:solidFill>
                  <a:schemeClr val="tx1"/>
                </a:solidFill>
              </a:rPr>
              <a:t>April 4, 2018</a:t>
            </a:r>
          </a:p>
          <a:p>
            <a:endParaRPr lang="en-US" sz="2400" dirty="0">
              <a:solidFill>
                <a:schemeClr val="tx1"/>
              </a:solidFill>
            </a:endParaRPr>
          </a:p>
        </p:txBody>
      </p:sp>
    </p:spTree>
    <p:extLst>
      <p:ext uri="{BB962C8B-B14F-4D97-AF65-F5344CB8AC3E}">
        <p14:creationId xmlns:p14="http://schemas.microsoft.com/office/powerpoint/2010/main" val="289735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3BCE9-E9D1-4643-8A95-B4395C175DFB}" type="slidenum">
              <a:rPr lang="en-US" smtClean="0"/>
              <a:t>10</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Presentation Roadmap</a:t>
            </a:r>
          </a:p>
        </p:txBody>
      </p:sp>
      <p:sp>
        <p:nvSpPr>
          <p:cNvPr id="12" name="Footer Placeholder 4">
            <a:extLst>
              <a:ext uri="{FF2B5EF4-FFF2-40B4-BE49-F238E27FC236}">
                <a16:creationId xmlns:a16="http://schemas.microsoft.com/office/drawing/2014/main" xmlns="" id="{A8F62544-602D-462E-A112-FCC9FA24E86F}"/>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3" name="Content Placeholder 2">
            <a:extLst>
              <a:ext uri="{FF2B5EF4-FFF2-40B4-BE49-F238E27FC236}">
                <a16:creationId xmlns:a16="http://schemas.microsoft.com/office/drawing/2014/main" xmlns="" id="{88EF1DB8-4BF0-44E2-A8C6-908679F63539}"/>
              </a:ext>
            </a:extLst>
          </p:cNvPr>
          <p:cNvSpPr>
            <a:spLocks noGrp="1"/>
          </p:cNvSpPr>
          <p:nvPr>
            <p:ph idx="1"/>
          </p:nvPr>
        </p:nvSpPr>
        <p:spPr>
          <a:xfrm>
            <a:off x="381000" y="2195512"/>
            <a:ext cx="8153400" cy="4525963"/>
          </a:xfrm>
        </p:spPr>
        <p:txBody>
          <a:bodyPr>
            <a:normAutofit/>
          </a:bodyPr>
          <a:lstStyle/>
          <a:p>
            <a:pPr marL="514350" indent="-514350">
              <a:buFont typeface="+mj-lt"/>
              <a:buAutoNum type="alphaUcPeriod"/>
            </a:pPr>
            <a:r>
              <a:rPr lang="en-US" sz="3000" dirty="0">
                <a:solidFill>
                  <a:schemeClr val="bg1">
                    <a:lumMod val="65000"/>
                  </a:schemeClr>
                </a:solidFill>
              </a:rPr>
              <a:t>Background and context</a:t>
            </a:r>
          </a:p>
          <a:p>
            <a:pPr marL="514350" indent="-514350">
              <a:buFont typeface="+mj-lt"/>
              <a:buAutoNum type="alphaUcPeriod"/>
            </a:pPr>
            <a:r>
              <a:rPr lang="en-US" sz="3000" dirty="0">
                <a:solidFill>
                  <a:schemeClr val="bg1">
                    <a:lumMod val="65000"/>
                  </a:schemeClr>
                </a:solidFill>
              </a:rPr>
              <a:t>Emergency shelter-in-place solution</a:t>
            </a:r>
          </a:p>
          <a:p>
            <a:pPr marL="514350" indent="-514350">
              <a:buFont typeface="+mj-lt"/>
              <a:buAutoNum type="alphaUcPeriod"/>
            </a:pPr>
            <a:r>
              <a:rPr lang="en-US" sz="3000" b="1" dirty="0"/>
              <a:t>Procurement and contracting</a:t>
            </a:r>
          </a:p>
          <a:p>
            <a:pPr marL="514350" indent="-514350">
              <a:buFont typeface="+mj-lt"/>
              <a:buAutoNum type="alphaUcPeriod"/>
            </a:pPr>
            <a:r>
              <a:rPr lang="en-US" sz="3000" dirty="0">
                <a:solidFill>
                  <a:schemeClr val="bg1">
                    <a:lumMod val="65000"/>
                  </a:schemeClr>
                </a:solidFill>
              </a:rPr>
              <a:t>Solutions to challenges in implementation</a:t>
            </a:r>
          </a:p>
          <a:p>
            <a:pPr marL="514350" indent="-514350">
              <a:buFont typeface="+mj-lt"/>
              <a:buAutoNum type="alphaUcPeriod"/>
            </a:pPr>
            <a:r>
              <a:rPr lang="en-US" sz="3000" dirty="0">
                <a:solidFill>
                  <a:schemeClr val="bg1">
                    <a:lumMod val="65000"/>
                  </a:schemeClr>
                </a:solidFill>
              </a:rPr>
              <a:t>Lessons learned</a:t>
            </a:r>
          </a:p>
        </p:txBody>
      </p:sp>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4082344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52400" y="0"/>
            <a:ext cx="8839200" cy="1143000"/>
          </a:xfrm>
        </p:spPr>
        <p:txBody>
          <a:bodyPr>
            <a:noAutofit/>
          </a:bodyPr>
          <a:lstStyle/>
          <a:p>
            <a:pPr lvl="1"/>
            <a:r>
              <a:rPr lang="en-US" sz="2400" b="1" dirty="0" smtClean="0">
                <a:latin typeface="+mj-lt"/>
              </a:rPr>
              <a:t>T&amp;M contracts were allowed at first because contractors did not want to accept fixed prices up front</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fontScale="92500" lnSpcReduction="10000"/>
          </a:bodyPr>
          <a:lstStyle/>
          <a:p>
            <a:r>
              <a:rPr lang="en-US" sz="2400" dirty="0" smtClean="0"/>
              <a:t>Contractors were reluctant to accept fixed prices initially due to unspecified Rapid Repairs scope and site conditions</a:t>
            </a:r>
          </a:p>
          <a:p>
            <a:endParaRPr lang="en-US" sz="2400" dirty="0"/>
          </a:p>
          <a:p>
            <a:r>
              <a:rPr lang="en-US" sz="2400" dirty="0" smtClean="0"/>
              <a:t>The time and materials (T&amp;M) </a:t>
            </a:r>
            <a:r>
              <a:rPr lang="en-US" sz="2400" dirty="0"/>
              <a:t>phase continued until there was sufficient cost data to develop unit prices</a:t>
            </a:r>
          </a:p>
          <a:p>
            <a:pPr marL="0" indent="0">
              <a:buNone/>
            </a:pPr>
            <a:endParaRPr lang="en-US" sz="2000" dirty="0"/>
          </a:p>
          <a:p>
            <a:r>
              <a:rPr lang="en-US" sz="2400" dirty="0" smtClean="0"/>
              <a:t>FEMA’s early effort to solicit IA TAC to perform repairs resulted in only one responsive bidder that proposed a $90,000 per unit repair cost</a:t>
            </a:r>
          </a:p>
          <a:p>
            <a:pPr lvl="1"/>
            <a:r>
              <a:rPr lang="en-US" sz="2000" dirty="0" smtClean="0"/>
              <a:t>Unspecified scope and site conditions led the bidder to escalate contingencies</a:t>
            </a:r>
          </a:p>
          <a:p>
            <a:endParaRPr lang="en-US" sz="2400" dirty="0"/>
          </a:p>
          <a:p>
            <a:r>
              <a:rPr lang="en-US" sz="2400" dirty="0"/>
              <a:t>T&amp;M allowed NYC and contractors to acquire data on new program</a:t>
            </a:r>
          </a:p>
          <a:p>
            <a:pPr lvl="1"/>
            <a:r>
              <a:rPr lang="en-US" sz="2000" dirty="0"/>
              <a:t>Nothing like Rapid Repairs had ever been done in NYC or elsewhere</a:t>
            </a:r>
          </a:p>
          <a:p>
            <a:pPr lvl="1"/>
            <a:r>
              <a:rPr lang="en-US" sz="2000" dirty="0"/>
              <a:t>NYC does not normally perform work in private homes</a:t>
            </a:r>
          </a:p>
          <a:p>
            <a:pPr lvl="1"/>
            <a:r>
              <a:rPr lang="en-US" sz="2000" dirty="0"/>
              <a:t>NYC </a:t>
            </a:r>
            <a:r>
              <a:rPr lang="en-US" sz="2000" dirty="0" smtClean="0"/>
              <a:t>had limited familiarity with </a:t>
            </a:r>
            <a:r>
              <a:rPr lang="en-US" sz="2000" dirty="0"/>
              <a:t>site </a:t>
            </a:r>
            <a:r>
              <a:rPr lang="en-US" sz="2000" dirty="0" smtClean="0"/>
              <a:t>conditions of diverse private residences</a:t>
            </a:r>
          </a:p>
          <a:p>
            <a:pPr marL="457200" lvl="1" indent="0">
              <a:buNone/>
            </a:pPr>
            <a:endParaRPr lang="en-US" sz="20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11</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329940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smtClean="0">
                <a:latin typeface="+mj-lt"/>
              </a:rPr>
              <a:t>The shift to unit prices was enabled by NYC and its contractors finalizing unit price negotiations on December 24, 2012</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76200" y="1218300"/>
            <a:ext cx="8915400" cy="5060950"/>
          </a:xfrm>
        </p:spPr>
        <p:txBody>
          <a:bodyPr>
            <a:normAutofit/>
          </a:bodyPr>
          <a:lstStyle/>
          <a:p>
            <a:r>
              <a:rPr lang="en-US" sz="2200" dirty="0"/>
              <a:t>Unit </a:t>
            </a:r>
            <a:r>
              <a:rPr lang="en-US" sz="2200" dirty="0" smtClean="0"/>
              <a:t>prices </a:t>
            </a:r>
            <a:r>
              <a:rPr lang="en-US" sz="2200" dirty="0"/>
              <a:t>required extensive negotiation, especially because contractors used union electricians, plumbers, steamfitters, etc.</a:t>
            </a:r>
          </a:p>
          <a:p>
            <a:pPr lvl="1"/>
            <a:r>
              <a:rPr lang="en-US" sz="1800" dirty="0"/>
              <a:t>Main issues: how to calculate blended labor wages and account for difficult equipment access, private utility coordination, and lower overtime </a:t>
            </a:r>
            <a:r>
              <a:rPr lang="en-US" sz="1800" dirty="0" smtClean="0"/>
              <a:t>productivity</a:t>
            </a:r>
          </a:p>
          <a:p>
            <a:pPr lvl="1"/>
            <a:endParaRPr lang="en-US" sz="1800" dirty="0"/>
          </a:p>
          <a:p>
            <a:r>
              <a:rPr lang="en-US" sz="2200" dirty="0" smtClean="0"/>
              <a:t>After December 24, 2012, all Rapid Repairs contractors had to use negotiated unit prices</a:t>
            </a:r>
          </a:p>
          <a:p>
            <a:pPr lvl="1"/>
            <a:endParaRPr lang="en-US" sz="1800" dirty="0"/>
          </a:p>
          <a:p>
            <a:r>
              <a:rPr lang="en-US" sz="2200" dirty="0" smtClean="0"/>
              <a:t>Of </a:t>
            </a:r>
            <a:r>
              <a:rPr lang="en-US" sz="2200" dirty="0"/>
              <a:t>the six contractors initially selected, only </a:t>
            </a:r>
            <a:r>
              <a:rPr lang="en-US" sz="2200" dirty="0" smtClean="0"/>
              <a:t>four </a:t>
            </a:r>
            <a:r>
              <a:rPr lang="en-US" sz="2200" dirty="0"/>
              <a:t>agreed to implement agreed unit prices retroactively</a:t>
            </a:r>
          </a:p>
          <a:p>
            <a:pPr lvl="1"/>
            <a:r>
              <a:rPr lang="en-US" sz="1800" dirty="0"/>
              <a:t>NYC allowed the remaining </a:t>
            </a:r>
            <a:r>
              <a:rPr lang="en-US" sz="1800" dirty="0" smtClean="0"/>
              <a:t>two </a:t>
            </a:r>
            <a:r>
              <a:rPr lang="en-US" sz="1800" dirty="0"/>
              <a:t>to bill for direct work as T&amp;M, but </a:t>
            </a:r>
            <a:r>
              <a:rPr lang="en-US" sz="1800" dirty="0" smtClean="0"/>
              <a:t>reduced </a:t>
            </a:r>
            <a:r>
              <a:rPr lang="en-US" sz="1800" dirty="0"/>
              <a:t>the overhead and </a:t>
            </a:r>
            <a:r>
              <a:rPr lang="en-US" sz="1800" dirty="0" smtClean="0"/>
              <a:t>profit </a:t>
            </a:r>
            <a:r>
              <a:rPr lang="en-US" sz="1800" dirty="0"/>
              <a:t>to 15% as a </a:t>
            </a:r>
            <a:r>
              <a:rPr lang="en-US" sz="1800" dirty="0" smtClean="0"/>
              <a:t>disincentive</a:t>
            </a:r>
          </a:p>
          <a:p>
            <a:pPr lvl="1"/>
            <a:r>
              <a:rPr lang="en-US" sz="1800" dirty="0" smtClean="0"/>
              <a:t>One contractor dropped out because unit prices did not provide enough profit margin</a:t>
            </a:r>
            <a:endParaRPr lang="en-US" sz="1800" dirty="0"/>
          </a:p>
          <a:p>
            <a:endParaRPr lang="en-US" sz="2000" dirty="0" smtClean="0"/>
          </a:p>
          <a:p>
            <a:endParaRPr lang="en-US" sz="2000" dirty="0"/>
          </a:p>
          <a:p>
            <a:endParaRPr lang="en-US" sz="24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12</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22351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smtClean="0">
                <a:latin typeface="+mj-lt"/>
              </a:rPr>
              <a:t>Rapid Repairs contracts complied </a:t>
            </a:r>
            <a:r>
              <a:rPr lang="en-US" sz="2400" b="1" dirty="0">
                <a:latin typeface="+mj-lt"/>
              </a:rPr>
              <a:t>with local and federal requirements</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4953900"/>
          </a:xfrm>
        </p:spPr>
        <p:txBody>
          <a:bodyPr>
            <a:normAutofit fontScale="92500" lnSpcReduction="10000"/>
          </a:bodyPr>
          <a:lstStyle/>
          <a:p>
            <a:r>
              <a:rPr lang="en-US" sz="2000" dirty="0" smtClean="0"/>
              <a:t>Federal regulations allow T&amp;M contracts in limited cases only.  Specifically: </a:t>
            </a:r>
          </a:p>
          <a:p>
            <a:pPr lvl="1"/>
            <a:r>
              <a:rPr lang="en-US" sz="1600" dirty="0" smtClean="0"/>
              <a:t>Only after determining that no other contract type is suitable; and</a:t>
            </a:r>
          </a:p>
          <a:p>
            <a:pPr lvl="1"/>
            <a:r>
              <a:rPr lang="en-US" sz="1600" dirty="0" smtClean="0"/>
              <a:t>If the contract includes a limited price and time period</a:t>
            </a:r>
          </a:p>
          <a:p>
            <a:endParaRPr lang="en-US" sz="2000" dirty="0" smtClean="0"/>
          </a:p>
          <a:p>
            <a:r>
              <a:rPr lang="en-US" sz="2000" dirty="0" smtClean="0"/>
              <a:t>NYC determined that T&amp;M was the only suitable contract type</a:t>
            </a:r>
          </a:p>
          <a:p>
            <a:pPr lvl="1"/>
            <a:r>
              <a:rPr lang="en-US" sz="1600" dirty="0" smtClean="0"/>
              <a:t>Work was emergency in nature, had limited known site conditions, and had unspecified scope</a:t>
            </a:r>
          </a:p>
          <a:p>
            <a:pPr marL="457200" lvl="1" indent="0">
              <a:buNone/>
            </a:pPr>
            <a:endParaRPr lang="en-US" sz="2000" dirty="0"/>
          </a:p>
          <a:p>
            <a:r>
              <a:rPr lang="en-US" sz="2000" dirty="0" smtClean="0"/>
              <a:t>In </a:t>
            </a:r>
            <a:r>
              <a:rPr lang="en-US" sz="2000" dirty="0"/>
              <a:t>its initial T&amp;M phase, NYC awarded work to contractors that could perform time-sensitive and complex </a:t>
            </a:r>
            <a:r>
              <a:rPr lang="en-US" sz="2000" dirty="0" smtClean="0"/>
              <a:t>work</a:t>
            </a:r>
          </a:p>
          <a:p>
            <a:pPr lvl="1"/>
            <a:r>
              <a:rPr lang="en-US" sz="1600" dirty="0" smtClean="0"/>
              <a:t>The </a:t>
            </a:r>
            <a:r>
              <a:rPr lang="en-US" sz="1600" dirty="0"/>
              <a:t>T&amp;M phase lasted </a:t>
            </a:r>
            <a:r>
              <a:rPr lang="en-US" sz="1600" dirty="0" smtClean="0"/>
              <a:t>about five weeks </a:t>
            </a:r>
            <a:r>
              <a:rPr lang="en-US" sz="1600" dirty="0"/>
              <a:t>– enough to </a:t>
            </a:r>
            <a:r>
              <a:rPr lang="en-US" sz="1600" dirty="0" smtClean="0"/>
              <a:t>negotiate </a:t>
            </a:r>
            <a:r>
              <a:rPr lang="en-US" sz="1600" dirty="0"/>
              <a:t>unit prices</a:t>
            </a:r>
          </a:p>
          <a:p>
            <a:endParaRPr lang="en-US" sz="2000" dirty="0"/>
          </a:p>
          <a:p>
            <a:r>
              <a:rPr lang="en-US" sz="2000" dirty="0" smtClean="0"/>
              <a:t>By December 24, 2012, NYC and its contractors were able to finalize unit costs because there were more data on scope items and field conditions</a:t>
            </a:r>
          </a:p>
          <a:p>
            <a:pPr lvl="1"/>
            <a:r>
              <a:rPr lang="en-US" sz="1600" dirty="0" smtClean="0"/>
              <a:t>Negotiated unit prices allowed </a:t>
            </a:r>
            <a:r>
              <a:rPr lang="en-US" sz="1600" dirty="0"/>
              <a:t>NYC to obtain the lowest possible </a:t>
            </a:r>
            <a:r>
              <a:rPr lang="en-US" sz="1600" dirty="0" smtClean="0"/>
              <a:t>pricing</a:t>
            </a:r>
          </a:p>
          <a:p>
            <a:pPr lvl="1"/>
            <a:endParaRPr lang="en-US" sz="1600" dirty="0"/>
          </a:p>
          <a:p>
            <a:r>
              <a:rPr lang="en-US" sz="2000" dirty="0" smtClean="0"/>
              <a:t>Negotiated unit prices comply with local and federal requirements</a:t>
            </a:r>
          </a:p>
          <a:p>
            <a:pPr marL="457200" lvl="1" indent="0">
              <a:buNone/>
            </a:pPr>
            <a:endParaRPr lang="en-US" sz="1600" dirty="0"/>
          </a:p>
          <a:p>
            <a:endParaRPr lang="en-US" sz="24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13</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77643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3BCE9-E9D1-4643-8A95-B4395C175DFB}" type="slidenum">
              <a:rPr lang="en-US" smtClean="0"/>
              <a:t>14</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Presentation Roadmap</a:t>
            </a:r>
          </a:p>
        </p:txBody>
      </p:sp>
      <p:sp>
        <p:nvSpPr>
          <p:cNvPr id="12" name="Footer Placeholder 4">
            <a:extLst>
              <a:ext uri="{FF2B5EF4-FFF2-40B4-BE49-F238E27FC236}">
                <a16:creationId xmlns:a16="http://schemas.microsoft.com/office/drawing/2014/main" xmlns="" id="{A8F62544-602D-462E-A112-FCC9FA24E86F}"/>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3" name="Content Placeholder 2">
            <a:extLst>
              <a:ext uri="{FF2B5EF4-FFF2-40B4-BE49-F238E27FC236}">
                <a16:creationId xmlns:a16="http://schemas.microsoft.com/office/drawing/2014/main" xmlns="" id="{88EF1DB8-4BF0-44E2-A8C6-908679F63539}"/>
              </a:ext>
            </a:extLst>
          </p:cNvPr>
          <p:cNvSpPr>
            <a:spLocks noGrp="1"/>
          </p:cNvSpPr>
          <p:nvPr>
            <p:ph idx="1"/>
          </p:nvPr>
        </p:nvSpPr>
        <p:spPr>
          <a:xfrm>
            <a:off x="381000" y="2195512"/>
            <a:ext cx="8153400" cy="4525963"/>
          </a:xfrm>
        </p:spPr>
        <p:txBody>
          <a:bodyPr>
            <a:normAutofit/>
          </a:bodyPr>
          <a:lstStyle/>
          <a:p>
            <a:pPr marL="514350" indent="-514350">
              <a:buFont typeface="+mj-lt"/>
              <a:buAutoNum type="alphaUcPeriod"/>
            </a:pPr>
            <a:r>
              <a:rPr lang="en-US" sz="3000" dirty="0">
                <a:solidFill>
                  <a:schemeClr val="bg1">
                    <a:lumMod val="65000"/>
                  </a:schemeClr>
                </a:solidFill>
              </a:rPr>
              <a:t>Background and context</a:t>
            </a:r>
          </a:p>
          <a:p>
            <a:pPr marL="514350" indent="-514350">
              <a:buFont typeface="+mj-lt"/>
              <a:buAutoNum type="alphaUcPeriod"/>
            </a:pPr>
            <a:r>
              <a:rPr lang="en-US" sz="3000" dirty="0">
                <a:solidFill>
                  <a:schemeClr val="bg1">
                    <a:lumMod val="65000"/>
                  </a:schemeClr>
                </a:solidFill>
              </a:rPr>
              <a:t>Emergency shelter-in-place solution</a:t>
            </a:r>
          </a:p>
          <a:p>
            <a:pPr marL="514350" indent="-514350">
              <a:buFont typeface="+mj-lt"/>
              <a:buAutoNum type="alphaUcPeriod"/>
            </a:pPr>
            <a:r>
              <a:rPr lang="en-US" sz="3000" dirty="0">
                <a:solidFill>
                  <a:schemeClr val="bg1">
                    <a:lumMod val="65000"/>
                  </a:schemeClr>
                </a:solidFill>
              </a:rPr>
              <a:t>Procurement and contracting</a:t>
            </a:r>
          </a:p>
          <a:p>
            <a:pPr marL="514350" indent="-514350">
              <a:buFont typeface="+mj-lt"/>
              <a:buAutoNum type="alphaUcPeriod"/>
            </a:pPr>
            <a:r>
              <a:rPr lang="en-US" sz="3000" b="1" dirty="0"/>
              <a:t>Solutions to challenges in implementation</a:t>
            </a:r>
          </a:p>
          <a:p>
            <a:pPr marL="514350" indent="-514350">
              <a:buFont typeface="+mj-lt"/>
              <a:buAutoNum type="alphaUcPeriod"/>
            </a:pPr>
            <a:r>
              <a:rPr lang="en-US" sz="3000" dirty="0">
                <a:solidFill>
                  <a:schemeClr val="bg1">
                    <a:lumMod val="65000"/>
                  </a:schemeClr>
                </a:solidFill>
              </a:rPr>
              <a:t>Lessons learned</a:t>
            </a:r>
          </a:p>
        </p:txBody>
      </p:sp>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536014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Rapid Repairs required </a:t>
            </a:r>
            <a:r>
              <a:rPr lang="en-US" sz="2400" b="1" dirty="0" smtClean="0">
                <a:latin typeface="+mj-lt"/>
              </a:rPr>
              <a:t>innovative </a:t>
            </a:r>
            <a:r>
              <a:rPr lang="en-US" sz="2400" b="1" dirty="0">
                <a:latin typeface="+mj-lt"/>
              </a:rPr>
              <a:t>solutions to address challenges in implementation</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69980" y="1218300"/>
            <a:ext cx="8991600" cy="5060950"/>
          </a:xfrm>
        </p:spPr>
        <p:txBody>
          <a:bodyPr>
            <a:normAutofit fontScale="92500"/>
          </a:bodyPr>
          <a:lstStyle/>
          <a:p>
            <a:pPr marL="0" indent="0" algn="ctr">
              <a:buNone/>
            </a:pPr>
            <a:r>
              <a:rPr lang="en-US" sz="2300" b="1" u="sng" dirty="0" smtClean="0"/>
              <a:t>Six </a:t>
            </a:r>
            <a:r>
              <a:rPr lang="en-US" sz="2300" b="1" u="sng" dirty="0"/>
              <a:t>Main </a:t>
            </a:r>
            <a:r>
              <a:rPr lang="en-US" sz="2300" b="1" u="sng" dirty="0" smtClean="0"/>
              <a:t>Challenges</a:t>
            </a:r>
          </a:p>
          <a:p>
            <a:pPr marL="0" indent="0" algn="ctr">
              <a:buNone/>
            </a:pPr>
            <a:endParaRPr lang="en-US" sz="700" b="1" u="sng" dirty="0"/>
          </a:p>
          <a:p>
            <a:pPr marL="457200" indent="-457200">
              <a:buFont typeface="+mj-lt"/>
              <a:buAutoNum type="arabicPeriod"/>
            </a:pPr>
            <a:r>
              <a:rPr lang="en-US" sz="2300" dirty="0"/>
              <a:t>Contractors wanted full indemnification given work </a:t>
            </a:r>
            <a:r>
              <a:rPr lang="en-US" sz="2300" dirty="0" smtClean="0"/>
              <a:t>uncertainty</a:t>
            </a:r>
          </a:p>
          <a:p>
            <a:pPr marL="457200" indent="-457200">
              <a:buFont typeface="+mj-lt"/>
              <a:buAutoNum type="arabicPeriod"/>
            </a:pPr>
            <a:endParaRPr lang="en-US" sz="2300" dirty="0"/>
          </a:p>
          <a:p>
            <a:pPr marL="457200" indent="-457200">
              <a:buFont typeface="+mj-lt"/>
              <a:buAutoNum type="arabicPeriod"/>
            </a:pPr>
            <a:r>
              <a:rPr lang="en-US" sz="2300" dirty="0"/>
              <a:t>NYC had to stand up brand new and robust internal </a:t>
            </a:r>
            <a:r>
              <a:rPr lang="en-US" sz="2300" dirty="0" smtClean="0"/>
              <a:t>controls</a:t>
            </a:r>
          </a:p>
          <a:p>
            <a:pPr marL="457200" indent="-457200">
              <a:buFont typeface="+mj-lt"/>
              <a:buAutoNum type="arabicPeriod"/>
            </a:pPr>
            <a:endParaRPr lang="en-US" sz="2300" dirty="0"/>
          </a:p>
          <a:p>
            <a:pPr marL="457200" indent="-457200">
              <a:buFont typeface="+mj-lt"/>
              <a:buAutoNum type="arabicPeriod"/>
            </a:pPr>
            <a:r>
              <a:rPr lang="en-US" sz="2300" dirty="0" smtClean="0"/>
              <a:t>Eligible </a:t>
            </a:r>
            <a:r>
              <a:rPr lang="en-US" sz="2300" dirty="0"/>
              <a:t>repair scope authorized in STEP guidance was not sufficient </a:t>
            </a:r>
          </a:p>
          <a:p>
            <a:pPr marL="457200" indent="-457200">
              <a:buFont typeface="+mj-lt"/>
              <a:buAutoNum type="arabicPeriod"/>
            </a:pPr>
            <a:endParaRPr lang="en-US" sz="2300" dirty="0"/>
          </a:p>
          <a:p>
            <a:pPr marL="457200" indent="-457200">
              <a:buFont typeface="+mj-lt"/>
              <a:buAutoNum type="arabicPeriod"/>
            </a:pPr>
            <a:r>
              <a:rPr lang="en-US" sz="2300" dirty="0" smtClean="0"/>
              <a:t>Eligible repair costs were capped at </a:t>
            </a:r>
            <a:r>
              <a:rPr lang="en-US" sz="2300" dirty="0"/>
              <a:t>$10,000 per unit </a:t>
            </a:r>
            <a:r>
              <a:rPr lang="en-US" sz="2300" dirty="0" smtClean="0"/>
              <a:t>in STEP guidance</a:t>
            </a:r>
            <a:endParaRPr lang="en-US" sz="2300" dirty="0"/>
          </a:p>
          <a:p>
            <a:pPr marL="457200" indent="-457200">
              <a:buFont typeface="+mj-lt"/>
              <a:buAutoNum type="arabicPeriod"/>
            </a:pPr>
            <a:endParaRPr lang="en-US" sz="2300" dirty="0"/>
          </a:p>
          <a:p>
            <a:pPr marL="457200" indent="-457200">
              <a:buFont typeface="+mj-lt"/>
              <a:buAutoNum type="arabicPeriod"/>
            </a:pPr>
            <a:r>
              <a:rPr lang="en-US" sz="2300" dirty="0"/>
              <a:t>FEMA </a:t>
            </a:r>
            <a:r>
              <a:rPr lang="en-US" sz="2300" dirty="0" smtClean="0"/>
              <a:t>wanted </a:t>
            </a:r>
            <a:r>
              <a:rPr lang="en-US" sz="2300" dirty="0"/>
              <a:t>to </a:t>
            </a:r>
            <a:r>
              <a:rPr lang="en-US" sz="2300" dirty="0" smtClean="0"/>
              <a:t>promptly validate </a:t>
            </a:r>
            <a:r>
              <a:rPr lang="en-US" sz="2300" dirty="0"/>
              <a:t>about $600 million in </a:t>
            </a:r>
            <a:r>
              <a:rPr lang="en-US" sz="2300" dirty="0" smtClean="0"/>
              <a:t>invoices</a:t>
            </a:r>
          </a:p>
          <a:p>
            <a:pPr marL="457200" indent="-457200">
              <a:buFont typeface="+mj-lt"/>
              <a:buAutoNum type="arabicPeriod"/>
            </a:pPr>
            <a:endParaRPr lang="en-US" sz="2300" dirty="0"/>
          </a:p>
          <a:p>
            <a:pPr marL="457200" indent="-457200">
              <a:buFont typeface="+mj-lt"/>
              <a:buAutoNum type="arabicPeriod"/>
            </a:pPr>
            <a:r>
              <a:rPr lang="en-US" sz="2300" dirty="0" smtClean="0"/>
              <a:t>NYC had to spend years reconciling costs and settling contractor disputes</a:t>
            </a:r>
            <a:endParaRPr lang="en-US" sz="2300" dirty="0"/>
          </a:p>
          <a:p>
            <a:pPr marL="457200" indent="-457200">
              <a:buFont typeface="+mj-lt"/>
              <a:buAutoNum type="arabicPeriod"/>
            </a:pPr>
            <a:endParaRPr lang="en-US" sz="2300" dirty="0"/>
          </a:p>
          <a:p>
            <a:pPr marL="457200" indent="-457200">
              <a:buFont typeface="+mj-lt"/>
              <a:buAutoNum type="arabicPeriod"/>
            </a:pPr>
            <a:endParaRPr lang="en-US" sz="2400" dirty="0"/>
          </a:p>
          <a:p>
            <a:pPr marL="457200" indent="-457200">
              <a:buFont typeface="+mj-lt"/>
              <a:buAutoNum type="arabicPeriod"/>
            </a:pPr>
            <a:endParaRPr lang="en-US" sz="24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15</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397099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1</a:t>
            </a:r>
            <a:r>
              <a:rPr lang="en-US" sz="2400" b="1" dirty="0" smtClean="0">
                <a:latin typeface="+mj-lt"/>
              </a:rPr>
              <a:t>. In lieu of indemnification, NYC </a:t>
            </a:r>
            <a:r>
              <a:rPr lang="en-US" sz="2400" b="1" dirty="0">
                <a:latin typeface="+mj-lt"/>
              </a:rPr>
              <a:t>reached an agreement with contractors to increase liability insurance </a:t>
            </a:r>
            <a:r>
              <a:rPr lang="en-US" sz="2400" b="1" dirty="0" smtClean="0">
                <a:latin typeface="+mj-lt"/>
              </a:rPr>
              <a:t>protection</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a:bodyPr>
          <a:lstStyle/>
          <a:p>
            <a:endParaRPr lang="en-US" sz="2000" dirty="0"/>
          </a:p>
          <a:p>
            <a:pPr marL="0" indent="0">
              <a:buNone/>
            </a:pPr>
            <a:r>
              <a:rPr lang="en-US" sz="2200" u="sng" dirty="0"/>
              <a:t>Challenge</a:t>
            </a:r>
            <a:r>
              <a:rPr lang="en-US" sz="2200" dirty="0"/>
              <a:t>: </a:t>
            </a:r>
            <a:r>
              <a:rPr lang="en-US" sz="2000" dirty="0"/>
              <a:t>Contractors wanted full indemnification given work </a:t>
            </a:r>
            <a:r>
              <a:rPr lang="en-US" sz="2000" dirty="0" smtClean="0"/>
              <a:t>uncertainty:</a:t>
            </a:r>
            <a:endParaRPr lang="en-US" sz="2000" dirty="0"/>
          </a:p>
          <a:p>
            <a:pPr lvl="1"/>
            <a:r>
              <a:rPr lang="en-US" sz="2000" dirty="0" smtClean="0"/>
              <a:t>Work </a:t>
            </a:r>
            <a:r>
              <a:rPr lang="en-US" sz="2000" dirty="0"/>
              <a:t>conditions were hazardous</a:t>
            </a:r>
          </a:p>
          <a:p>
            <a:pPr lvl="1"/>
            <a:r>
              <a:rPr lang="en-US" sz="2000" dirty="0"/>
              <a:t>Repairs were in residential properties</a:t>
            </a:r>
          </a:p>
          <a:p>
            <a:pPr lvl="1"/>
            <a:r>
              <a:rPr lang="en-US" sz="2000" dirty="0"/>
              <a:t>Repairs were emergency in </a:t>
            </a:r>
            <a:r>
              <a:rPr lang="en-US" sz="2000" dirty="0" smtClean="0"/>
              <a:t>nature</a:t>
            </a:r>
          </a:p>
          <a:p>
            <a:pPr lvl="1"/>
            <a:r>
              <a:rPr lang="en-US" sz="2000" dirty="0" smtClean="0"/>
              <a:t>NYS </a:t>
            </a:r>
            <a:r>
              <a:rPr lang="en-US" sz="2000" dirty="0"/>
              <a:t>construction environment is historically litigious</a:t>
            </a:r>
          </a:p>
          <a:p>
            <a:pPr marL="457200" lvl="1" indent="0">
              <a:buNone/>
            </a:pPr>
            <a:endParaRPr lang="en-US" sz="2400" dirty="0"/>
          </a:p>
          <a:p>
            <a:pPr marL="0" indent="0">
              <a:buNone/>
            </a:pPr>
            <a:r>
              <a:rPr lang="en-US" sz="2200" u="sng" dirty="0"/>
              <a:t>Solution</a:t>
            </a:r>
            <a:r>
              <a:rPr lang="en-US" sz="2200" dirty="0"/>
              <a:t>: NYC and contractors agreed that NYC would pay for </a:t>
            </a:r>
            <a:r>
              <a:rPr lang="en-US" sz="2200" dirty="0" smtClean="0"/>
              <a:t>increased </a:t>
            </a:r>
            <a:r>
              <a:rPr lang="en-US" sz="2200" dirty="0"/>
              <a:t>legal liability insurance protection </a:t>
            </a:r>
            <a:r>
              <a:rPr lang="en-US" sz="2200" dirty="0" smtClean="0"/>
              <a:t>above </a:t>
            </a:r>
            <a:r>
              <a:rPr lang="en-US" sz="2200" dirty="0"/>
              <a:t>standard insurance requirements </a:t>
            </a:r>
          </a:p>
          <a:p>
            <a:pPr lvl="1"/>
            <a:endParaRPr lang="en-US" sz="2000" dirty="0" smtClean="0"/>
          </a:p>
          <a:p>
            <a:pPr marL="57150" indent="0" algn="ctr">
              <a:buNone/>
            </a:pPr>
            <a:r>
              <a:rPr lang="en-US" sz="2000" b="1" i="1" dirty="0" smtClean="0"/>
              <a:t>FEMA deemed all $80 million in insurance costs eligible for reimbursement</a:t>
            </a:r>
            <a:endParaRPr lang="en-US" sz="2000" dirty="0"/>
          </a:p>
          <a:p>
            <a:pPr lvl="1"/>
            <a:endParaRPr lang="en-US" sz="18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16</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028860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2. NYC successfully </a:t>
            </a:r>
            <a:r>
              <a:rPr lang="en-US" sz="2400" b="1" dirty="0" smtClean="0">
                <a:latin typeface="+mj-lt"/>
              </a:rPr>
              <a:t>established three </a:t>
            </a:r>
            <a:r>
              <a:rPr lang="en-US" sz="2400" b="1" dirty="0">
                <a:latin typeface="+mj-lt"/>
              </a:rPr>
              <a:t>levels of </a:t>
            </a:r>
            <a:r>
              <a:rPr lang="en-US" sz="2400" b="1" dirty="0" smtClean="0">
                <a:latin typeface="+mj-lt"/>
              </a:rPr>
              <a:t>invoice </a:t>
            </a:r>
            <a:r>
              <a:rPr lang="en-US" sz="2400" b="1" dirty="0">
                <a:latin typeface="+mj-lt"/>
              </a:rPr>
              <a:t>review to ensure it only paid for eligible scope items</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a:bodyPr>
          <a:lstStyle/>
          <a:p>
            <a:endParaRPr lang="en-US" sz="2000" dirty="0"/>
          </a:p>
          <a:p>
            <a:pPr marL="0" indent="0">
              <a:buNone/>
            </a:pPr>
            <a:r>
              <a:rPr lang="en-US" sz="2400" u="sng" dirty="0"/>
              <a:t>Challenge</a:t>
            </a:r>
            <a:r>
              <a:rPr lang="en-US" sz="2400" dirty="0"/>
              <a:t>: NYC had to stand up brand new and robust internal </a:t>
            </a:r>
            <a:r>
              <a:rPr lang="en-US" sz="2400" dirty="0" smtClean="0"/>
              <a:t>controls for hundreds of millions of dollars in work</a:t>
            </a:r>
            <a:endParaRPr lang="en-US" sz="2400" dirty="0"/>
          </a:p>
          <a:p>
            <a:pPr marL="0" indent="0">
              <a:buNone/>
            </a:pPr>
            <a:endParaRPr lang="en-US" sz="2400" dirty="0"/>
          </a:p>
          <a:p>
            <a:pPr marL="0" indent="0">
              <a:buNone/>
            </a:pPr>
            <a:r>
              <a:rPr lang="en-US" sz="2400" u="sng" dirty="0"/>
              <a:t>Solution</a:t>
            </a:r>
            <a:r>
              <a:rPr lang="en-US" sz="2400" dirty="0"/>
              <a:t>: NYC </a:t>
            </a:r>
            <a:r>
              <a:rPr lang="en-US" sz="2400" dirty="0" smtClean="0"/>
              <a:t>established </a:t>
            </a:r>
            <a:r>
              <a:rPr lang="en-US" sz="2400" dirty="0"/>
              <a:t>three layers of contractor invoice review</a:t>
            </a:r>
          </a:p>
          <a:p>
            <a:pPr marL="0" indent="0">
              <a:buNone/>
            </a:pPr>
            <a:endParaRPr lang="en-US" sz="2400" dirty="0"/>
          </a:p>
          <a:p>
            <a:r>
              <a:rPr lang="en-US" sz="2400" b="1" dirty="0"/>
              <a:t>NYC Housing Recovery Office (HRO)</a:t>
            </a:r>
            <a:r>
              <a:rPr lang="en-US" sz="2400" dirty="0"/>
              <a:t>: program oversight and management.  First line of invoice reviews for SOW eligibility</a:t>
            </a:r>
          </a:p>
          <a:p>
            <a:r>
              <a:rPr lang="en-US" sz="2400" b="1" dirty="0"/>
              <a:t>DEP Office of Engineering Audit (OEA)</a:t>
            </a:r>
            <a:r>
              <a:rPr lang="en-US" sz="2400" dirty="0"/>
              <a:t>: reviewed invoices for insurance and contract </a:t>
            </a:r>
            <a:r>
              <a:rPr lang="en-US" sz="2400" dirty="0" smtClean="0"/>
              <a:t>compliance, including eligible scope items</a:t>
            </a:r>
            <a:endParaRPr lang="en-US" sz="2400" dirty="0"/>
          </a:p>
          <a:p>
            <a:r>
              <a:rPr lang="en-US" sz="2400" b="1" dirty="0"/>
              <a:t>NYC Dept. of Investigation (DOI) integrity monitors</a:t>
            </a:r>
            <a:r>
              <a:rPr lang="en-US" sz="2400" dirty="0"/>
              <a:t>: selective visits to repair sites to see if work </a:t>
            </a:r>
            <a:r>
              <a:rPr lang="en-US" sz="2400" dirty="0" smtClean="0"/>
              <a:t>completed was </a:t>
            </a:r>
            <a:r>
              <a:rPr lang="en-US" sz="2400" dirty="0"/>
              <a:t>as claimed on invoices</a:t>
            </a:r>
          </a:p>
          <a:p>
            <a:pPr marL="457200" indent="-457200">
              <a:buFont typeface="+mj-lt"/>
              <a:buAutoNum type="arabicPeriod"/>
            </a:pPr>
            <a:endParaRPr lang="en-US" sz="24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17</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220269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3</a:t>
            </a:r>
            <a:r>
              <a:rPr lang="en-US" sz="2400" b="1" dirty="0" smtClean="0">
                <a:latin typeface="+mj-lt"/>
              </a:rPr>
              <a:t>. </a:t>
            </a:r>
            <a:r>
              <a:rPr lang="en-US" sz="2400" b="1" dirty="0">
                <a:latin typeface="+mj-lt"/>
              </a:rPr>
              <a:t>NYC successfully worked with FEMA to add eligible scope </a:t>
            </a:r>
            <a:r>
              <a:rPr lang="en-US" sz="2400" b="1" dirty="0" smtClean="0">
                <a:latin typeface="+mj-lt"/>
              </a:rPr>
              <a:t>required </a:t>
            </a:r>
            <a:r>
              <a:rPr lang="en-US" sz="2400" b="1" dirty="0">
                <a:latin typeface="+mj-lt"/>
              </a:rPr>
              <a:t>to perform code-compliant and suitable repairs</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991600" cy="5060950"/>
          </a:xfrm>
        </p:spPr>
        <p:txBody>
          <a:bodyPr>
            <a:normAutofit fontScale="92500" lnSpcReduction="10000"/>
          </a:bodyPr>
          <a:lstStyle/>
          <a:p>
            <a:pPr marL="0" indent="0">
              <a:buNone/>
            </a:pPr>
            <a:r>
              <a:rPr lang="en-US" sz="2000" u="sng" dirty="0"/>
              <a:t>Challenge</a:t>
            </a:r>
            <a:r>
              <a:rPr lang="en-US" sz="2000" dirty="0"/>
              <a:t>: Eligible repair scope authorized in STEP guidance was not sufficient </a:t>
            </a:r>
          </a:p>
          <a:p>
            <a:pPr marL="0" indent="0">
              <a:buNone/>
            </a:pPr>
            <a:r>
              <a:rPr lang="en-US" sz="2000" dirty="0" smtClean="0"/>
              <a:t> </a:t>
            </a:r>
            <a:endParaRPr lang="en-US" sz="2000" dirty="0"/>
          </a:p>
          <a:p>
            <a:pPr marL="0" indent="0">
              <a:buNone/>
            </a:pPr>
            <a:r>
              <a:rPr lang="en-US" sz="2000" u="sng" dirty="0"/>
              <a:t>Solution</a:t>
            </a:r>
            <a:r>
              <a:rPr lang="en-US" sz="2000" dirty="0"/>
              <a:t>: Between June and September 2013, FEMA worked with NYC on eligibility</a:t>
            </a:r>
          </a:p>
          <a:p>
            <a:endParaRPr lang="en-US" sz="2000" dirty="0"/>
          </a:p>
          <a:p>
            <a:pPr lvl="1"/>
            <a:r>
              <a:rPr lang="en-US" sz="2000" dirty="0"/>
              <a:t>NYC worked at risk until FEMA’s final September 2013 eligibility decision</a:t>
            </a:r>
          </a:p>
          <a:p>
            <a:pPr lvl="1"/>
            <a:r>
              <a:rPr lang="en-US" sz="2000" dirty="0"/>
              <a:t>FEMA approved expanded scope because NYC construction costs are high, NYC </a:t>
            </a:r>
            <a:r>
              <a:rPr lang="en-US" sz="2000" dirty="0" smtClean="0"/>
              <a:t>building </a:t>
            </a:r>
            <a:r>
              <a:rPr lang="en-US" sz="2000" dirty="0"/>
              <a:t>code is stringent, and boiler repair was necessary. </a:t>
            </a:r>
          </a:p>
          <a:p>
            <a:pPr lvl="2"/>
            <a:r>
              <a:rPr lang="en-US" sz="1800" dirty="0"/>
              <a:t>E.g., STEP guidance called for space heaters; NYC made full boiler repair </a:t>
            </a:r>
            <a:r>
              <a:rPr lang="en-US" sz="1800" dirty="0" smtClean="0"/>
              <a:t>eligible</a:t>
            </a:r>
          </a:p>
          <a:p>
            <a:pPr lvl="2"/>
            <a:r>
              <a:rPr lang="en-US" sz="1800" dirty="0" smtClean="0"/>
              <a:t>E.g., STEP guidance called for small water heaters; NYC installed larger water heaters</a:t>
            </a:r>
            <a:endParaRPr lang="en-US" sz="1800" dirty="0"/>
          </a:p>
          <a:p>
            <a:pPr lvl="1"/>
            <a:r>
              <a:rPr lang="en-US" sz="2000" dirty="0"/>
              <a:t>NYC paid </a:t>
            </a:r>
            <a:r>
              <a:rPr lang="en-US" sz="2000" dirty="0" smtClean="0"/>
              <a:t>with local tax levy </a:t>
            </a:r>
            <a:r>
              <a:rPr lang="en-US" sz="2000" dirty="0"/>
              <a:t>for some items that were never deemed eligible</a:t>
            </a:r>
          </a:p>
          <a:p>
            <a:pPr lvl="2"/>
            <a:r>
              <a:rPr lang="en-US" sz="1800" dirty="0"/>
              <a:t>E.g., Mold remediation to ensure no hazardous conditions for workers</a:t>
            </a:r>
          </a:p>
          <a:p>
            <a:pPr lvl="2"/>
            <a:endParaRPr lang="en-US" sz="1800" dirty="0"/>
          </a:p>
          <a:p>
            <a:pPr marL="114300" indent="0">
              <a:buNone/>
            </a:pPr>
            <a:r>
              <a:rPr lang="en-US" sz="2200" i="1" dirty="0"/>
              <a:t>“[…] some believed that these higher City costs should not be eligible.  However, as a former NYC firefighter who has seen the tragic ramifications of faulty electrical/gas work in a house, I cannot take that position.” </a:t>
            </a:r>
            <a:r>
              <a:rPr lang="en-US" sz="2200" b="1" dirty="0"/>
              <a:t>– FEMA FCO Mike Byrne, June 18, 2013, STEP Program and Rapid Repairs, Work Eligibility Determination</a:t>
            </a:r>
          </a:p>
          <a:p>
            <a:pPr marL="114300" indent="0">
              <a:buNone/>
            </a:pPr>
            <a:endParaRPr lang="en-US" sz="26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18</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408212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4</a:t>
            </a:r>
            <a:r>
              <a:rPr lang="en-US" sz="2400" b="1" dirty="0" smtClean="0">
                <a:latin typeface="+mj-lt"/>
              </a:rPr>
              <a:t>. Despite the $10,000 cap, FEMA, NYS, and NYC agreed that the $30,720 was reasonable</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a:bodyPr>
          <a:lstStyle/>
          <a:p>
            <a:endParaRPr lang="en-US" sz="2000" dirty="0"/>
          </a:p>
          <a:p>
            <a:pPr marL="0" indent="0">
              <a:buNone/>
            </a:pPr>
            <a:r>
              <a:rPr lang="en-US" sz="2400" u="sng" dirty="0"/>
              <a:t>Challenge</a:t>
            </a:r>
            <a:r>
              <a:rPr lang="en-US" sz="2400" dirty="0"/>
              <a:t>: Eligible repair costs were capped at $10,000 per unit in STEP guidance</a:t>
            </a:r>
          </a:p>
          <a:p>
            <a:pPr marL="0" indent="0">
              <a:buNone/>
            </a:pPr>
            <a:endParaRPr lang="en-US" sz="2400" dirty="0"/>
          </a:p>
          <a:p>
            <a:pPr marL="0" indent="0">
              <a:buNone/>
            </a:pPr>
            <a:r>
              <a:rPr lang="en-US" sz="2400" u="sng" dirty="0"/>
              <a:t>Solution</a:t>
            </a:r>
            <a:r>
              <a:rPr lang="en-US" sz="2400" dirty="0"/>
              <a:t>: NYC successfully argued for reimbursement above the $10,000 cap in two basic steps:</a:t>
            </a:r>
          </a:p>
          <a:p>
            <a:r>
              <a:rPr lang="en-US" sz="2000" dirty="0" smtClean="0"/>
              <a:t>First</a:t>
            </a:r>
            <a:r>
              <a:rPr lang="en-US" sz="2000" dirty="0"/>
              <a:t>, NYC secured FEMA agreement on expanded eligible scope (Challenge </a:t>
            </a:r>
            <a:r>
              <a:rPr lang="en-US" sz="2000" dirty="0" smtClean="0"/>
              <a:t>#3)</a:t>
            </a:r>
            <a:endParaRPr lang="en-US" sz="2000" dirty="0"/>
          </a:p>
          <a:p>
            <a:r>
              <a:rPr lang="en-US" sz="2000" dirty="0"/>
              <a:t>Second, NYC demonstrated that at $30,720 per unit, Rapid Repairs was still a cost-effective emergency sheltering program</a:t>
            </a:r>
          </a:p>
          <a:p>
            <a:pPr marL="0" indent="0">
              <a:buNone/>
            </a:pPr>
            <a:endParaRPr lang="en-US" sz="2400" dirty="0"/>
          </a:p>
          <a:p>
            <a:pPr marL="0" indent="0">
              <a:buNone/>
            </a:pPr>
            <a:endParaRPr lang="en-US" sz="24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19</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graphicFrame>
        <p:nvGraphicFramePr>
          <p:cNvPr id="5" name="Table 4">
            <a:extLst>
              <a:ext uri="{FF2B5EF4-FFF2-40B4-BE49-F238E27FC236}">
                <a16:creationId xmlns:a16="http://schemas.microsoft.com/office/drawing/2014/main" xmlns="" id="{D0506663-C3F4-4173-BAF0-2A2183AB9420}"/>
              </a:ext>
            </a:extLst>
          </p:cNvPr>
          <p:cNvGraphicFramePr>
            <a:graphicFrameLocks noGrp="1"/>
          </p:cNvGraphicFramePr>
          <p:nvPr>
            <p:extLst>
              <p:ext uri="{D42A27DB-BD31-4B8C-83A1-F6EECF244321}">
                <p14:modId xmlns:p14="http://schemas.microsoft.com/office/powerpoint/2010/main" val="441254436"/>
              </p:ext>
            </p:extLst>
          </p:nvPr>
        </p:nvGraphicFramePr>
        <p:xfrm>
          <a:off x="990600" y="4876800"/>
          <a:ext cx="7010400" cy="1304544"/>
        </p:xfrm>
        <a:graphic>
          <a:graphicData uri="http://schemas.openxmlformats.org/drawingml/2006/table">
            <a:tbl>
              <a:tblPr firstRow="1" bandRow="1">
                <a:tableStyleId>{073A0DAA-6AF3-43AB-8588-CEC1D06C72B9}</a:tableStyleId>
              </a:tblPr>
              <a:tblGrid>
                <a:gridCol w="5348828">
                  <a:extLst>
                    <a:ext uri="{9D8B030D-6E8A-4147-A177-3AD203B41FA5}">
                      <a16:colId xmlns:a16="http://schemas.microsoft.com/office/drawing/2014/main" xmlns="" val="2191331171"/>
                    </a:ext>
                  </a:extLst>
                </a:gridCol>
                <a:gridCol w="1661572">
                  <a:extLst>
                    <a:ext uri="{9D8B030D-6E8A-4147-A177-3AD203B41FA5}">
                      <a16:colId xmlns:a16="http://schemas.microsoft.com/office/drawing/2014/main" xmlns="" val="3014271940"/>
                    </a:ext>
                  </a:extLst>
                </a:gridCol>
              </a:tblGrid>
              <a:tr h="285750">
                <a:tc>
                  <a:txBody>
                    <a:bodyPr/>
                    <a:lstStyle/>
                    <a:p>
                      <a:pPr marL="0" marR="0" algn="ctr">
                        <a:lnSpc>
                          <a:spcPct val="107000"/>
                        </a:lnSpc>
                        <a:spcBef>
                          <a:spcPts val="0"/>
                        </a:spcBef>
                        <a:spcAft>
                          <a:spcPts val="0"/>
                        </a:spcAft>
                      </a:pPr>
                      <a:r>
                        <a:rPr lang="en-US" sz="2000" dirty="0">
                          <a:effectLst/>
                        </a:rPr>
                        <a:t>Sheltering Options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Cost per Unit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81292013"/>
                  </a:ext>
                </a:extLst>
              </a:tr>
              <a:tr h="285750">
                <a:tc>
                  <a:txBody>
                    <a:bodyPr/>
                    <a:lstStyle/>
                    <a:p>
                      <a:pPr marL="0" marR="0">
                        <a:lnSpc>
                          <a:spcPct val="107000"/>
                        </a:lnSpc>
                        <a:spcBef>
                          <a:spcPts val="0"/>
                        </a:spcBef>
                        <a:spcAft>
                          <a:spcPts val="0"/>
                        </a:spcAft>
                      </a:pPr>
                      <a:r>
                        <a:rPr lang="en-US" sz="2000" dirty="0">
                          <a:effectLst/>
                        </a:rPr>
                        <a:t>Rapid Repairs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a:effectLst/>
                        </a:rPr>
                        <a:t>$30,720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35368724"/>
                  </a:ext>
                </a:extLst>
              </a:tr>
              <a:tr h="285750">
                <a:tc>
                  <a:txBody>
                    <a:bodyPr/>
                    <a:lstStyle/>
                    <a:p>
                      <a:pPr marL="0" marR="0">
                        <a:lnSpc>
                          <a:spcPct val="107000"/>
                        </a:lnSpc>
                        <a:spcBef>
                          <a:spcPts val="0"/>
                        </a:spcBef>
                        <a:spcAft>
                          <a:spcPts val="0"/>
                        </a:spcAft>
                      </a:pPr>
                      <a:r>
                        <a:rPr lang="en-US" sz="2000" dirty="0">
                          <a:effectLst/>
                        </a:rPr>
                        <a:t>Hotels </a:t>
                      </a:r>
                      <a:r>
                        <a:rPr lang="en-US" sz="1600" dirty="0">
                          <a:effectLst/>
                        </a:rPr>
                        <a:t>(20,740 units * 180 days * $263/night 2012 TSA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a:effectLst/>
                        </a:rPr>
                        <a:t>$47,430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40944473"/>
                  </a:ext>
                </a:extLst>
              </a:tr>
              <a:tr h="285750">
                <a:tc>
                  <a:txBody>
                    <a:bodyPr/>
                    <a:lstStyle/>
                    <a:p>
                      <a:pPr marL="0" marR="0">
                        <a:lnSpc>
                          <a:spcPct val="107000"/>
                        </a:lnSpc>
                        <a:spcBef>
                          <a:spcPts val="0"/>
                        </a:spcBef>
                        <a:spcAft>
                          <a:spcPts val="0"/>
                        </a:spcAft>
                      </a:pPr>
                      <a:r>
                        <a:rPr lang="en-US" sz="2000" dirty="0">
                          <a:effectLst/>
                        </a:rPr>
                        <a:t>Temporary direct housing assistance </a:t>
                      </a:r>
                      <a:r>
                        <a:rPr lang="en-US" sz="2000" dirty="0" smtClean="0">
                          <a:effectLst/>
                        </a:rPr>
                        <a:t>(MHUs)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$173,400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67528748"/>
                  </a:ext>
                </a:extLst>
              </a:tr>
            </a:tbl>
          </a:graphicData>
        </a:graphic>
      </p:graphicFrame>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398373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4/4/2018</a:t>
            </a:r>
            <a:endParaRPr lang="en-US" dirty="0"/>
          </a:p>
        </p:txBody>
      </p:sp>
      <p:sp>
        <p:nvSpPr>
          <p:cNvPr id="6" name="Slide Number Placeholder 5"/>
          <p:cNvSpPr>
            <a:spLocks noGrp="1"/>
          </p:cNvSpPr>
          <p:nvPr>
            <p:ph type="sldNum" sz="quarter" idx="12"/>
          </p:nvPr>
        </p:nvSpPr>
        <p:spPr/>
        <p:txBody>
          <a:bodyPr/>
          <a:lstStyle/>
          <a:p>
            <a:fld id="{EED3BCE9-E9D1-4643-8A95-B4395C175DFB}" type="slidenum">
              <a:rPr lang="en-US" smtClean="0"/>
              <a:t>2</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Presentation Roadmap</a:t>
            </a:r>
          </a:p>
        </p:txBody>
      </p:sp>
      <p:sp>
        <p:nvSpPr>
          <p:cNvPr id="12" name="Footer Placeholder 4">
            <a:extLst>
              <a:ext uri="{FF2B5EF4-FFF2-40B4-BE49-F238E27FC236}">
                <a16:creationId xmlns:a16="http://schemas.microsoft.com/office/drawing/2014/main" xmlns="" id="{A8F62544-602D-462E-A112-FCC9FA24E86F}"/>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3" name="Content Placeholder 2">
            <a:extLst>
              <a:ext uri="{FF2B5EF4-FFF2-40B4-BE49-F238E27FC236}">
                <a16:creationId xmlns:a16="http://schemas.microsoft.com/office/drawing/2014/main" xmlns="" id="{88EF1DB8-4BF0-44E2-A8C6-908679F63539}"/>
              </a:ext>
            </a:extLst>
          </p:cNvPr>
          <p:cNvSpPr>
            <a:spLocks noGrp="1"/>
          </p:cNvSpPr>
          <p:nvPr>
            <p:ph idx="1"/>
          </p:nvPr>
        </p:nvSpPr>
        <p:spPr>
          <a:xfrm>
            <a:off x="381000" y="2195512"/>
            <a:ext cx="8153400" cy="4525963"/>
          </a:xfrm>
        </p:spPr>
        <p:txBody>
          <a:bodyPr>
            <a:normAutofit/>
          </a:bodyPr>
          <a:lstStyle/>
          <a:p>
            <a:pPr marL="514350" indent="-514350">
              <a:buFont typeface="+mj-lt"/>
              <a:buAutoNum type="alphaUcPeriod"/>
            </a:pPr>
            <a:r>
              <a:rPr lang="en-US" sz="3000" b="1" dirty="0"/>
              <a:t>Background and context</a:t>
            </a:r>
          </a:p>
          <a:p>
            <a:pPr marL="514350" indent="-514350">
              <a:buFont typeface="+mj-lt"/>
              <a:buAutoNum type="alphaUcPeriod"/>
            </a:pPr>
            <a:r>
              <a:rPr lang="en-US" sz="3000" dirty="0">
                <a:solidFill>
                  <a:schemeClr val="bg1">
                    <a:lumMod val="65000"/>
                  </a:schemeClr>
                </a:solidFill>
              </a:rPr>
              <a:t>Emergency shelter-in-place solution</a:t>
            </a:r>
          </a:p>
          <a:p>
            <a:pPr marL="514350" indent="-514350">
              <a:buFont typeface="+mj-lt"/>
              <a:buAutoNum type="alphaUcPeriod"/>
            </a:pPr>
            <a:r>
              <a:rPr lang="en-US" sz="3000" dirty="0">
                <a:solidFill>
                  <a:schemeClr val="bg1">
                    <a:lumMod val="65000"/>
                  </a:schemeClr>
                </a:solidFill>
              </a:rPr>
              <a:t>Procurement and contracting</a:t>
            </a:r>
          </a:p>
          <a:p>
            <a:pPr marL="514350" indent="-514350">
              <a:buFont typeface="+mj-lt"/>
              <a:buAutoNum type="alphaUcPeriod"/>
            </a:pPr>
            <a:r>
              <a:rPr lang="en-US" sz="3000" dirty="0">
                <a:solidFill>
                  <a:schemeClr val="bg1">
                    <a:lumMod val="65000"/>
                  </a:schemeClr>
                </a:solidFill>
              </a:rPr>
              <a:t>Solutions to challenges in implementation</a:t>
            </a:r>
          </a:p>
          <a:p>
            <a:pPr marL="514350" indent="-514350">
              <a:buFont typeface="+mj-lt"/>
              <a:buAutoNum type="alphaUcPeriod"/>
            </a:pPr>
            <a:r>
              <a:rPr lang="en-US" sz="3000" dirty="0">
                <a:solidFill>
                  <a:schemeClr val="bg1">
                    <a:lumMod val="65000"/>
                  </a:schemeClr>
                </a:solidFill>
              </a:rPr>
              <a:t>Lessons learned</a:t>
            </a:r>
          </a:p>
        </p:txBody>
      </p:sp>
    </p:spTree>
    <p:extLst>
      <p:ext uri="{BB962C8B-B14F-4D97-AF65-F5344CB8AC3E}">
        <p14:creationId xmlns:p14="http://schemas.microsoft.com/office/powerpoint/2010/main" val="1662980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a:latin typeface="+mj-lt"/>
              </a:rPr>
              <a:t>5</a:t>
            </a:r>
            <a:r>
              <a:rPr lang="en-US" sz="2400" b="1" dirty="0" smtClean="0">
                <a:latin typeface="+mj-lt"/>
              </a:rPr>
              <a:t>. </a:t>
            </a:r>
            <a:r>
              <a:rPr lang="en-US" sz="2400" b="1" dirty="0">
                <a:latin typeface="+mj-lt"/>
              </a:rPr>
              <a:t>FEMA performed </a:t>
            </a:r>
            <a:r>
              <a:rPr lang="en-US" sz="2400" b="1" dirty="0" smtClean="0">
                <a:latin typeface="+mj-lt"/>
              </a:rPr>
              <a:t>relatively quick invoice </a:t>
            </a:r>
            <a:r>
              <a:rPr lang="en-US" sz="2400" b="1" dirty="0">
                <a:latin typeface="+mj-lt"/>
              </a:rPr>
              <a:t>validation using </a:t>
            </a:r>
            <a:r>
              <a:rPr lang="en-US" sz="2400" b="1" dirty="0" smtClean="0">
                <a:latin typeface="+mj-lt"/>
              </a:rPr>
              <a:t>GAO audit-based sampling principles</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a:bodyPr>
          <a:lstStyle/>
          <a:p>
            <a:endParaRPr lang="en-US" sz="2000" dirty="0"/>
          </a:p>
          <a:p>
            <a:pPr marL="0" indent="0">
              <a:buNone/>
            </a:pPr>
            <a:r>
              <a:rPr lang="en-US" sz="2200" u="sng" dirty="0"/>
              <a:t>Challenge</a:t>
            </a:r>
            <a:r>
              <a:rPr lang="en-US" sz="2200" dirty="0"/>
              <a:t>: </a:t>
            </a:r>
            <a:r>
              <a:rPr lang="en-US" sz="2000" dirty="0"/>
              <a:t>FEMA wanted to promptly validate about $600 million in invoices</a:t>
            </a:r>
          </a:p>
          <a:p>
            <a:pPr marL="0" indent="0">
              <a:buNone/>
            </a:pPr>
            <a:endParaRPr lang="en-US" sz="2400" dirty="0"/>
          </a:p>
          <a:p>
            <a:pPr marL="0" indent="0">
              <a:buNone/>
            </a:pPr>
            <a:r>
              <a:rPr lang="en-US" sz="2200" u="sng" dirty="0"/>
              <a:t>Solution</a:t>
            </a:r>
            <a:r>
              <a:rPr lang="en-US" sz="2200" dirty="0"/>
              <a:t>: FEMA agreed to </a:t>
            </a:r>
            <a:r>
              <a:rPr lang="en-US" sz="2200" dirty="0" smtClean="0"/>
              <a:t>use GAO </a:t>
            </a:r>
            <a:r>
              <a:rPr lang="en-US" sz="2200" dirty="0"/>
              <a:t>audit-based </a:t>
            </a:r>
            <a:r>
              <a:rPr lang="en-US" sz="2200" dirty="0" smtClean="0"/>
              <a:t>principles for invoice sampling </a:t>
            </a:r>
            <a:r>
              <a:rPr lang="en-US" sz="2200" dirty="0"/>
              <a:t>to expedite </a:t>
            </a:r>
            <a:r>
              <a:rPr lang="en-US" sz="2200" dirty="0" smtClean="0"/>
              <a:t>validation, rather than invoice-by-invoice validation</a:t>
            </a:r>
            <a:endParaRPr lang="en-US" sz="2200" dirty="0"/>
          </a:p>
          <a:p>
            <a:pPr marL="0" indent="0">
              <a:buNone/>
            </a:pPr>
            <a:endParaRPr lang="en-US" sz="2400" dirty="0"/>
          </a:p>
          <a:p>
            <a:pPr lvl="1"/>
            <a:r>
              <a:rPr lang="en-US" sz="2000" dirty="0" smtClean="0"/>
              <a:t>GAO’s sampling methodology allowed FEMA to obtain </a:t>
            </a:r>
            <a:r>
              <a:rPr lang="en-US" sz="2000" dirty="0"/>
              <a:t>audit assurance that invoices claimed for reimbursement were validated</a:t>
            </a:r>
          </a:p>
          <a:p>
            <a:pPr lvl="1"/>
            <a:r>
              <a:rPr lang="en-US" sz="2000" dirty="0"/>
              <a:t>The process had tight controls: there were clear escalation steps to allow re-sampling and further measures when a sample could not be </a:t>
            </a:r>
            <a:r>
              <a:rPr lang="en-US" sz="2000" dirty="0" smtClean="0"/>
              <a:t>validated</a:t>
            </a:r>
          </a:p>
          <a:p>
            <a:pPr lvl="1"/>
            <a:endParaRPr lang="en-US" sz="2000" dirty="0" smtClean="0"/>
          </a:p>
          <a:p>
            <a:pPr marL="57150" indent="0" algn="ctr">
              <a:buNone/>
            </a:pPr>
            <a:r>
              <a:rPr lang="en-US" sz="2400" b="1" i="1" dirty="0" smtClean="0"/>
              <a:t>FEMA completed its validation by December 2014</a:t>
            </a:r>
            <a:endParaRPr lang="en-US" sz="1800" b="1" i="1" dirty="0"/>
          </a:p>
          <a:p>
            <a:pPr lvl="1"/>
            <a:endParaRPr lang="en-US" sz="18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20</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424332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smtClean="0">
                <a:latin typeface="+mj-lt"/>
              </a:rPr>
              <a:t>6. NYC spent years resolving disputes with contractors over invoices with ineligible scope items</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60950"/>
          </a:xfrm>
        </p:spPr>
        <p:txBody>
          <a:bodyPr>
            <a:normAutofit/>
          </a:bodyPr>
          <a:lstStyle/>
          <a:p>
            <a:pPr marL="0" indent="0">
              <a:buNone/>
            </a:pPr>
            <a:r>
              <a:rPr lang="en-US" sz="2200" u="sng" dirty="0"/>
              <a:t>Challenge</a:t>
            </a:r>
            <a:r>
              <a:rPr lang="en-US" sz="2200" dirty="0"/>
              <a:t>: </a:t>
            </a:r>
            <a:r>
              <a:rPr lang="en-US" sz="2000" dirty="0"/>
              <a:t>NYC had to spend years reconciling costs and settling contractor </a:t>
            </a:r>
            <a:r>
              <a:rPr lang="en-US" sz="2000" dirty="0" smtClean="0"/>
              <a:t>disputes after internal reviews identified ineligible items</a:t>
            </a:r>
            <a:endParaRPr lang="en-US" sz="2000" dirty="0"/>
          </a:p>
          <a:p>
            <a:pPr marL="800100" lvl="1"/>
            <a:r>
              <a:rPr lang="en-US" sz="1800" dirty="0" smtClean="0"/>
              <a:t>Additional </a:t>
            </a:r>
            <a:r>
              <a:rPr lang="en-US" sz="1800" dirty="0"/>
              <a:t>reviews by NYC DOB resulted in “notices of deficiencies” when contractors failed to complete all punch list items</a:t>
            </a:r>
          </a:p>
          <a:p>
            <a:pPr marL="800100" lvl="1"/>
            <a:r>
              <a:rPr lang="en-US" sz="1800" dirty="0"/>
              <a:t>Contractors </a:t>
            </a:r>
            <a:r>
              <a:rPr lang="en-US" sz="1800" dirty="0" smtClean="0"/>
              <a:t>had some challenge </a:t>
            </a:r>
            <a:r>
              <a:rPr lang="en-US" sz="1800" dirty="0"/>
              <a:t>re-gaining access to </a:t>
            </a:r>
            <a:r>
              <a:rPr lang="en-US" sz="1800" dirty="0" smtClean="0"/>
              <a:t>homes</a:t>
            </a:r>
          </a:p>
          <a:p>
            <a:pPr marL="800100" lvl="1"/>
            <a:endParaRPr lang="en-US" sz="1800" dirty="0" smtClean="0"/>
          </a:p>
          <a:p>
            <a:pPr marL="57150" indent="0">
              <a:buNone/>
            </a:pPr>
            <a:r>
              <a:rPr lang="en-US" sz="2200" u="sng" dirty="0" smtClean="0"/>
              <a:t>Solution</a:t>
            </a:r>
            <a:r>
              <a:rPr lang="en-US" sz="2200" dirty="0" smtClean="0"/>
              <a:t>:</a:t>
            </a:r>
            <a:r>
              <a:rPr lang="en-US" sz="2200" b="1" i="1" dirty="0"/>
              <a:t> </a:t>
            </a:r>
            <a:r>
              <a:rPr lang="en-US" sz="2200" dirty="0" smtClean="0"/>
              <a:t>Since </a:t>
            </a:r>
            <a:r>
              <a:rPr lang="en-US" sz="2200" dirty="0"/>
              <a:t>the last invoice was submitted to NYC in March 2014, NYC has </a:t>
            </a:r>
            <a:r>
              <a:rPr lang="en-US" sz="2200" dirty="0" smtClean="0"/>
              <a:t>settled </a:t>
            </a:r>
            <a:r>
              <a:rPr lang="en-US" sz="2200" dirty="0"/>
              <a:t>numerous </a:t>
            </a:r>
            <a:r>
              <a:rPr lang="en-US" sz="2200" dirty="0" smtClean="0"/>
              <a:t>contractor </a:t>
            </a:r>
            <a:r>
              <a:rPr lang="en-US" sz="2200" dirty="0"/>
              <a:t>disputes </a:t>
            </a:r>
            <a:endParaRPr lang="en-US" sz="2200" dirty="0" smtClean="0"/>
          </a:p>
          <a:p>
            <a:pPr marL="400050"/>
            <a:r>
              <a:rPr lang="en-US" sz="2200" dirty="0" smtClean="0"/>
              <a:t>$105 </a:t>
            </a:r>
            <a:r>
              <a:rPr lang="en-US" sz="2200" dirty="0"/>
              <a:t>million </a:t>
            </a:r>
            <a:r>
              <a:rPr lang="en-US" sz="2200" dirty="0" smtClean="0"/>
              <a:t>deducted from invoices</a:t>
            </a:r>
          </a:p>
          <a:p>
            <a:pPr marL="800100" lvl="1"/>
            <a:r>
              <a:rPr lang="en-US" sz="1800" dirty="0" smtClean="0"/>
              <a:t>Invoice deductions led to years of dispute resolution with contractors</a:t>
            </a:r>
          </a:p>
          <a:p>
            <a:pPr marL="800100" lvl="1"/>
            <a:r>
              <a:rPr lang="en-US" sz="1800" dirty="0" smtClean="0"/>
              <a:t>One </a:t>
            </a:r>
            <a:r>
              <a:rPr lang="en-US" sz="1800" dirty="0"/>
              <a:t>$20,000 dispute is still outstanding five years after repairs were completed</a:t>
            </a:r>
          </a:p>
          <a:p>
            <a:pPr marL="400050"/>
            <a:r>
              <a:rPr lang="en-US" sz="2200" dirty="0" smtClean="0"/>
              <a:t>Some disputes were settled in favor of contractors, totaling $2 million</a:t>
            </a:r>
          </a:p>
          <a:p>
            <a:pPr marL="400050"/>
            <a:r>
              <a:rPr lang="en-US" sz="2200" dirty="0" smtClean="0"/>
              <a:t>NYC’s robust internal controls allowed it to assist FEMA  respond to a DHS </a:t>
            </a:r>
            <a:r>
              <a:rPr lang="en-US" sz="2200" dirty="0"/>
              <a:t>OIG </a:t>
            </a:r>
            <a:r>
              <a:rPr lang="en-US" sz="2200" dirty="0" smtClean="0"/>
              <a:t>audit of the </a:t>
            </a:r>
            <a:r>
              <a:rPr lang="en-US" sz="2200" dirty="0"/>
              <a:t>multifamily dwelling (MFD) portion</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21</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455836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3BCE9-E9D1-4643-8A95-B4395C175DFB}" type="slidenum">
              <a:rPr lang="en-US" smtClean="0"/>
              <a:t>22</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Presentation Roadmap</a:t>
            </a:r>
          </a:p>
        </p:txBody>
      </p:sp>
      <p:sp>
        <p:nvSpPr>
          <p:cNvPr id="12" name="Footer Placeholder 4">
            <a:extLst>
              <a:ext uri="{FF2B5EF4-FFF2-40B4-BE49-F238E27FC236}">
                <a16:creationId xmlns:a16="http://schemas.microsoft.com/office/drawing/2014/main" xmlns="" id="{A8F62544-602D-462E-A112-FCC9FA24E86F}"/>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3" name="Content Placeholder 2">
            <a:extLst>
              <a:ext uri="{FF2B5EF4-FFF2-40B4-BE49-F238E27FC236}">
                <a16:creationId xmlns:a16="http://schemas.microsoft.com/office/drawing/2014/main" xmlns="" id="{88EF1DB8-4BF0-44E2-A8C6-908679F63539}"/>
              </a:ext>
            </a:extLst>
          </p:cNvPr>
          <p:cNvSpPr>
            <a:spLocks noGrp="1"/>
          </p:cNvSpPr>
          <p:nvPr>
            <p:ph idx="1"/>
          </p:nvPr>
        </p:nvSpPr>
        <p:spPr>
          <a:xfrm>
            <a:off x="381000" y="2195513"/>
            <a:ext cx="8153400" cy="3671888"/>
          </a:xfrm>
        </p:spPr>
        <p:txBody>
          <a:bodyPr>
            <a:normAutofit/>
          </a:bodyPr>
          <a:lstStyle/>
          <a:p>
            <a:pPr marL="514350" indent="-514350">
              <a:buFont typeface="+mj-lt"/>
              <a:buAutoNum type="alphaUcPeriod"/>
            </a:pPr>
            <a:r>
              <a:rPr lang="en-US" sz="3000" dirty="0">
                <a:solidFill>
                  <a:schemeClr val="bg1">
                    <a:lumMod val="65000"/>
                  </a:schemeClr>
                </a:solidFill>
              </a:rPr>
              <a:t>Background and context</a:t>
            </a:r>
          </a:p>
          <a:p>
            <a:pPr marL="514350" indent="-514350">
              <a:buFont typeface="+mj-lt"/>
              <a:buAutoNum type="alphaUcPeriod"/>
            </a:pPr>
            <a:r>
              <a:rPr lang="en-US" sz="3000" dirty="0">
                <a:solidFill>
                  <a:schemeClr val="bg1">
                    <a:lumMod val="65000"/>
                  </a:schemeClr>
                </a:solidFill>
              </a:rPr>
              <a:t>Emergency shelter-in-place </a:t>
            </a:r>
            <a:r>
              <a:rPr lang="en-US" sz="3000" dirty="0" smtClean="0">
                <a:solidFill>
                  <a:schemeClr val="bg1">
                    <a:lumMod val="65000"/>
                  </a:schemeClr>
                </a:solidFill>
              </a:rPr>
              <a:t>solution</a:t>
            </a:r>
            <a:endParaRPr lang="en-US" sz="3000" dirty="0">
              <a:solidFill>
                <a:schemeClr val="bg1">
                  <a:lumMod val="65000"/>
                </a:schemeClr>
              </a:solidFill>
            </a:endParaRPr>
          </a:p>
          <a:p>
            <a:pPr marL="514350" indent="-514350">
              <a:buFont typeface="+mj-lt"/>
              <a:buAutoNum type="alphaUcPeriod"/>
            </a:pPr>
            <a:r>
              <a:rPr lang="en-US" sz="3000" dirty="0">
                <a:solidFill>
                  <a:schemeClr val="bg1">
                    <a:lumMod val="65000"/>
                  </a:schemeClr>
                </a:solidFill>
              </a:rPr>
              <a:t>Procurement and contracting</a:t>
            </a:r>
          </a:p>
          <a:p>
            <a:pPr marL="514350" indent="-514350">
              <a:buFont typeface="+mj-lt"/>
              <a:buAutoNum type="alphaUcPeriod"/>
            </a:pPr>
            <a:r>
              <a:rPr lang="en-US" sz="3000" dirty="0">
                <a:solidFill>
                  <a:schemeClr val="bg1">
                    <a:lumMod val="65000"/>
                  </a:schemeClr>
                </a:solidFill>
              </a:rPr>
              <a:t>Solutions to challenges in implementation</a:t>
            </a:r>
          </a:p>
          <a:p>
            <a:pPr marL="514350" indent="-514350">
              <a:buFont typeface="+mj-lt"/>
              <a:buAutoNum type="alphaUcPeriod"/>
            </a:pPr>
            <a:r>
              <a:rPr lang="en-US" sz="3000" b="1" dirty="0"/>
              <a:t>Lessons learned</a:t>
            </a:r>
          </a:p>
        </p:txBody>
      </p:sp>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557907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76200" y="-1800"/>
            <a:ext cx="9147300" cy="1143000"/>
          </a:xfrm>
        </p:spPr>
        <p:txBody>
          <a:bodyPr>
            <a:noAutofit/>
          </a:bodyPr>
          <a:lstStyle/>
          <a:p>
            <a:pPr lvl="1"/>
            <a:r>
              <a:rPr lang="en-US" sz="2400" b="1" dirty="0" smtClean="0">
                <a:latin typeface="+mj-lt"/>
              </a:rPr>
              <a:t>NYC’s experience and lessons could help at the outset in future STEP programs</a:t>
            </a:r>
            <a:endParaRPr lang="en-US" sz="2400" b="1" dirty="0">
              <a:latin typeface="+mj-lt"/>
            </a:endParaRP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52400" y="1218300"/>
            <a:ext cx="8839200" cy="5030100"/>
          </a:xfrm>
        </p:spPr>
        <p:txBody>
          <a:bodyPr>
            <a:noAutofit/>
          </a:bodyPr>
          <a:lstStyle/>
          <a:p>
            <a:pPr marL="400050">
              <a:spcAft>
                <a:spcPts val="300"/>
              </a:spcAft>
              <a:buFont typeface="Wingdings" panose="05000000000000000000" pitchFamily="2" charset="2"/>
              <a:buChar char="ü"/>
            </a:pPr>
            <a:r>
              <a:rPr lang="en-US" sz="1800" dirty="0"/>
              <a:t>Develop a program with input from federal </a:t>
            </a:r>
            <a:r>
              <a:rPr lang="en-US" sz="1800" dirty="0" smtClean="0"/>
              <a:t>stakeholders</a:t>
            </a:r>
            <a:endParaRPr lang="en-US" sz="1800" dirty="0"/>
          </a:p>
          <a:p>
            <a:pPr marL="400050">
              <a:spcAft>
                <a:spcPts val="300"/>
              </a:spcAft>
              <a:buFont typeface="Wingdings" panose="05000000000000000000" pitchFamily="2" charset="2"/>
              <a:buChar char="ü"/>
            </a:pPr>
            <a:r>
              <a:rPr lang="en-US" sz="1800" dirty="0" smtClean="0"/>
              <a:t>Make </a:t>
            </a:r>
            <a:r>
              <a:rPr lang="en-US" sz="1800" dirty="0"/>
              <a:t>all affected residents eligible (renters and owners</a:t>
            </a:r>
            <a:r>
              <a:rPr lang="en-US" sz="1800" dirty="0" smtClean="0"/>
              <a:t>)</a:t>
            </a:r>
            <a:endParaRPr lang="en-US" sz="1800" dirty="0"/>
          </a:p>
          <a:p>
            <a:pPr marL="400050">
              <a:spcAft>
                <a:spcPts val="300"/>
              </a:spcAft>
              <a:buFont typeface="Wingdings" panose="05000000000000000000" pitchFamily="2" charset="2"/>
              <a:buChar char="ü"/>
            </a:pPr>
            <a:r>
              <a:rPr lang="en-US" sz="1800" dirty="0" smtClean="0"/>
              <a:t>Leverage </a:t>
            </a:r>
            <a:r>
              <a:rPr lang="en-US" sz="1800" dirty="0"/>
              <a:t>other funds (e.g., </a:t>
            </a:r>
            <a:r>
              <a:rPr lang="en-US" sz="1800" dirty="0" smtClean="0"/>
              <a:t>HUD CDBG-DR</a:t>
            </a:r>
            <a:r>
              <a:rPr lang="en-US" sz="1800" dirty="0"/>
              <a:t>) to offset the local cost share and items ineligible for STEP reimbursement</a:t>
            </a:r>
          </a:p>
          <a:p>
            <a:pPr marL="400050">
              <a:spcAft>
                <a:spcPts val="300"/>
              </a:spcAft>
              <a:buFont typeface="Wingdings" panose="05000000000000000000" pitchFamily="2" charset="2"/>
              <a:buChar char="ü"/>
            </a:pPr>
            <a:r>
              <a:rPr lang="en-US" sz="1800" dirty="0" smtClean="0"/>
              <a:t>Request </a:t>
            </a:r>
            <a:r>
              <a:rPr lang="en-US" sz="1800" dirty="0"/>
              <a:t>a programmatic recommendation from FEMA to waive environmental review requirements for the designated STEP </a:t>
            </a:r>
            <a:r>
              <a:rPr lang="en-US" sz="1800" dirty="0" smtClean="0"/>
              <a:t>area</a:t>
            </a:r>
          </a:p>
          <a:p>
            <a:pPr marL="800100" lvl="1">
              <a:spcAft>
                <a:spcPts val="300"/>
              </a:spcAft>
              <a:buFont typeface="Arial" panose="020B0604020202020204" pitchFamily="34" charset="0"/>
              <a:buChar char="•"/>
            </a:pPr>
            <a:r>
              <a:rPr lang="en-US" sz="1800" dirty="0" smtClean="0"/>
              <a:t>No ground disturbing work or impact on floodway/drainage</a:t>
            </a:r>
            <a:endParaRPr lang="en-US" sz="1800" dirty="0"/>
          </a:p>
          <a:p>
            <a:pPr marL="400050">
              <a:spcAft>
                <a:spcPts val="300"/>
              </a:spcAft>
              <a:buFont typeface="Wingdings" panose="05000000000000000000" pitchFamily="2" charset="2"/>
              <a:buChar char="ü"/>
            </a:pPr>
            <a:r>
              <a:rPr lang="en-US" sz="1800" dirty="0" smtClean="0"/>
              <a:t>Coordinate </a:t>
            </a:r>
            <a:r>
              <a:rPr lang="en-US" sz="1800" dirty="0"/>
              <a:t>with the long-term housing solution to create program efficiencies and avoid duplication of </a:t>
            </a:r>
            <a:r>
              <a:rPr lang="en-US" sz="1800" dirty="0" smtClean="0"/>
              <a:t>benefits (e.g., CDBG-DR housing program)</a:t>
            </a:r>
            <a:endParaRPr lang="en-US" sz="1800" dirty="0"/>
          </a:p>
          <a:p>
            <a:pPr marL="400050">
              <a:spcAft>
                <a:spcPts val="300"/>
              </a:spcAft>
              <a:buFont typeface="Wingdings" panose="05000000000000000000" pitchFamily="2" charset="2"/>
              <a:buChar char="ü"/>
            </a:pPr>
            <a:r>
              <a:rPr lang="en-US" sz="1800" dirty="0" smtClean="0"/>
              <a:t>Avoid confusing and conflicted community communication</a:t>
            </a:r>
          </a:p>
          <a:p>
            <a:pPr marL="400050">
              <a:spcAft>
                <a:spcPts val="300"/>
              </a:spcAft>
              <a:buFont typeface="Wingdings" panose="05000000000000000000" pitchFamily="2" charset="2"/>
              <a:buChar char="ü"/>
            </a:pPr>
            <a:r>
              <a:rPr lang="en-US" sz="1800" dirty="0" smtClean="0"/>
              <a:t>Develop robust </a:t>
            </a:r>
            <a:r>
              <a:rPr lang="en-US" sz="1800" dirty="0"/>
              <a:t>internal controls to monitor and review contractor work </a:t>
            </a:r>
            <a:r>
              <a:rPr lang="en-US" sz="1800" dirty="0" smtClean="0"/>
              <a:t>to justify eligibility</a:t>
            </a:r>
          </a:p>
          <a:p>
            <a:pPr marL="400050">
              <a:spcAft>
                <a:spcPts val="300"/>
              </a:spcAft>
              <a:buFont typeface="Wingdings" panose="05000000000000000000" pitchFamily="2" charset="2"/>
              <a:buChar char="ü"/>
            </a:pPr>
            <a:r>
              <a:rPr lang="en-US" sz="1800" dirty="0" smtClean="0"/>
              <a:t>Develop clear escalation steps because contractor </a:t>
            </a:r>
            <a:r>
              <a:rPr lang="en-US" sz="1800" dirty="0"/>
              <a:t>disputes inevitable </a:t>
            </a:r>
            <a:endParaRPr lang="en-US" sz="1800" dirty="0" smtClean="0"/>
          </a:p>
          <a:p>
            <a:pPr marL="400050">
              <a:spcAft>
                <a:spcPts val="300"/>
              </a:spcAft>
              <a:buFont typeface="Wingdings" panose="05000000000000000000" pitchFamily="2" charset="2"/>
              <a:buChar char="ü"/>
            </a:pPr>
            <a:r>
              <a:rPr lang="en-US" sz="1800" dirty="0" smtClean="0"/>
              <a:t>Begin </a:t>
            </a:r>
            <a:r>
              <a:rPr lang="en-US" sz="1800" dirty="0"/>
              <a:t>building a case to justify your program by considering the viewpoint of a conservative outsider (e.g., OIG </a:t>
            </a:r>
            <a:r>
              <a:rPr lang="en-US" sz="1800" dirty="0" smtClean="0"/>
              <a:t>auditor</a:t>
            </a:r>
            <a:r>
              <a:rPr lang="en-US" sz="1800" dirty="0"/>
              <a:t>)</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23</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95166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3BCE9-E9D1-4643-8A95-B4395C175DFB}" type="slidenum">
              <a:rPr lang="en-US" smtClean="0"/>
              <a:t>24</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a:spcBef>
                <a:spcPct val="0"/>
              </a:spcBef>
            </a:pPr>
            <a:r>
              <a:rPr lang="en-US" sz="2800" b="1" dirty="0"/>
              <a:t>Thank You</a:t>
            </a:r>
          </a:p>
        </p:txBody>
      </p:sp>
      <p:sp>
        <p:nvSpPr>
          <p:cNvPr id="9" name="Content Placeholder 2"/>
          <p:cNvSpPr>
            <a:spLocks noGrp="1"/>
          </p:cNvSpPr>
          <p:nvPr>
            <p:ph idx="1"/>
          </p:nvPr>
        </p:nvSpPr>
        <p:spPr>
          <a:xfrm>
            <a:off x="457200" y="1295400"/>
            <a:ext cx="8229600" cy="4525963"/>
          </a:xfrm>
        </p:spPr>
        <p:txBody>
          <a:bodyPr/>
          <a:lstStyle/>
          <a:p>
            <a:pPr marL="0" indent="0" algn="ctr">
              <a:buNone/>
            </a:pPr>
            <a:r>
              <a:rPr lang="en-US" sz="3600" b="1" dirty="0"/>
              <a:t>John Grathwol</a:t>
            </a:r>
            <a:endParaRPr lang="en-US" sz="3600" dirty="0"/>
          </a:p>
          <a:p>
            <a:pPr marL="0" indent="0" algn="ctr">
              <a:buNone/>
            </a:pPr>
            <a:r>
              <a:rPr lang="en-US" sz="2400" dirty="0"/>
              <a:t>Deputy Director</a:t>
            </a:r>
          </a:p>
          <a:p>
            <a:pPr marL="0" indent="0" algn="ctr">
              <a:buNone/>
            </a:pPr>
            <a:r>
              <a:rPr lang="en-US" sz="2400" dirty="0"/>
              <a:t>NYC Mayor’s Office of Management &amp; Budget</a:t>
            </a:r>
          </a:p>
          <a:p>
            <a:pPr marL="0" indent="0" algn="ctr">
              <a:buNone/>
            </a:pPr>
            <a:endParaRPr lang="en-US" sz="2400" dirty="0"/>
          </a:p>
          <a:p>
            <a:pPr marL="0" indent="0" algn="ctr">
              <a:buNone/>
            </a:pPr>
            <a:r>
              <a:rPr lang="en-US" sz="2400" dirty="0"/>
              <a:t>grathwolj@omb.nyc.gov</a:t>
            </a:r>
          </a:p>
          <a:p>
            <a:pPr marL="0" indent="0" algn="ctr">
              <a:buNone/>
            </a:pPr>
            <a:endParaRPr lang="en-US" sz="2400" dirty="0"/>
          </a:p>
        </p:txBody>
      </p:sp>
      <p:sp>
        <p:nvSpPr>
          <p:cNvPr id="8" name="Footer Placeholder 4">
            <a:extLst>
              <a:ext uri="{FF2B5EF4-FFF2-40B4-BE49-F238E27FC236}">
                <a16:creationId xmlns:a16="http://schemas.microsoft.com/office/drawing/2014/main" xmlns="" id="{8A764177-5B70-426E-897B-AAF67851B6B0}"/>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10"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35975671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9050" y="95999"/>
            <a:ext cx="9182100" cy="1143000"/>
          </a:xfrm>
        </p:spPr>
        <p:txBody>
          <a:bodyPr>
            <a:noAutofit/>
          </a:bodyPr>
          <a:lstStyle/>
          <a:p>
            <a:pPr algn="l"/>
            <a:r>
              <a:rPr lang="en-US" sz="1900" b="1" dirty="0"/>
              <a:t>Hurricane Sandy made landfall in NYC on October 29, 2012 shortly after the Autumnal Equinox during a full moon at high tide, causing record-breaking storm surge and flooding  </a:t>
            </a:r>
            <a:br>
              <a:rPr lang="en-US" sz="1900" b="1" dirty="0"/>
            </a:br>
            <a:endParaRPr lang="en-US" sz="1900" b="1" dirty="0"/>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266700" y="1458493"/>
            <a:ext cx="8686800" cy="4678363"/>
          </a:xfrm>
        </p:spPr>
        <p:txBody>
          <a:bodyPr>
            <a:normAutofit/>
          </a:bodyPr>
          <a:lstStyle/>
          <a:p>
            <a:pPr marL="0" indent="0">
              <a:buNone/>
            </a:pPr>
            <a:r>
              <a:rPr lang="en-US" sz="2000" dirty="0"/>
              <a:t>Sandy moved slowly up the eastern seaboard, spiraling counterclockwise as it made landfall in NYC with 80 mph winds extending 1,000 miles.</a:t>
            </a:r>
          </a:p>
          <a:p>
            <a:pPr marL="0" indent="0">
              <a:buNone/>
            </a:pPr>
            <a:endParaRPr lang="en-US" sz="2000" dirty="0"/>
          </a:p>
          <a:p>
            <a:r>
              <a:rPr lang="en-US" sz="2000" dirty="0"/>
              <a:t>300,000 housing units in inundation zone</a:t>
            </a:r>
          </a:p>
          <a:p>
            <a:pPr lvl="1"/>
            <a:r>
              <a:rPr lang="en-US" sz="1600" dirty="0"/>
              <a:t>Roughly 10% of NYCs occupied housing units</a:t>
            </a:r>
          </a:p>
          <a:p>
            <a:r>
              <a:rPr lang="en-US" sz="2000" dirty="0"/>
              <a:t>Storm surge covered 17% of NYC land</a:t>
            </a:r>
          </a:p>
          <a:p>
            <a:r>
              <a:rPr lang="en-US" sz="2000" dirty="0"/>
              <a:t>Extensive flooding, structural damage, and lost basic utilities including electric, gas, and water</a:t>
            </a:r>
          </a:p>
          <a:p>
            <a:r>
              <a:rPr lang="en-US" sz="2000" dirty="0"/>
              <a:t>44 fatalities</a:t>
            </a:r>
          </a:p>
          <a:p>
            <a:r>
              <a:rPr lang="en-US" sz="2000" dirty="0"/>
              <a:t>2 million NYC residents lost power</a:t>
            </a:r>
          </a:p>
          <a:p>
            <a:r>
              <a:rPr lang="en-US" sz="2000" dirty="0"/>
              <a:t>6,500 patients evacuated from health care facilities</a:t>
            </a:r>
          </a:p>
          <a:p>
            <a:r>
              <a:rPr lang="en-US" sz="2000" dirty="0"/>
              <a:t>Major damage to public infrastructure</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3</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138978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68300" y="1200"/>
            <a:ext cx="8763000" cy="1143000"/>
          </a:xfrm>
        </p:spPr>
        <p:txBody>
          <a:bodyPr>
            <a:noAutofit/>
          </a:bodyPr>
          <a:lstStyle/>
          <a:p>
            <a:pPr lvl="1"/>
            <a:r>
              <a:rPr lang="en-US" sz="2400" b="1" dirty="0">
                <a:latin typeface="+mj-lt"/>
              </a:rPr>
              <a:t>150,000 NYC residents were displaced by Sandy, precipitating a citywide sheltering crisis</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266700" y="1458493"/>
            <a:ext cx="8686800" cy="4678363"/>
          </a:xfrm>
        </p:spPr>
        <p:txBody>
          <a:bodyPr>
            <a:normAutofit/>
          </a:bodyPr>
          <a:lstStyle/>
          <a:p>
            <a:r>
              <a:rPr lang="en-US" sz="2200" dirty="0"/>
              <a:t>At the time, largest housing emergency since Katrina</a:t>
            </a:r>
          </a:p>
          <a:p>
            <a:endParaRPr lang="en-US" sz="2200" dirty="0"/>
          </a:p>
          <a:p>
            <a:r>
              <a:rPr lang="en-US" sz="2200" dirty="0"/>
              <a:t>Older detached single family homes most severely damaged in coastal Staten </a:t>
            </a:r>
            <a:r>
              <a:rPr lang="en-US" sz="2200" dirty="0" smtClean="0"/>
              <a:t>Island, Queens, and Brooklyn</a:t>
            </a:r>
            <a:endParaRPr lang="en-US" sz="2200" dirty="0"/>
          </a:p>
          <a:p>
            <a:endParaRPr lang="en-US" sz="2200" dirty="0"/>
          </a:p>
          <a:p>
            <a:r>
              <a:rPr lang="en-US" sz="2200" dirty="0"/>
              <a:t>70,000 housing units applied for FEMA Individual Assistance (IA)</a:t>
            </a:r>
          </a:p>
          <a:p>
            <a:endParaRPr lang="en-US" sz="2200" dirty="0"/>
          </a:p>
          <a:p>
            <a:r>
              <a:rPr lang="en-US" sz="2200" dirty="0"/>
              <a:t>Many New Yorkers stayed in their damaged homes</a:t>
            </a:r>
          </a:p>
          <a:p>
            <a:endParaRPr lang="en-US" sz="2200" dirty="0"/>
          </a:p>
          <a:p>
            <a:r>
              <a:rPr lang="en-US" sz="2200" dirty="0"/>
              <a:t>The early onset of winter – with freezing temperatures – created a public health crisis that exacerbated the sheltering crisis</a:t>
            </a:r>
          </a:p>
          <a:p>
            <a:endParaRPr lang="en-US" sz="2200" dirty="0"/>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4</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67892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68300" y="1200"/>
            <a:ext cx="8763000" cy="1143000"/>
          </a:xfrm>
        </p:spPr>
        <p:txBody>
          <a:bodyPr>
            <a:noAutofit/>
          </a:bodyPr>
          <a:lstStyle/>
          <a:p>
            <a:pPr lvl="1"/>
            <a:r>
              <a:rPr lang="en-US" sz="2400" b="1" dirty="0">
                <a:latin typeface="+mj-lt"/>
              </a:rPr>
              <a:t>Existing congregate shelters were overwhelmed, and traditional surge sheltering options were not readily available </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134088" y="1349975"/>
            <a:ext cx="8899500" cy="4800600"/>
          </a:xfrm>
        </p:spPr>
        <p:txBody>
          <a:bodyPr>
            <a:normAutofit/>
          </a:bodyPr>
          <a:lstStyle/>
          <a:p>
            <a:endParaRPr lang="en-US" sz="2100" dirty="0"/>
          </a:p>
          <a:p>
            <a:r>
              <a:rPr lang="en-US" sz="2000" dirty="0"/>
              <a:t>Officials resisted </a:t>
            </a:r>
            <a:r>
              <a:rPr lang="en-US" sz="2000" u="sng" dirty="0"/>
              <a:t>mass congregate </a:t>
            </a:r>
            <a:r>
              <a:rPr lang="en-US" sz="2000" u="sng" dirty="0" smtClean="0"/>
              <a:t>sheltering</a:t>
            </a:r>
            <a:endParaRPr lang="en-US" sz="2000" dirty="0"/>
          </a:p>
          <a:p>
            <a:endParaRPr lang="en-US" sz="2000" dirty="0"/>
          </a:p>
          <a:p>
            <a:r>
              <a:rPr lang="en-US" sz="2000" dirty="0"/>
              <a:t>There was no space for </a:t>
            </a:r>
            <a:r>
              <a:rPr lang="en-US" sz="2000" u="sng" dirty="0"/>
              <a:t>FEMA manufactured housing units (MHUs)</a:t>
            </a:r>
          </a:p>
          <a:p>
            <a:endParaRPr lang="en-US" sz="2000" dirty="0"/>
          </a:p>
          <a:p>
            <a:r>
              <a:rPr lang="en-US" sz="2000" dirty="0" smtClean="0"/>
              <a:t>FEMA and NYC ran </a:t>
            </a:r>
            <a:r>
              <a:rPr lang="en-US" sz="2000" dirty="0"/>
              <a:t>small </a:t>
            </a:r>
            <a:r>
              <a:rPr lang="en-US" sz="2000" u="sng" dirty="0"/>
              <a:t>hotel sheltering </a:t>
            </a:r>
            <a:r>
              <a:rPr lang="en-US" sz="2000" u="sng" dirty="0" smtClean="0"/>
              <a:t>programs</a:t>
            </a:r>
            <a:r>
              <a:rPr lang="en-US" sz="2000" dirty="0" smtClean="0"/>
              <a:t>, </a:t>
            </a:r>
            <a:r>
              <a:rPr lang="en-US" sz="2000" dirty="0"/>
              <a:t>but </a:t>
            </a:r>
            <a:r>
              <a:rPr lang="en-US" sz="2000" dirty="0" smtClean="0"/>
              <a:t>they </a:t>
            </a:r>
            <a:r>
              <a:rPr lang="en-US" sz="2000" dirty="0"/>
              <a:t>had a narrow scope</a:t>
            </a:r>
          </a:p>
          <a:p>
            <a:endParaRPr lang="en-US" sz="2000" dirty="0"/>
          </a:p>
          <a:p>
            <a:r>
              <a:rPr lang="en-US" sz="2000" dirty="0"/>
              <a:t>NYC opened </a:t>
            </a:r>
            <a:r>
              <a:rPr lang="en-US" sz="2000" u="sng" dirty="0"/>
              <a:t>smaller congregate shelters </a:t>
            </a:r>
            <a:r>
              <a:rPr lang="en-US" sz="2000" dirty="0"/>
              <a:t>in </a:t>
            </a:r>
            <a:r>
              <a:rPr lang="en-US" sz="2000" dirty="0" smtClean="0"/>
              <a:t>schools, but they were closed relatively quickly due to a norovirus outbreak and students returning to school</a:t>
            </a:r>
          </a:p>
          <a:p>
            <a:pPr marL="0" indent="0">
              <a:buNone/>
            </a:pPr>
            <a:endParaRPr lang="en-US" sz="2100" dirty="0"/>
          </a:p>
          <a:p>
            <a:pPr marL="0" indent="0" algn="ctr">
              <a:buNone/>
            </a:pPr>
            <a:r>
              <a:rPr lang="en-US" sz="2000" b="1" i="1" dirty="0"/>
              <a:t>With limited sheltering options, many New Yorkers stayed in their damaged homes</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5</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09883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D3BCE9-E9D1-4643-8A95-B4395C175DFB}" type="slidenum">
              <a:rPr lang="en-US" smtClean="0"/>
              <a:t>6</a:t>
            </a:fld>
            <a:endParaRPr lang="en-US" dirty="0"/>
          </a:p>
        </p:txBody>
      </p:sp>
      <p:sp>
        <p:nvSpPr>
          <p:cNvPr id="7" name="Title 1"/>
          <p:cNvSpPr txBox="1">
            <a:spLocks/>
          </p:cNvSpPr>
          <p:nvPr/>
        </p:nvSpPr>
        <p:spPr>
          <a:xfrm>
            <a:off x="457200" y="0"/>
            <a:ext cx="8458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t>Presentation Roadmap</a:t>
            </a:r>
          </a:p>
        </p:txBody>
      </p:sp>
      <p:sp>
        <p:nvSpPr>
          <p:cNvPr id="12" name="Footer Placeholder 4">
            <a:extLst>
              <a:ext uri="{FF2B5EF4-FFF2-40B4-BE49-F238E27FC236}">
                <a16:creationId xmlns:a16="http://schemas.microsoft.com/office/drawing/2014/main" xmlns="" id="{A8F62544-602D-462E-A112-FCC9FA24E86F}"/>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3" name="Content Placeholder 2">
            <a:extLst>
              <a:ext uri="{FF2B5EF4-FFF2-40B4-BE49-F238E27FC236}">
                <a16:creationId xmlns:a16="http://schemas.microsoft.com/office/drawing/2014/main" xmlns="" id="{88EF1DB8-4BF0-44E2-A8C6-908679F63539}"/>
              </a:ext>
            </a:extLst>
          </p:cNvPr>
          <p:cNvSpPr>
            <a:spLocks noGrp="1"/>
          </p:cNvSpPr>
          <p:nvPr>
            <p:ph idx="1"/>
          </p:nvPr>
        </p:nvSpPr>
        <p:spPr>
          <a:xfrm>
            <a:off x="381000" y="2195512"/>
            <a:ext cx="8153400" cy="4525963"/>
          </a:xfrm>
        </p:spPr>
        <p:txBody>
          <a:bodyPr>
            <a:normAutofit/>
          </a:bodyPr>
          <a:lstStyle/>
          <a:p>
            <a:pPr marL="514350" indent="-514350">
              <a:buFont typeface="+mj-lt"/>
              <a:buAutoNum type="alphaUcPeriod"/>
            </a:pPr>
            <a:r>
              <a:rPr lang="en-US" sz="3000" dirty="0">
                <a:solidFill>
                  <a:schemeClr val="bg1">
                    <a:lumMod val="65000"/>
                  </a:schemeClr>
                </a:solidFill>
              </a:rPr>
              <a:t>Background and context</a:t>
            </a:r>
          </a:p>
          <a:p>
            <a:pPr marL="514350" indent="-514350">
              <a:buFont typeface="+mj-lt"/>
              <a:buAutoNum type="alphaUcPeriod"/>
            </a:pPr>
            <a:r>
              <a:rPr lang="en-US" sz="3000" b="1" dirty="0"/>
              <a:t>Emergency shelter-in-place </a:t>
            </a:r>
            <a:r>
              <a:rPr lang="en-US" b="1" dirty="0"/>
              <a:t>solution</a:t>
            </a:r>
            <a:endParaRPr lang="en-US" sz="3000" b="1" dirty="0">
              <a:highlight>
                <a:srgbClr val="FFFF00"/>
              </a:highlight>
            </a:endParaRPr>
          </a:p>
          <a:p>
            <a:pPr marL="514350" indent="-514350">
              <a:buFont typeface="+mj-lt"/>
              <a:buAutoNum type="alphaUcPeriod"/>
            </a:pPr>
            <a:r>
              <a:rPr lang="en-US" sz="3000" dirty="0">
                <a:solidFill>
                  <a:schemeClr val="bg1">
                    <a:lumMod val="65000"/>
                  </a:schemeClr>
                </a:solidFill>
              </a:rPr>
              <a:t>Procurement and contracting</a:t>
            </a:r>
          </a:p>
          <a:p>
            <a:pPr marL="514350" indent="-514350">
              <a:buFont typeface="+mj-lt"/>
              <a:buAutoNum type="alphaUcPeriod"/>
            </a:pPr>
            <a:r>
              <a:rPr lang="en-US" sz="3000" dirty="0">
                <a:solidFill>
                  <a:schemeClr val="bg1">
                    <a:lumMod val="65000"/>
                  </a:schemeClr>
                </a:solidFill>
              </a:rPr>
              <a:t>Solutions to challenges in implementation</a:t>
            </a:r>
          </a:p>
          <a:p>
            <a:pPr marL="514350" indent="-514350">
              <a:buFont typeface="+mj-lt"/>
              <a:buAutoNum type="alphaUcPeriod"/>
            </a:pPr>
            <a:r>
              <a:rPr lang="en-US" sz="3000" dirty="0">
                <a:solidFill>
                  <a:schemeClr val="bg1">
                    <a:lumMod val="65000"/>
                  </a:schemeClr>
                </a:solidFill>
              </a:rPr>
              <a:t>Lessons learned</a:t>
            </a:r>
          </a:p>
        </p:txBody>
      </p:sp>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14648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9200" y="-1800"/>
            <a:ext cx="9204300" cy="1143000"/>
          </a:xfrm>
        </p:spPr>
        <p:txBody>
          <a:bodyPr>
            <a:noAutofit/>
          </a:bodyPr>
          <a:lstStyle/>
          <a:p>
            <a:pPr lvl="1"/>
            <a:r>
              <a:rPr lang="en-US" sz="2400" b="1" dirty="0">
                <a:latin typeface="+mj-lt"/>
              </a:rPr>
              <a:t>NYC, NYS, and FEMA faced the sheltering crisis head-on, implementing a shelter-in-place program within two weeks of Sandy</a:t>
            </a:r>
          </a:p>
        </p:txBody>
      </p:sp>
      <p:sp>
        <p:nvSpPr>
          <p:cNvPr id="3" name="Content Placeholder 2">
            <a:extLst>
              <a:ext uri="{FF2B5EF4-FFF2-40B4-BE49-F238E27FC236}">
                <a16:creationId xmlns:a16="http://schemas.microsoft.com/office/drawing/2014/main" xmlns="" id="{263CAC4D-6B18-42F4-946F-76817B7E2EA3}"/>
              </a:ext>
            </a:extLst>
          </p:cNvPr>
          <p:cNvSpPr>
            <a:spLocks noGrp="1"/>
          </p:cNvSpPr>
          <p:nvPr>
            <p:ph idx="1"/>
          </p:nvPr>
        </p:nvSpPr>
        <p:spPr>
          <a:xfrm>
            <a:off x="228600" y="1218300"/>
            <a:ext cx="8686800" cy="5060950"/>
          </a:xfrm>
        </p:spPr>
        <p:txBody>
          <a:bodyPr>
            <a:normAutofit fontScale="92500" lnSpcReduction="10000"/>
          </a:bodyPr>
          <a:lstStyle/>
          <a:p>
            <a:pPr marL="0" indent="0" algn="ctr">
              <a:buNone/>
            </a:pPr>
            <a:r>
              <a:rPr lang="en-US" sz="1800" i="1" dirty="0"/>
              <a:t>“Federal agencies may on the direction of the President, provide assistance essential to meeting immediate threats to life and property resulting from a major disaster [including] emergency shelter.”  </a:t>
            </a:r>
            <a:r>
              <a:rPr lang="en-US" sz="1800" b="1" i="1" dirty="0"/>
              <a:t>- </a:t>
            </a:r>
            <a:r>
              <a:rPr lang="en-US" sz="1800" b="1" dirty="0"/>
              <a:t>Section 403(a) of the Stafford Act</a:t>
            </a:r>
          </a:p>
          <a:p>
            <a:pPr marL="0" indent="0">
              <a:buNone/>
            </a:pPr>
            <a:endParaRPr lang="en-US" sz="1800" dirty="0"/>
          </a:p>
          <a:p>
            <a:r>
              <a:rPr lang="en-US" sz="2000" dirty="0"/>
              <a:t>FEMA leadership agreed that emergency home repairs to allow survivors to shelter-in-place was the only solution to the sheltering crisis</a:t>
            </a:r>
          </a:p>
          <a:p>
            <a:pPr lvl="1"/>
            <a:r>
              <a:rPr lang="en-US" sz="1600" dirty="0"/>
              <a:t>NYC Rapid Repairs Program</a:t>
            </a:r>
          </a:p>
          <a:p>
            <a:pPr lvl="1"/>
            <a:r>
              <a:rPr lang="en-US" sz="1600" dirty="0"/>
              <a:t>FEMA Sheltering and Temporary Essential Power (STEP) Pilot Program</a:t>
            </a:r>
          </a:p>
          <a:p>
            <a:pPr lvl="1"/>
            <a:endParaRPr lang="en-US" sz="1600" dirty="0"/>
          </a:p>
          <a:p>
            <a:r>
              <a:rPr lang="en-US" sz="2000" dirty="0"/>
              <a:t>NYC, NYS, and FEMA had to first </a:t>
            </a:r>
            <a:r>
              <a:rPr lang="en-US" sz="2000" dirty="0" smtClean="0"/>
              <a:t>address multiple challenges:</a:t>
            </a:r>
            <a:endParaRPr lang="en-US" sz="2000" dirty="0"/>
          </a:p>
          <a:p>
            <a:pPr lvl="1"/>
            <a:r>
              <a:rPr lang="en-US" sz="1600" dirty="0" smtClean="0"/>
              <a:t>How to immediately stand up a call center to register tens of thousands of applicants</a:t>
            </a:r>
          </a:p>
          <a:p>
            <a:pPr lvl="1"/>
            <a:r>
              <a:rPr lang="en-US" sz="1600" dirty="0" smtClean="0"/>
              <a:t>How to develop registration criteria for a never-before-implemented sheltering program </a:t>
            </a:r>
            <a:br>
              <a:rPr lang="en-US" sz="1600" dirty="0" smtClean="0"/>
            </a:br>
            <a:r>
              <a:rPr lang="en-US" sz="1600" dirty="0" smtClean="0"/>
              <a:t>(e.g., registrants could only be property owners)</a:t>
            </a:r>
          </a:p>
          <a:p>
            <a:pPr lvl="1"/>
            <a:r>
              <a:rPr lang="en-US" sz="1600" dirty="0" smtClean="0"/>
              <a:t>How to quickly mobilize contractors with sufficient capacity for a large volume of complex work</a:t>
            </a:r>
          </a:p>
          <a:p>
            <a:pPr lvl="1"/>
            <a:r>
              <a:rPr lang="en-US" sz="1600" dirty="0" smtClean="0"/>
              <a:t>How to establish a legal mechanism to allow contractors to gain legal entry to homes</a:t>
            </a:r>
          </a:p>
          <a:p>
            <a:pPr lvl="1"/>
            <a:r>
              <a:rPr lang="en-US" sz="1600" dirty="0" smtClean="0"/>
              <a:t>How to design a program to facilitate eventual federal reimbursement</a:t>
            </a:r>
          </a:p>
          <a:p>
            <a:pPr marL="457200" lvl="1" indent="0">
              <a:buNone/>
            </a:pPr>
            <a:endParaRPr lang="en-US" sz="1600" dirty="0"/>
          </a:p>
          <a:p>
            <a:r>
              <a:rPr lang="en-US" sz="2000" dirty="0"/>
              <a:t>Quick </a:t>
            </a:r>
            <a:r>
              <a:rPr lang="en-US" sz="2000" dirty="0" smtClean="0"/>
              <a:t>partnering on solutions to these challenges </a:t>
            </a:r>
            <a:r>
              <a:rPr lang="en-US" sz="2000" dirty="0"/>
              <a:t>led to a Mayoral announcement, formal FEMA program guidance, and a list of STEP-eligible repairs</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7</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57732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68300" y="1200"/>
            <a:ext cx="8763000" cy="1143000"/>
          </a:xfrm>
        </p:spPr>
        <p:txBody>
          <a:bodyPr>
            <a:noAutofit/>
          </a:bodyPr>
          <a:lstStyle/>
          <a:p>
            <a:pPr lvl="1"/>
            <a:r>
              <a:rPr lang="en-US" sz="2400" b="1" dirty="0">
                <a:latin typeface="+mj-lt"/>
              </a:rPr>
              <a:t>Rapid repairs work began on November 21, 2012 after 12 days of intense preparation</a:t>
            </a:r>
          </a:p>
        </p:txBody>
      </p:sp>
      <p:graphicFrame>
        <p:nvGraphicFramePr>
          <p:cNvPr id="5" name="Content Placeholder 4">
            <a:extLst>
              <a:ext uri="{FF2B5EF4-FFF2-40B4-BE49-F238E27FC236}">
                <a16:creationId xmlns:a16="http://schemas.microsoft.com/office/drawing/2014/main" xmlns="" id="{A49AE2C3-A300-40F2-8FAC-B2DBBFD751B9}"/>
              </a:ext>
            </a:extLst>
          </p:cNvPr>
          <p:cNvGraphicFramePr>
            <a:graphicFrameLocks noGrp="1"/>
          </p:cNvGraphicFramePr>
          <p:nvPr>
            <p:ph idx="1"/>
            <p:extLst>
              <p:ext uri="{D42A27DB-BD31-4B8C-83A1-F6EECF244321}">
                <p14:modId xmlns:p14="http://schemas.microsoft.com/office/powerpoint/2010/main" val="1025401732"/>
              </p:ext>
            </p:extLst>
          </p:nvPr>
        </p:nvGraphicFramePr>
        <p:xfrm>
          <a:off x="399661" y="1676400"/>
          <a:ext cx="8382000" cy="3896946"/>
        </p:xfrm>
        <a:graphic>
          <a:graphicData uri="http://schemas.openxmlformats.org/drawingml/2006/table">
            <a:tbl>
              <a:tblPr firstCol="1" bandRow="1">
                <a:tableStyleId>{073A0DAA-6AF3-43AB-8588-CEC1D06C72B9}</a:tableStyleId>
              </a:tblPr>
              <a:tblGrid>
                <a:gridCol w="1474922">
                  <a:extLst>
                    <a:ext uri="{9D8B030D-6E8A-4147-A177-3AD203B41FA5}">
                      <a16:colId xmlns:a16="http://schemas.microsoft.com/office/drawing/2014/main" xmlns="" val="1558686709"/>
                    </a:ext>
                  </a:extLst>
                </a:gridCol>
                <a:gridCol w="6907078">
                  <a:extLst>
                    <a:ext uri="{9D8B030D-6E8A-4147-A177-3AD203B41FA5}">
                      <a16:colId xmlns:a16="http://schemas.microsoft.com/office/drawing/2014/main" xmlns="" val="1585664949"/>
                    </a:ext>
                  </a:extLst>
                </a:gridCol>
              </a:tblGrid>
              <a:tr h="85308">
                <a:tc>
                  <a:txBody>
                    <a:bodyPr/>
                    <a:lstStyle/>
                    <a:p>
                      <a:pPr marL="0" marR="0" algn="l">
                        <a:lnSpc>
                          <a:spcPct val="107000"/>
                        </a:lnSpc>
                        <a:spcBef>
                          <a:spcPts val="0"/>
                        </a:spcBef>
                        <a:spcAft>
                          <a:spcPts val="0"/>
                        </a:spcAft>
                      </a:pPr>
                      <a:r>
                        <a:rPr lang="en-US" sz="2000" dirty="0">
                          <a:effectLst/>
                        </a:rPr>
                        <a:t>Nov. 9</a:t>
                      </a:r>
                      <a:r>
                        <a:rPr lang="en-US" sz="2000" baseline="30000" dirty="0">
                          <a:effectLst/>
                        </a:rPr>
                        <a:t>th</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a:effectLst/>
                        </a:rPr>
                        <a:t>Mayor Bloomberg announced Rapid Repairs Program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15384680"/>
                  </a:ext>
                </a:extLst>
              </a:tr>
              <a:tr h="486423">
                <a:tc>
                  <a:txBody>
                    <a:bodyPr/>
                    <a:lstStyle/>
                    <a:p>
                      <a:pPr marL="0" marR="0" algn="l">
                        <a:lnSpc>
                          <a:spcPct val="107000"/>
                        </a:lnSpc>
                        <a:spcBef>
                          <a:spcPts val="0"/>
                        </a:spcBef>
                        <a:spcAft>
                          <a:spcPts val="0"/>
                        </a:spcAft>
                      </a:pPr>
                      <a:r>
                        <a:rPr lang="en-US" sz="2000" dirty="0">
                          <a:effectLst/>
                        </a:rPr>
                        <a:t>Nov. 11</a:t>
                      </a:r>
                      <a:r>
                        <a:rPr lang="en-US" sz="2000" baseline="30000" dirty="0">
                          <a:effectLst/>
                        </a:rPr>
                        <a:t>th</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a:effectLst/>
                        </a:rPr>
                        <a:t>Homeowner registration began – survivors called NYC’s “311”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32119771"/>
                  </a:ext>
                </a:extLst>
              </a:tr>
              <a:tr h="486423">
                <a:tc>
                  <a:txBody>
                    <a:bodyPr/>
                    <a:lstStyle/>
                    <a:p>
                      <a:pPr marL="0" marR="0" algn="l">
                        <a:lnSpc>
                          <a:spcPct val="107000"/>
                        </a:lnSpc>
                        <a:spcBef>
                          <a:spcPts val="0"/>
                        </a:spcBef>
                        <a:spcAft>
                          <a:spcPts val="0"/>
                        </a:spcAft>
                      </a:pPr>
                      <a:r>
                        <a:rPr lang="en-US" sz="2000" dirty="0">
                          <a:effectLst/>
                        </a:rPr>
                        <a:t>Nov. 13</a:t>
                      </a:r>
                      <a:r>
                        <a:rPr lang="en-US" sz="2000" baseline="30000" dirty="0">
                          <a:effectLst/>
                        </a:rPr>
                        <a:t>th</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a:effectLst/>
                        </a:rPr>
                        <a:t>Homeowner registration reached 2,238 in two days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9090157"/>
                  </a:ext>
                </a:extLst>
              </a:tr>
              <a:tr h="486423">
                <a:tc>
                  <a:txBody>
                    <a:bodyPr/>
                    <a:lstStyle/>
                    <a:p>
                      <a:pPr marL="0" marR="0" algn="l">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Nov. 16</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algn="l">
                        <a:lnSpc>
                          <a:spcPct val="107000"/>
                        </a:lnSpc>
                        <a:spcBef>
                          <a:spcPts val="0"/>
                        </a:spcBef>
                        <a:spcAft>
                          <a:spcPts val="0"/>
                        </a:spcAft>
                      </a:pPr>
                      <a:r>
                        <a:rPr lang="en-US" sz="2000" dirty="0">
                          <a:effectLst/>
                        </a:rPr>
                        <a:t>FEMA unable to negotiate IA TAC contract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20566701"/>
                  </a:ext>
                </a:extLst>
              </a:tr>
              <a:tr h="486423">
                <a:tc>
                  <a:txBody>
                    <a:bodyPr/>
                    <a:lstStyle/>
                    <a:p>
                      <a:pPr marL="0" marR="0" algn="l">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Nov. 16</a:t>
                      </a:r>
                      <a:r>
                        <a:rPr lang="en-US" sz="2000"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NYC OMB reallocated</a:t>
                      </a:r>
                      <a:r>
                        <a:rPr lang="en-US" sz="2000" baseline="0" dirty="0" smtClean="0">
                          <a:effectLst/>
                          <a:latin typeface="Calibri" panose="020F0502020204030204" pitchFamily="34" charset="0"/>
                          <a:ea typeface="Calibri" panose="020F0502020204030204" pitchFamily="34" charset="0"/>
                          <a:cs typeface="Times New Roman" panose="02020603050405020304" pitchFamily="18" charset="0"/>
                        </a:rPr>
                        <a:t> $500M </a:t>
                      </a:r>
                      <a:r>
                        <a:rPr lang="en-US" sz="2000" dirty="0" smtClean="0">
                          <a:effectLst/>
                        </a:rPr>
                        <a:t>to this emergency housing program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53355692"/>
                  </a:ext>
                </a:extLst>
              </a:tr>
              <a:tr h="486423">
                <a:tc>
                  <a:txBody>
                    <a:bodyPr/>
                    <a:lstStyle/>
                    <a:p>
                      <a:pPr marL="0" marR="0" algn="l">
                        <a:lnSpc>
                          <a:spcPct val="107000"/>
                        </a:lnSpc>
                        <a:spcBef>
                          <a:spcPts val="0"/>
                        </a:spcBef>
                        <a:spcAft>
                          <a:spcPts val="0"/>
                        </a:spcAft>
                      </a:pPr>
                      <a:r>
                        <a:rPr lang="en-US" sz="2000" dirty="0">
                          <a:effectLst/>
                        </a:rPr>
                        <a:t>Nov. 17</a:t>
                      </a:r>
                      <a:r>
                        <a:rPr lang="en-US" sz="2000" baseline="30000" dirty="0">
                          <a:effectLst/>
                        </a:rPr>
                        <a:t>th</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a:effectLst/>
                        </a:rPr>
                        <a:t>NYC released Request for Expression of Interests to 24 large regional contractors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274931917"/>
                  </a:ext>
                </a:extLst>
              </a:tr>
              <a:tr h="486423">
                <a:tc>
                  <a:txBody>
                    <a:bodyPr/>
                    <a:lstStyle/>
                    <a:p>
                      <a:pPr marL="0" marR="0" algn="l">
                        <a:lnSpc>
                          <a:spcPct val="107000"/>
                        </a:lnSpc>
                        <a:spcBef>
                          <a:spcPts val="0"/>
                        </a:spcBef>
                        <a:spcAft>
                          <a:spcPts val="0"/>
                        </a:spcAft>
                      </a:pPr>
                      <a:r>
                        <a:rPr lang="en-US" sz="2000" dirty="0">
                          <a:effectLst/>
                        </a:rPr>
                        <a:t>Nov. 20</a:t>
                      </a:r>
                      <a:r>
                        <a:rPr lang="en-US" sz="2000" baseline="30000" dirty="0">
                          <a:effectLst/>
                        </a:rPr>
                        <a:t>th</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dirty="0">
                          <a:effectLst/>
                        </a:rPr>
                        <a:t>Program kickoff at City Hall; NYC selected six </a:t>
                      </a:r>
                      <a:r>
                        <a:rPr lang="en-US" sz="2000" dirty="0" smtClean="0">
                          <a:effectLst/>
                        </a:rPr>
                        <a:t>contractors</a:t>
                      </a:r>
                      <a:endParaRPr lang="en-US" sz="2000" dirty="0">
                        <a:effectLst/>
                      </a:endParaRPr>
                    </a:p>
                  </a:txBody>
                  <a:tcPr marL="68580" marR="68580" marT="0" marB="0" anchor="ctr"/>
                </a:tc>
                <a:extLst>
                  <a:ext uri="{0D108BD9-81ED-4DB2-BD59-A6C34878D82A}">
                    <a16:rowId xmlns:a16="http://schemas.microsoft.com/office/drawing/2014/main" xmlns="" val="1263671554"/>
                  </a:ext>
                </a:extLst>
              </a:tr>
              <a:tr h="486423">
                <a:tc>
                  <a:txBody>
                    <a:bodyPr/>
                    <a:lstStyle/>
                    <a:p>
                      <a:pPr marL="0" marR="0" algn="l">
                        <a:lnSpc>
                          <a:spcPct val="107000"/>
                        </a:lnSpc>
                        <a:spcBef>
                          <a:spcPts val="0"/>
                        </a:spcBef>
                        <a:spcAft>
                          <a:spcPts val="0"/>
                        </a:spcAft>
                      </a:pPr>
                      <a:r>
                        <a:rPr lang="en-US" sz="2000" dirty="0">
                          <a:effectLst/>
                        </a:rPr>
                        <a:t>Nov. 21</a:t>
                      </a:r>
                      <a:r>
                        <a:rPr lang="en-US" sz="2000" baseline="30000" dirty="0">
                          <a:effectLst/>
                        </a:rPr>
                        <a:t>st</a:t>
                      </a: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2000" b="1" i="1" dirty="0">
                          <a:effectLst/>
                        </a:rPr>
                        <a:t>Repair work began</a:t>
                      </a:r>
                      <a:endParaRPr lang="en-US" sz="20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3958818"/>
                  </a:ext>
                </a:extLst>
              </a:tr>
            </a:tbl>
          </a:graphicData>
        </a:graphic>
      </p:graphicFrame>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8</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257436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47B68-300F-4157-A0B7-E88C315882F3}"/>
              </a:ext>
            </a:extLst>
          </p:cNvPr>
          <p:cNvSpPr>
            <a:spLocks noGrp="1"/>
          </p:cNvSpPr>
          <p:nvPr>
            <p:ph type="title"/>
          </p:nvPr>
        </p:nvSpPr>
        <p:spPr>
          <a:xfrm>
            <a:off x="19200" y="-1800"/>
            <a:ext cx="9204300" cy="1143000"/>
          </a:xfrm>
        </p:spPr>
        <p:txBody>
          <a:bodyPr>
            <a:noAutofit/>
          </a:bodyPr>
          <a:lstStyle/>
          <a:p>
            <a:pPr lvl="1"/>
            <a:r>
              <a:rPr lang="en-US" sz="2400" b="1" dirty="0">
                <a:latin typeface="+mj-lt"/>
              </a:rPr>
              <a:t>Between November 20, 2012 and March 7, 2013, NYC restored power, heat, and hot water to 20,000 homes across 12,000 buildings</a:t>
            </a:r>
          </a:p>
        </p:txBody>
      </p:sp>
      <p:sp>
        <p:nvSpPr>
          <p:cNvPr id="6" name="Slide Number Placeholder 5">
            <a:extLst>
              <a:ext uri="{FF2B5EF4-FFF2-40B4-BE49-F238E27FC236}">
                <a16:creationId xmlns:a16="http://schemas.microsoft.com/office/drawing/2014/main" xmlns="" id="{8F5D090B-359A-41BA-B045-FBC61177A3C5}"/>
              </a:ext>
            </a:extLst>
          </p:cNvPr>
          <p:cNvSpPr>
            <a:spLocks noGrp="1"/>
          </p:cNvSpPr>
          <p:nvPr>
            <p:ph type="sldNum" sz="quarter" idx="12"/>
          </p:nvPr>
        </p:nvSpPr>
        <p:spPr/>
        <p:txBody>
          <a:bodyPr/>
          <a:lstStyle/>
          <a:p>
            <a:fld id="{EED3BCE9-E9D1-4643-8A95-B4395C175DFB}" type="slidenum">
              <a:rPr lang="en-US" smtClean="0"/>
              <a:t>9</a:t>
            </a:fld>
            <a:endParaRPr lang="en-US" dirty="0"/>
          </a:p>
        </p:txBody>
      </p:sp>
      <p:sp>
        <p:nvSpPr>
          <p:cNvPr id="9" name="Footer Placeholder 4">
            <a:extLst>
              <a:ext uri="{FF2B5EF4-FFF2-40B4-BE49-F238E27FC236}">
                <a16:creationId xmlns:a16="http://schemas.microsoft.com/office/drawing/2014/main" xmlns="" id="{3CAAAB75-349A-4AF6-AE0E-9C313FDE5606}"/>
              </a:ext>
            </a:extLst>
          </p:cNvPr>
          <p:cNvSpPr>
            <a:spLocks noGrp="1"/>
          </p:cNvSpPr>
          <p:nvPr>
            <p:ph type="ftr" sz="quarter" idx="11"/>
          </p:nvPr>
        </p:nvSpPr>
        <p:spPr>
          <a:xfrm>
            <a:off x="3124200" y="6356350"/>
            <a:ext cx="2895600" cy="365125"/>
          </a:xfrm>
        </p:spPr>
        <p:txBody>
          <a:bodyPr/>
          <a:lstStyle/>
          <a:p>
            <a:r>
              <a:rPr lang="en-US" dirty="0"/>
              <a:t>NYC Rapid Repairs Program</a:t>
            </a:r>
          </a:p>
        </p:txBody>
      </p:sp>
      <p:sp>
        <p:nvSpPr>
          <p:cNvPr id="7" name="Content Placeholder 6">
            <a:extLst>
              <a:ext uri="{FF2B5EF4-FFF2-40B4-BE49-F238E27FC236}">
                <a16:creationId xmlns:a16="http://schemas.microsoft.com/office/drawing/2014/main" xmlns="" id="{EE4FFE00-221F-4B44-9C7B-D0F37793C866}"/>
              </a:ext>
            </a:extLst>
          </p:cNvPr>
          <p:cNvSpPr>
            <a:spLocks noGrp="1"/>
          </p:cNvSpPr>
          <p:nvPr>
            <p:ph idx="1"/>
          </p:nvPr>
        </p:nvSpPr>
        <p:spPr>
          <a:xfrm>
            <a:off x="381000" y="1141200"/>
            <a:ext cx="8382000" cy="533400"/>
          </a:xfrm>
        </p:spPr>
        <p:txBody>
          <a:bodyPr>
            <a:normAutofit/>
          </a:bodyPr>
          <a:lstStyle/>
          <a:p>
            <a:pPr marL="0" indent="0" algn="ctr">
              <a:buNone/>
            </a:pPr>
            <a:r>
              <a:rPr lang="en-US" sz="2000" b="1" i="1" dirty="0"/>
              <a:t>Rapid Repairs allowed 54,000 New Yorkers to shelter-in-place</a:t>
            </a:r>
          </a:p>
        </p:txBody>
      </p:sp>
      <p:pic>
        <p:nvPicPr>
          <p:cNvPr id="10" name="Picture 9">
            <a:extLst>
              <a:ext uri="{FF2B5EF4-FFF2-40B4-BE49-F238E27FC236}">
                <a16:creationId xmlns:a16="http://schemas.microsoft.com/office/drawing/2014/main" xmlns="" id="{49E4037B-9EE1-44CE-AE3E-1C79971EA42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57200" y="1493838"/>
            <a:ext cx="8229600" cy="4862512"/>
          </a:xfrm>
          <a:prstGeom prst="rect">
            <a:avLst/>
          </a:prstGeom>
        </p:spPr>
      </p:pic>
      <p:sp>
        <p:nvSpPr>
          <p:cNvPr id="8" name="Date Placeholder 3"/>
          <p:cNvSpPr>
            <a:spLocks noGrp="1"/>
          </p:cNvSpPr>
          <p:nvPr>
            <p:ph type="dt" sz="half" idx="10"/>
          </p:nvPr>
        </p:nvSpPr>
        <p:spPr>
          <a:xfrm>
            <a:off x="457200" y="6356350"/>
            <a:ext cx="2133600" cy="365125"/>
          </a:xfrm>
        </p:spPr>
        <p:txBody>
          <a:bodyPr/>
          <a:lstStyle/>
          <a:p>
            <a:r>
              <a:rPr lang="en-US" dirty="0" smtClean="0"/>
              <a:t>4/4/2018</a:t>
            </a:r>
            <a:endParaRPr lang="en-US" dirty="0"/>
          </a:p>
        </p:txBody>
      </p:sp>
    </p:spTree>
    <p:extLst>
      <p:ext uri="{BB962C8B-B14F-4D97-AF65-F5344CB8AC3E}">
        <p14:creationId xmlns:p14="http://schemas.microsoft.com/office/powerpoint/2010/main" val="1557977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9C5296AA4CB44AAC993CF3D2FFA90A" ma:contentTypeVersion="0" ma:contentTypeDescription="Create a new document." ma:contentTypeScope="" ma:versionID="aca7f2fccd4ea3c50fbd5cd04c7b52cc">
  <xsd:schema xmlns:xsd="http://www.w3.org/2001/XMLSchema" xmlns:xs="http://www.w3.org/2001/XMLSchema" xmlns:p="http://schemas.microsoft.com/office/2006/metadata/properties" xmlns:ns2="9383fe21-241c-4b58-a6fa-ef802baabd5f" targetNamespace="http://schemas.microsoft.com/office/2006/metadata/properties" ma:root="true" ma:fieldsID="aa856dbb0ad6a99fea3cb64e1314eb2c" ns2:_="">
    <xsd:import namespace="9383fe21-241c-4b58-a6fa-ef802baabd5f"/>
    <xsd:element name="properties">
      <xsd:complexType>
        <xsd:sequence>
          <xsd:element name="documentManagement">
            <xsd:complexType>
              <xsd:all>
                <xsd:element ref="ns2: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83fe21-241c-4b58-a6fa-ef802baabd5f" elementFormDefault="qualified">
    <xsd:import namespace="http://schemas.microsoft.com/office/2006/documentManagement/types"/>
    <xsd:import namespace="http://schemas.microsoft.com/office/infopath/2007/PartnerControls"/>
    <xsd:element name="Owner" ma:index="8" nillable="true" ma:displayName="Owner" ma:list="UserInfo" ma:SharePointGroup="0" ma:internalName="Own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9383fe21-241c-4b58-a6fa-ef802baabd5f">
      <UserInfo>
        <DisplayName/>
        <AccountId xsi:nil="true"/>
        <AccountType/>
      </UserInfo>
    </Owner>
  </documentManagement>
</p:properties>
</file>

<file path=customXml/itemProps1.xml><?xml version="1.0" encoding="utf-8"?>
<ds:datastoreItem xmlns:ds="http://schemas.openxmlformats.org/officeDocument/2006/customXml" ds:itemID="{A036C79E-927D-4F8B-8519-73D6EC3E50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83fe21-241c-4b58-a6fa-ef802baabd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C7FACF-1DE4-44CD-B812-CEF5D9AC9D40}">
  <ds:schemaRefs>
    <ds:schemaRef ds:uri="http://schemas.microsoft.com/sharepoint/v3/contenttype/forms"/>
  </ds:schemaRefs>
</ds:datastoreItem>
</file>

<file path=customXml/itemProps3.xml><?xml version="1.0" encoding="utf-8"?>
<ds:datastoreItem xmlns:ds="http://schemas.openxmlformats.org/officeDocument/2006/customXml" ds:itemID="{746590F0-8F84-47C1-AE57-8798371E639D}">
  <ds:schemaRefs>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9383fe21-241c-4b58-a6fa-ef802baabd5f"/>
  </ds:schemaRefs>
</ds:datastoreItem>
</file>

<file path=docProps/app.xml><?xml version="1.0" encoding="utf-8"?>
<Properties xmlns="http://schemas.openxmlformats.org/officeDocument/2006/extended-properties" xmlns:vt="http://schemas.openxmlformats.org/officeDocument/2006/docPropsVTypes">
  <Template/>
  <TotalTime>21962</TotalTime>
  <Words>3275</Words>
  <Application>Microsoft Office PowerPoint</Application>
  <PresentationFormat>On-screen Show (4:3)</PresentationFormat>
  <Paragraphs>473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PowerPoint Presentation</vt:lpstr>
      <vt:lpstr>PowerPoint Presentation</vt:lpstr>
      <vt:lpstr>Hurricane Sandy made landfall in NYC on October 29, 2012 shortly after the Autumnal Equinox during a full moon at high tide, causing record-breaking storm surge and flooding   </vt:lpstr>
      <vt:lpstr>150,000 NYC residents were displaced by Sandy, precipitating a citywide sheltering crisis</vt:lpstr>
      <vt:lpstr>Existing congregate shelters were overwhelmed, and traditional surge sheltering options were not readily available </vt:lpstr>
      <vt:lpstr>PowerPoint Presentation</vt:lpstr>
      <vt:lpstr>NYC, NYS, and FEMA faced the sheltering crisis head-on, implementing a shelter-in-place program within two weeks of Sandy</vt:lpstr>
      <vt:lpstr>Rapid repairs work began on November 21, 2012 after 12 days of intense preparation</vt:lpstr>
      <vt:lpstr>Between November 20, 2012 and March 7, 2013, NYC restored power, heat, and hot water to 20,000 homes across 12,000 buildings</vt:lpstr>
      <vt:lpstr>PowerPoint Presentation</vt:lpstr>
      <vt:lpstr>T&amp;M contracts were allowed at first because contractors did not want to accept fixed prices up front</vt:lpstr>
      <vt:lpstr>The shift to unit prices was enabled by NYC and its contractors finalizing unit price negotiations on December 24, 2012</vt:lpstr>
      <vt:lpstr>Rapid Repairs contracts complied with local and federal requirements</vt:lpstr>
      <vt:lpstr>PowerPoint Presentation</vt:lpstr>
      <vt:lpstr>Rapid Repairs required innovative solutions to address challenges in implementation</vt:lpstr>
      <vt:lpstr>1. In lieu of indemnification, NYC reached an agreement with contractors to increase liability insurance protection</vt:lpstr>
      <vt:lpstr>2. NYC successfully established three levels of invoice review to ensure it only paid for eligible scope items</vt:lpstr>
      <vt:lpstr>3. NYC successfully worked with FEMA to add eligible scope required to perform code-compliant and suitable repairs</vt:lpstr>
      <vt:lpstr>4. Despite the $10,000 cap, FEMA, NYS, and NYC agreed that the $30,720 was reasonable</vt:lpstr>
      <vt:lpstr>5. FEMA performed relatively quick invoice validation using GAO audit-based sampling principles</vt:lpstr>
      <vt:lpstr>6. NYC spent years resolving disputes with contractors over invoices with ineligible scope items</vt:lpstr>
      <vt:lpstr>PowerPoint Presentation</vt:lpstr>
      <vt:lpstr>NYC’s experience and lessons could help at the outset in future STEP programs</vt:lpstr>
      <vt:lpstr>PowerPoint Presentation</vt:lpstr>
    </vt:vector>
  </TitlesOfParts>
  <Company>NYC OMB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OMB</dc:creator>
  <cp:lastModifiedBy>Dayries, Christina</cp:lastModifiedBy>
  <cp:revision>660</cp:revision>
  <cp:lastPrinted>2018-03-28T20:56:12Z</cp:lastPrinted>
  <dcterms:created xsi:type="dcterms:W3CDTF">2014-10-09T13:57:27Z</dcterms:created>
  <dcterms:modified xsi:type="dcterms:W3CDTF">2018-04-02T15:09:39Z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0x010100CB9C5296AA4CB44AAC993CF3D2FFA90A</vt:lpwstr>
  </property>
</Properties>
</file>