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11" r:id="rId2"/>
    <p:sldId id="344" r:id="rId3"/>
    <p:sldId id="313" r:id="rId4"/>
    <p:sldId id="314" r:id="rId5"/>
    <p:sldId id="328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260" r:id="rId14"/>
    <p:sldId id="329" r:id="rId15"/>
    <p:sldId id="343" r:id="rId16"/>
    <p:sldId id="261" r:id="rId17"/>
    <p:sldId id="263" r:id="rId18"/>
    <p:sldId id="264" r:id="rId19"/>
    <p:sldId id="266" r:id="rId20"/>
    <p:sldId id="342" r:id="rId21"/>
    <p:sldId id="322" r:id="rId22"/>
    <p:sldId id="323" r:id="rId23"/>
    <p:sldId id="324" r:id="rId24"/>
    <p:sldId id="330" r:id="rId25"/>
    <p:sldId id="325" r:id="rId26"/>
    <p:sldId id="326" r:id="rId27"/>
    <p:sldId id="331" r:id="rId28"/>
    <p:sldId id="287" r:id="rId29"/>
    <p:sldId id="267" r:id="rId30"/>
    <p:sldId id="268" r:id="rId31"/>
    <p:sldId id="269" r:id="rId32"/>
    <p:sldId id="272" r:id="rId33"/>
    <p:sldId id="339" r:id="rId34"/>
    <p:sldId id="275" r:id="rId35"/>
    <p:sldId id="332" r:id="rId36"/>
    <p:sldId id="271" r:id="rId37"/>
    <p:sldId id="340" r:id="rId38"/>
    <p:sldId id="297" r:id="rId39"/>
    <p:sldId id="298" r:id="rId40"/>
    <p:sldId id="299" r:id="rId41"/>
    <p:sldId id="333" r:id="rId42"/>
    <p:sldId id="300" r:id="rId43"/>
    <p:sldId id="301" r:id="rId44"/>
    <p:sldId id="336" r:id="rId45"/>
    <p:sldId id="302" r:id="rId46"/>
    <p:sldId id="335" r:id="rId47"/>
    <p:sldId id="303" r:id="rId48"/>
    <p:sldId id="304" r:id="rId49"/>
    <p:sldId id="341" r:id="rId50"/>
    <p:sldId id="305" r:id="rId51"/>
    <p:sldId id="308" r:id="rId52"/>
    <p:sldId id="334" r:id="rId53"/>
    <p:sldId id="338" r:id="rId54"/>
    <p:sldId id="337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62">
          <p15:clr>
            <a:srgbClr val="A4A3A4"/>
          </p15:clr>
        </p15:guide>
        <p15:guide id="2" pos="54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101"/>
    <a:srgbClr val="CC9900"/>
    <a:srgbClr val="C60202"/>
    <a:srgbClr val="E00202"/>
    <a:srgbClr val="595959"/>
    <a:srgbClr val="175195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9" autoAdjust="0"/>
    <p:restoredTop sz="84578" autoAdjust="0"/>
  </p:normalViewPr>
  <p:slideViewPr>
    <p:cSldViewPr snapToGrid="0" snapToObjects="1">
      <p:cViewPr varScale="1">
        <p:scale>
          <a:sx n="92" d="100"/>
          <a:sy n="92" d="100"/>
        </p:scale>
        <p:origin x="-696" y="-96"/>
      </p:cViewPr>
      <p:guideLst>
        <p:guide orient="horz" pos="1862"/>
        <p:guide pos="54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1920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F7B96-4061-A642-9688-83D80415F6BC}" type="datetime1">
              <a:rPr lang="en-US" smtClean="0"/>
              <a:t>7/13/15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2015NewJobAids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BE482-B788-7448-8155-1973FBB90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8334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5053C-B1D5-404C-8C34-5FAD88DF0933}" type="datetime1">
              <a:rPr lang="en-US" smtClean="0"/>
              <a:t>7/13/15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2015NewJobAids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F811F-1928-254C-BF43-FB576277D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1853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34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1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24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15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35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77F8-E0FB-4478-8B1D-766DD57D944F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50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B7BFC0B-88ED-564C-AA6B-C3F836598F31}" type="datetime1">
              <a:rPr lang="en-US" smtClean="0">
                <a:solidFill>
                  <a:prstClr val="black"/>
                </a:solidFill>
                <a:latin typeface="Calibri"/>
              </a:rPr>
              <a:t>7/13/15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smtClean="0">
                <a:solidFill>
                  <a:prstClr val="black"/>
                </a:solidFill>
                <a:latin typeface="Calibri"/>
              </a:rPr>
              <a:t>2015NewJobAids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636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3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5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9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0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73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8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21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2015NewJobAids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54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1"/>
            <a:ext cx="4038600" cy="35051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2000"/>
            <a:ext cx="8229600" cy="903004"/>
          </a:xfrm>
        </p:spPr>
        <p:txBody>
          <a:bodyPr>
            <a:noAutofit/>
          </a:bodyPr>
          <a:lstStyle>
            <a:lvl1pPr algn="ctr">
              <a:defRPr sz="90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0500" y="1307745"/>
            <a:ext cx="6119812" cy="38992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0500" y="5367338"/>
            <a:ext cx="6119812" cy="639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9" Type="http://schemas.openxmlformats.org/officeDocument/2006/relationships/image" Target="../media/image2.png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GGOHSEP_PPT_7-10-14_v11_930a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09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903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52700"/>
            <a:ext cx="8229600" cy="3425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6200" y="190500"/>
            <a:ext cx="3670300" cy="7035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A1FCC955-EDC8-C641-B7EE-09FB459102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555220" y="1155700"/>
            <a:ext cx="2496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3987800" y="957590"/>
            <a:ext cx="4934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Prepare + Prevent + Respond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+ </a:t>
            </a:r>
            <a:r>
              <a:rPr lang="en-US" sz="1200" b="1" baseline="0" dirty="0" smtClean="0">
                <a:solidFill>
                  <a:srgbClr val="800000"/>
                </a:solidFill>
              </a:rPr>
              <a:t>Recover </a:t>
            </a:r>
            <a:r>
              <a:rPr lang="en-US" sz="1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Mitigate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gohseplogo_distr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9379"/>
            <a:ext cx="889307" cy="901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20821" y="6094301"/>
            <a:ext cx="1804639" cy="3971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568325" indent="-342900" algn="l" defTabSz="569913" rtl="0" eaLnBrk="1" latinLnBrk="0" hangingPunct="1">
        <a:spcBef>
          <a:spcPts val="600"/>
        </a:spcBef>
        <a:buClr>
          <a:srgbClr val="595959"/>
        </a:buClr>
        <a:buFont typeface="Arial"/>
        <a:buChar char="•"/>
        <a:defRPr sz="3800" kern="1200">
          <a:solidFill>
            <a:srgbClr val="595959"/>
          </a:solidFill>
          <a:latin typeface="+mn-lt"/>
          <a:ea typeface="+mn-ea"/>
          <a:cs typeface="+mn-cs"/>
        </a:defRPr>
      </a:lvl1pPr>
      <a:lvl2pPr marL="1023938" indent="-285750" algn="l" defTabSz="457200" rtl="0" eaLnBrk="1" latinLnBrk="0" hangingPunct="1">
        <a:spcBef>
          <a:spcPts val="1000"/>
        </a:spcBef>
        <a:buClr>
          <a:srgbClr val="595959"/>
        </a:buClr>
        <a:buFont typeface="Arial"/>
        <a:buChar char="–"/>
        <a:defRPr sz="3400" kern="1200">
          <a:solidFill>
            <a:srgbClr val="595959"/>
          </a:solidFill>
          <a:latin typeface="+mn-lt"/>
          <a:ea typeface="+mn-ea"/>
          <a:cs typeface="+mn-cs"/>
        </a:defRPr>
      </a:lvl2pPr>
      <a:lvl3pPr marL="1368425" indent="-228600" algn="l" defTabSz="457200" rtl="0" eaLnBrk="1" latinLnBrk="0" hangingPunct="1">
        <a:spcBef>
          <a:spcPts val="600"/>
        </a:spcBef>
        <a:buClr>
          <a:srgbClr val="595959"/>
        </a:buClr>
        <a:buFont typeface="Courier New"/>
        <a:buChar char="o"/>
        <a:defRPr sz="3200" kern="1200">
          <a:solidFill>
            <a:srgbClr val="595959"/>
          </a:solidFill>
          <a:latin typeface="+mn-lt"/>
          <a:ea typeface="+mn-ea"/>
          <a:cs typeface="+mn-cs"/>
        </a:defRPr>
      </a:lvl3pPr>
      <a:lvl4pPr marL="1825625" indent="-228600" algn="l" defTabSz="457200" rtl="0" eaLnBrk="1" latinLnBrk="0" hangingPunct="1">
        <a:spcBef>
          <a:spcPts val="600"/>
        </a:spcBef>
        <a:buClr>
          <a:srgbClr val="595959"/>
        </a:buClr>
        <a:buFont typeface="Arial"/>
        <a:buChar char="–"/>
        <a:defRPr sz="3000" kern="1200">
          <a:solidFill>
            <a:srgbClr val="595959"/>
          </a:solidFill>
          <a:latin typeface="+mn-lt"/>
          <a:ea typeface="+mn-ea"/>
          <a:cs typeface="+mn-cs"/>
        </a:defRPr>
      </a:lvl4pPr>
      <a:lvl5pPr marL="2281238" indent="-228600" algn="l" defTabSz="457200" rtl="0" eaLnBrk="1" latinLnBrk="0" hangingPunct="1">
        <a:spcBef>
          <a:spcPts val="600"/>
        </a:spcBef>
        <a:buClr>
          <a:srgbClr val="595959"/>
        </a:buClr>
        <a:buFont typeface="Arial"/>
        <a:buChar char="»"/>
        <a:defRPr sz="28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0"/>
            <a:ext cx="8229600" cy="903004"/>
          </a:xfrm>
        </p:spPr>
        <p:txBody>
          <a:bodyPr/>
          <a:lstStyle/>
          <a:p>
            <a:pPr algn="ctr"/>
            <a:r>
              <a:rPr lang="en-US" sz="8000" dirty="0" smtClean="0"/>
              <a:t>New Job </a:t>
            </a:r>
            <a:r>
              <a:rPr lang="en-US" sz="8000" dirty="0" smtClean="0"/>
              <a:t>Aids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49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914556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“It is easier to beg for forgiveness than ask for permission”.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NOT IN EHP REVIEW</a:t>
            </a:r>
            <a:r>
              <a:rPr lang="en-US" sz="3400" b="1" dirty="0" smtClean="0"/>
              <a:t>. 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 not begin a project before all of the necessary approvals and permits have been obtained.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30375" y="1295400"/>
            <a:ext cx="8229600" cy="903004"/>
          </a:xfrm>
        </p:spPr>
        <p:txBody>
          <a:bodyPr/>
          <a:lstStyle/>
          <a:p>
            <a:r>
              <a:rPr lang="en-US" dirty="0" smtClean="0"/>
              <a:t>EHP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913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05387"/>
            <a:ext cx="8229600" cy="2463452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insert to the brochure contains a list of “</a:t>
            </a:r>
            <a:r>
              <a:rPr lang="en-US" sz="3800" b="1" dirty="0" smtClean="0">
                <a:solidFill>
                  <a:srgbClr val="800000"/>
                </a:solidFill>
              </a:rPr>
              <a:t>WHO TO CALL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”.  </a:t>
            </a:r>
          </a:p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These are the certain regulatory and compliance agencies who you may need to contact based off of the possible impacts of your project.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8" y="1572994"/>
            <a:ext cx="2088859" cy="1342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57" y="1625105"/>
            <a:ext cx="1971413" cy="1198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970" y="1717872"/>
            <a:ext cx="2752591" cy="126586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4195" y="1143000"/>
            <a:ext cx="8229600" cy="903004"/>
          </a:xfrm>
        </p:spPr>
        <p:txBody>
          <a:bodyPr>
            <a:normAutofit/>
          </a:bodyPr>
          <a:lstStyle/>
          <a:p>
            <a:r>
              <a:rPr lang="en-US" dirty="0" smtClean="0"/>
              <a:t>EHP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466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1" y="1814662"/>
            <a:ext cx="4124570" cy="46841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8020"/>
            <a:ext cx="3623974" cy="3435280"/>
          </a:xfrm>
        </p:spPr>
        <p:txBody>
          <a:bodyPr/>
          <a:lstStyle/>
          <a:p>
            <a:pPr algn="l"/>
            <a:r>
              <a:rPr lang="en-US" b="1" dirty="0" smtClean="0"/>
              <a:t>Alternate + Improved </a:t>
            </a:r>
            <a:r>
              <a:rPr lang="en-US" sz="2000" b="1" dirty="0" smtClean="0"/>
              <a:t>(A/I) </a:t>
            </a:r>
            <a:r>
              <a:rPr lang="en-US" b="1" dirty="0" smtClean="0"/>
              <a:t>Projects</a:t>
            </a:r>
            <a:br>
              <a:rPr lang="en-US" b="1" dirty="0" smtClean="0"/>
            </a:br>
            <a:r>
              <a:rPr lang="en-US" sz="2000" b="1" dirty="0" smtClean="0"/>
              <a:t>(Coming Soon)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Alternate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40767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replacing a facility’s </a:t>
            </a:r>
            <a:r>
              <a:rPr lang="en-US" sz="3800" b="1" dirty="0" smtClean="0">
                <a:solidFill>
                  <a:srgbClr val="800000"/>
                </a:solidFill>
              </a:rPr>
              <a:t>form</a:t>
            </a:r>
            <a:r>
              <a:rPr lang="en-US" sz="3800" dirty="0" smtClean="0">
                <a:solidFill>
                  <a:srgbClr val="800000"/>
                </a:solidFill>
              </a:rPr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3800" b="1" dirty="0" smtClean="0">
                <a:solidFill>
                  <a:srgbClr val="800000"/>
                </a:solidFill>
              </a:rPr>
              <a:t>function</a:t>
            </a:r>
            <a:r>
              <a:rPr lang="en-US" sz="3800" dirty="0" smtClean="0">
                <a:solidFill>
                  <a:srgbClr val="800000"/>
                </a:solidFill>
              </a:rPr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the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best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your community or organization, request to use those funds towards an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Alternate Project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00">
        <p:fade/>
      </p:transition>
    </mc:Choice>
    <mc:Fallback xmlns="" xmlns:mv="urn:schemas-microsoft-com:mac:vml">
      <p:transition spd="med" advTm="13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p</a:t>
            </a:r>
            <a:r>
              <a:rPr lang="en-US" dirty="0" smtClean="0"/>
              <a:t>rojects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8404"/>
            <a:ext cx="8686800" cy="4405596"/>
          </a:xfrm>
        </p:spPr>
        <p:txBody>
          <a:bodyPr>
            <a:normAutofit/>
          </a:bodyPr>
          <a:lstStyle/>
          <a:p>
            <a:pPr lvl="1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Category C-G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Permanent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ork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only.</a:t>
            </a:r>
          </a:p>
          <a:p>
            <a:pPr lvl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Funding reduction </a:t>
            </a:r>
          </a:p>
          <a:p>
            <a:pPr lvl="2"/>
            <a:r>
              <a:rPr lang="en-US" sz="3400" b="1" dirty="0">
                <a:solidFill>
                  <a:srgbClr val="800000"/>
                </a:solidFill>
              </a:rPr>
              <a:t>25%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reduction for PNP.</a:t>
            </a:r>
          </a:p>
          <a:p>
            <a:pPr lvl="2"/>
            <a:r>
              <a:rPr lang="en-US" sz="3400" b="1" dirty="0">
                <a:solidFill>
                  <a:srgbClr val="800000"/>
                </a:solidFill>
              </a:rPr>
              <a:t>10%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governmental organizations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1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p</a:t>
            </a:r>
            <a:r>
              <a:rPr lang="en-US" dirty="0" smtClean="0"/>
              <a:t>rojects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8404"/>
            <a:ext cx="8686800" cy="4405596"/>
          </a:xfrm>
        </p:spPr>
        <p:txBody>
          <a:bodyPr>
            <a:normAutofit/>
          </a:bodyPr>
          <a:lstStyle/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Cannot</a:t>
            </a:r>
            <a:r>
              <a:rPr lang="en-US" sz="3400" dirty="0" smtClean="0">
                <a:solidFill>
                  <a:srgbClr val="800000"/>
                </a:solidFill>
              </a:rPr>
              <a:t>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used to pay the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non-Federal share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another facility or another grant.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6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Alternate projects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1" y="3385418"/>
            <a:ext cx="3619634" cy="35825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755490" y="485396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67" y="3526959"/>
            <a:ext cx="4245704" cy="33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2325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0300"/>
            <a:ext cx="8229600" cy="43053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 improved project is a project where you want to </a:t>
            </a:r>
            <a:r>
              <a:rPr lang="en-US" sz="3800" b="1" dirty="0" smtClean="0">
                <a:solidFill>
                  <a:srgbClr val="800000"/>
                </a:solidFill>
              </a:rPr>
              <a:t>upgrade</a:t>
            </a:r>
            <a:r>
              <a:rPr lang="en-US" sz="3800" dirty="0" smtClean="0">
                <a:solidFill>
                  <a:srgbClr val="800000"/>
                </a:solidFill>
              </a:rPr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facility but keep the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same function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Add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square footage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(more than required by new codes and standards)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Improved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738188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 projects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9751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 facts about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 Projects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does not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fund costs of </a:t>
            </a:r>
            <a:r>
              <a:rPr lang="en-US" sz="3400" b="1" dirty="0" smtClean="0">
                <a:solidFill>
                  <a:srgbClr val="800000"/>
                </a:solidFill>
              </a:rPr>
              <a:t>improvements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Improved projects are </a:t>
            </a:r>
            <a:r>
              <a:rPr lang="en-US" sz="3400" b="1" dirty="0" smtClean="0">
                <a:solidFill>
                  <a:srgbClr val="800000"/>
                </a:solidFill>
              </a:rPr>
              <a:t>capped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the amount of eligible damages.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 projects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999120" y="5080202"/>
            <a:ext cx="10185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053"/>
            <a:ext cx="3737804" cy="33034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66" y="3583052"/>
            <a:ext cx="3880365" cy="330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7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0"/>
            <a:ext cx="8229600" cy="903004"/>
          </a:xfrm>
        </p:spPr>
        <p:txBody>
          <a:bodyPr/>
          <a:lstStyle/>
          <a:p>
            <a:pPr algn="ctr"/>
            <a:r>
              <a:rPr lang="en-US" sz="8000" dirty="0" smtClean="0"/>
              <a:t>PA Toolbox Brochures</a:t>
            </a:r>
            <a:endParaRPr lang="en-US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3567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0" t="67547" r="36554" b="25283"/>
          <a:stretch/>
        </p:blipFill>
        <p:spPr>
          <a:xfrm>
            <a:off x="-57084" y="2351935"/>
            <a:ext cx="9318820" cy="97272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912283" y="2953666"/>
            <a:ext cx="5687933" cy="1261884"/>
          </a:xfrm>
          <a:prstGeom prst="rect">
            <a:avLst/>
          </a:prstGeom>
          <a:solidFill>
            <a:srgbClr val="5B01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600" dirty="0" smtClean="0">
                <a:solidFill>
                  <a:schemeClr val="bg1"/>
                </a:solidFill>
              </a:rPr>
              <a:t>225.925.7500</a:t>
            </a:r>
            <a:endParaRPr lang="en-US" sz="7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9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1" y="1820780"/>
            <a:ext cx="4124570" cy="467186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2460625"/>
            <a:ext cx="3687341" cy="2875951"/>
          </a:xfrm>
        </p:spPr>
        <p:txBody>
          <a:bodyPr/>
          <a:lstStyle/>
          <a:p>
            <a:pPr algn="l"/>
            <a:r>
              <a:rPr lang="en-US" b="1" dirty="0" smtClean="0"/>
              <a:t>406 Hazard Mitigation </a:t>
            </a:r>
            <a:r>
              <a:rPr lang="en-US" sz="2000" b="1" dirty="0" smtClean="0"/>
              <a:t>(HM)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406 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96212"/>
            <a:ext cx="8229600" cy="3425739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Hazard Mitigation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Any sustained action to </a:t>
            </a:r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reduce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eliminate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</a:t>
            </a:r>
            <a:r>
              <a:rPr lang="en-US" sz="3400" b="1" dirty="0" smtClean="0">
                <a:solidFill>
                  <a:srgbClr val="800000"/>
                </a:solidFill>
              </a:rPr>
              <a:t>long term risk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human life and property from hazards.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4185"/>
            <a:ext cx="9224236" cy="20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2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 smtClean="0"/>
              <a:t>406 HM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</a:t>
            </a:r>
            <a:r>
              <a:rPr lang="en-US" sz="3800" b="1" dirty="0" smtClean="0">
                <a:solidFill>
                  <a:srgbClr val="800000"/>
                </a:solidFill>
              </a:rPr>
              <a:t>three (3)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sources of HM funding: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406 HM</a:t>
            </a:r>
          </a:p>
          <a:p>
            <a:pPr lvl="2"/>
            <a:r>
              <a:rPr lang="en-US" sz="3400" b="1" dirty="0" smtClean="0">
                <a:solidFill>
                  <a:srgbClr val="800000"/>
                </a:solidFill>
              </a:rPr>
              <a:t>Part of Public Assistance </a:t>
            </a:r>
            <a:r>
              <a:rPr lang="en-US" sz="2000" b="1" dirty="0" smtClean="0">
                <a:solidFill>
                  <a:srgbClr val="800000"/>
                </a:solidFill>
              </a:rPr>
              <a:t>(PA)</a:t>
            </a:r>
            <a:r>
              <a:rPr lang="en-US" sz="3400" b="1" dirty="0" smtClean="0">
                <a:solidFill>
                  <a:srgbClr val="800000"/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02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 smtClean="0"/>
              <a:t>Hazard Mitigation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404 HM</a:t>
            </a:r>
          </a:p>
          <a:p>
            <a:pPr lvl="2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Disaster related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but is its own grant program.</a:t>
            </a:r>
          </a:p>
          <a:p>
            <a:pPr lvl="1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203 HM</a:t>
            </a:r>
          </a:p>
          <a:p>
            <a:pPr lvl="2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Pre-disaster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mitigation efforts.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87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 smtClean="0"/>
              <a:t>406 HM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7719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en-US" sz="3800" dirty="0" smtClean="0"/>
              <a:t> </a:t>
            </a:r>
            <a:r>
              <a:rPr lang="en-US" sz="3800" b="1" dirty="0" smtClean="0">
                <a:solidFill>
                  <a:srgbClr val="800000"/>
                </a:solidFill>
              </a:rPr>
              <a:t>ONLY</a:t>
            </a:r>
            <a:r>
              <a:rPr lang="en-US" sz="3800" dirty="0" smtClean="0"/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 used to fund measures: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will reduce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SIMILAR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damages</a:t>
            </a: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Technically feasible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hazard and location.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 effective.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5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 smtClean="0"/>
              <a:t>406 HM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686800" cy="3425739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HM projects must be </a:t>
            </a:r>
            <a:r>
              <a:rPr lang="en-US" sz="3800" b="1" dirty="0" smtClean="0">
                <a:solidFill>
                  <a:srgbClr val="800000"/>
                </a:solidFill>
              </a:rPr>
              <a:t>cost-effective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Mitigation measures may cost up to </a:t>
            </a:r>
            <a:r>
              <a:rPr lang="en-US" sz="3400" b="1" dirty="0" smtClean="0">
                <a:solidFill>
                  <a:srgbClr val="800000"/>
                </a:solidFill>
              </a:rPr>
              <a:t>15%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total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eligible repair costs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47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406 HM </a:t>
            </a:r>
            <a:r>
              <a:rPr lang="en-US" sz="2000" dirty="0" smtClean="0"/>
              <a:t>(</a:t>
            </a:r>
            <a:r>
              <a:rPr lang="en-US" sz="2000" dirty="0"/>
              <a:t>Continued . . </a:t>
            </a:r>
            <a:r>
              <a:rPr lang="en-US" sz="2000" dirty="0" smtClean="0"/>
              <a:t>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Some measures are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pre-determined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cost effective as long as they </a:t>
            </a:r>
            <a:r>
              <a:rPr lang="en-US" sz="3400" b="1" dirty="0">
                <a:solidFill>
                  <a:srgbClr val="800000"/>
                </a:solidFill>
              </a:rPr>
              <a:t>don’t exceed 100%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eligible repair costs.</a:t>
            </a:r>
          </a:p>
          <a:p>
            <a:pPr lvl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other measures require </a:t>
            </a:r>
            <a:r>
              <a:rPr lang="en-US" sz="3400" b="1" dirty="0">
                <a:solidFill>
                  <a:srgbClr val="800000"/>
                </a:solidFill>
              </a:rPr>
              <a:t>benefit cost </a:t>
            </a:r>
            <a:r>
              <a:rPr lang="en-US" sz="3400" b="1" dirty="0" smtClean="0">
                <a:solidFill>
                  <a:srgbClr val="800000"/>
                </a:solidFill>
              </a:rPr>
              <a:t>analysis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22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01" y="1826293"/>
            <a:ext cx="4124570" cy="466084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38425"/>
            <a:ext cx="3566891" cy="2526924"/>
          </a:xfrm>
        </p:spPr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Appeals + Arbitration</a:t>
            </a:r>
            <a:r>
              <a:rPr lang="en-US" sz="4000" b="1" dirty="0" smtClean="0">
                <a:solidFill>
                  <a:schemeClr val="tx2"/>
                </a:solidFill>
              </a:rPr>
              <a:t/>
            </a:r>
            <a:br>
              <a:rPr lang="en-US" sz="4000" b="1" dirty="0" smtClean="0">
                <a:solidFill>
                  <a:schemeClr val="tx2"/>
                </a:solidFill>
              </a:rPr>
            </a:b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1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 xmlns:mv="urn:schemas-microsoft-com:mac:vml">
      <p:transition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Appeals + Arbitration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8700"/>
            <a:ext cx="8229600" cy="3425739"/>
          </a:xfrm>
        </p:spPr>
        <p:txBody>
          <a:bodyPr/>
          <a:lstStyle/>
          <a:p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Two (2) options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if you find yourself in disagreement with a FEMA decision: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Appeals Process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Arbitration</a:t>
            </a:r>
            <a:endParaRPr lang="en-US" sz="3400" b="1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99" y="4134445"/>
            <a:ext cx="4384911" cy="27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7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468" y="2055812"/>
            <a:ext cx="4470400" cy="3152344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Environmental + Historic Preservation</a:t>
            </a:r>
            <a:br>
              <a:rPr lang="en-US" b="1" dirty="0" smtClean="0"/>
            </a:br>
            <a:r>
              <a:rPr lang="en-US" sz="2000" b="1" dirty="0" smtClean="0"/>
              <a:t>(EHP)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EH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65" y="1814662"/>
            <a:ext cx="4144243" cy="46841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26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8400"/>
            <a:ext cx="8229600" cy="903004"/>
          </a:xfrm>
        </p:spPr>
        <p:txBody>
          <a:bodyPr/>
          <a:lstStyle/>
          <a:p>
            <a:r>
              <a:rPr lang="en-US" dirty="0" smtClean="0"/>
              <a:t>Appeals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12" y="1917700"/>
            <a:ext cx="6468705" cy="4588928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Appeal Process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Governed by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44 CFR 206.206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Two (2)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</a:t>
            </a:r>
          </a:p>
          <a:p>
            <a:pPr marL="1554480" lvl="2" indent="-320040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First appeal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heard by </a:t>
            </a:r>
            <a:r>
              <a:rPr lang="en-US" sz="3200" b="1" dirty="0" smtClean="0">
                <a:solidFill>
                  <a:srgbClr val="800000"/>
                </a:solidFill>
              </a:rPr>
              <a:t>Region 6 HQ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Denton.</a:t>
            </a:r>
          </a:p>
          <a:p>
            <a:pPr marL="1554480" lvl="2" indent="-320040"/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Second appeal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heard by </a:t>
            </a:r>
            <a:r>
              <a:rPr lang="en-US" sz="3200" b="1" dirty="0" smtClean="0">
                <a:solidFill>
                  <a:srgbClr val="800000"/>
                </a:solidFill>
              </a:rPr>
              <a:t>FEMA HQ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D.C.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r="25850" b="14885"/>
          <a:stretch/>
        </p:blipFill>
        <p:spPr>
          <a:xfrm>
            <a:off x="6279142" y="3553196"/>
            <a:ext cx="2879129" cy="339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7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dirty="0"/>
              <a:t>Appeals</a:t>
            </a:r>
            <a:r>
              <a:rPr lang="en-US" sz="4900" dirty="0" smtClean="0"/>
              <a:t>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822700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things to know about the appeals process.</a:t>
            </a:r>
          </a:p>
          <a:p>
            <a:pPr lvl="1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Certain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strict deadlines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be adhered to.</a:t>
            </a:r>
          </a:p>
          <a:p>
            <a:pPr lvl="1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Certain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minimum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that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be presented.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5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699"/>
            <a:ext cx="6207253" cy="4305301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Arbitration</a:t>
            </a:r>
          </a:p>
          <a:p>
            <a:pPr marL="914400" lvl="1" indent="-228600"/>
            <a:r>
              <a:rPr lang="en-US" sz="3400" dirty="0" smtClean="0"/>
              <a:t>An </a:t>
            </a:r>
            <a:r>
              <a:rPr lang="en-US" sz="3400" b="1" dirty="0" smtClean="0"/>
              <a:t>alternative method </a:t>
            </a:r>
            <a:r>
              <a:rPr lang="en-US" sz="3400" dirty="0" smtClean="0"/>
              <a:t>to dispute resolution.</a:t>
            </a:r>
          </a:p>
          <a:p>
            <a:pPr marL="914400" lvl="1" indent="-228600"/>
            <a:r>
              <a:rPr lang="en-US" sz="3400" dirty="0" smtClean="0"/>
              <a:t>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35970"/>
          <a:stretch/>
        </p:blipFill>
        <p:spPr>
          <a:xfrm>
            <a:off x="6354875" y="3267584"/>
            <a:ext cx="2789125" cy="3590418"/>
          </a:xfrm>
          <a:prstGeom prst="rect">
            <a:avLst/>
          </a:prstGeom>
        </p:spPr>
      </p:pic>
      <p:pic>
        <p:nvPicPr>
          <p:cNvPr id="7" name="Picture 6" descr="Underline.ai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26" t="32056" r="41935" b="62778"/>
          <a:stretch/>
        </p:blipFill>
        <p:spPr>
          <a:xfrm>
            <a:off x="1855201" y="3682371"/>
            <a:ext cx="4095713" cy="3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3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Arbitration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54480" lvl="2" indent="-320040"/>
            <a:r>
              <a:rPr lang="en-US" sz="3200" b="1" dirty="0" smtClean="0">
                <a:solidFill>
                  <a:srgbClr val="800000"/>
                </a:solidFill>
              </a:rPr>
              <a:t>Hearing</a:t>
            </a: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sz="3200" dirty="0" smtClean="0"/>
              <a:t>by an </a:t>
            </a:r>
            <a:r>
              <a:rPr lang="en-US" sz="3200" b="1" dirty="0" smtClean="0"/>
              <a:t>independent</a:t>
            </a:r>
            <a:r>
              <a:rPr lang="en-US" sz="3200" dirty="0" smtClean="0"/>
              <a:t> party.</a:t>
            </a:r>
          </a:p>
          <a:p>
            <a:pPr marL="1554480" lvl="2" indent="-320040"/>
            <a:r>
              <a:rPr lang="en-US" sz="3200" b="1" dirty="0" smtClean="0">
                <a:solidFill>
                  <a:srgbClr val="800000"/>
                </a:solidFill>
              </a:rPr>
              <a:t>Shorter deadlines </a:t>
            </a:r>
            <a:r>
              <a:rPr lang="en-US" sz="3200" dirty="0" smtClean="0"/>
              <a:t>require you to be efficient in your argument.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5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Appeals </a:t>
            </a:r>
            <a:r>
              <a:rPr lang="en-US" dirty="0" smtClean="0"/>
              <a:t>+ arbitration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5905500"/>
          </a:xfrm>
        </p:spPr>
        <p:txBody>
          <a:bodyPr>
            <a:normAutofit/>
          </a:bodyPr>
          <a:lstStyle/>
          <a:p>
            <a:r>
              <a:rPr lang="en-US" sz="3800" b="1" dirty="0" smtClean="0"/>
              <a:t>Appeals</a:t>
            </a:r>
            <a:r>
              <a:rPr lang="en-US" sz="3800" dirty="0" smtClean="0"/>
              <a:t> + </a:t>
            </a:r>
            <a:r>
              <a:rPr lang="en-US" b="1" dirty="0"/>
              <a:t>a</a:t>
            </a:r>
            <a:r>
              <a:rPr lang="en-US" sz="3800" b="1" dirty="0" smtClean="0"/>
              <a:t>rbitration</a:t>
            </a:r>
            <a:r>
              <a:rPr lang="en-US" sz="3800" dirty="0" smtClean="0"/>
              <a:t> summary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Two (2) different options</a:t>
            </a:r>
            <a:r>
              <a:rPr lang="en-US" sz="3400" dirty="0" smtClean="0"/>
              <a:t> of dispute resolution.</a:t>
            </a:r>
          </a:p>
          <a:p>
            <a:pPr lvl="1"/>
            <a:r>
              <a:rPr lang="en-US" sz="3400" dirty="0" smtClean="0"/>
              <a:t>Both have different strict </a:t>
            </a:r>
            <a:r>
              <a:rPr lang="en-US" sz="3400" b="1" dirty="0" smtClean="0">
                <a:solidFill>
                  <a:srgbClr val="800000"/>
                </a:solidFill>
              </a:rPr>
              <a:t>deadlines</a:t>
            </a:r>
            <a:r>
              <a:rPr lang="en-US" sz="3400" dirty="0" smtClean="0">
                <a:solidFill>
                  <a:srgbClr val="800000"/>
                </a:solidFill>
              </a:rPr>
              <a:t> </a:t>
            </a:r>
            <a:r>
              <a:rPr lang="en-US" sz="3400" dirty="0" smtClean="0"/>
              <a:t>that must be met.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Underline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26" t="32056" r="41935" b="62778"/>
          <a:stretch/>
        </p:blipFill>
        <p:spPr>
          <a:xfrm>
            <a:off x="2868426" y="3682371"/>
            <a:ext cx="1812390" cy="3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31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Appeals </a:t>
            </a:r>
            <a:r>
              <a:rPr lang="en-US" dirty="0" smtClean="0"/>
              <a:t>+ arbitration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5901"/>
            <a:ext cx="8229600" cy="2476500"/>
          </a:xfrm>
        </p:spPr>
        <p:txBody>
          <a:bodyPr/>
          <a:lstStyle/>
          <a:p>
            <a:pPr marL="568325" lvl="1" indent="-342900" defTabSz="569913">
              <a:buFont typeface="Arial"/>
              <a:buChar char="•"/>
            </a:pP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 is reviewed by </a:t>
            </a:r>
            <a:r>
              <a:rPr lang="en-US" sz="3400" b="1" dirty="0">
                <a:solidFill>
                  <a:srgbClr val="800000"/>
                </a:solidFill>
              </a:rPr>
              <a:t>FEMA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The other is reviewed by an </a:t>
            </a:r>
            <a:r>
              <a:rPr lang="en-US" sz="3400" b="1" dirty="0">
                <a:solidFill>
                  <a:srgbClr val="800000"/>
                </a:solidFill>
              </a:rPr>
              <a:t>independent third party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0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Appeals </a:t>
            </a:r>
            <a:r>
              <a:rPr lang="en-US" dirty="0" smtClean="0"/>
              <a:t>+ arbitration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4900"/>
            <a:ext cx="8229600" cy="3425739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GOHSEP’s appeals team will </a:t>
            </a:r>
            <a:r>
              <a:rPr lang="en-US" sz="3800" b="1" dirty="0" smtClean="0">
                <a:solidFill>
                  <a:srgbClr val="800000"/>
                </a:solidFill>
              </a:rPr>
              <a:t>assist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you from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start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finish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96" y="4195063"/>
            <a:ext cx="3996904" cy="266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Appeals </a:t>
            </a:r>
            <a:r>
              <a:rPr lang="en-US" dirty="0" smtClean="0"/>
              <a:t>+ arbitration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4900"/>
            <a:ext cx="8229600" cy="3425739"/>
          </a:xfrm>
        </p:spPr>
        <p:txBody>
          <a:bodyPr>
            <a:normAutofit/>
          </a:bodyPr>
          <a:lstStyle/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</a:t>
            </a:r>
            <a:r>
              <a:rPr lang="en-US" sz="3400" b="1" dirty="0" smtClean="0">
                <a:solidFill>
                  <a:srgbClr val="800000"/>
                </a:solidFill>
              </a:rPr>
              <a:t>Carla Richard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225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-379-4019         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   		  GOHSEP’s Appeals Manager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1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90" y="1814662"/>
            <a:ext cx="4098591" cy="468410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72644"/>
            <a:ext cx="3880848" cy="250697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Private </a:t>
            </a:r>
            <a:br>
              <a:rPr lang="en-US" b="1" dirty="0" smtClean="0"/>
            </a:br>
            <a:r>
              <a:rPr lang="en-US" b="1" dirty="0" smtClean="0"/>
              <a:t>Non-Profit</a:t>
            </a:r>
            <a:r>
              <a:rPr lang="en-US" b="1" dirty="0"/>
              <a:t> </a:t>
            </a:r>
            <a:r>
              <a:rPr lang="en-US" sz="2000" b="1" dirty="0" smtClean="0"/>
              <a:t>(</a:t>
            </a:r>
            <a:r>
              <a:rPr lang="en-US" sz="2000" b="1" dirty="0"/>
              <a:t>PNP</a:t>
            </a:r>
            <a:r>
              <a:rPr lang="en-US" sz="2000" b="1" dirty="0" smtClean="0"/>
              <a:t>) </a:t>
            </a:r>
            <a:r>
              <a:rPr lang="en-US" b="1" dirty="0" smtClean="0"/>
              <a:t>Organizations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3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51100"/>
            <a:ext cx="8229600" cy="3425739"/>
          </a:xfrm>
        </p:spPr>
        <p:txBody>
          <a:bodyPr/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 eligible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non-profit organization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US" sz="3400" b="1" dirty="0" smtClean="0">
                <a:solidFill>
                  <a:srgbClr val="800000"/>
                </a:solidFill>
              </a:rPr>
              <a:t>tax-exempt organization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that provides </a:t>
            </a:r>
            <a:r>
              <a:rPr lang="en-US" sz="3400" b="1" dirty="0" smtClean="0">
                <a:solidFill>
                  <a:srgbClr val="800000"/>
                </a:solidFill>
              </a:rPr>
              <a:t>essential</a:t>
            </a:r>
            <a:r>
              <a:rPr lang="en-US" sz="3400" dirty="0" smtClean="0">
                <a:solidFill>
                  <a:srgbClr val="800000"/>
                </a:solidFill>
              </a:rPr>
              <a:t> </a:t>
            </a:r>
            <a:r>
              <a:rPr lang="en-US" sz="3400" b="1" dirty="0" smtClean="0">
                <a:solidFill>
                  <a:srgbClr val="800000"/>
                </a:solidFill>
              </a:rPr>
              <a:t>governmental-type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117633" y="4979854"/>
            <a:ext cx="9272916" cy="1881428"/>
            <a:chOff x="1" y="4265569"/>
            <a:chExt cx="7362911" cy="16451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4265569"/>
              <a:ext cx="1883753" cy="16451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3754" y="4265569"/>
              <a:ext cx="1987456" cy="164511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210" y="4265569"/>
              <a:ext cx="2051419" cy="164511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2629" y="4265569"/>
              <a:ext cx="1440283" cy="16451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904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98600"/>
            <a:ext cx="8686800" cy="903004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Environmental + historic </a:t>
            </a:r>
            <a:r>
              <a:rPr lang="en-US" sz="4900" dirty="0"/>
              <a:t>p</a:t>
            </a:r>
            <a:r>
              <a:rPr lang="en-US" sz="4900" dirty="0" smtClean="0"/>
              <a:t>reservation </a:t>
            </a:r>
            <a:r>
              <a:rPr lang="en-US" sz="2200" dirty="0" smtClean="0"/>
              <a:t>(EHP)	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870200"/>
            <a:ext cx="8229600" cy="32004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All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Federally funded projects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comply with the </a:t>
            </a:r>
            <a:r>
              <a:rPr lang="en-US" sz="3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National Environmental Policy Act of 1970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(NEPA).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5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Requirements for eligible </a:t>
            </a:r>
            <a:r>
              <a:rPr lang="en-US" sz="38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PNPs</a:t>
            </a:r>
            <a:endParaRPr lang="en-US" sz="3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ruling letter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</a:t>
            </a:r>
            <a:r>
              <a:rPr lang="en-US" sz="3400" b="1" dirty="0" smtClean="0">
                <a:solidFill>
                  <a:srgbClr val="800000"/>
                </a:solidFill>
              </a:rPr>
              <a:t>IRS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granting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tax exemption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under 501(c), (d), or (e) of the </a:t>
            </a:r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Revenue Code of 1954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PNP </a:t>
            </a:r>
            <a:r>
              <a:rPr lang="en-US" sz="2000" dirty="0"/>
              <a:t>(Continued . . </a:t>
            </a:r>
            <a:r>
              <a:rPr lang="en-US" sz="2000" dirty="0" smtClean="0"/>
              <a:t>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3873500"/>
          </a:xfrm>
        </p:spPr>
        <p:txBody>
          <a:bodyPr/>
          <a:lstStyle/>
          <a:p>
            <a:pPr lvl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Satisfactory evidence from the </a:t>
            </a:r>
            <a:r>
              <a:rPr lang="en-US" sz="3400" b="1" dirty="0">
                <a:solidFill>
                  <a:srgbClr val="800000"/>
                </a:solidFill>
              </a:rPr>
              <a:t>State</a:t>
            </a:r>
            <a:r>
              <a:rPr lang="en-US" sz="3400" dirty="0">
                <a:solidFill>
                  <a:srgbClr val="800000"/>
                </a:solidFill>
              </a:rPr>
              <a:t>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your organization is a </a:t>
            </a:r>
            <a:r>
              <a:rPr lang="en-US" sz="3400" b="1" dirty="0">
                <a:solidFill>
                  <a:srgbClr val="800000"/>
                </a:solidFill>
              </a:rPr>
              <a:t>non-revenue producing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 </a:t>
            </a:r>
            <a:r>
              <a:rPr lang="en-US" sz="3400" b="1" dirty="0" smtClean="0">
                <a:solidFill>
                  <a:srgbClr val="800000"/>
                </a:solidFill>
              </a:rPr>
              <a:t>nonprofit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doing business under State law LRS 33:9204, and</a:t>
            </a:r>
          </a:p>
          <a:p>
            <a:pPr lvl="1"/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Must be </a:t>
            </a:r>
            <a:r>
              <a:rPr lang="en-US" sz="3400" b="1" dirty="0">
                <a:solidFill>
                  <a:srgbClr val="800000"/>
                </a:solidFill>
              </a:rPr>
              <a:t>generally open to the public</a:t>
            </a: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8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583" y="4570892"/>
            <a:ext cx="3416267" cy="2290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0755"/>
            <a:ext cx="8229600" cy="3425739"/>
          </a:xfrm>
        </p:spPr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Two (2)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categories of PNP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Critical</a:t>
            </a:r>
          </a:p>
          <a:p>
            <a:pPr lvl="1"/>
            <a:r>
              <a:rPr lang="en-US" b="1" dirty="0" smtClean="0">
                <a:solidFill>
                  <a:srgbClr val="800000"/>
                </a:solidFill>
              </a:rPr>
              <a:t>Non-critical </a:t>
            </a:r>
            <a:r>
              <a:rPr lang="en-US" b="1" dirty="0" smtClean="0">
                <a:solidFill>
                  <a:srgbClr val="0000FF"/>
                </a:solidFill>
              </a:rPr>
              <a:t>– other essential services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35577" r="16968" b="34334"/>
          <a:stretch/>
        </p:blipFill>
        <p:spPr>
          <a:xfrm>
            <a:off x="164997" y="5080273"/>
            <a:ext cx="2600142" cy="1196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0" y="4601956"/>
            <a:ext cx="3320216" cy="22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594" y="3954296"/>
            <a:ext cx="3301999" cy="2522700"/>
          </a:xfrm>
        </p:spPr>
        <p:txBody>
          <a:bodyPr>
            <a:normAutofit/>
          </a:bodyPr>
          <a:lstStyle/>
          <a:p>
            <a:pPr marL="594360" lvl="1" indent="-457200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Power</a:t>
            </a:r>
          </a:p>
          <a:p>
            <a:pPr marL="594360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Water</a:t>
            </a:r>
          </a:p>
          <a:p>
            <a:pPr marL="594360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Irrigation facilities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657593" y="3907871"/>
            <a:ext cx="5791201" cy="3000926"/>
          </a:xfrm>
        </p:spPr>
        <p:txBody>
          <a:bodyPr>
            <a:normAutofit/>
          </a:bodyPr>
          <a:lstStyle/>
          <a:p>
            <a:pPr marL="594360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Nursing homes</a:t>
            </a:r>
          </a:p>
          <a:p>
            <a:pPr marL="594360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Emergency Medical Care</a:t>
            </a:r>
          </a:p>
          <a:p>
            <a:pPr marL="594360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Fire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Dept./Emergency Rescue</a:t>
            </a:r>
          </a:p>
          <a:p>
            <a:pPr marL="594360" lvl="2" indent="-457200"/>
            <a:endParaRPr lang="en-US" sz="3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94360" lvl="1" indent="-457200"/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173000"/>
            <a:ext cx="86867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800000"/>
                </a:solidFill>
              </a:rPr>
              <a:t>Critical</a:t>
            </a:r>
            <a:r>
              <a:rPr lang="en-US" sz="3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PNPs are defined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44 CFR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206.221(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e) as providing the following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services: 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9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PNP </a:t>
            </a:r>
            <a:r>
              <a:rPr lang="en-US" sz="2000" dirty="0"/>
              <a:t>(Continued . . </a:t>
            </a:r>
            <a:r>
              <a:rPr lang="en-US" sz="2000" dirty="0" smtClean="0"/>
              <a:t>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b="1" dirty="0" smtClean="0"/>
              <a:t> Sewer/wastewater </a:t>
            </a:r>
            <a:r>
              <a:rPr lang="en-US" b="1" dirty="0"/>
              <a:t>treatment</a:t>
            </a:r>
          </a:p>
          <a:p>
            <a:pPr lvl="1"/>
            <a:r>
              <a:rPr lang="en-US" b="1" dirty="0" smtClean="0"/>
              <a:t> Communications</a:t>
            </a:r>
            <a:endParaRPr lang="en-US" b="1" dirty="0"/>
          </a:p>
          <a:p>
            <a:pPr lvl="1"/>
            <a:r>
              <a:rPr lang="en-US" b="1" dirty="0" smtClean="0"/>
              <a:t> Education</a:t>
            </a:r>
            <a:endParaRPr lang="en-US" b="1" dirty="0"/>
          </a:p>
          <a:p>
            <a:pPr lvl="1"/>
            <a:r>
              <a:rPr lang="en-US" b="1" dirty="0" smtClean="0"/>
              <a:t>Facilities </a:t>
            </a:r>
            <a:r>
              <a:rPr lang="en-US" b="1" dirty="0"/>
              <a:t>that are used in support of the above </a:t>
            </a:r>
            <a:r>
              <a:rPr lang="en-US" sz="2000" b="1" dirty="0"/>
              <a:t>(Hospital admin building for example)</a:t>
            </a:r>
          </a:p>
          <a:p>
            <a:pPr lvl="2"/>
            <a:endParaRPr lang="en-US" sz="3400" b="1" dirty="0"/>
          </a:p>
          <a:p>
            <a:endParaRPr lang="en-US" sz="3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2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8280"/>
            <a:ext cx="8229600" cy="903004"/>
          </a:xfrm>
        </p:spPr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36755" y="3924273"/>
            <a:ext cx="4580155" cy="9321800"/>
          </a:xfrm>
        </p:spPr>
        <p:txBody>
          <a:bodyPr>
            <a:normAutofit/>
          </a:bodyPr>
          <a:lstStyle/>
          <a:p>
            <a:pPr marL="853377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Museums</a:t>
            </a:r>
          </a:p>
          <a:p>
            <a:pPr marL="853377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Zoos</a:t>
            </a:r>
          </a:p>
          <a:p>
            <a:pPr marL="853377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Performing arts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acilities</a:t>
            </a:r>
          </a:p>
          <a:p>
            <a:pPr lvl="1"/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791474" y="3250967"/>
            <a:ext cx="4781026" cy="10231415"/>
          </a:xfrm>
        </p:spPr>
        <p:txBody>
          <a:bodyPr>
            <a:normAutofit/>
          </a:bodyPr>
          <a:lstStyle/>
          <a:p>
            <a:pPr marL="1024128" lvl="2" indent="-283464"/>
            <a:endParaRPr lang="en-US" sz="3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53377" lvl="1" indent="-457200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arts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enters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53377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Libraries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53377" lvl="1" indent="-457200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Homeless shelters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101" y="2041284"/>
            <a:ext cx="86867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800000"/>
                </a:solidFill>
              </a:rPr>
              <a:t>Non-Critical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PNP </a:t>
            </a:r>
            <a:r>
              <a:rPr lang="en-US" sz="3800" dirty="0" smtClean="0">
                <a:solidFill>
                  <a:srgbClr val="0000FF"/>
                </a:solidFill>
              </a:rPr>
              <a:t>– that provide essential government-type services –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are defined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providing the following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PNP </a:t>
            </a:r>
            <a:r>
              <a:rPr lang="en-US" sz="2000" dirty="0"/>
              <a:t>(Continued . . </a:t>
            </a:r>
            <a:r>
              <a:rPr lang="en-US" sz="2000" dirty="0" smtClean="0"/>
              <a:t>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lvl="1" indent="-457200" defTabSz="569913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centers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-457200" defTabSz="569913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 citizen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centers</a:t>
            </a:r>
          </a:p>
          <a:p>
            <a:pPr marL="457200" lvl="1" indent="-457200" defTabSz="569913"/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Rehab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facilities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2" indent="-457200" defTabSz="569913"/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/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514601"/>
            <a:ext cx="4826000" cy="3505199"/>
          </a:xfrm>
        </p:spPr>
        <p:txBody>
          <a:bodyPr>
            <a:normAutofit/>
          </a:bodyPr>
          <a:lstStyle/>
          <a:p>
            <a:pPr marL="1312164" lvl="2" indent="-571500">
              <a:spcBef>
                <a:spcPts val="1000"/>
              </a:spcBef>
              <a:buFont typeface="Lucida Grande"/>
              <a:buChar char="−"/>
            </a:pP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Shelter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workshops</a:t>
            </a:r>
          </a:p>
          <a:p>
            <a:pPr marL="1312164" lvl="2" indent="-571500">
              <a:spcBef>
                <a:spcPts val="1000"/>
              </a:spcBef>
              <a:buFont typeface="Lucida Grande"/>
              <a:buChar char="−"/>
            </a:pP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Health/safety </a:t>
            </a:r>
            <a:r>
              <a:rPr lang="en-US" sz="3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services of a governmental nature</a:t>
            </a:r>
          </a:p>
          <a:p>
            <a:pPr>
              <a:spcBef>
                <a:spcPts val="1000"/>
              </a:spcBef>
              <a:buFont typeface="Lucida Grande"/>
              <a:buChar char="−"/>
            </a:pPr>
            <a:endParaRPr lang="en-US" sz="3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5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0900"/>
            <a:ext cx="8229600" cy="3425739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Non-Critical PNP must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also apply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assistance from the </a:t>
            </a:r>
            <a:r>
              <a:rPr lang="en-US" sz="3800" b="1" dirty="0" smtClean="0">
                <a:solidFill>
                  <a:srgbClr val="800000"/>
                </a:solidFill>
              </a:rPr>
              <a:t>Small Business Administration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(SBA)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. . . 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eceive a decision </a:t>
            </a:r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prior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receiving FEMA funding for Permanent Work.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1" t="35577" r="16968" b="34334"/>
          <a:stretch/>
        </p:blipFill>
        <p:spPr>
          <a:xfrm>
            <a:off x="6337289" y="5272261"/>
            <a:ext cx="2600142" cy="11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31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03004"/>
          </a:xfrm>
        </p:spPr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9300"/>
            <a:ext cx="8229600" cy="56261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SBA funding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FEMA </a:t>
            </a:r>
            <a:r>
              <a:rPr lang="en-US" sz="3400" b="1" dirty="0" smtClean="0">
                <a:solidFill>
                  <a:srgbClr val="800000"/>
                </a:solidFill>
              </a:rPr>
              <a:t>reduces</a:t>
            </a:r>
            <a:r>
              <a:rPr lang="en-US" sz="3400" dirty="0" smtClean="0">
                <a:solidFill>
                  <a:srgbClr val="800000"/>
                </a:solidFill>
              </a:rPr>
              <a:t>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amount of its assistance by the amount of the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SBA loan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for which you qualify for permanent FEMA PA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eligible work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2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03004"/>
          </a:xfrm>
        </p:spPr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9300"/>
            <a:ext cx="8229600" cy="5626100"/>
          </a:xfrm>
        </p:spPr>
        <p:txBody>
          <a:bodyPr>
            <a:normAutofit/>
          </a:bodyPr>
          <a:lstStyle/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Emergency work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(Cat A + B)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still funded by FEMA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or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without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 SBA determination.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3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EHP </a:t>
            </a:r>
            <a:r>
              <a:rPr lang="en-US" sz="2000" dirty="0" smtClean="0"/>
              <a:t>(</a:t>
            </a:r>
            <a:r>
              <a:rPr lang="en-US" sz="2000" dirty="0"/>
              <a:t>C</a:t>
            </a:r>
            <a:r>
              <a:rPr lang="en-US" sz="2000" dirty="0" smtClean="0"/>
              <a:t>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 NEPA, the responsible Federal agency must consider the project’s impact on </a:t>
            </a:r>
            <a:r>
              <a:rPr lang="en-US" sz="3800" b="1" dirty="0">
                <a:solidFill>
                  <a:srgbClr val="800000"/>
                </a:solidFill>
              </a:rPr>
              <a:t>natural</a:t>
            </a:r>
            <a:r>
              <a:rPr lang="en-US" sz="3800" dirty="0"/>
              <a:t>,</a:t>
            </a:r>
            <a:r>
              <a:rPr lang="en-US" sz="3800" b="1" dirty="0">
                <a:solidFill>
                  <a:srgbClr val="800000"/>
                </a:solidFill>
              </a:rPr>
              <a:t> cultural</a:t>
            </a:r>
            <a:r>
              <a:rPr lang="en-US" sz="3800" dirty="0"/>
              <a:t>,</a:t>
            </a:r>
            <a:r>
              <a:rPr lang="en-US" sz="3800" b="1" dirty="0">
                <a:solidFill>
                  <a:srgbClr val="800000"/>
                </a:solidFill>
              </a:rPr>
              <a:t> historical </a:t>
            </a:r>
            <a:r>
              <a:rPr lang="en-US" sz="3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en-US" sz="3800" b="1" dirty="0"/>
              <a:t> </a:t>
            </a:r>
            <a:r>
              <a:rPr lang="en-US" sz="3800" b="1" dirty="0">
                <a:solidFill>
                  <a:srgbClr val="800000"/>
                </a:solidFill>
              </a:rPr>
              <a:t>socioeconomic conditions</a:t>
            </a:r>
            <a:r>
              <a:rPr lang="en-US" sz="38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51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7100"/>
            <a:ext cx="8229600" cy="38989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PNP eligibility determined by 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functional usage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least </a:t>
            </a:r>
            <a:r>
              <a:rPr lang="en-US" sz="3400" b="1" dirty="0" smtClean="0">
                <a:solidFill>
                  <a:srgbClr val="800000"/>
                </a:solidFill>
              </a:rPr>
              <a:t>50%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the facility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(sq. ft.)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50%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the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the space is used </a:t>
            </a:r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must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be for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 eligible functions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 previously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96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5200"/>
            <a:ext cx="8229600" cy="53340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for PNP</a:t>
            </a: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Procurement regulations have been adjusted:</a:t>
            </a:r>
          </a:p>
          <a:p>
            <a:pPr marL="1554480" lvl="2" indent="-320040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 disasters declared </a:t>
            </a:r>
            <a:r>
              <a:rPr lang="en-US" sz="3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prior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en-US" sz="3200" b="1" dirty="0" smtClean="0">
                <a:solidFill>
                  <a:srgbClr val="800000"/>
                </a:solidFill>
              </a:rPr>
              <a:t>December 26, 2014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PNPs are required to follow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CFR 215.40-48 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the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cost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principles in 2 CFR 230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67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PNP </a:t>
            </a:r>
            <a:r>
              <a:rPr lang="en-US" sz="2000" dirty="0"/>
              <a:t>(Continued . . </a:t>
            </a:r>
            <a:r>
              <a:rPr lang="en-US" sz="2000" dirty="0" smtClean="0"/>
              <a:t>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7063499" cy="3425739"/>
          </a:xfrm>
        </p:spPr>
        <p:txBody>
          <a:bodyPr>
            <a:normAutofit/>
          </a:bodyPr>
          <a:lstStyle/>
          <a:p>
            <a:pPr marL="571500" indent="-571500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d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isasters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declared </a:t>
            </a:r>
            <a:r>
              <a:rPr lang="en-US" sz="36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after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800000"/>
                </a:solidFill>
              </a:rPr>
              <a:t>December 26, 2014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PNPs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follow </a:t>
            </a:r>
            <a:r>
              <a:rPr lang="en-US" sz="3600" b="1" dirty="0">
                <a:solidFill>
                  <a:srgbClr val="800000"/>
                </a:solidFill>
              </a:rPr>
              <a:t>2 CFR 200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both administrative requirements and cost principles.</a:t>
            </a:r>
          </a:p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7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4200" y="1295402"/>
            <a:ext cx="8229600" cy="903004"/>
          </a:xfrm>
        </p:spPr>
        <p:txBody>
          <a:bodyPr/>
          <a:lstStyle/>
          <a:p>
            <a:r>
              <a:rPr lang="en-US" dirty="0" smtClean="0"/>
              <a:t>Recovery technical </a:t>
            </a:r>
            <a:r>
              <a:rPr lang="en-US" dirty="0"/>
              <a:t>c</a:t>
            </a:r>
            <a:r>
              <a:rPr lang="en-US" dirty="0" smtClean="0"/>
              <a:t>ontacts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81545" y="3665893"/>
            <a:ext cx="3276600" cy="1335313"/>
          </a:xfrm>
          <a:prstGeom prst="rect">
            <a:avLst/>
          </a:prstGeom>
        </p:spPr>
        <p:txBody>
          <a:bodyPr vert="horz" lIns="82048" tIns="41025" rIns="82048" bIns="41025" rtlCol="0">
            <a:noAutofit/>
          </a:bodyPr>
          <a:lstStyle>
            <a:lvl1pPr marL="568325" indent="-342900" algn="l" defTabSz="569913" rtl="0" eaLnBrk="1" latinLnBrk="0" hangingPunct="1">
              <a:spcBef>
                <a:spcPts val="600"/>
              </a:spcBef>
              <a:buFont typeface="Arial"/>
              <a:buChar char="•"/>
              <a:defRPr sz="32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1023938" indent="-28575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368425" indent="-228600" algn="l" defTabSz="457200" rtl="0" eaLnBrk="1" latinLnBrk="0" hangingPunct="1">
              <a:spcBef>
                <a:spcPts val="600"/>
              </a:spcBef>
              <a:buFont typeface="Courier New"/>
              <a:buChar char="o"/>
              <a:defRPr sz="2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825625" indent="-228600" algn="l" defTabSz="457200" rtl="0" eaLnBrk="1" latinLnBrk="0" hangingPunct="1">
              <a:spcBef>
                <a:spcPts val="600"/>
              </a:spcBef>
              <a:buFont typeface="Arial"/>
              <a:buChar char="–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281238" indent="-228600" algn="l" defTabSz="457200" rtl="0" eaLnBrk="1" latinLnBrk="0" hangingPunct="1">
              <a:spcBef>
                <a:spcPts val="600"/>
              </a:spcBef>
              <a:buFont typeface="Arial"/>
              <a:buChar char="»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5" indent="-1425">
              <a:lnSpc>
                <a:spcPct val="80000"/>
              </a:lnSpc>
              <a:spcBef>
                <a:spcPts val="449"/>
              </a:spcBef>
              <a:buNone/>
            </a:pPr>
            <a:r>
              <a:rPr lang="en-US" sz="2200" b="1" dirty="0" smtClean="0">
                <a:solidFill>
                  <a:srgbClr val="800000"/>
                </a:solidFill>
              </a:rPr>
              <a:t>John Gonzales</a:t>
            </a:r>
            <a:endParaRPr lang="en-US" sz="2200" dirty="0">
              <a:solidFill>
                <a:srgbClr val="800000"/>
              </a:solidFill>
            </a:endParaRPr>
          </a:p>
          <a:p>
            <a:pPr marL="1425" indent="-1425">
              <a:lnSpc>
                <a:spcPct val="80000"/>
              </a:lnSpc>
              <a:spcBef>
                <a:spcPts val="449"/>
              </a:spcBef>
              <a:buNone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Section Chief</a:t>
            </a:r>
          </a:p>
          <a:p>
            <a:pPr marL="0" lvl="1" indent="0">
              <a:lnSpc>
                <a:spcPct val="80000"/>
              </a:lnSpc>
              <a:spcBef>
                <a:spcPts val="449"/>
              </a:spcBef>
              <a:buNone/>
            </a:pPr>
            <a:r>
              <a:rPr lang="en-US" sz="2200" dirty="0" smtClean="0"/>
              <a:t>(225) 379-4028</a:t>
            </a:r>
            <a:endParaRPr lang="en-US" sz="2200" dirty="0"/>
          </a:p>
          <a:p>
            <a:pPr marL="1425" lvl="1" indent="-1425">
              <a:lnSpc>
                <a:spcPct val="80000"/>
              </a:lnSpc>
              <a:spcBef>
                <a:spcPts val="449"/>
              </a:spcBef>
              <a:buNone/>
            </a:pPr>
            <a:r>
              <a:rPr lang="en-US" sz="2200" b="1" dirty="0" err="1">
                <a:solidFill>
                  <a:srgbClr val="0000FF"/>
                </a:solidFill>
              </a:rPr>
              <a:t>j</a:t>
            </a:r>
            <a:r>
              <a:rPr lang="en-US" sz="2200" b="1" dirty="0" err="1" smtClean="0">
                <a:solidFill>
                  <a:srgbClr val="0000FF"/>
                </a:solidFill>
              </a:rPr>
              <a:t>ohn.gonzales@</a:t>
            </a:r>
            <a:r>
              <a:rPr lang="en-US" sz="2200" b="1" dirty="0" err="1">
                <a:solidFill>
                  <a:srgbClr val="0000FF"/>
                </a:solidFill>
              </a:rPr>
              <a:t>la.gov</a:t>
            </a:r>
            <a:endParaRPr lang="en-US" sz="2200" b="1" dirty="0">
              <a:solidFill>
                <a:srgbClr val="0000FF"/>
              </a:solidFill>
            </a:endParaRPr>
          </a:p>
          <a:p>
            <a:pPr marL="1425" lvl="1" indent="-1425">
              <a:lnSpc>
                <a:spcPct val="80000"/>
              </a:lnSpc>
              <a:spcBef>
                <a:spcPts val="449"/>
              </a:spcBef>
              <a:buNone/>
            </a:pPr>
            <a:endParaRPr lang="en-US" sz="2200" dirty="0"/>
          </a:p>
          <a:p>
            <a:pPr marL="1425" lvl="1" indent="-1425">
              <a:lnSpc>
                <a:spcPct val="80000"/>
              </a:lnSpc>
              <a:spcBef>
                <a:spcPts val="449"/>
              </a:spcBef>
              <a:buNone/>
            </a:pPr>
            <a:endParaRPr lang="en-US" sz="2200" dirty="0"/>
          </a:p>
          <a:p>
            <a:pPr marL="1425" lvl="1" indent="-1425">
              <a:lnSpc>
                <a:spcPct val="80000"/>
              </a:lnSpc>
              <a:spcBef>
                <a:spcPts val="449"/>
              </a:spcBef>
              <a:buNone/>
            </a:pPr>
            <a:endParaRPr lang="en-US" sz="2200" dirty="0"/>
          </a:p>
          <a:p>
            <a:pPr marL="1425" indent="-1425">
              <a:lnSpc>
                <a:spcPct val="80000"/>
              </a:lnSpc>
              <a:spcBef>
                <a:spcPts val="449"/>
              </a:spcBef>
              <a:buNone/>
            </a:pPr>
            <a:endParaRPr lang="en-US" sz="2200" dirty="0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13496" y="3639018"/>
            <a:ext cx="3343275" cy="167867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82048" tIns="41025" rIns="82048" bIns="41025">
            <a:spAutoFit/>
          </a:bodyPr>
          <a:lstStyle/>
          <a:p>
            <a:pPr marL="0" lvl="1">
              <a:lnSpc>
                <a:spcPct val="80000"/>
              </a:lnSpc>
              <a:spcBef>
                <a:spcPts val="449"/>
              </a:spcBef>
            </a:pPr>
            <a:r>
              <a:rPr lang="en-US" sz="2200" b="1" dirty="0" smtClean="0">
                <a:solidFill>
                  <a:srgbClr val="800000"/>
                </a:solidFill>
              </a:rPr>
              <a:t>Daniel Crothers</a:t>
            </a:r>
            <a:endParaRPr lang="en-US" sz="2200" dirty="0">
              <a:solidFill>
                <a:srgbClr val="800000"/>
              </a:solidFill>
            </a:endParaRPr>
          </a:p>
          <a:p>
            <a:pPr marL="1425" indent="-1425">
              <a:lnSpc>
                <a:spcPct val="80000"/>
              </a:lnSpc>
              <a:spcBef>
                <a:spcPts val="449"/>
              </a:spcBef>
              <a:buNone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Group Lead</a:t>
            </a:r>
          </a:p>
          <a:p>
            <a:pPr marL="0" lvl="1">
              <a:lnSpc>
                <a:spcPct val="80000"/>
              </a:lnSpc>
              <a:spcBef>
                <a:spcPts val="449"/>
              </a:spcBef>
            </a:pPr>
            <a:r>
              <a:rPr lang="en-US" sz="2200" dirty="0" smtClean="0">
                <a:solidFill>
                  <a:srgbClr val="595959"/>
                </a:solidFill>
              </a:rPr>
              <a:t>(225) 267-2761</a:t>
            </a:r>
            <a:endParaRPr lang="en-US" sz="2200" dirty="0">
              <a:solidFill>
                <a:srgbClr val="595959"/>
              </a:solidFill>
            </a:endParaRPr>
          </a:p>
          <a:p>
            <a:pPr marL="0" lvl="1">
              <a:lnSpc>
                <a:spcPct val="80000"/>
              </a:lnSpc>
              <a:spcBef>
                <a:spcPts val="449"/>
              </a:spcBef>
            </a:pPr>
            <a:r>
              <a:rPr lang="en-US" sz="2200" b="1" dirty="0" err="1">
                <a:solidFill>
                  <a:srgbClr val="0000FF"/>
                </a:solidFill>
              </a:rPr>
              <a:t>d</a:t>
            </a:r>
            <a:r>
              <a:rPr lang="en-US" sz="2200" b="1" dirty="0" err="1" smtClean="0">
                <a:solidFill>
                  <a:srgbClr val="0000FF"/>
                </a:solidFill>
              </a:rPr>
              <a:t>aniel.crothers@</a:t>
            </a:r>
            <a:r>
              <a:rPr lang="en-US" sz="2200" b="1" dirty="0" err="1">
                <a:solidFill>
                  <a:srgbClr val="0000FF"/>
                </a:solidFill>
              </a:rPr>
              <a:t>la.gov</a:t>
            </a:r>
            <a:endParaRPr lang="en-US" sz="2200" b="1" dirty="0">
              <a:solidFill>
                <a:srgbClr val="0000FF"/>
              </a:solidFill>
            </a:endParaRPr>
          </a:p>
          <a:p>
            <a:pPr marL="0" lvl="1">
              <a:lnSpc>
                <a:spcPct val="80000"/>
              </a:lnSpc>
              <a:spcBef>
                <a:spcPts val="449"/>
              </a:spcBef>
            </a:pPr>
            <a:endParaRPr lang="en-US" sz="2200" dirty="0">
              <a:solidFill>
                <a:srgbClr val="595959"/>
              </a:solidFill>
            </a:endParaRPr>
          </a:p>
        </p:txBody>
      </p:sp>
      <p:pic>
        <p:nvPicPr>
          <p:cNvPr id="10" name="Picture 9" descr="gohseplogo_distr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36" y="2280774"/>
            <a:ext cx="1302035" cy="128135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1184944"/>
            <a:ext cx="8229600" cy="903004"/>
          </a:xfrm>
        </p:spPr>
        <p:txBody>
          <a:bodyPr/>
          <a:lstStyle/>
          <a:p>
            <a:r>
              <a:rPr lang="en-US" dirty="0" smtClean="0">
                <a:solidFill>
                  <a:srgbClr val="17375E"/>
                </a:solidFill>
              </a:rPr>
              <a:t>EHP </a:t>
            </a:r>
            <a:r>
              <a:rPr lang="en-US" sz="2000" dirty="0" smtClean="0">
                <a:solidFill>
                  <a:srgbClr val="17375E"/>
                </a:solidFill>
              </a:rPr>
              <a:t>(Continued . . . )</a:t>
            </a:r>
            <a:endParaRPr lang="en-US" sz="2000" dirty="0">
              <a:solidFill>
                <a:srgbClr val="1737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6" y="2057399"/>
            <a:ext cx="9169626" cy="2616201"/>
          </a:xfrm>
        </p:spPr>
        <p:txBody>
          <a:bodyPr>
            <a:normAutofit fontScale="92500" lnSpcReduction="10000"/>
          </a:bodyPr>
          <a:lstStyle/>
          <a:p>
            <a:r>
              <a:rPr lang="en-US" sz="3800" spc="-4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What determines the need for EHP review?</a:t>
            </a:r>
          </a:p>
          <a:p>
            <a:pPr lvl="1"/>
            <a:r>
              <a:rPr lang="en-US" sz="3400" b="1" dirty="0" smtClean="0">
                <a:solidFill>
                  <a:srgbClr val="800000"/>
                </a:solidFill>
              </a:rPr>
              <a:t>All</a:t>
            </a:r>
            <a:r>
              <a:rPr lang="en-US" sz="3400" dirty="0" smtClean="0">
                <a:solidFill>
                  <a:srgbClr val="800000"/>
                </a:solidFill>
              </a:rPr>
              <a:t> 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projects funded by FEMA receive an EHP review. 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level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that review is determined by the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type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of project.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87455"/>
            <a:ext cx="3169743" cy="2170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652" y="4687456"/>
            <a:ext cx="3155859" cy="21705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23" y="4687455"/>
            <a:ext cx="3150404" cy="217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0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5553916"/>
            <a:ext cx="9144000" cy="1304085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61537" tIns="30768" rIns="61537" bIns="30768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defRPr/>
            </a:pPr>
            <a:endParaRPr lang="en-US" sz="1900" b="1" i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2552700"/>
            <a:ext cx="8923867" cy="3966633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</a:t>
            </a:r>
            <a:r>
              <a:rPr lang="en-US" sz="3800" b="1" dirty="0" smtClean="0">
                <a:solidFill>
                  <a:srgbClr val="800000"/>
                </a:solidFill>
              </a:rPr>
              <a:t>results</a:t>
            </a:r>
            <a:r>
              <a:rPr lang="en-US" sz="3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an EHP review.</a:t>
            </a:r>
          </a:p>
          <a:p>
            <a:pPr lvl="1"/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Record of Environmental Consideration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(REC)</a:t>
            </a:r>
          </a:p>
          <a:p>
            <a:pPr lvl="1"/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Finding Of No Significant Impact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(FONSI)</a:t>
            </a:r>
          </a:p>
          <a:p>
            <a:pPr lvl="1"/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Assessment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(EA)</a:t>
            </a:r>
          </a:p>
          <a:p>
            <a:pPr lvl="1"/>
            <a:r>
              <a:rPr lang="en-US" sz="3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Adverse </a:t>
            </a:r>
            <a:r>
              <a:rPr lang="en-US" sz="3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Effect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Impact Statement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(EIS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3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4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52700"/>
            <a:ext cx="8229600" cy="48133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Some projects can be </a:t>
            </a:r>
            <a:r>
              <a:rPr lang="en-US" sz="3800" b="1" dirty="0" smtClean="0">
                <a:solidFill>
                  <a:srgbClr val="800000"/>
                </a:solidFill>
              </a:rPr>
              <a:t>excluded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from EHP review.</a:t>
            </a: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STATEX - Statutorily excluded. </a:t>
            </a:r>
          </a:p>
          <a:p>
            <a:pPr lvl="1"/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CATEX - Categorically excluded.  </a:t>
            </a:r>
            <a:endParaRPr lang="en-US" sz="3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7285" y="1295400"/>
            <a:ext cx="8229600" cy="903004"/>
          </a:xfrm>
        </p:spPr>
        <p:txBody>
          <a:bodyPr/>
          <a:lstStyle/>
          <a:p>
            <a:r>
              <a:rPr lang="en-US" dirty="0" smtClean="0"/>
              <a:t>EHP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401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Your </a:t>
            </a:r>
            <a:r>
              <a:rPr lang="en-US" sz="3800" b="1" dirty="0" smtClean="0">
                <a:solidFill>
                  <a:srgbClr val="800000"/>
                </a:solidFill>
              </a:rPr>
              <a:t>role</a:t>
            </a:r>
            <a:r>
              <a:rPr lang="en-US" sz="3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 EHP review.</a:t>
            </a:r>
          </a:p>
          <a:p>
            <a:pPr lvl="1"/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Prior to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starting work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obtain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permits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approval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letters</a:t>
            </a:r>
            <a:r>
              <a:rPr lang="en-US" sz="3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from the respective agencies for compliance.  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C955-EDC8-C641-B7EE-09FB459102F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195" y="1295400"/>
            <a:ext cx="8229600" cy="903004"/>
          </a:xfrm>
        </p:spPr>
        <p:txBody>
          <a:bodyPr/>
          <a:lstStyle/>
          <a:p>
            <a:r>
              <a:rPr lang="en-US" dirty="0" smtClean="0"/>
              <a:t>EHP </a:t>
            </a:r>
            <a:r>
              <a:rPr lang="en-US" sz="2000" dirty="0" smtClean="0"/>
              <a:t>(Continued . . . 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6615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12025</TotalTime>
  <Words>1428</Words>
  <Application>Microsoft Macintosh PowerPoint</Application>
  <PresentationFormat>On-screen Show (4:3)</PresentationFormat>
  <Paragraphs>252</Paragraphs>
  <Slides>54</Slides>
  <Notes>15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New Job Aids</vt:lpstr>
      <vt:lpstr>PA Toolbox Brochures</vt:lpstr>
      <vt:lpstr>Environmental + Historic Preservation (EHP)</vt:lpstr>
      <vt:lpstr>Environmental + historic preservation (EHP) </vt:lpstr>
      <vt:lpstr>EHP (Continued . . . )</vt:lpstr>
      <vt:lpstr>EHP (Continued . . . )</vt:lpstr>
      <vt:lpstr>EHP (Continued . . . )</vt:lpstr>
      <vt:lpstr>EHP (Continued . . . )</vt:lpstr>
      <vt:lpstr>EHP (Continued . . . )</vt:lpstr>
      <vt:lpstr>EHP (Continued . . . )</vt:lpstr>
      <vt:lpstr>EHP (Continued . . . )</vt:lpstr>
      <vt:lpstr>Alternate + Improved (A/I) Projects (Coming Soon)</vt:lpstr>
      <vt:lpstr>Alternate projects</vt:lpstr>
      <vt:lpstr>Alternate projects (Continued . . . )</vt:lpstr>
      <vt:lpstr>Alternate projects (Continued . . . )</vt:lpstr>
      <vt:lpstr>Alternate projects (Continued . . . )</vt:lpstr>
      <vt:lpstr>Improved projects</vt:lpstr>
      <vt:lpstr>Improved projects (Continued . . . )</vt:lpstr>
      <vt:lpstr>Improved projects (Continued . . . )</vt:lpstr>
      <vt:lpstr>PowerPoint Presentation</vt:lpstr>
      <vt:lpstr>406 Hazard Mitigation (HM)</vt:lpstr>
      <vt:lpstr>406 HM</vt:lpstr>
      <vt:lpstr>406 HM (Continued . . . )</vt:lpstr>
      <vt:lpstr>Hazard Mitigation</vt:lpstr>
      <vt:lpstr>406 HM (Continued . . . )</vt:lpstr>
      <vt:lpstr>406 HM (Continued . . . )</vt:lpstr>
      <vt:lpstr>406 HM (Continued . . . )</vt:lpstr>
      <vt:lpstr>Appeals + Arbitration </vt:lpstr>
      <vt:lpstr>Appeals + Arbitration</vt:lpstr>
      <vt:lpstr>Appeals</vt:lpstr>
      <vt:lpstr>Appeals (Continued . . . )</vt:lpstr>
      <vt:lpstr>Arbitration</vt:lpstr>
      <vt:lpstr>Arbitration</vt:lpstr>
      <vt:lpstr>Appeals + arbitration</vt:lpstr>
      <vt:lpstr>Appeals + arbitration (Continued . . . )</vt:lpstr>
      <vt:lpstr>Appeals + arbitration (Continued . . . )</vt:lpstr>
      <vt:lpstr>Appeals + arbitration (Continued . . . )</vt:lpstr>
      <vt:lpstr>Private  Non-Profit (PNP) Organizations</vt:lpstr>
      <vt:lpstr>PNP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PNP (Continued . . . )</vt:lpstr>
      <vt:lpstr>Recovery technical contacts</vt:lpstr>
      <vt:lpstr>Questions?</vt:lpstr>
    </vt:vector>
  </TitlesOfParts>
  <Company>Sides &amp;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Media</dc:creator>
  <cp:lastModifiedBy>Donny Gallagher</cp:lastModifiedBy>
  <cp:revision>509</cp:revision>
  <cp:lastPrinted>2015-06-19T20:58:19Z</cp:lastPrinted>
  <dcterms:created xsi:type="dcterms:W3CDTF">2015-06-09T14:11:28Z</dcterms:created>
  <dcterms:modified xsi:type="dcterms:W3CDTF">2015-07-13T13:45:15Z</dcterms:modified>
</cp:coreProperties>
</file>