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2" r:id="rId2"/>
    <p:sldId id="282" r:id="rId3"/>
    <p:sldId id="283" r:id="rId4"/>
    <p:sldId id="270" r:id="rId5"/>
    <p:sldId id="256" r:id="rId6"/>
    <p:sldId id="261" r:id="rId7"/>
    <p:sldId id="263" r:id="rId8"/>
    <p:sldId id="264" r:id="rId9"/>
    <p:sldId id="266" r:id="rId10"/>
    <p:sldId id="271" r:id="rId11"/>
    <p:sldId id="274" r:id="rId12"/>
    <p:sldId id="284" r:id="rId13"/>
    <p:sldId id="288" r:id="rId14"/>
    <p:sldId id="286" r:id="rId15"/>
    <p:sldId id="287"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93" autoAdjust="0"/>
  </p:normalViewPr>
  <p:slideViewPr>
    <p:cSldViewPr>
      <p:cViewPr>
        <p:scale>
          <a:sx n="100" d="100"/>
          <a:sy n="100" d="100"/>
        </p:scale>
        <p:origin x="-946" y="1061"/>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9A55768-0164-4E70-B9F4-9C61B5C6CF23}" type="datetimeFigureOut">
              <a:rPr lang="en-US" smtClean="0"/>
              <a:pPr/>
              <a:t>2/18/2013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8ED2CD4-4C40-4B57-9B81-337217FF04D2}" type="slidenum">
              <a:rPr lang="en-US" smtClean="0"/>
              <a:pPr/>
              <a:t>‹#›</a:t>
            </a:fld>
            <a:endParaRPr lang="en-US" dirty="0"/>
          </a:p>
        </p:txBody>
      </p:sp>
    </p:spTree>
    <p:extLst>
      <p:ext uri="{BB962C8B-B14F-4D97-AF65-F5344CB8AC3E}">
        <p14:creationId xmlns:p14="http://schemas.microsoft.com/office/powerpoint/2010/main" val="3411308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B564E470-566C-4231-846D-E89C099BC91A}" type="datetimeFigureOut">
              <a:rPr lang="en-US"/>
              <a:pPr>
                <a:defRPr/>
              </a:pPr>
              <a:t>2/18/2013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AB6AFA5E-5383-4C43-9DCF-D940C750BB09}" type="slidenum">
              <a:rPr lang="en-US"/>
              <a:pPr>
                <a:defRPr/>
              </a:pPr>
              <a:t>‹#›</a:t>
            </a:fld>
            <a:endParaRPr lang="en-US" dirty="0"/>
          </a:p>
        </p:txBody>
      </p:sp>
    </p:spTree>
    <p:extLst>
      <p:ext uri="{BB962C8B-B14F-4D97-AF65-F5344CB8AC3E}">
        <p14:creationId xmlns:p14="http://schemas.microsoft.com/office/powerpoint/2010/main" val="41785216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Hazard Mitigation is technically housed in Recovery, it can go a long way in preparing for a disaster.     </a:t>
            </a:r>
            <a:endParaRPr lang="en-US" dirty="0"/>
          </a:p>
        </p:txBody>
      </p:sp>
      <p:sp>
        <p:nvSpPr>
          <p:cNvPr id="4" name="Slide Number Placeholder 3"/>
          <p:cNvSpPr>
            <a:spLocks noGrp="1"/>
          </p:cNvSpPr>
          <p:nvPr>
            <p:ph type="sldNum" sz="quarter" idx="10"/>
          </p:nvPr>
        </p:nvSpPr>
        <p:spPr/>
        <p:txBody>
          <a:bodyPr/>
          <a:lstStyle/>
          <a:p>
            <a:pPr>
              <a:defRPr/>
            </a:pPr>
            <a:fld id="{AB6AFA5E-5383-4C43-9DCF-D940C750BB09}"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promised this slide shows you some of the different projects that can be funded through the FEMA hazard mitigation assistance programs. Note that structural elevation is allowed in all programs. More to come on as to why this project type may be of particular interest to you and the homeowners in your parish.  </a:t>
            </a:r>
            <a:endParaRPr lang="en-US" dirty="0"/>
          </a:p>
        </p:txBody>
      </p:sp>
      <p:sp>
        <p:nvSpPr>
          <p:cNvPr id="4" name="Slide Number Placeholder 3"/>
          <p:cNvSpPr>
            <a:spLocks noGrp="1"/>
          </p:cNvSpPr>
          <p:nvPr>
            <p:ph type="sldNum" sz="quarter" idx="10"/>
          </p:nvPr>
        </p:nvSpPr>
        <p:spPr/>
        <p:txBody>
          <a:bodyPr/>
          <a:lstStyle/>
          <a:p>
            <a:pPr>
              <a:defRPr/>
            </a:pPr>
            <a:fld id="{AB6AFA5E-5383-4C43-9DCF-D940C750BB09}" type="slidenum">
              <a:rPr lang="en-US" smtClean="0"/>
              <a:pPr>
                <a:defRPr/>
              </a:pPr>
              <a:t>10</a:t>
            </a:fld>
            <a:endParaRPr lang="en-US" dirty="0"/>
          </a:p>
        </p:txBody>
      </p:sp>
    </p:spTree>
    <p:extLst>
      <p:ext uri="{BB962C8B-B14F-4D97-AF65-F5344CB8AC3E}">
        <p14:creationId xmlns:p14="http://schemas.microsoft.com/office/powerpoint/2010/main" val="1217096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Other funding sources including the FEMA HMA programs are available in the funding hazard mitigation workbook that we will make available to you after this session.   </a:t>
            </a:r>
            <a:endParaRPr lang="en-US" dirty="0"/>
          </a:p>
        </p:txBody>
      </p:sp>
      <p:sp>
        <p:nvSpPr>
          <p:cNvPr id="4" name="Slide Number Placeholder 3"/>
          <p:cNvSpPr>
            <a:spLocks noGrp="1"/>
          </p:cNvSpPr>
          <p:nvPr>
            <p:ph type="sldNum" sz="quarter" idx="10"/>
          </p:nvPr>
        </p:nvSpPr>
        <p:spPr/>
        <p:txBody>
          <a:bodyPr/>
          <a:lstStyle/>
          <a:p>
            <a:pPr>
              <a:defRPr/>
            </a:pPr>
            <a:fld id="{AB6AFA5E-5383-4C43-9DCF-D940C750BB09}"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latin typeface="Helvetica"/>
              </a:rPr>
              <a:t>On July 6, 2012, the President signed into law the Surface Transportation Bill (H.R. 4348), which re-authorizes the National </a:t>
            </a:r>
            <a:r>
              <a:rPr lang="en-US" u="sng" dirty="0" smtClean="0">
                <a:effectLst/>
                <a:latin typeface="Helvetica"/>
                <a:hlinkClick r:id="" action="ppaction://hlinkfile" tooltip="Click to Continue &gt; by Coupon Companion Plugin"/>
              </a:rPr>
              <a:t>Flood Insurance</a:t>
            </a:r>
            <a:r>
              <a:rPr lang="en-US" dirty="0" smtClean="0">
                <a:effectLst/>
                <a:latin typeface="Helvetica"/>
              </a:rPr>
              <a:t> Program (NFIP). </a:t>
            </a:r>
            <a:endParaRPr lang="en-US" dirty="0" smtClean="0"/>
          </a:p>
          <a:p>
            <a:r>
              <a:rPr lang="en-US" dirty="0" smtClean="0"/>
              <a:t>This legislation will extend the NFIP for five years, until Sept. 30, 2017, It also calls for reforms including phasing out subsidies for many properties, raising the cap on annual premium increases from 10 percent to 20 percent, allowing multifamily properties to purchase NFIP policies, imposing minimum deductibles for flood claims, requiring the NFIP administrator to develop a plan for repaying the debt incurred from Hurricane Katrina, and establishing a technical mapping advisory council to deal with map modernization issues.</a:t>
            </a:r>
            <a:r>
              <a:rPr lang="en-US" dirty="0" smtClean="0">
                <a:effectLst/>
                <a:latin typeface="Helvetica"/>
              </a:rPr>
              <a:t> In addition to the 5-year program reauthorization, the bill includes many program reforms which:  (Read from Slide)</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AB6AFA5E-5383-4C43-9DCF-D940C750BB09}" type="slidenum">
              <a:rPr lang="en-US" smtClean="0"/>
              <a:pPr>
                <a:defRPr/>
              </a:pPr>
              <a:t>13</a:t>
            </a:fld>
            <a:endParaRPr lang="en-US" dirty="0"/>
          </a:p>
        </p:txBody>
      </p:sp>
    </p:spTree>
    <p:extLst>
      <p:ext uri="{BB962C8B-B14F-4D97-AF65-F5344CB8AC3E}">
        <p14:creationId xmlns:p14="http://schemas.microsoft.com/office/powerpoint/2010/main" val="3879821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note: (Read from</a:t>
            </a:r>
            <a:r>
              <a:rPr lang="en-US" baseline="0" dirty="0" smtClean="0"/>
              <a:t> the slide). Next we will look at an example of how the flood insurance premium for a sever repetitive loss property could change if not mitigated with the enactment of this new legislation. (Go to next slide)</a:t>
            </a:r>
            <a:endParaRPr lang="en-US" dirty="0"/>
          </a:p>
        </p:txBody>
      </p:sp>
      <p:sp>
        <p:nvSpPr>
          <p:cNvPr id="4" name="Slide Number Placeholder 3"/>
          <p:cNvSpPr>
            <a:spLocks noGrp="1"/>
          </p:cNvSpPr>
          <p:nvPr>
            <p:ph type="sldNum" sz="quarter" idx="10"/>
          </p:nvPr>
        </p:nvSpPr>
        <p:spPr/>
        <p:txBody>
          <a:bodyPr/>
          <a:lstStyle/>
          <a:p>
            <a:pPr>
              <a:defRPr/>
            </a:pPr>
            <a:fld id="{AB6AFA5E-5383-4C43-9DCF-D940C750BB09}" type="slidenum">
              <a:rPr lang="en-US" smtClean="0"/>
              <a:pPr>
                <a:defRPr/>
              </a:pPr>
              <a:t>14</a:t>
            </a:fld>
            <a:endParaRPr lang="en-US" dirty="0"/>
          </a:p>
        </p:txBody>
      </p:sp>
    </p:spTree>
    <p:extLst>
      <p:ext uri="{BB962C8B-B14F-4D97-AF65-F5344CB8AC3E}">
        <p14:creationId xmlns:p14="http://schemas.microsoft.com/office/powerpoint/2010/main" val="3879821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an example of what the future flood insurance rates could be based on the various elevation levels for a sever repetitive loss property.  As you can see the Base Flood Elevation (BFE) is twelve feet.  Fortunately for this homeowner their house has a first floor elevation (FFE) of 15.1 feet which is 3.0 feet above the required BFE. Therefore they would pay the lowest flood insurance rate that equates to $300.00 per year. However if this home was not elevated the homeowners flood insurance could be as high as $9000 per year. We are still awaiting further guidance from FEMA on this new act and how and when it will affect flood insurance rates on sever repetitive loss properties. For now you can get more information </a:t>
            </a:r>
            <a:r>
              <a:rPr lang="en-US" smtClean="0"/>
              <a:t>by Goggling  </a:t>
            </a:r>
            <a:r>
              <a:rPr lang="en-US" dirty="0" smtClean="0"/>
              <a:t>Biggert-Waters Flood Insurance Reform Act of 2012.               </a:t>
            </a:r>
            <a:endParaRPr lang="en-US" dirty="0"/>
          </a:p>
        </p:txBody>
      </p:sp>
      <p:sp>
        <p:nvSpPr>
          <p:cNvPr id="4" name="Slide Number Placeholder 3"/>
          <p:cNvSpPr>
            <a:spLocks noGrp="1"/>
          </p:cNvSpPr>
          <p:nvPr>
            <p:ph type="sldNum" sz="quarter" idx="10"/>
          </p:nvPr>
        </p:nvSpPr>
        <p:spPr/>
        <p:txBody>
          <a:bodyPr/>
          <a:lstStyle/>
          <a:p>
            <a:pPr>
              <a:defRPr/>
            </a:pPr>
            <a:fld id="{AB6AFA5E-5383-4C43-9DCF-D940C750BB09}" type="slidenum">
              <a:rPr lang="en-US" smtClean="0"/>
              <a:pPr>
                <a:defRPr/>
              </a:pPr>
              <a:t>15</a:t>
            </a:fld>
            <a:endParaRPr lang="en-US" dirty="0"/>
          </a:p>
        </p:txBody>
      </p:sp>
    </p:spTree>
    <p:extLst>
      <p:ext uri="{BB962C8B-B14F-4D97-AF65-F5344CB8AC3E}">
        <p14:creationId xmlns:p14="http://schemas.microsoft.com/office/powerpoint/2010/main" val="1844731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want FEMA funding you must have a hazard mitigation plan.  </a:t>
            </a:r>
            <a:endParaRPr lang="en-US" dirty="0"/>
          </a:p>
        </p:txBody>
      </p:sp>
      <p:sp>
        <p:nvSpPr>
          <p:cNvPr id="4" name="Slide Number Placeholder 3"/>
          <p:cNvSpPr>
            <a:spLocks noGrp="1"/>
          </p:cNvSpPr>
          <p:nvPr>
            <p:ph type="sldNum" sz="quarter" idx="10"/>
          </p:nvPr>
        </p:nvSpPr>
        <p:spPr/>
        <p:txBody>
          <a:bodyPr/>
          <a:lstStyle/>
          <a:p>
            <a:pPr>
              <a:defRPr/>
            </a:pPr>
            <a:fld id="{AB6AFA5E-5383-4C43-9DCF-D940C750BB09}"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state is required to update its FEMA approved plan every three (3) years. Parishes are required to update their hazard mitigation plans every five (5) years.  With out an approved State Hazard Mitigation</a:t>
            </a:r>
            <a:r>
              <a:rPr lang="en-US" baseline="0" dirty="0" smtClean="0"/>
              <a:t> Plan the state and parishes would not be eligible for public assistance and HMGP funding. Later in the presentation we will review some of the different hazard mitigation projects that can be funded through these grants.     </a:t>
            </a:r>
            <a:endParaRPr lang="en-US" dirty="0"/>
          </a:p>
        </p:txBody>
      </p:sp>
      <p:sp>
        <p:nvSpPr>
          <p:cNvPr id="4" name="Slide Number Placeholder 3"/>
          <p:cNvSpPr>
            <a:spLocks noGrp="1"/>
          </p:cNvSpPr>
          <p:nvPr>
            <p:ph type="sldNum" sz="quarter" idx="10"/>
          </p:nvPr>
        </p:nvSpPr>
        <p:spPr/>
        <p:txBody>
          <a:bodyPr/>
          <a:lstStyle/>
          <a:p>
            <a:pPr>
              <a:defRPr/>
            </a:pPr>
            <a:fld id="{AB6AFA5E-5383-4C43-9DCF-D940C750BB09}"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 am proud to say that the State of Louisiana and all 64 Parishes have a FEMA approved Hazard Mitigation Plan.  </a:t>
            </a:r>
            <a:endParaRPr lang="en-US" dirty="0"/>
          </a:p>
        </p:txBody>
      </p:sp>
      <p:sp>
        <p:nvSpPr>
          <p:cNvPr id="4" name="Slide Number Placeholder 3"/>
          <p:cNvSpPr>
            <a:spLocks noGrp="1"/>
          </p:cNvSpPr>
          <p:nvPr>
            <p:ph type="sldNum" sz="quarter" idx="10"/>
          </p:nvPr>
        </p:nvSpPr>
        <p:spPr/>
        <p:txBody>
          <a:bodyPr/>
          <a:lstStyle/>
          <a:p>
            <a:pPr>
              <a:defRPr/>
            </a:pPr>
            <a:fld id="{AB6AFA5E-5383-4C43-9DCF-D940C750BB09}"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first two bullets </a:t>
            </a:r>
            <a:endParaRPr lang="en-US" dirty="0"/>
          </a:p>
        </p:txBody>
      </p:sp>
      <p:sp>
        <p:nvSpPr>
          <p:cNvPr id="4" name="Slide Number Placeholder 3"/>
          <p:cNvSpPr>
            <a:spLocks noGrp="1"/>
          </p:cNvSpPr>
          <p:nvPr>
            <p:ph type="sldNum" sz="quarter" idx="10"/>
          </p:nvPr>
        </p:nvSpPr>
        <p:spPr/>
        <p:txBody>
          <a:bodyPr/>
          <a:lstStyle/>
          <a:p>
            <a:pPr>
              <a:defRPr/>
            </a:pPr>
            <a:fld id="{AB6AFA5E-5383-4C43-9DCF-D940C750BB09}" type="slidenum">
              <a:rPr lang="en-US" smtClean="0"/>
              <a:pPr>
                <a:defRPr/>
              </a:pPr>
              <a:t>5</a:t>
            </a:fld>
            <a:endParaRPr lang="en-US" dirty="0"/>
          </a:p>
        </p:txBody>
      </p:sp>
    </p:spTree>
    <p:extLst>
      <p:ext uri="{BB962C8B-B14F-4D97-AF65-F5344CB8AC3E}">
        <p14:creationId xmlns:p14="http://schemas.microsoft.com/office/powerpoint/2010/main" val="338935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benefit of mitigation planning – break the cycle of disaster damage, reconstruction and repeated damage. The ongoing planning process is as important because it creates a framework for risk-based decision making.   </a:t>
            </a:r>
            <a:endParaRPr lang="en-US" dirty="0"/>
          </a:p>
        </p:txBody>
      </p:sp>
      <p:sp>
        <p:nvSpPr>
          <p:cNvPr id="4" name="Slide Number Placeholder 3"/>
          <p:cNvSpPr>
            <a:spLocks noGrp="1"/>
          </p:cNvSpPr>
          <p:nvPr>
            <p:ph type="sldNum" sz="quarter" idx="10"/>
          </p:nvPr>
        </p:nvSpPr>
        <p:spPr/>
        <p:txBody>
          <a:bodyPr/>
          <a:lstStyle/>
          <a:p>
            <a:pPr>
              <a:defRPr/>
            </a:pPr>
            <a:fld id="{AB6AFA5E-5383-4C43-9DCF-D940C750BB09}" type="slidenum">
              <a:rPr lang="en-US" smtClean="0"/>
              <a:pPr>
                <a:defRPr/>
              </a:pPr>
              <a:t>6</a:t>
            </a:fld>
            <a:endParaRPr lang="en-US" dirty="0"/>
          </a:p>
        </p:txBody>
      </p:sp>
    </p:spTree>
    <p:extLst>
      <p:ext uri="{BB962C8B-B14F-4D97-AF65-F5344CB8AC3E}">
        <p14:creationId xmlns:p14="http://schemas.microsoft.com/office/powerpoint/2010/main" val="2447817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Hazard mitigation planning is the process of determining how to reduce or eliminate the loss of life and property damage resulting from natural and human-caused hazards. There are four basic phases of the hazard mitigation planning process. Organize</a:t>
            </a:r>
            <a:r>
              <a:rPr lang="en-US" sz="1200" baseline="0" dirty="0" smtClean="0"/>
              <a:t> resources… form your team/committee with people from fire, police, public works, red cross, school board, other departments/ agencies with in the parish, federal or state agencies with interest or ties to community. Assess risks– what are your hazards flooding, earthquake, wind etc. Develop a Plan…. Put all the  knowledge into writing. Implement Plan and Monitor progress…have a meeting once an year and after a disaster to talk about the plan, record what happened and see if mitigation actions are on the right track.  Ex is there more or less damage compared to last time? If less, mitigation is working. </a:t>
            </a:r>
            <a:endParaRPr lang="en-US" dirty="0"/>
          </a:p>
        </p:txBody>
      </p:sp>
      <p:sp>
        <p:nvSpPr>
          <p:cNvPr id="4" name="Slide Number Placeholder 3"/>
          <p:cNvSpPr>
            <a:spLocks noGrp="1"/>
          </p:cNvSpPr>
          <p:nvPr>
            <p:ph type="sldNum" sz="quarter" idx="10"/>
          </p:nvPr>
        </p:nvSpPr>
        <p:spPr/>
        <p:txBody>
          <a:bodyPr/>
          <a:lstStyle/>
          <a:p>
            <a:pPr>
              <a:defRPr/>
            </a:pPr>
            <a:fld id="{AB6AFA5E-5383-4C43-9DCF-D940C750BB09}" type="slidenum">
              <a:rPr lang="en-US" smtClean="0"/>
              <a:pPr>
                <a:defRPr/>
              </a:pPr>
              <a:t>7</a:t>
            </a:fld>
            <a:endParaRPr lang="en-US" dirty="0"/>
          </a:p>
        </p:txBody>
      </p:sp>
    </p:spTree>
    <p:extLst>
      <p:ext uri="{BB962C8B-B14F-4D97-AF65-F5344CB8AC3E}">
        <p14:creationId xmlns:p14="http://schemas.microsoft.com/office/powerpoint/2010/main" val="3783353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HM</a:t>
            </a:r>
            <a:r>
              <a:rPr lang="en-US" baseline="0" dirty="0" smtClean="0"/>
              <a:t> plan is broken down into 6 basic parts</a:t>
            </a:r>
            <a:endParaRPr lang="en-US" dirty="0"/>
          </a:p>
        </p:txBody>
      </p:sp>
      <p:sp>
        <p:nvSpPr>
          <p:cNvPr id="4" name="Slide Number Placeholder 3"/>
          <p:cNvSpPr>
            <a:spLocks noGrp="1"/>
          </p:cNvSpPr>
          <p:nvPr>
            <p:ph type="sldNum" sz="quarter" idx="10"/>
          </p:nvPr>
        </p:nvSpPr>
        <p:spPr/>
        <p:txBody>
          <a:bodyPr/>
          <a:lstStyle/>
          <a:p>
            <a:pPr>
              <a:defRPr/>
            </a:pPr>
            <a:fld id="{AB6AFA5E-5383-4C43-9DCF-D940C750BB09}"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plan is a living document.</a:t>
            </a:r>
            <a:r>
              <a:rPr lang="en-US" baseline="0" dirty="0" smtClean="0"/>
              <a:t> Information should be gathered during the  5 year cycle. Updating is not as intimidating as it sounds.  After events just sit down and write down the who, what, when, where and why of each event and file the information away. This will be a huge help to you when the plan needs to be updated. By doing this you will have the information available when the time comes to update the plan.</a:t>
            </a:r>
            <a:endParaRPr lang="en-US" dirty="0"/>
          </a:p>
        </p:txBody>
      </p:sp>
      <p:sp>
        <p:nvSpPr>
          <p:cNvPr id="4" name="Slide Number Placeholder 3"/>
          <p:cNvSpPr>
            <a:spLocks noGrp="1"/>
          </p:cNvSpPr>
          <p:nvPr>
            <p:ph type="sldNum" sz="quarter" idx="10"/>
          </p:nvPr>
        </p:nvSpPr>
        <p:spPr/>
        <p:txBody>
          <a:bodyPr/>
          <a:lstStyle/>
          <a:p>
            <a:pPr>
              <a:defRPr/>
            </a:pPr>
            <a:fld id="{AB6AFA5E-5383-4C43-9DCF-D940C750BB09}"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A6B2112-AC4C-448C-B2D6-8742EDB60AB0}" type="datetimeFigureOut">
              <a:rPr lang="en-US"/>
              <a:pPr>
                <a:defRPr/>
              </a:pPr>
              <a:t>2/18/2013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774958-F6EB-41D2-9351-94A2F70FEED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028FEC-7121-442A-921C-F976CA988F20}" type="datetimeFigureOut">
              <a:rPr lang="en-US"/>
              <a:pPr>
                <a:defRPr/>
              </a:pPr>
              <a:t>2/18/2013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A8ECA9-E278-4EFE-978F-D7BBCBB327E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A324F4-AA50-45D7-A7C3-3AD674872389}" type="datetimeFigureOut">
              <a:rPr lang="en-US"/>
              <a:pPr>
                <a:defRPr/>
              </a:pPr>
              <a:t>2/18/2013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F60B057-1DEC-4B2E-9418-D757272282B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43A5DD-84D5-42CA-BA21-298B1306470F}" type="datetimeFigureOut">
              <a:rPr lang="en-US"/>
              <a:pPr>
                <a:defRPr/>
              </a:pPr>
              <a:t>2/18/2013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99459C5-BBA2-4FF7-B88B-ACF38C74032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DAFA8C1-8A64-425C-ABC6-648F6056323B}" type="datetimeFigureOut">
              <a:rPr lang="en-US"/>
              <a:pPr>
                <a:defRPr/>
              </a:pPr>
              <a:t>2/18/2013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3C6BAD0-4F5B-4A0C-A60B-C0F48AF28E3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4575BF6-93A1-4E75-92BA-0151B1DC19F0}" type="datetimeFigureOut">
              <a:rPr lang="en-US"/>
              <a:pPr>
                <a:defRPr/>
              </a:pPr>
              <a:t>2/18/2013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B238A84-7F5E-4A5A-A43B-0B166BBE448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6EAC636-D83D-4DCD-9B8D-73D72D4E9C82}" type="datetimeFigureOut">
              <a:rPr lang="en-US"/>
              <a:pPr>
                <a:defRPr/>
              </a:pPr>
              <a:t>2/18/2013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C286233-593B-4E24-8720-0D2A28504AA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195091F-3894-4A81-B664-881BF961F3CA}" type="datetimeFigureOut">
              <a:rPr lang="en-US"/>
              <a:pPr>
                <a:defRPr/>
              </a:pPr>
              <a:t>2/18/2013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F9002C3-0E01-4C60-B0DE-4448D715BFF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A8F849-C856-4A71-BE3D-DC3134DFBA67}" type="datetimeFigureOut">
              <a:rPr lang="en-US"/>
              <a:pPr>
                <a:defRPr/>
              </a:pPr>
              <a:t>2/18/2013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7239CEE-25AB-4469-9914-5D32EA2F04B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8D6E8F-082B-4947-BAF4-481E8323593F}" type="datetimeFigureOut">
              <a:rPr lang="en-US"/>
              <a:pPr>
                <a:defRPr/>
              </a:pPr>
              <a:t>2/18/2013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338AA00-F34A-4E25-81C9-68F07BADB58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027646-0010-49A5-8CC5-5961EC3E8850}" type="datetimeFigureOut">
              <a:rPr lang="en-US"/>
              <a:pPr>
                <a:defRPr/>
              </a:pPr>
              <a:t>2/18/2013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C66EA3D-2F2E-4635-84BF-83810A2DCBF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30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3C4EBC3-8FA8-4DEB-91E1-BCA78D3CF22B}" type="datetimeFigureOut">
              <a:rPr lang="en-US"/>
              <a:pPr>
                <a:defRPr/>
              </a:pPr>
              <a:t>2/18/2013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2CBD1AE-135C-4A13-9F9D-C83A3D329D7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13.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3"/>
          <a:srcRect/>
          <a:stretch>
            <a:fillRect/>
          </a:stretch>
        </p:blipFill>
        <p:spPr bwMode="auto">
          <a:xfrm>
            <a:off x="2286000" y="5019675"/>
            <a:ext cx="6781800" cy="1776413"/>
          </a:xfrm>
          <a:prstGeom prst="rect">
            <a:avLst/>
          </a:prstGeom>
          <a:noFill/>
          <a:ln w="9525">
            <a:solidFill>
              <a:srgbClr val="000000"/>
            </a:solidFill>
            <a:miter lim="800000"/>
            <a:headEnd/>
            <a:tailEnd/>
          </a:ln>
        </p:spPr>
      </p:pic>
      <p:pic>
        <p:nvPicPr>
          <p:cNvPr id="3075" name="Picture 4"/>
          <p:cNvPicPr>
            <a:picLocks noChangeAspect="1"/>
          </p:cNvPicPr>
          <p:nvPr/>
        </p:nvPicPr>
        <p:blipFill>
          <a:blip r:embed="rId4"/>
          <a:srcRect/>
          <a:stretch>
            <a:fillRect/>
          </a:stretch>
        </p:blipFill>
        <p:spPr bwMode="auto">
          <a:xfrm>
            <a:off x="9525" y="-1588"/>
            <a:ext cx="2124075" cy="3649663"/>
          </a:xfrm>
          <a:prstGeom prst="rect">
            <a:avLst/>
          </a:prstGeom>
          <a:noFill/>
          <a:ln w="9525">
            <a:solidFill>
              <a:srgbClr val="000000"/>
            </a:solidFill>
            <a:miter lim="800000"/>
            <a:headEnd/>
            <a:tailEnd/>
          </a:ln>
        </p:spPr>
      </p:pic>
      <p:sp>
        <p:nvSpPr>
          <p:cNvPr id="3076" name="TextBox 1"/>
          <p:cNvSpPr txBox="1">
            <a:spLocks noChangeArrowheads="1"/>
          </p:cNvSpPr>
          <p:nvPr/>
        </p:nvSpPr>
        <p:spPr bwMode="auto">
          <a:xfrm>
            <a:off x="2133600" y="228600"/>
            <a:ext cx="7010400" cy="630238"/>
          </a:xfrm>
          <a:prstGeom prst="rect">
            <a:avLst/>
          </a:prstGeom>
          <a:solidFill>
            <a:schemeClr val="tx1"/>
          </a:solidFill>
          <a:ln w="9525">
            <a:noFill/>
            <a:miter lim="800000"/>
            <a:headEnd/>
            <a:tailEnd/>
          </a:ln>
        </p:spPr>
        <p:txBody>
          <a:bodyPr>
            <a:spAutoFit/>
          </a:bodyPr>
          <a:lstStyle/>
          <a:p>
            <a:pPr algn="ctr"/>
            <a:r>
              <a:rPr lang="en-US" sz="3500" b="1" dirty="0">
                <a:solidFill>
                  <a:srgbClr val="92D050"/>
                </a:solidFill>
              </a:rPr>
              <a:t>Emergency Management Cycle</a:t>
            </a:r>
          </a:p>
        </p:txBody>
      </p:sp>
      <p:pic>
        <p:nvPicPr>
          <p:cNvPr id="3077" name="Picture 2"/>
          <p:cNvPicPr>
            <a:picLocks noChangeAspect="1"/>
          </p:cNvPicPr>
          <p:nvPr/>
        </p:nvPicPr>
        <p:blipFill>
          <a:blip r:embed="rId5"/>
          <a:srcRect/>
          <a:stretch>
            <a:fillRect/>
          </a:stretch>
        </p:blipFill>
        <p:spPr bwMode="auto">
          <a:xfrm>
            <a:off x="19050" y="3657600"/>
            <a:ext cx="2114550" cy="3130550"/>
          </a:xfrm>
          <a:prstGeom prst="rect">
            <a:avLst/>
          </a:prstGeom>
          <a:noFill/>
          <a:ln w="9525">
            <a:solidFill>
              <a:schemeClr val="tx1"/>
            </a:solidFill>
            <a:miter lim="800000"/>
            <a:headEnd/>
            <a:tailEnd/>
          </a:ln>
        </p:spPr>
      </p:pic>
      <p:pic>
        <p:nvPicPr>
          <p:cNvPr id="3078" name="Picture 4"/>
          <p:cNvPicPr>
            <a:picLocks noChangeAspect="1"/>
          </p:cNvPicPr>
          <p:nvPr/>
        </p:nvPicPr>
        <p:blipFill>
          <a:blip r:embed="rId6"/>
          <a:srcRect/>
          <a:stretch>
            <a:fillRect/>
          </a:stretch>
        </p:blipFill>
        <p:spPr bwMode="auto">
          <a:xfrm>
            <a:off x="2154238" y="990600"/>
            <a:ext cx="6969125" cy="3941763"/>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1862138" y="228600"/>
            <a:ext cx="7281862" cy="630238"/>
          </a:xfrm>
          <a:prstGeom prst="rect">
            <a:avLst/>
          </a:prstGeom>
          <a:solidFill>
            <a:schemeClr val="tx1"/>
          </a:solidFill>
          <a:ln w="9525">
            <a:noFill/>
            <a:miter lim="800000"/>
            <a:headEnd/>
            <a:tailEnd/>
          </a:ln>
        </p:spPr>
        <p:txBody>
          <a:bodyPr>
            <a:spAutoFit/>
          </a:bodyPr>
          <a:lstStyle/>
          <a:p>
            <a:pPr algn="ctr"/>
            <a:r>
              <a:rPr lang="en-US" sz="3500" b="1" dirty="0">
                <a:solidFill>
                  <a:srgbClr val="92D050"/>
                </a:solidFill>
              </a:rPr>
              <a:t>FEMA HMA Grant Projects</a:t>
            </a:r>
          </a:p>
        </p:txBody>
      </p:sp>
      <p:pic>
        <p:nvPicPr>
          <p:cNvPr id="14339" name="Picture 1"/>
          <p:cNvPicPr>
            <a:picLocks noChangeAspect="1"/>
          </p:cNvPicPr>
          <p:nvPr/>
        </p:nvPicPr>
        <p:blipFill>
          <a:blip r:embed="rId3"/>
          <a:srcRect/>
          <a:stretch>
            <a:fillRect/>
          </a:stretch>
        </p:blipFill>
        <p:spPr bwMode="auto">
          <a:xfrm>
            <a:off x="1879600" y="868363"/>
            <a:ext cx="7267575" cy="5830887"/>
          </a:xfrm>
          <a:prstGeom prst="rect">
            <a:avLst/>
          </a:prstGeom>
          <a:noFill/>
          <a:ln w="9525">
            <a:solidFill>
              <a:srgbClr val="000000"/>
            </a:solidFill>
            <a:miter lim="800000"/>
            <a:headEnd/>
            <a:tailEnd/>
          </a:ln>
        </p:spPr>
      </p:pic>
      <p:pic>
        <p:nvPicPr>
          <p:cNvPr id="14340" name="Picture 2"/>
          <p:cNvPicPr>
            <a:picLocks noChangeAspect="1"/>
          </p:cNvPicPr>
          <p:nvPr/>
        </p:nvPicPr>
        <p:blipFill>
          <a:blip r:embed="rId4"/>
          <a:srcRect/>
          <a:stretch>
            <a:fillRect/>
          </a:stretch>
        </p:blipFill>
        <p:spPr bwMode="auto">
          <a:xfrm>
            <a:off x="0" y="0"/>
            <a:ext cx="1862138" cy="2825750"/>
          </a:xfrm>
          <a:prstGeom prst="rect">
            <a:avLst/>
          </a:prstGeom>
          <a:noFill/>
          <a:ln w="9525">
            <a:solidFill>
              <a:schemeClr val="tx1"/>
            </a:solidFill>
            <a:miter lim="800000"/>
            <a:headEnd/>
            <a:tailEnd/>
          </a:ln>
        </p:spPr>
      </p:pic>
      <p:pic>
        <p:nvPicPr>
          <p:cNvPr id="14341" name="Picture 1"/>
          <p:cNvPicPr>
            <a:picLocks noChangeAspect="1"/>
          </p:cNvPicPr>
          <p:nvPr/>
        </p:nvPicPr>
        <p:blipFill>
          <a:blip r:embed="rId5"/>
          <a:srcRect/>
          <a:stretch>
            <a:fillRect/>
          </a:stretch>
        </p:blipFill>
        <p:spPr bwMode="auto">
          <a:xfrm>
            <a:off x="11113" y="2825750"/>
            <a:ext cx="1851025" cy="2814638"/>
          </a:xfrm>
          <a:prstGeom prst="rect">
            <a:avLst/>
          </a:prstGeom>
          <a:noFill/>
          <a:ln w="9525">
            <a:solidFill>
              <a:schemeClr val="tx1"/>
            </a:solidFill>
            <a:miter lim="800000"/>
            <a:headEnd/>
            <a:tailEnd/>
          </a:ln>
        </p:spPr>
      </p:pic>
      <p:pic>
        <p:nvPicPr>
          <p:cNvPr id="14342" name="Picture 2"/>
          <p:cNvPicPr>
            <a:picLocks noChangeAspect="1"/>
          </p:cNvPicPr>
          <p:nvPr/>
        </p:nvPicPr>
        <p:blipFill>
          <a:blip r:embed="rId6"/>
          <a:srcRect/>
          <a:stretch>
            <a:fillRect/>
          </a:stretch>
        </p:blipFill>
        <p:spPr bwMode="auto">
          <a:xfrm>
            <a:off x="0" y="5462588"/>
            <a:ext cx="1862138" cy="139541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0" y="228600"/>
            <a:ext cx="7299325" cy="630238"/>
          </a:xfrm>
          <a:prstGeom prst="rect">
            <a:avLst/>
          </a:prstGeom>
          <a:solidFill>
            <a:schemeClr val="tx1"/>
          </a:solidFill>
          <a:ln w="9525">
            <a:noFill/>
            <a:miter lim="800000"/>
            <a:headEnd/>
            <a:tailEnd/>
          </a:ln>
        </p:spPr>
        <p:txBody>
          <a:bodyPr>
            <a:spAutoFit/>
          </a:bodyPr>
          <a:lstStyle/>
          <a:p>
            <a:pPr algn="ctr"/>
            <a:r>
              <a:rPr lang="en-US" sz="3500" b="1" dirty="0">
                <a:solidFill>
                  <a:srgbClr val="92D050"/>
                </a:solidFill>
              </a:rPr>
              <a:t>Implementing Your Plan - Resources</a:t>
            </a:r>
          </a:p>
        </p:txBody>
      </p:sp>
      <p:pic>
        <p:nvPicPr>
          <p:cNvPr id="15363" name="Picture 5"/>
          <p:cNvPicPr>
            <a:picLocks noChangeAspect="1"/>
          </p:cNvPicPr>
          <p:nvPr/>
        </p:nvPicPr>
        <p:blipFill>
          <a:blip r:embed="rId3"/>
          <a:srcRect/>
          <a:stretch>
            <a:fillRect/>
          </a:stretch>
        </p:blipFill>
        <p:spPr bwMode="auto">
          <a:xfrm>
            <a:off x="7299325" y="0"/>
            <a:ext cx="1844675" cy="3886200"/>
          </a:xfrm>
          <a:prstGeom prst="rect">
            <a:avLst/>
          </a:prstGeom>
          <a:noFill/>
          <a:ln w="9525">
            <a:solidFill>
              <a:schemeClr val="tx1"/>
            </a:solidFill>
            <a:miter lim="800000"/>
            <a:headEnd/>
            <a:tailEnd/>
          </a:ln>
        </p:spPr>
      </p:pic>
      <p:pic>
        <p:nvPicPr>
          <p:cNvPr id="15364" name="Picture 7"/>
          <p:cNvPicPr>
            <a:picLocks noChangeAspect="1"/>
          </p:cNvPicPr>
          <p:nvPr/>
        </p:nvPicPr>
        <p:blipFill>
          <a:blip r:embed="rId4"/>
          <a:srcRect/>
          <a:stretch>
            <a:fillRect/>
          </a:stretch>
        </p:blipFill>
        <p:spPr bwMode="auto">
          <a:xfrm>
            <a:off x="7299325" y="3886200"/>
            <a:ext cx="1849438" cy="2909888"/>
          </a:xfrm>
          <a:prstGeom prst="rect">
            <a:avLst/>
          </a:prstGeom>
          <a:noFill/>
          <a:ln w="9525">
            <a:solidFill>
              <a:schemeClr val="tx1"/>
            </a:solidFill>
            <a:miter lim="800000"/>
            <a:headEnd/>
            <a:tailEnd/>
          </a:ln>
        </p:spPr>
      </p:pic>
      <p:pic>
        <p:nvPicPr>
          <p:cNvPr id="15365" name="Picture 1"/>
          <p:cNvPicPr>
            <a:picLocks noChangeAspect="1"/>
          </p:cNvPicPr>
          <p:nvPr/>
        </p:nvPicPr>
        <p:blipFill>
          <a:blip r:embed="rId5"/>
          <a:srcRect/>
          <a:stretch>
            <a:fillRect/>
          </a:stretch>
        </p:blipFill>
        <p:spPr bwMode="auto">
          <a:xfrm>
            <a:off x="65088" y="1125538"/>
            <a:ext cx="6716712" cy="3548062"/>
          </a:xfrm>
          <a:prstGeom prst="rect">
            <a:avLst/>
          </a:prstGeom>
          <a:noFill/>
          <a:ln w="9525">
            <a:solidFill>
              <a:srgbClr val="000000"/>
            </a:solidFill>
            <a:miter lim="800000"/>
            <a:headEnd/>
            <a:tailEnd/>
          </a:ln>
        </p:spPr>
      </p:pic>
      <p:pic>
        <p:nvPicPr>
          <p:cNvPr id="15366" name="Picture 3"/>
          <p:cNvPicPr>
            <a:picLocks noChangeAspect="1"/>
          </p:cNvPicPr>
          <p:nvPr/>
        </p:nvPicPr>
        <p:blipFill>
          <a:blip r:embed="rId6"/>
          <a:srcRect/>
          <a:stretch>
            <a:fillRect/>
          </a:stretch>
        </p:blipFill>
        <p:spPr bwMode="auto">
          <a:xfrm>
            <a:off x="0" y="5019675"/>
            <a:ext cx="6781800" cy="1776413"/>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0" y="228600"/>
            <a:ext cx="7299325" cy="630238"/>
          </a:xfrm>
          <a:prstGeom prst="rect">
            <a:avLst/>
          </a:prstGeom>
          <a:solidFill>
            <a:schemeClr val="tx1"/>
          </a:solidFill>
          <a:ln w="9525">
            <a:noFill/>
            <a:miter lim="800000"/>
            <a:headEnd/>
            <a:tailEnd/>
          </a:ln>
        </p:spPr>
        <p:txBody>
          <a:bodyPr>
            <a:spAutoFit/>
          </a:bodyPr>
          <a:lstStyle/>
          <a:p>
            <a:pPr algn="ctr"/>
            <a:r>
              <a:rPr lang="en-US" sz="3500" b="1" dirty="0" smtClean="0">
                <a:solidFill>
                  <a:srgbClr val="92D050"/>
                </a:solidFill>
              </a:rPr>
              <a:t>The Importance of Mitigation Projects</a:t>
            </a:r>
            <a:endParaRPr lang="en-US" sz="3500" b="1" dirty="0">
              <a:solidFill>
                <a:srgbClr val="92D050"/>
              </a:solidFill>
            </a:endParaRPr>
          </a:p>
        </p:txBody>
      </p:sp>
      <p:pic>
        <p:nvPicPr>
          <p:cNvPr id="15363" name="Picture 5"/>
          <p:cNvPicPr>
            <a:picLocks noChangeAspect="1"/>
          </p:cNvPicPr>
          <p:nvPr/>
        </p:nvPicPr>
        <p:blipFill>
          <a:blip r:embed="rId2"/>
          <a:srcRect/>
          <a:stretch>
            <a:fillRect/>
          </a:stretch>
        </p:blipFill>
        <p:spPr bwMode="auto">
          <a:xfrm>
            <a:off x="7299325" y="0"/>
            <a:ext cx="1844675" cy="3886200"/>
          </a:xfrm>
          <a:prstGeom prst="rect">
            <a:avLst/>
          </a:prstGeom>
          <a:noFill/>
          <a:ln w="9525">
            <a:solidFill>
              <a:schemeClr val="tx1"/>
            </a:solidFill>
            <a:miter lim="800000"/>
            <a:headEnd/>
            <a:tailEnd/>
          </a:ln>
        </p:spPr>
      </p:pic>
      <p:pic>
        <p:nvPicPr>
          <p:cNvPr id="15364" name="Picture 7"/>
          <p:cNvPicPr>
            <a:picLocks noChangeAspect="1"/>
          </p:cNvPicPr>
          <p:nvPr/>
        </p:nvPicPr>
        <p:blipFill>
          <a:blip r:embed="rId3"/>
          <a:srcRect/>
          <a:stretch>
            <a:fillRect/>
          </a:stretch>
        </p:blipFill>
        <p:spPr bwMode="auto">
          <a:xfrm>
            <a:off x="7299325" y="3886200"/>
            <a:ext cx="1849438" cy="2909888"/>
          </a:xfrm>
          <a:prstGeom prst="rect">
            <a:avLst/>
          </a:prstGeom>
          <a:noFill/>
          <a:ln w="9525">
            <a:solidFill>
              <a:schemeClr val="tx1"/>
            </a:solidFill>
            <a:miter lim="800000"/>
            <a:headEnd/>
            <a:tailEnd/>
          </a:ln>
        </p:spPr>
      </p:pic>
      <p:pic>
        <p:nvPicPr>
          <p:cNvPr id="15366" name="Picture 3"/>
          <p:cNvPicPr>
            <a:picLocks noChangeAspect="1"/>
          </p:cNvPicPr>
          <p:nvPr/>
        </p:nvPicPr>
        <p:blipFill>
          <a:blip r:embed="rId4"/>
          <a:srcRect/>
          <a:stretch>
            <a:fillRect/>
          </a:stretch>
        </p:blipFill>
        <p:spPr bwMode="auto">
          <a:xfrm>
            <a:off x="0" y="5019675"/>
            <a:ext cx="6781800" cy="1776413"/>
          </a:xfrm>
          <a:prstGeom prst="rect">
            <a:avLst/>
          </a:prstGeom>
          <a:noFill/>
          <a:ln w="9525">
            <a:solidFill>
              <a:srgbClr val="000000"/>
            </a:solidFill>
            <a:miter lim="800000"/>
            <a:headEnd/>
            <a:tailEnd/>
          </a:ln>
        </p:spPr>
      </p:pic>
      <p:sp>
        <p:nvSpPr>
          <p:cNvPr id="2" name="Rectangle 1"/>
          <p:cNvSpPr/>
          <p:nvPr/>
        </p:nvSpPr>
        <p:spPr>
          <a:xfrm>
            <a:off x="76200" y="1295400"/>
            <a:ext cx="7010400" cy="2800767"/>
          </a:xfrm>
          <a:prstGeom prst="rect">
            <a:avLst/>
          </a:prstGeom>
        </p:spPr>
        <p:txBody>
          <a:bodyPr wrap="square">
            <a:spAutoFit/>
          </a:bodyPr>
          <a:lstStyle/>
          <a:p>
            <a:pPr fontAlgn="auto">
              <a:spcBef>
                <a:spcPts val="0"/>
              </a:spcBef>
              <a:spcAft>
                <a:spcPts val="0"/>
              </a:spcAft>
              <a:defRPr/>
            </a:pPr>
            <a:r>
              <a:rPr lang="en-US" sz="2800" dirty="0">
                <a:solidFill>
                  <a:prstClr val="black"/>
                </a:solidFill>
              </a:rPr>
              <a:t>Mitigation projects have the potential to:</a:t>
            </a:r>
          </a:p>
          <a:p>
            <a:pPr fontAlgn="auto">
              <a:spcBef>
                <a:spcPts val="0"/>
              </a:spcBef>
              <a:spcAft>
                <a:spcPts val="0"/>
              </a:spcAft>
              <a:defRPr/>
            </a:pPr>
            <a:endParaRPr lang="en-US" sz="2800" dirty="0">
              <a:solidFill>
                <a:srgbClr val="FF0000"/>
              </a:solidFill>
            </a:endParaRPr>
          </a:p>
          <a:p>
            <a:pPr marL="457200" indent="-457200" fontAlgn="auto">
              <a:spcBef>
                <a:spcPts val="0"/>
              </a:spcBef>
              <a:spcAft>
                <a:spcPts val="0"/>
              </a:spcAft>
              <a:buFont typeface="Wingdings" pitchFamily="2" charset="2"/>
              <a:buChar char="Ø"/>
              <a:defRPr/>
            </a:pPr>
            <a:r>
              <a:rPr lang="en-US" sz="2400" dirty="0">
                <a:solidFill>
                  <a:srgbClr val="FF0000"/>
                </a:solidFill>
              </a:rPr>
              <a:t>Reduce costs for NFIP flood insurance </a:t>
            </a:r>
            <a:r>
              <a:rPr lang="en-US" sz="2400" dirty="0">
                <a:solidFill>
                  <a:prstClr val="black"/>
                </a:solidFill>
              </a:rPr>
              <a:t>and other forms of insurance.</a:t>
            </a:r>
          </a:p>
          <a:p>
            <a:pPr marL="914400" lvl="1" indent="-457200" fontAlgn="auto">
              <a:spcBef>
                <a:spcPts val="0"/>
              </a:spcBef>
              <a:spcAft>
                <a:spcPts val="0"/>
              </a:spcAft>
              <a:buFont typeface="Wingdings" pitchFamily="2" charset="2"/>
              <a:buChar char="Ø"/>
              <a:defRPr/>
            </a:pPr>
            <a:r>
              <a:rPr lang="en-US" sz="2400" dirty="0">
                <a:solidFill>
                  <a:prstClr val="black"/>
                </a:solidFill>
              </a:rPr>
              <a:t>NFIP flood insurance rates are based on </a:t>
            </a:r>
            <a:r>
              <a:rPr lang="en-US" sz="2400" dirty="0">
                <a:solidFill>
                  <a:srgbClr val="FF0000"/>
                </a:solidFill>
              </a:rPr>
              <a:t>lowest floor </a:t>
            </a:r>
            <a:r>
              <a:rPr lang="en-US" sz="2400" dirty="0">
                <a:solidFill>
                  <a:prstClr val="black"/>
                </a:solidFill>
              </a:rPr>
              <a:t>elevation in relation to the </a:t>
            </a:r>
            <a:r>
              <a:rPr lang="en-US" sz="2400" dirty="0">
                <a:solidFill>
                  <a:srgbClr val="FF0000"/>
                </a:solidFill>
              </a:rPr>
              <a:t>base flood elevation</a:t>
            </a:r>
            <a:r>
              <a:rPr lang="en-US" sz="2400" dirty="0">
                <a:solidFill>
                  <a:prstClr val="black"/>
                </a:solidFill>
              </a:rPr>
              <a:t>.</a:t>
            </a:r>
          </a:p>
        </p:txBody>
      </p:sp>
    </p:spTree>
    <p:extLst>
      <p:ext uri="{BB962C8B-B14F-4D97-AF65-F5344CB8AC3E}">
        <p14:creationId xmlns:p14="http://schemas.microsoft.com/office/powerpoint/2010/main" val="1735856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0" y="228600"/>
            <a:ext cx="7299325" cy="1754326"/>
          </a:xfrm>
          <a:prstGeom prst="rect">
            <a:avLst/>
          </a:prstGeom>
          <a:solidFill>
            <a:schemeClr val="tx1"/>
          </a:solidFill>
          <a:ln w="9525">
            <a:noFill/>
            <a:miter lim="800000"/>
            <a:headEnd/>
            <a:tailEnd/>
          </a:ln>
        </p:spPr>
        <p:txBody>
          <a:bodyPr>
            <a:spAutoFit/>
          </a:bodyPr>
          <a:lstStyle/>
          <a:p>
            <a:pPr algn="ctr" fontAlgn="auto">
              <a:spcBef>
                <a:spcPts val="0"/>
              </a:spcBef>
              <a:spcAft>
                <a:spcPts val="0"/>
              </a:spcAft>
              <a:defRPr/>
            </a:pPr>
            <a:r>
              <a:rPr lang="en-US" sz="3600" b="1" dirty="0" smtClean="0">
                <a:solidFill>
                  <a:srgbClr val="92D050"/>
                </a:solidFill>
              </a:rPr>
              <a:t>Biggert Waters National Flood Insurance Program (NFIP) </a:t>
            </a:r>
          </a:p>
          <a:p>
            <a:pPr algn="ctr" fontAlgn="auto">
              <a:spcBef>
                <a:spcPts val="0"/>
              </a:spcBef>
              <a:spcAft>
                <a:spcPts val="0"/>
              </a:spcAft>
              <a:defRPr/>
            </a:pPr>
            <a:r>
              <a:rPr lang="en-US" sz="3600" b="1" dirty="0" smtClean="0">
                <a:solidFill>
                  <a:srgbClr val="92D050"/>
                </a:solidFill>
              </a:rPr>
              <a:t>Reform Act of 2012</a:t>
            </a:r>
            <a:endParaRPr lang="en-US" sz="3600" b="1" dirty="0">
              <a:solidFill>
                <a:srgbClr val="92D050"/>
              </a:solidFill>
            </a:endParaRPr>
          </a:p>
        </p:txBody>
      </p:sp>
      <p:pic>
        <p:nvPicPr>
          <p:cNvPr id="15363" name="Picture 5"/>
          <p:cNvPicPr>
            <a:picLocks noChangeAspect="1"/>
          </p:cNvPicPr>
          <p:nvPr/>
        </p:nvPicPr>
        <p:blipFill>
          <a:blip r:embed="rId3"/>
          <a:srcRect/>
          <a:stretch>
            <a:fillRect/>
          </a:stretch>
        </p:blipFill>
        <p:spPr bwMode="auto">
          <a:xfrm>
            <a:off x="7299325" y="0"/>
            <a:ext cx="1844675" cy="3886200"/>
          </a:xfrm>
          <a:prstGeom prst="rect">
            <a:avLst/>
          </a:prstGeom>
          <a:noFill/>
          <a:ln w="9525">
            <a:solidFill>
              <a:schemeClr val="tx1"/>
            </a:solidFill>
            <a:miter lim="800000"/>
            <a:headEnd/>
            <a:tailEnd/>
          </a:ln>
        </p:spPr>
      </p:pic>
      <p:pic>
        <p:nvPicPr>
          <p:cNvPr id="15364" name="Picture 7"/>
          <p:cNvPicPr>
            <a:picLocks noChangeAspect="1"/>
          </p:cNvPicPr>
          <p:nvPr/>
        </p:nvPicPr>
        <p:blipFill>
          <a:blip r:embed="rId4"/>
          <a:srcRect/>
          <a:stretch>
            <a:fillRect/>
          </a:stretch>
        </p:blipFill>
        <p:spPr bwMode="auto">
          <a:xfrm>
            <a:off x="7299325" y="3886200"/>
            <a:ext cx="1849438" cy="2909888"/>
          </a:xfrm>
          <a:prstGeom prst="rect">
            <a:avLst/>
          </a:prstGeom>
          <a:noFill/>
          <a:ln w="9525">
            <a:solidFill>
              <a:schemeClr val="tx1"/>
            </a:solidFill>
            <a:miter lim="800000"/>
            <a:headEnd/>
            <a:tailEnd/>
          </a:ln>
        </p:spPr>
      </p:pic>
      <p:pic>
        <p:nvPicPr>
          <p:cNvPr id="15366" name="Picture 3"/>
          <p:cNvPicPr>
            <a:picLocks noChangeAspect="1"/>
          </p:cNvPicPr>
          <p:nvPr/>
        </p:nvPicPr>
        <p:blipFill>
          <a:blip r:embed="rId5"/>
          <a:srcRect/>
          <a:stretch>
            <a:fillRect/>
          </a:stretch>
        </p:blipFill>
        <p:spPr bwMode="auto">
          <a:xfrm>
            <a:off x="0" y="5019675"/>
            <a:ext cx="6781800" cy="1776413"/>
          </a:xfrm>
          <a:prstGeom prst="rect">
            <a:avLst/>
          </a:prstGeom>
          <a:noFill/>
          <a:ln w="9525">
            <a:solidFill>
              <a:srgbClr val="000000"/>
            </a:solidFill>
            <a:miter lim="800000"/>
            <a:headEnd/>
            <a:tailEnd/>
          </a:ln>
        </p:spPr>
      </p:pic>
      <p:sp>
        <p:nvSpPr>
          <p:cNvPr id="9" name="TextBox 8"/>
          <p:cNvSpPr txBox="1"/>
          <p:nvPr/>
        </p:nvSpPr>
        <p:spPr>
          <a:xfrm>
            <a:off x="152400" y="2254984"/>
            <a:ext cx="6934200" cy="2462213"/>
          </a:xfrm>
          <a:prstGeom prst="rect">
            <a:avLst/>
          </a:prstGeom>
          <a:noFill/>
        </p:spPr>
        <p:txBody>
          <a:bodyPr wrap="square" rtlCol="0">
            <a:spAutoFit/>
          </a:bodyPr>
          <a:lstStyle/>
          <a:p>
            <a:pPr marL="342900" indent="-342900">
              <a:buFont typeface="Wingdings" pitchFamily="2" charset="2"/>
              <a:buChar char="Ø"/>
            </a:pPr>
            <a:r>
              <a:rPr lang="en-US" sz="1400" dirty="0" smtClean="0"/>
              <a:t>Ensure the NFIP’s survival so that homeowners will NOT have to take their chances in a virtually non-existent private market for flood insurance.</a:t>
            </a:r>
          </a:p>
          <a:p>
            <a:pPr marL="342900" indent="-342900">
              <a:buFont typeface="Wingdings" pitchFamily="2" charset="2"/>
              <a:buChar char="Ø"/>
            </a:pPr>
            <a:r>
              <a:rPr lang="en-US" sz="1400" dirty="0" smtClean="0"/>
              <a:t>Bring certainty to half-a-million real estate transactions in 21,000 communities nationwide where flood insurance is required for a federally related mortgage.</a:t>
            </a:r>
          </a:p>
          <a:p>
            <a:pPr marL="342900" indent="-342900">
              <a:buFont typeface="Wingdings" pitchFamily="2" charset="2"/>
              <a:buChar char="Ø"/>
            </a:pPr>
            <a:r>
              <a:rPr lang="en-US" sz="1400" dirty="0" smtClean="0"/>
              <a:t>Maintain comprehensive coverage and program access for all properties, including second and vacation homes.</a:t>
            </a:r>
          </a:p>
          <a:p>
            <a:pPr marL="342900" indent="-342900">
              <a:buFont typeface="Wingdings" pitchFamily="2" charset="2"/>
              <a:buChar char="Ø"/>
            </a:pPr>
            <a:r>
              <a:rPr lang="en-US" sz="1400" dirty="0" smtClean="0"/>
              <a:t>Establish a formula for NFIP and wind insurers to pay where property damage cannot be attributed to wind or water, settling to long-standing dispute and avoiding further lawsuits.</a:t>
            </a:r>
          </a:p>
          <a:p>
            <a:pPr marL="342900" indent="-342900">
              <a:buFont typeface="Wingdings" pitchFamily="2" charset="2"/>
              <a:buChar char="Ø"/>
            </a:pPr>
            <a:r>
              <a:rPr lang="en-US" sz="1400" dirty="0" smtClean="0"/>
              <a:t>Eliminate subsidized insurance rates on properties with repeated flood losses and claims. </a:t>
            </a:r>
            <a:endParaRPr lang="en-US" sz="1400" dirty="0"/>
          </a:p>
        </p:txBody>
      </p:sp>
    </p:spTree>
    <p:extLst>
      <p:ext uri="{BB962C8B-B14F-4D97-AF65-F5344CB8AC3E}">
        <p14:creationId xmlns:p14="http://schemas.microsoft.com/office/powerpoint/2010/main" val="1423490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0" y="228600"/>
            <a:ext cx="7299325" cy="1754326"/>
          </a:xfrm>
          <a:prstGeom prst="rect">
            <a:avLst/>
          </a:prstGeom>
          <a:solidFill>
            <a:schemeClr val="tx1"/>
          </a:solidFill>
          <a:ln w="9525">
            <a:noFill/>
            <a:miter lim="800000"/>
            <a:headEnd/>
            <a:tailEnd/>
          </a:ln>
        </p:spPr>
        <p:txBody>
          <a:bodyPr>
            <a:spAutoFit/>
          </a:bodyPr>
          <a:lstStyle/>
          <a:p>
            <a:pPr algn="ctr" fontAlgn="auto">
              <a:spcBef>
                <a:spcPts val="0"/>
              </a:spcBef>
              <a:spcAft>
                <a:spcPts val="0"/>
              </a:spcAft>
              <a:defRPr/>
            </a:pPr>
            <a:r>
              <a:rPr lang="en-US" sz="3600" b="1" dirty="0" smtClean="0">
                <a:solidFill>
                  <a:srgbClr val="92D050"/>
                </a:solidFill>
              </a:rPr>
              <a:t>Biggert Waters National Flood Insurance Program (NFIP) </a:t>
            </a:r>
          </a:p>
          <a:p>
            <a:pPr algn="ctr" fontAlgn="auto">
              <a:spcBef>
                <a:spcPts val="0"/>
              </a:spcBef>
              <a:spcAft>
                <a:spcPts val="0"/>
              </a:spcAft>
              <a:defRPr/>
            </a:pPr>
            <a:r>
              <a:rPr lang="en-US" sz="3600" b="1" dirty="0" smtClean="0">
                <a:solidFill>
                  <a:srgbClr val="92D050"/>
                </a:solidFill>
              </a:rPr>
              <a:t>Reform Act of 2012</a:t>
            </a:r>
            <a:endParaRPr lang="en-US" sz="3600" b="1" dirty="0">
              <a:solidFill>
                <a:srgbClr val="92D050"/>
              </a:solidFill>
            </a:endParaRPr>
          </a:p>
        </p:txBody>
      </p:sp>
      <p:pic>
        <p:nvPicPr>
          <p:cNvPr id="15363" name="Picture 5"/>
          <p:cNvPicPr>
            <a:picLocks noChangeAspect="1"/>
          </p:cNvPicPr>
          <p:nvPr/>
        </p:nvPicPr>
        <p:blipFill>
          <a:blip r:embed="rId3"/>
          <a:srcRect/>
          <a:stretch>
            <a:fillRect/>
          </a:stretch>
        </p:blipFill>
        <p:spPr bwMode="auto">
          <a:xfrm>
            <a:off x="7299325" y="0"/>
            <a:ext cx="1844675" cy="3886200"/>
          </a:xfrm>
          <a:prstGeom prst="rect">
            <a:avLst/>
          </a:prstGeom>
          <a:noFill/>
          <a:ln w="9525">
            <a:solidFill>
              <a:schemeClr val="tx1"/>
            </a:solidFill>
            <a:miter lim="800000"/>
            <a:headEnd/>
            <a:tailEnd/>
          </a:ln>
        </p:spPr>
      </p:pic>
      <p:pic>
        <p:nvPicPr>
          <p:cNvPr id="15364" name="Picture 7"/>
          <p:cNvPicPr>
            <a:picLocks noChangeAspect="1"/>
          </p:cNvPicPr>
          <p:nvPr/>
        </p:nvPicPr>
        <p:blipFill>
          <a:blip r:embed="rId4"/>
          <a:srcRect/>
          <a:stretch>
            <a:fillRect/>
          </a:stretch>
        </p:blipFill>
        <p:spPr bwMode="auto">
          <a:xfrm>
            <a:off x="7299325" y="3886200"/>
            <a:ext cx="1849438" cy="2909888"/>
          </a:xfrm>
          <a:prstGeom prst="rect">
            <a:avLst/>
          </a:prstGeom>
          <a:noFill/>
          <a:ln w="9525">
            <a:solidFill>
              <a:schemeClr val="tx1"/>
            </a:solidFill>
            <a:miter lim="800000"/>
            <a:headEnd/>
            <a:tailEnd/>
          </a:ln>
        </p:spPr>
      </p:pic>
      <p:pic>
        <p:nvPicPr>
          <p:cNvPr id="15366" name="Picture 3"/>
          <p:cNvPicPr>
            <a:picLocks noChangeAspect="1"/>
          </p:cNvPicPr>
          <p:nvPr/>
        </p:nvPicPr>
        <p:blipFill>
          <a:blip r:embed="rId5"/>
          <a:srcRect/>
          <a:stretch>
            <a:fillRect/>
          </a:stretch>
        </p:blipFill>
        <p:spPr bwMode="auto">
          <a:xfrm>
            <a:off x="0" y="5019675"/>
            <a:ext cx="6781800" cy="1776413"/>
          </a:xfrm>
          <a:prstGeom prst="rect">
            <a:avLst/>
          </a:prstGeom>
          <a:noFill/>
          <a:ln w="9525">
            <a:solidFill>
              <a:srgbClr val="000000"/>
            </a:solidFill>
            <a:miter lim="800000"/>
            <a:headEnd/>
            <a:tailEnd/>
          </a:ln>
        </p:spPr>
      </p:pic>
      <p:sp>
        <p:nvSpPr>
          <p:cNvPr id="9" name="TextBox 8"/>
          <p:cNvSpPr txBox="1"/>
          <p:nvPr/>
        </p:nvSpPr>
        <p:spPr>
          <a:xfrm>
            <a:off x="152400" y="2254984"/>
            <a:ext cx="6934200" cy="1631216"/>
          </a:xfrm>
          <a:prstGeom prst="rect">
            <a:avLst/>
          </a:prstGeom>
          <a:noFill/>
        </p:spPr>
        <p:txBody>
          <a:bodyPr wrap="square" rtlCol="0">
            <a:spAutoFit/>
          </a:bodyPr>
          <a:lstStyle/>
          <a:p>
            <a:pPr marL="342900" indent="-342900">
              <a:buFont typeface="Wingdings" pitchFamily="2" charset="2"/>
              <a:buChar char="Ø"/>
            </a:pPr>
            <a:r>
              <a:rPr lang="en-US" sz="2000" dirty="0" smtClean="0"/>
              <a:t>The federal government will no longer subsidize premium rates in areas with certain levels of risk. </a:t>
            </a:r>
          </a:p>
          <a:p>
            <a:pPr marL="342900" indent="-342900">
              <a:buFont typeface="Wingdings" pitchFamily="2" charset="2"/>
              <a:buChar char="Ø"/>
            </a:pPr>
            <a:endParaRPr lang="en-US" sz="2000" dirty="0"/>
          </a:p>
          <a:p>
            <a:pPr marL="342900" indent="-342900">
              <a:buFont typeface="Wingdings" pitchFamily="2" charset="2"/>
              <a:buChar char="Ø"/>
            </a:pPr>
            <a:r>
              <a:rPr lang="en-US" sz="2000" dirty="0" smtClean="0"/>
              <a:t>The new rates individuals will begin to see will reflect the full flood risk of the insured structure. </a:t>
            </a:r>
            <a:endParaRPr lang="en-US" sz="2000" dirty="0"/>
          </a:p>
        </p:txBody>
      </p:sp>
    </p:spTree>
    <p:extLst>
      <p:ext uri="{BB962C8B-B14F-4D97-AF65-F5344CB8AC3E}">
        <p14:creationId xmlns:p14="http://schemas.microsoft.com/office/powerpoint/2010/main" val="3294031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0" y="228600"/>
            <a:ext cx="7299325" cy="646331"/>
          </a:xfrm>
          <a:prstGeom prst="rect">
            <a:avLst/>
          </a:prstGeom>
          <a:solidFill>
            <a:schemeClr val="tx1"/>
          </a:solidFill>
          <a:ln w="9525">
            <a:noFill/>
            <a:miter lim="800000"/>
            <a:headEnd/>
            <a:tailEnd/>
          </a:ln>
        </p:spPr>
        <p:txBody>
          <a:bodyPr>
            <a:spAutoFit/>
          </a:bodyPr>
          <a:lstStyle/>
          <a:p>
            <a:pPr algn="ctr" fontAlgn="auto">
              <a:spcBef>
                <a:spcPts val="0"/>
              </a:spcBef>
              <a:spcAft>
                <a:spcPts val="0"/>
              </a:spcAft>
              <a:defRPr/>
            </a:pPr>
            <a:r>
              <a:rPr lang="en-US" sz="3600" b="1" dirty="0" smtClean="0">
                <a:solidFill>
                  <a:srgbClr val="92D050"/>
                </a:solidFill>
              </a:rPr>
              <a:t>Case Study</a:t>
            </a:r>
            <a:endParaRPr lang="en-US" sz="3600" b="1" dirty="0">
              <a:solidFill>
                <a:srgbClr val="92D050"/>
              </a:solidFill>
            </a:endParaRPr>
          </a:p>
        </p:txBody>
      </p:sp>
      <p:pic>
        <p:nvPicPr>
          <p:cNvPr id="15363" name="Picture 5"/>
          <p:cNvPicPr>
            <a:picLocks noChangeAspect="1"/>
          </p:cNvPicPr>
          <p:nvPr/>
        </p:nvPicPr>
        <p:blipFill>
          <a:blip r:embed="rId3"/>
          <a:srcRect/>
          <a:stretch>
            <a:fillRect/>
          </a:stretch>
        </p:blipFill>
        <p:spPr bwMode="auto">
          <a:xfrm>
            <a:off x="7299325" y="0"/>
            <a:ext cx="1844675" cy="3886200"/>
          </a:xfrm>
          <a:prstGeom prst="rect">
            <a:avLst/>
          </a:prstGeom>
          <a:noFill/>
          <a:ln w="9525">
            <a:solidFill>
              <a:schemeClr val="tx1"/>
            </a:solidFill>
            <a:miter lim="800000"/>
            <a:headEnd/>
            <a:tailEnd/>
          </a:ln>
        </p:spPr>
      </p:pic>
      <p:pic>
        <p:nvPicPr>
          <p:cNvPr id="15364" name="Picture 7"/>
          <p:cNvPicPr>
            <a:picLocks noChangeAspect="1"/>
          </p:cNvPicPr>
          <p:nvPr/>
        </p:nvPicPr>
        <p:blipFill>
          <a:blip r:embed="rId4"/>
          <a:srcRect/>
          <a:stretch>
            <a:fillRect/>
          </a:stretch>
        </p:blipFill>
        <p:spPr bwMode="auto">
          <a:xfrm>
            <a:off x="7299325" y="3886200"/>
            <a:ext cx="1849438" cy="2909888"/>
          </a:xfrm>
          <a:prstGeom prst="rect">
            <a:avLst/>
          </a:prstGeom>
          <a:noFill/>
          <a:ln w="9525">
            <a:solidFill>
              <a:schemeClr val="tx1"/>
            </a:solidFill>
            <a:miter lim="800000"/>
            <a:headEnd/>
            <a:tailEnd/>
          </a:ln>
        </p:spPr>
      </p:pic>
      <p:pic>
        <p:nvPicPr>
          <p:cNvPr id="15366" name="Picture 3"/>
          <p:cNvPicPr>
            <a:picLocks noChangeAspect="1"/>
          </p:cNvPicPr>
          <p:nvPr/>
        </p:nvPicPr>
        <p:blipFill>
          <a:blip r:embed="rId5"/>
          <a:srcRect/>
          <a:stretch>
            <a:fillRect/>
          </a:stretch>
        </p:blipFill>
        <p:spPr bwMode="auto">
          <a:xfrm>
            <a:off x="0" y="5019675"/>
            <a:ext cx="6781800" cy="1776413"/>
          </a:xfrm>
          <a:prstGeom prst="rect">
            <a:avLst/>
          </a:prstGeom>
          <a:noFill/>
          <a:ln w="9525">
            <a:solidFill>
              <a:srgbClr val="000000"/>
            </a:solidFill>
            <a:miter lim="800000"/>
            <a:headEnd/>
            <a:tailEnd/>
          </a:ln>
        </p:spPr>
      </p:pic>
      <p:pic>
        <p:nvPicPr>
          <p:cNvPr id="18" name="Picture 7" descr="\\jfdr8f10\Groups\MITIGATION\HPA\Property Data\Saint Tammany\Mandeville\05 138 Marigny\100_2955.JPG"/>
          <p:cNvPicPr>
            <a:picLocks noChangeAspect="1" noChangeArrowheads="1"/>
          </p:cNvPicPr>
          <p:nvPr/>
        </p:nvPicPr>
        <p:blipFill>
          <a:blip r:embed="rId6"/>
          <a:srcRect/>
          <a:stretch>
            <a:fillRect/>
          </a:stretch>
        </p:blipFill>
        <p:spPr bwMode="auto">
          <a:xfrm>
            <a:off x="76199" y="990600"/>
            <a:ext cx="4395787" cy="3581400"/>
          </a:xfrm>
          <a:prstGeom prst="rect">
            <a:avLst/>
          </a:prstGeom>
          <a:noFill/>
          <a:ln w="9525">
            <a:noFill/>
            <a:miter lim="800000"/>
            <a:headEnd/>
            <a:tailEnd/>
          </a:ln>
        </p:spPr>
      </p:pic>
      <p:sp>
        <p:nvSpPr>
          <p:cNvPr id="19" name="TextBox 9"/>
          <p:cNvSpPr txBox="1">
            <a:spLocks noChangeArrowheads="1"/>
          </p:cNvSpPr>
          <p:nvPr/>
        </p:nvSpPr>
        <p:spPr bwMode="auto">
          <a:xfrm>
            <a:off x="4638675" y="2895600"/>
            <a:ext cx="2524126" cy="523220"/>
          </a:xfrm>
          <a:prstGeom prst="rect">
            <a:avLst/>
          </a:prstGeom>
          <a:solidFill>
            <a:schemeClr val="bg1"/>
          </a:solidFill>
          <a:ln w="9525">
            <a:noFill/>
            <a:miter lim="800000"/>
            <a:headEnd/>
            <a:tailEnd/>
          </a:ln>
        </p:spPr>
        <p:txBody>
          <a:bodyPr wrap="square">
            <a:spAutoFit/>
          </a:bodyPr>
          <a:lstStyle/>
          <a:p>
            <a:r>
              <a:rPr lang="en-US" sz="1400" dirty="0">
                <a:solidFill>
                  <a:srgbClr val="000000"/>
                </a:solidFill>
                <a:latin typeface="Book Antiqua" pitchFamily="18" charset="0"/>
              </a:rPr>
              <a:t>Isaac High Water Mark = 8.25</a:t>
            </a:r>
          </a:p>
        </p:txBody>
      </p:sp>
      <p:sp>
        <p:nvSpPr>
          <p:cNvPr id="20" name="TextBox 10"/>
          <p:cNvSpPr txBox="1">
            <a:spLocks noChangeArrowheads="1"/>
          </p:cNvSpPr>
          <p:nvPr/>
        </p:nvSpPr>
        <p:spPr bwMode="auto">
          <a:xfrm>
            <a:off x="4648200" y="2549525"/>
            <a:ext cx="2514602" cy="307777"/>
          </a:xfrm>
          <a:prstGeom prst="rect">
            <a:avLst/>
          </a:prstGeom>
          <a:solidFill>
            <a:schemeClr val="bg1"/>
          </a:solidFill>
          <a:ln w="9525">
            <a:noFill/>
            <a:miter lim="800000"/>
            <a:headEnd/>
            <a:tailEnd/>
          </a:ln>
        </p:spPr>
        <p:txBody>
          <a:bodyPr wrap="square">
            <a:spAutoFit/>
          </a:bodyPr>
          <a:lstStyle/>
          <a:p>
            <a:r>
              <a:rPr lang="en-US" sz="1400" dirty="0">
                <a:solidFill>
                  <a:srgbClr val="000000"/>
                </a:solidFill>
                <a:latin typeface="Book Antiqua" pitchFamily="18" charset="0"/>
              </a:rPr>
              <a:t>BFE = AE 12’</a:t>
            </a:r>
          </a:p>
        </p:txBody>
      </p:sp>
      <p:sp>
        <p:nvSpPr>
          <p:cNvPr id="21" name="TextBox 11"/>
          <p:cNvSpPr txBox="1">
            <a:spLocks noChangeArrowheads="1"/>
          </p:cNvSpPr>
          <p:nvPr/>
        </p:nvSpPr>
        <p:spPr bwMode="auto">
          <a:xfrm>
            <a:off x="4652962" y="2209800"/>
            <a:ext cx="2509840" cy="307777"/>
          </a:xfrm>
          <a:prstGeom prst="rect">
            <a:avLst/>
          </a:prstGeom>
          <a:solidFill>
            <a:schemeClr val="bg1"/>
          </a:solidFill>
          <a:ln w="9525">
            <a:noFill/>
            <a:miter lim="800000"/>
            <a:headEnd/>
            <a:tailEnd/>
          </a:ln>
        </p:spPr>
        <p:txBody>
          <a:bodyPr wrap="square">
            <a:spAutoFit/>
          </a:bodyPr>
          <a:lstStyle/>
          <a:p>
            <a:r>
              <a:rPr lang="en-US" sz="1400" dirty="0">
                <a:solidFill>
                  <a:srgbClr val="000000"/>
                </a:solidFill>
                <a:latin typeface="Book Antiqua" pitchFamily="18" charset="0"/>
              </a:rPr>
              <a:t>FFE After Mitigation = 15.1</a:t>
            </a:r>
          </a:p>
        </p:txBody>
      </p:sp>
      <p:cxnSp>
        <p:nvCxnSpPr>
          <p:cNvPr id="22" name="Straight Connector 21"/>
          <p:cNvCxnSpPr/>
          <p:nvPr/>
        </p:nvCxnSpPr>
        <p:spPr>
          <a:xfrm flipH="1">
            <a:off x="2947986" y="3321050"/>
            <a:ext cx="17002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24186" y="3048000"/>
            <a:ext cx="16240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24186" y="2740025"/>
            <a:ext cx="16240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24186" y="2386013"/>
            <a:ext cx="16240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30"/>
          <p:cNvSpPr txBox="1">
            <a:spLocks noChangeArrowheads="1"/>
          </p:cNvSpPr>
          <p:nvPr/>
        </p:nvSpPr>
        <p:spPr bwMode="auto">
          <a:xfrm>
            <a:off x="357186" y="4572000"/>
            <a:ext cx="3557588" cy="369888"/>
          </a:xfrm>
          <a:prstGeom prst="rect">
            <a:avLst/>
          </a:prstGeom>
          <a:solidFill>
            <a:schemeClr val="bg1"/>
          </a:solidFill>
          <a:ln w="9525">
            <a:noFill/>
            <a:miter lim="800000"/>
            <a:headEnd/>
            <a:tailEnd/>
          </a:ln>
        </p:spPr>
        <p:txBody>
          <a:bodyPr>
            <a:spAutoFit/>
          </a:bodyPr>
          <a:lstStyle/>
          <a:p>
            <a:r>
              <a:rPr lang="en-US">
                <a:solidFill>
                  <a:srgbClr val="000000"/>
                </a:solidFill>
                <a:latin typeface="Book Antiqua" pitchFamily="18" charset="0"/>
              </a:rPr>
              <a:t>Completed Elevation Project</a:t>
            </a:r>
          </a:p>
        </p:txBody>
      </p:sp>
      <p:sp>
        <p:nvSpPr>
          <p:cNvPr id="27" name="TextBox 31"/>
          <p:cNvSpPr txBox="1">
            <a:spLocks noChangeArrowheads="1"/>
          </p:cNvSpPr>
          <p:nvPr/>
        </p:nvSpPr>
        <p:spPr bwMode="auto">
          <a:xfrm>
            <a:off x="4652962" y="964049"/>
            <a:ext cx="2509840" cy="1169551"/>
          </a:xfrm>
          <a:prstGeom prst="rect">
            <a:avLst/>
          </a:prstGeom>
          <a:solidFill>
            <a:schemeClr val="bg1"/>
          </a:solidFill>
          <a:ln w="9525">
            <a:noFill/>
            <a:miter lim="800000"/>
            <a:headEnd/>
            <a:tailEnd/>
          </a:ln>
        </p:spPr>
        <p:txBody>
          <a:bodyPr wrap="square">
            <a:spAutoFit/>
          </a:bodyPr>
          <a:lstStyle/>
          <a:p>
            <a:r>
              <a:rPr lang="en-US" sz="1400" dirty="0">
                <a:solidFill>
                  <a:srgbClr val="000000"/>
                </a:solidFill>
                <a:latin typeface="Book Antiqua" pitchFamily="18" charset="0"/>
              </a:rPr>
              <a:t>Flood Insurance / Year</a:t>
            </a:r>
          </a:p>
          <a:p>
            <a:r>
              <a:rPr lang="en-US" sz="1400" dirty="0">
                <a:solidFill>
                  <a:srgbClr val="000000"/>
                </a:solidFill>
                <a:latin typeface="Book Antiqua" pitchFamily="18" charset="0"/>
              </a:rPr>
              <a:t>BFE + 3 = $300</a:t>
            </a:r>
          </a:p>
          <a:p>
            <a:r>
              <a:rPr lang="en-US" sz="1400" dirty="0">
                <a:solidFill>
                  <a:srgbClr val="000000"/>
                </a:solidFill>
                <a:latin typeface="Book Antiqua" pitchFamily="18" charset="0"/>
              </a:rPr>
              <a:t>BFE + 0 = $900</a:t>
            </a:r>
          </a:p>
          <a:p>
            <a:r>
              <a:rPr lang="en-US" sz="1400" dirty="0">
                <a:solidFill>
                  <a:srgbClr val="000000"/>
                </a:solidFill>
                <a:latin typeface="Book Antiqua" pitchFamily="18" charset="0"/>
              </a:rPr>
              <a:t>BFE  - 1 = $3,500</a:t>
            </a:r>
          </a:p>
          <a:p>
            <a:r>
              <a:rPr lang="en-US" sz="1400" dirty="0">
                <a:solidFill>
                  <a:srgbClr val="000000"/>
                </a:solidFill>
                <a:latin typeface="Book Antiqua" pitchFamily="18" charset="0"/>
              </a:rPr>
              <a:t>BFE  - 3 = $9000</a:t>
            </a:r>
          </a:p>
        </p:txBody>
      </p:sp>
    </p:spTree>
    <p:extLst>
      <p:ext uri="{BB962C8B-B14F-4D97-AF65-F5344CB8AC3E}">
        <p14:creationId xmlns:p14="http://schemas.microsoft.com/office/powerpoint/2010/main" val="1019689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3"/>
          <a:srcRect/>
          <a:stretch>
            <a:fillRect/>
          </a:stretch>
        </p:blipFill>
        <p:spPr bwMode="auto">
          <a:xfrm>
            <a:off x="2286000" y="5019675"/>
            <a:ext cx="6781800" cy="1776413"/>
          </a:xfrm>
          <a:prstGeom prst="rect">
            <a:avLst/>
          </a:prstGeom>
          <a:noFill/>
          <a:ln w="9525">
            <a:solidFill>
              <a:srgbClr val="000000"/>
            </a:solidFill>
            <a:miter lim="800000"/>
            <a:headEnd/>
            <a:tailEnd/>
          </a:ln>
        </p:spPr>
      </p:pic>
      <p:pic>
        <p:nvPicPr>
          <p:cNvPr id="3075" name="Picture 4"/>
          <p:cNvPicPr>
            <a:picLocks noChangeAspect="1"/>
          </p:cNvPicPr>
          <p:nvPr/>
        </p:nvPicPr>
        <p:blipFill>
          <a:blip r:embed="rId4"/>
          <a:srcRect/>
          <a:stretch>
            <a:fillRect/>
          </a:stretch>
        </p:blipFill>
        <p:spPr bwMode="auto">
          <a:xfrm>
            <a:off x="9525" y="-1588"/>
            <a:ext cx="2124075" cy="3649663"/>
          </a:xfrm>
          <a:prstGeom prst="rect">
            <a:avLst/>
          </a:prstGeom>
          <a:noFill/>
          <a:ln w="9525">
            <a:solidFill>
              <a:srgbClr val="000000"/>
            </a:solidFill>
            <a:miter lim="800000"/>
            <a:headEnd/>
            <a:tailEnd/>
          </a:ln>
        </p:spPr>
      </p:pic>
      <p:sp>
        <p:nvSpPr>
          <p:cNvPr id="3076" name="TextBox 1"/>
          <p:cNvSpPr txBox="1">
            <a:spLocks noChangeArrowheads="1"/>
          </p:cNvSpPr>
          <p:nvPr/>
        </p:nvSpPr>
        <p:spPr bwMode="auto">
          <a:xfrm>
            <a:off x="2133600" y="228600"/>
            <a:ext cx="7010400" cy="630238"/>
          </a:xfrm>
          <a:prstGeom prst="rect">
            <a:avLst/>
          </a:prstGeom>
          <a:solidFill>
            <a:schemeClr val="tx1"/>
          </a:solidFill>
          <a:ln w="9525">
            <a:noFill/>
            <a:miter lim="800000"/>
            <a:headEnd/>
            <a:tailEnd/>
          </a:ln>
        </p:spPr>
        <p:txBody>
          <a:bodyPr>
            <a:spAutoFit/>
          </a:bodyPr>
          <a:lstStyle/>
          <a:p>
            <a:pPr algn="ctr"/>
            <a:r>
              <a:rPr lang="en-US" sz="3500" b="1" dirty="0" smtClean="0">
                <a:solidFill>
                  <a:srgbClr val="92D050"/>
                </a:solidFill>
              </a:rPr>
              <a:t>Planning Regulatory Requirement</a:t>
            </a:r>
            <a:endParaRPr lang="en-US" sz="3500" b="1" dirty="0">
              <a:solidFill>
                <a:srgbClr val="92D050"/>
              </a:solidFill>
            </a:endParaRPr>
          </a:p>
        </p:txBody>
      </p:sp>
      <p:pic>
        <p:nvPicPr>
          <p:cNvPr id="3077" name="Picture 2"/>
          <p:cNvPicPr>
            <a:picLocks noChangeAspect="1"/>
          </p:cNvPicPr>
          <p:nvPr/>
        </p:nvPicPr>
        <p:blipFill>
          <a:blip r:embed="rId5"/>
          <a:srcRect/>
          <a:stretch>
            <a:fillRect/>
          </a:stretch>
        </p:blipFill>
        <p:spPr bwMode="auto">
          <a:xfrm>
            <a:off x="19050" y="3657600"/>
            <a:ext cx="2114550" cy="3130550"/>
          </a:xfrm>
          <a:prstGeom prst="rect">
            <a:avLst/>
          </a:prstGeom>
          <a:noFill/>
          <a:ln w="9525">
            <a:solidFill>
              <a:schemeClr val="tx1"/>
            </a:solidFill>
            <a:miter lim="800000"/>
            <a:headEnd/>
            <a:tailEnd/>
          </a:ln>
        </p:spPr>
      </p:pic>
      <p:sp>
        <p:nvSpPr>
          <p:cNvPr id="2" name="Rectangle 1"/>
          <p:cNvSpPr/>
          <p:nvPr/>
        </p:nvSpPr>
        <p:spPr>
          <a:xfrm>
            <a:off x="2286000" y="990600"/>
            <a:ext cx="6629400" cy="2677656"/>
          </a:xfrm>
          <a:prstGeom prst="rect">
            <a:avLst/>
          </a:prstGeom>
        </p:spPr>
        <p:txBody>
          <a:bodyPr wrap="square">
            <a:spAutoFit/>
          </a:bodyPr>
          <a:lstStyle/>
          <a:p>
            <a:pPr eaLnBrk="1" hangingPunct="1">
              <a:buFontTx/>
              <a:buNone/>
            </a:pPr>
            <a:r>
              <a:rPr lang="en-US" sz="2800" dirty="0"/>
              <a:t>Per 44 CFR 201.4 (a) (1) - For all disasters declared on or after November 1, 2004, all states, local governments, and tribes must have a FEMA approved </a:t>
            </a:r>
            <a:r>
              <a:rPr lang="en-US" sz="2800" dirty="0" smtClean="0"/>
              <a:t>Hazard Mitigation plan </a:t>
            </a:r>
            <a:r>
              <a:rPr lang="en-US" sz="2800" dirty="0"/>
              <a:t>in order to become eligible for all types of FEMA funding.</a:t>
            </a:r>
          </a:p>
        </p:txBody>
      </p:sp>
    </p:spTree>
    <p:extLst>
      <p:ext uri="{BB962C8B-B14F-4D97-AF65-F5344CB8AC3E}">
        <p14:creationId xmlns:p14="http://schemas.microsoft.com/office/powerpoint/2010/main" val="2308140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p:cNvPicPr>
          <p:nvPr/>
        </p:nvPicPr>
        <p:blipFill>
          <a:blip r:embed="rId3"/>
          <a:srcRect/>
          <a:stretch>
            <a:fillRect/>
          </a:stretch>
        </p:blipFill>
        <p:spPr bwMode="auto">
          <a:xfrm>
            <a:off x="2286000" y="5019675"/>
            <a:ext cx="6781800" cy="1776413"/>
          </a:xfrm>
          <a:prstGeom prst="rect">
            <a:avLst/>
          </a:prstGeom>
          <a:noFill/>
          <a:ln w="9525">
            <a:solidFill>
              <a:schemeClr val="tx1"/>
            </a:solidFill>
            <a:miter lim="800000"/>
            <a:headEnd/>
            <a:tailEnd/>
          </a:ln>
        </p:spPr>
      </p:pic>
      <p:pic>
        <p:nvPicPr>
          <p:cNvPr id="11267" name="Picture 4"/>
          <p:cNvPicPr>
            <a:picLocks noChangeAspect="1"/>
          </p:cNvPicPr>
          <p:nvPr/>
        </p:nvPicPr>
        <p:blipFill>
          <a:blip r:embed="rId4"/>
          <a:srcRect/>
          <a:stretch>
            <a:fillRect/>
          </a:stretch>
        </p:blipFill>
        <p:spPr bwMode="auto">
          <a:xfrm>
            <a:off x="9525" y="-1588"/>
            <a:ext cx="2124075" cy="3649663"/>
          </a:xfrm>
          <a:prstGeom prst="rect">
            <a:avLst/>
          </a:prstGeom>
          <a:noFill/>
          <a:ln w="9525">
            <a:solidFill>
              <a:srgbClr val="000000"/>
            </a:solidFill>
            <a:miter lim="800000"/>
            <a:headEnd/>
            <a:tailEnd/>
          </a:ln>
        </p:spPr>
      </p:pic>
      <p:sp>
        <p:nvSpPr>
          <p:cNvPr id="11268" name="TextBox 1"/>
          <p:cNvSpPr txBox="1">
            <a:spLocks noChangeArrowheads="1"/>
          </p:cNvSpPr>
          <p:nvPr/>
        </p:nvSpPr>
        <p:spPr bwMode="auto">
          <a:xfrm>
            <a:off x="2133600" y="228600"/>
            <a:ext cx="7010400" cy="630238"/>
          </a:xfrm>
          <a:prstGeom prst="rect">
            <a:avLst/>
          </a:prstGeom>
          <a:solidFill>
            <a:schemeClr val="tx1"/>
          </a:solidFill>
          <a:ln w="9525">
            <a:noFill/>
            <a:miter lim="800000"/>
            <a:headEnd/>
            <a:tailEnd/>
          </a:ln>
        </p:spPr>
        <p:txBody>
          <a:bodyPr>
            <a:spAutoFit/>
          </a:bodyPr>
          <a:lstStyle/>
          <a:p>
            <a:pPr algn="ctr"/>
            <a:r>
              <a:rPr lang="en-US" sz="3500" b="1" dirty="0" smtClean="0">
                <a:solidFill>
                  <a:srgbClr val="92D050"/>
                </a:solidFill>
              </a:rPr>
              <a:t>State and Parish Plan Update Cycle</a:t>
            </a:r>
            <a:endParaRPr lang="en-US" sz="3500" b="1" dirty="0">
              <a:solidFill>
                <a:srgbClr val="92D050"/>
              </a:solidFill>
            </a:endParaRPr>
          </a:p>
        </p:txBody>
      </p:sp>
      <p:pic>
        <p:nvPicPr>
          <p:cNvPr id="11269" name="Picture 2"/>
          <p:cNvPicPr>
            <a:picLocks noChangeAspect="1"/>
          </p:cNvPicPr>
          <p:nvPr/>
        </p:nvPicPr>
        <p:blipFill>
          <a:blip r:embed="rId5"/>
          <a:srcRect/>
          <a:stretch>
            <a:fillRect/>
          </a:stretch>
        </p:blipFill>
        <p:spPr bwMode="auto">
          <a:xfrm>
            <a:off x="19050" y="3657600"/>
            <a:ext cx="2114550" cy="3130550"/>
          </a:xfrm>
          <a:prstGeom prst="rect">
            <a:avLst/>
          </a:prstGeom>
          <a:noFill/>
          <a:ln w="9525">
            <a:solidFill>
              <a:schemeClr val="tx1"/>
            </a:solidFill>
            <a:miter lim="800000"/>
            <a:headEnd/>
            <a:tailEnd/>
          </a:ln>
        </p:spPr>
      </p:pic>
      <p:sp>
        <p:nvSpPr>
          <p:cNvPr id="2" name="Rectangle 1"/>
          <p:cNvSpPr/>
          <p:nvPr/>
        </p:nvSpPr>
        <p:spPr>
          <a:xfrm>
            <a:off x="2286000" y="990600"/>
            <a:ext cx="6629400" cy="3349828"/>
          </a:xfrm>
          <a:prstGeom prst="rect">
            <a:avLst/>
          </a:prstGeom>
        </p:spPr>
        <p:txBody>
          <a:bodyPr wrap="square">
            <a:spAutoFit/>
          </a:bodyPr>
          <a:lstStyle/>
          <a:p>
            <a:pPr eaLnBrk="1" hangingPunct="1">
              <a:lnSpc>
                <a:spcPct val="80000"/>
              </a:lnSpc>
              <a:buFontTx/>
              <a:buNone/>
            </a:pPr>
            <a:r>
              <a:rPr lang="en-US" sz="2400" dirty="0" smtClean="0"/>
              <a:t>A </a:t>
            </a:r>
            <a:r>
              <a:rPr lang="en-US" sz="2400" dirty="0"/>
              <a:t>State is required to update its FEMA approved State Hazard Mitigation Plan every three (3) </a:t>
            </a:r>
            <a:r>
              <a:rPr lang="en-US" sz="2400" dirty="0" smtClean="0"/>
              <a:t>years.    A Parish Hazard Mitigation Plan every five(5) years for </a:t>
            </a:r>
            <a:r>
              <a:rPr lang="en-US" sz="2400" dirty="0"/>
              <a:t>continued eligibility of the </a:t>
            </a:r>
            <a:r>
              <a:rPr lang="en-US" sz="2400" dirty="0" smtClean="0"/>
              <a:t>following grant programs:</a:t>
            </a:r>
          </a:p>
          <a:p>
            <a:pPr marL="1714500" lvl="3" indent="-342900">
              <a:lnSpc>
                <a:spcPct val="80000"/>
              </a:lnSpc>
              <a:buFont typeface="Wingdings" pitchFamily="2" charset="2"/>
              <a:buChar char="Ø"/>
            </a:pPr>
            <a:r>
              <a:rPr lang="en-US" sz="2400" dirty="0" smtClean="0"/>
              <a:t>Hazard Mitigation Grant Program</a:t>
            </a:r>
          </a:p>
          <a:p>
            <a:pPr marL="1714500" lvl="3" indent="-342900">
              <a:lnSpc>
                <a:spcPct val="80000"/>
              </a:lnSpc>
              <a:buFont typeface="Wingdings" pitchFamily="2" charset="2"/>
              <a:buChar char="Ø"/>
            </a:pPr>
            <a:r>
              <a:rPr lang="en-US" sz="2400" dirty="0" smtClean="0"/>
              <a:t>Pre-Disaster Mitigation Grant Program</a:t>
            </a:r>
          </a:p>
          <a:p>
            <a:pPr marL="1714500" lvl="3" indent="-342900">
              <a:lnSpc>
                <a:spcPct val="80000"/>
              </a:lnSpc>
              <a:buFont typeface="Wingdings" pitchFamily="2" charset="2"/>
              <a:buChar char="Ø"/>
            </a:pPr>
            <a:r>
              <a:rPr lang="en-US" sz="2400" dirty="0" smtClean="0"/>
              <a:t>Flood Mitigation Assistance Program</a:t>
            </a:r>
          </a:p>
          <a:p>
            <a:pPr marL="1714500" lvl="3" indent="-342900">
              <a:lnSpc>
                <a:spcPct val="80000"/>
              </a:lnSpc>
              <a:buFont typeface="Wingdings" pitchFamily="2" charset="2"/>
              <a:buChar char="Ø"/>
            </a:pPr>
            <a:r>
              <a:rPr lang="en-US" sz="2400" dirty="0" smtClean="0"/>
              <a:t>Severe Repetitive Loss Program</a:t>
            </a:r>
          </a:p>
          <a:p>
            <a:pPr marL="1714500" lvl="3" indent="-342900">
              <a:lnSpc>
                <a:spcPct val="80000"/>
              </a:lnSpc>
              <a:buFont typeface="Wingdings" pitchFamily="2" charset="2"/>
              <a:buChar char="Ø"/>
            </a:pPr>
            <a:r>
              <a:rPr lang="en-US" sz="2400" dirty="0" smtClean="0"/>
              <a:t>Repetitive Flood Claims Programs</a:t>
            </a:r>
          </a:p>
          <a:p>
            <a:pPr marL="1714500" lvl="3" indent="-342900">
              <a:lnSpc>
                <a:spcPct val="80000"/>
              </a:lnSpc>
              <a:buFont typeface="Wingdings" pitchFamily="2" charset="2"/>
              <a:buChar char="Ø"/>
            </a:pPr>
            <a:r>
              <a:rPr lang="en-US" sz="2400" dirty="0" smtClean="0"/>
              <a:t>Public Assistance (beyond Parts A &amp; B)</a:t>
            </a:r>
            <a:endParaRPr lang="en-US" sz="2400" dirty="0"/>
          </a:p>
        </p:txBody>
      </p:sp>
    </p:spTree>
    <p:extLst>
      <p:ext uri="{BB962C8B-B14F-4D97-AF65-F5344CB8AC3E}">
        <p14:creationId xmlns:p14="http://schemas.microsoft.com/office/powerpoint/2010/main" val="133035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0" y="228600"/>
            <a:ext cx="7299325" cy="630238"/>
          </a:xfrm>
          <a:prstGeom prst="rect">
            <a:avLst/>
          </a:prstGeom>
          <a:solidFill>
            <a:schemeClr val="tx1"/>
          </a:solidFill>
          <a:ln w="9525">
            <a:noFill/>
            <a:miter lim="800000"/>
            <a:headEnd/>
            <a:tailEnd/>
          </a:ln>
        </p:spPr>
        <p:txBody>
          <a:bodyPr>
            <a:spAutoFit/>
          </a:bodyPr>
          <a:lstStyle/>
          <a:p>
            <a:pPr algn="ctr"/>
            <a:r>
              <a:rPr lang="en-US" sz="3500" b="1" dirty="0">
                <a:solidFill>
                  <a:srgbClr val="92D050"/>
                </a:solidFill>
              </a:rPr>
              <a:t>Status of LA Mitigation Plans</a:t>
            </a:r>
          </a:p>
        </p:txBody>
      </p:sp>
      <p:sp>
        <p:nvSpPr>
          <p:cNvPr id="7" name="TextBox 6"/>
          <p:cNvSpPr txBox="1"/>
          <p:nvPr/>
        </p:nvSpPr>
        <p:spPr>
          <a:xfrm>
            <a:off x="0" y="1019175"/>
            <a:ext cx="6705600" cy="1477963"/>
          </a:xfrm>
          <a:prstGeom prst="rect">
            <a:avLst/>
          </a:prstGeom>
          <a:noFill/>
        </p:spPr>
        <p:txBody>
          <a:bodyPr>
            <a:spAutoFit/>
          </a:bodyPr>
          <a:lstStyle/>
          <a:p>
            <a:pPr marL="285750" indent="-285750">
              <a:buFont typeface="Wingdings" pitchFamily="2" charset="2"/>
              <a:buChar char="Ø"/>
              <a:defRPr/>
            </a:pPr>
            <a:r>
              <a:rPr lang="en-US" b="1" dirty="0">
                <a:cs typeface="Arial" pitchFamily="34" charset="0"/>
              </a:rPr>
              <a:t>Louisiana Standard State Mitigation Plan: </a:t>
            </a:r>
          </a:p>
          <a:p>
            <a:pPr>
              <a:defRPr/>
            </a:pPr>
            <a:r>
              <a:rPr lang="en-US" dirty="0">
                <a:cs typeface="Arial" pitchFamily="34" charset="0"/>
              </a:rPr>
              <a:t>          - approved:  April 6, 2011</a:t>
            </a:r>
          </a:p>
          <a:p>
            <a:pPr>
              <a:defRPr/>
            </a:pPr>
            <a:r>
              <a:rPr lang="en-US" dirty="0">
                <a:cs typeface="Arial" pitchFamily="34" charset="0"/>
              </a:rPr>
              <a:t>          - expires: April 5, 2014</a:t>
            </a:r>
            <a:r>
              <a:rPr lang="en-US" b="1" dirty="0">
                <a:cs typeface="Arial" pitchFamily="34" charset="0"/>
              </a:rPr>
              <a:t>  </a:t>
            </a:r>
          </a:p>
          <a:p>
            <a:pPr>
              <a:defRPr/>
            </a:pPr>
            <a:endParaRPr lang="en-US" b="1" dirty="0">
              <a:cs typeface="Arial" pitchFamily="34" charset="0"/>
            </a:endParaRPr>
          </a:p>
          <a:p>
            <a:pPr marL="285750" indent="-285750">
              <a:buFont typeface="Wingdings" pitchFamily="2" charset="2"/>
              <a:buChar char="Ø"/>
              <a:defRPr/>
            </a:pPr>
            <a:r>
              <a:rPr lang="en-US" b="1" dirty="0">
                <a:cs typeface="Arial" pitchFamily="34" charset="0"/>
              </a:rPr>
              <a:t>Local Hazard Mitigation Plans:  </a:t>
            </a:r>
          </a:p>
        </p:txBody>
      </p:sp>
      <p:pic>
        <p:nvPicPr>
          <p:cNvPr id="9220" name="Picture 5"/>
          <p:cNvPicPr>
            <a:picLocks noChangeAspect="1"/>
          </p:cNvPicPr>
          <p:nvPr/>
        </p:nvPicPr>
        <p:blipFill>
          <a:blip r:embed="rId3"/>
          <a:srcRect/>
          <a:stretch>
            <a:fillRect/>
          </a:stretch>
        </p:blipFill>
        <p:spPr bwMode="auto">
          <a:xfrm>
            <a:off x="7299325" y="0"/>
            <a:ext cx="1844675" cy="3886200"/>
          </a:xfrm>
          <a:prstGeom prst="rect">
            <a:avLst/>
          </a:prstGeom>
          <a:noFill/>
          <a:ln w="9525">
            <a:solidFill>
              <a:schemeClr val="tx1"/>
            </a:solidFill>
            <a:miter lim="800000"/>
            <a:headEnd/>
            <a:tailEnd/>
          </a:ln>
        </p:spPr>
      </p:pic>
      <p:pic>
        <p:nvPicPr>
          <p:cNvPr id="9221" name="Picture 7"/>
          <p:cNvPicPr>
            <a:picLocks noChangeAspect="1"/>
          </p:cNvPicPr>
          <p:nvPr/>
        </p:nvPicPr>
        <p:blipFill>
          <a:blip r:embed="rId4"/>
          <a:srcRect/>
          <a:stretch>
            <a:fillRect/>
          </a:stretch>
        </p:blipFill>
        <p:spPr bwMode="auto">
          <a:xfrm>
            <a:off x="7299325" y="3886200"/>
            <a:ext cx="1849438" cy="2909888"/>
          </a:xfrm>
          <a:prstGeom prst="rect">
            <a:avLst/>
          </a:prstGeom>
          <a:noFill/>
          <a:ln w="9525">
            <a:solidFill>
              <a:schemeClr val="tx1"/>
            </a:solidFill>
            <a:miter lim="800000"/>
            <a:headEnd/>
            <a:tailEnd/>
          </a:ln>
        </p:spPr>
      </p:pic>
      <p:pic>
        <p:nvPicPr>
          <p:cNvPr id="9222" name="Picture 3"/>
          <p:cNvPicPr>
            <a:picLocks noChangeAspect="1"/>
          </p:cNvPicPr>
          <p:nvPr/>
        </p:nvPicPr>
        <p:blipFill>
          <a:blip r:embed="rId5"/>
          <a:srcRect/>
          <a:stretch>
            <a:fillRect/>
          </a:stretch>
        </p:blipFill>
        <p:spPr bwMode="auto">
          <a:xfrm>
            <a:off x="762000" y="2497138"/>
            <a:ext cx="5507038" cy="4241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p:cNvPicPr>
          <p:nvPr/>
        </p:nvPicPr>
        <p:blipFill>
          <a:blip r:embed="rId3"/>
          <a:srcRect/>
          <a:stretch>
            <a:fillRect/>
          </a:stretch>
        </p:blipFill>
        <p:spPr bwMode="auto">
          <a:xfrm>
            <a:off x="2286000" y="5019675"/>
            <a:ext cx="6781800" cy="1776413"/>
          </a:xfrm>
          <a:prstGeom prst="rect">
            <a:avLst/>
          </a:prstGeom>
          <a:noFill/>
          <a:ln w="9525">
            <a:solidFill>
              <a:srgbClr val="000000"/>
            </a:solidFill>
            <a:miter lim="800000"/>
            <a:headEnd/>
            <a:tailEnd/>
          </a:ln>
        </p:spPr>
      </p:pic>
      <p:pic>
        <p:nvPicPr>
          <p:cNvPr id="5123" name="Picture 4"/>
          <p:cNvPicPr>
            <a:picLocks noChangeAspect="1"/>
          </p:cNvPicPr>
          <p:nvPr/>
        </p:nvPicPr>
        <p:blipFill>
          <a:blip r:embed="rId4"/>
          <a:srcRect/>
          <a:stretch>
            <a:fillRect/>
          </a:stretch>
        </p:blipFill>
        <p:spPr bwMode="auto">
          <a:xfrm>
            <a:off x="9525" y="-1588"/>
            <a:ext cx="2124075" cy="3649663"/>
          </a:xfrm>
          <a:prstGeom prst="rect">
            <a:avLst/>
          </a:prstGeom>
          <a:noFill/>
          <a:ln w="9525">
            <a:solidFill>
              <a:srgbClr val="000000"/>
            </a:solidFill>
            <a:miter lim="800000"/>
            <a:headEnd/>
            <a:tailEnd/>
          </a:ln>
        </p:spPr>
      </p:pic>
      <p:sp>
        <p:nvSpPr>
          <p:cNvPr id="5124" name="TextBox 1"/>
          <p:cNvSpPr txBox="1">
            <a:spLocks noChangeArrowheads="1"/>
          </p:cNvSpPr>
          <p:nvPr/>
        </p:nvSpPr>
        <p:spPr bwMode="auto">
          <a:xfrm>
            <a:off x="2133600" y="228600"/>
            <a:ext cx="7010400" cy="630238"/>
          </a:xfrm>
          <a:prstGeom prst="rect">
            <a:avLst/>
          </a:prstGeom>
          <a:solidFill>
            <a:schemeClr val="tx1"/>
          </a:solidFill>
          <a:ln w="9525">
            <a:noFill/>
            <a:miter lim="800000"/>
            <a:headEnd/>
            <a:tailEnd/>
          </a:ln>
        </p:spPr>
        <p:txBody>
          <a:bodyPr>
            <a:spAutoFit/>
          </a:bodyPr>
          <a:lstStyle/>
          <a:p>
            <a:pPr algn="ctr"/>
            <a:r>
              <a:rPr lang="en-US" sz="3500" b="1" dirty="0">
                <a:solidFill>
                  <a:srgbClr val="92D050"/>
                </a:solidFill>
              </a:rPr>
              <a:t>What is a “Hazard Mitigation Plan”?</a:t>
            </a:r>
          </a:p>
        </p:txBody>
      </p:sp>
      <p:pic>
        <p:nvPicPr>
          <p:cNvPr id="5125" name="Picture 2"/>
          <p:cNvPicPr>
            <a:picLocks noChangeAspect="1"/>
          </p:cNvPicPr>
          <p:nvPr/>
        </p:nvPicPr>
        <p:blipFill>
          <a:blip r:embed="rId5"/>
          <a:srcRect/>
          <a:stretch>
            <a:fillRect/>
          </a:stretch>
        </p:blipFill>
        <p:spPr bwMode="auto">
          <a:xfrm>
            <a:off x="19050" y="3657600"/>
            <a:ext cx="2114550" cy="3130550"/>
          </a:xfrm>
          <a:prstGeom prst="rect">
            <a:avLst/>
          </a:prstGeom>
          <a:noFill/>
          <a:ln w="9525">
            <a:solidFill>
              <a:schemeClr val="tx1"/>
            </a:solidFill>
            <a:miter lim="800000"/>
            <a:headEnd/>
            <a:tailEnd/>
          </a:ln>
        </p:spPr>
      </p:pic>
      <p:sp>
        <p:nvSpPr>
          <p:cNvPr id="4" name="TextBox 3"/>
          <p:cNvSpPr txBox="1"/>
          <p:nvPr/>
        </p:nvSpPr>
        <p:spPr>
          <a:xfrm>
            <a:off x="2438400" y="914400"/>
            <a:ext cx="6629400" cy="3970338"/>
          </a:xfrm>
          <a:prstGeom prst="rect">
            <a:avLst/>
          </a:prstGeom>
          <a:noFill/>
        </p:spPr>
        <p:txBody>
          <a:bodyPr>
            <a:spAutoFit/>
          </a:bodyPr>
          <a:lstStyle/>
          <a:p>
            <a:pPr marL="285750" indent="-285750">
              <a:buFont typeface="Wingdings" pitchFamily="2" charset="2"/>
              <a:buChar char="Ø"/>
              <a:defRPr/>
            </a:pPr>
            <a:r>
              <a:rPr lang="en-US" b="1" dirty="0">
                <a:cs typeface="Arial" pitchFamily="34" charset="0"/>
              </a:rPr>
              <a:t>Hazard Mitigation Plan:</a:t>
            </a:r>
          </a:p>
          <a:p>
            <a:pPr>
              <a:defRPr/>
            </a:pPr>
            <a:r>
              <a:rPr lang="en-US" b="1" dirty="0">
                <a:cs typeface="Arial" pitchFamily="34" charset="0"/>
              </a:rPr>
              <a:t>       </a:t>
            </a:r>
            <a:r>
              <a:rPr lang="en-US" dirty="0">
                <a:cs typeface="Arial" pitchFamily="34" charset="0"/>
              </a:rPr>
              <a:t>A plan to reduce a community’s risk and exposure to disasters.</a:t>
            </a:r>
          </a:p>
          <a:p>
            <a:pPr>
              <a:defRPr/>
            </a:pPr>
            <a:endParaRPr lang="en-US" dirty="0">
              <a:cs typeface="Arial" pitchFamily="34" charset="0"/>
            </a:endParaRPr>
          </a:p>
          <a:p>
            <a:pPr>
              <a:defRPr/>
            </a:pPr>
            <a:r>
              <a:rPr lang="en-US" dirty="0">
                <a:cs typeface="Arial" pitchFamily="34" charset="0"/>
              </a:rPr>
              <a:t>	</a:t>
            </a:r>
            <a:r>
              <a:rPr lang="en-US" i="1" dirty="0">
                <a:cs typeface="Arial" pitchFamily="34" charset="0"/>
              </a:rPr>
              <a:t>…which is </a:t>
            </a:r>
            <a:r>
              <a:rPr lang="en-US" b="1" i="1" u="sng" dirty="0">
                <a:cs typeface="Arial" pitchFamily="34" charset="0"/>
              </a:rPr>
              <a:t>different</a:t>
            </a:r>
            <a:r>
              <a:rPr lang="en-US" i="1" dirty="0">
                <a:cs typeface="Arial" pitchFamily="34" charset="0"/>
              </a:rPr>
              <a:t> from an…</a:t>
            </a:r>
          </a:p>
          <a:p>
            <a:pPr>
              <a:defRPr/>
            </a:pPr>
            <a:endParaRPr lang="en-US" i="1" dirty="0">
              <a:cs typeface="Arial" pitchFamily="34" charset="0"/>
            </a:endParaRPr>
          </a:p>
          <a:p>
            <a:pPr marL="285750" indent="-285750">
              <a:buFont typeface="Wingdings" pitchFamily="2" charset="2"/>
              <a:buChar char="Ø"/>
              <a:defRPr/>
            </a:pPr>
            <a:r>
              <a:rPr lang="en-US" b="1" dirty="0">
                <a:cs typeface="Arial" pitchFamily="34" charset="0"/>
              </a:rPr>
              <a:t>Emergency Operations Plan (EOP):</a:t>
            </a:r>
          </a:p>
          <a:p>
            <a:pPr>
              <a:defRPr/>
            </a:pPr>
            <a:r>
              <a:rPr lang="en-US" b="1" dirty="0">
                <a:cs typeface="Arial" pitchFamily="34" charset="0"/>
              </a:rPr>
              <a:t>       </a:t>
            </a:r>
            <a:r>
              <a:rPr lang="en-US" dirty="0">
                <a:cs typeface="Arial" pitchFamily="34" charset="0"/>
              </a:rPr>
              <a:t>A plan to guide a community’s response to an emergency or </a:t>
            </a:r>
          </a:p>
          <a:p>
            <a:pPr>
              <a:defRPr/>
            </a:pPr>
            <a:r>
              <a:rPr lang="en-US" dirty="0">
                <a:cs typeface="Arial" pitchFamily="34" charset="0"/>
              </a:rPr>
              <a:t>       disaster.</a:t>
            </a:r>
            <a:endParaRPr lang="en-US" b="1" dirty="0">
              <a:cs typeface="Arial" pitchFamily="34" charset="0"/>
            </a:endParaRPr>
          </a:p>
          <a:p>
            <a:pPr marL="285750" indent="-285750">
              <a:buFont typeface="Wingdings" pitchFamily="2" charset="2"/>
              <a:buChar char="Ø"/>
              <a:defRPr/>
            </a:pPr>
            <a:endParaRPr lang="en-US" dirty="0">
              <a:cs typeface="Arial" pitchFamily="34" charset="0"/>
            </a:endParaRPr>
          </a:p>
          <a:p>
            <a:pPr marL="285750" indent="-285750">
              <a:buFont typeface="Wingdings" pitchFamily="2" charset="2"/>
              <a:buChar char="Ø"/>
              <a:defRPr/>
            </a:pPr>
            <a:r>
              <a:rPr lang="en-US" dirty="0">
                <a:cs typeface="Arial" pitchFamily="34" charset="0"/>
              </a:rPr>
              <a:t>A Hazard Mitigation Plan is typically written before hazard events occur (</a:t>
            </a:r>
            <a:r>
              <a:rPr lang="en-US" b="1" dirty="0">
                <a:cs typeface="Arial" pitchFamily="34" charset="0"/>
              </a:rPr>
              <a:t>pre-disaster</a:t>
            </a:r>
            <a:r>
              <a:rPr lang="en-US" dirty="0">
                <a:cs typeface="Arial" pitchFamily="34" charset="0"/>
              </a:rPr>
              <a:t>).</a:t>
            </a:r>
          </a:p>
          <a:p>
            <a:pPr marL="285750" indent="-285750">
              <a:buFont typeface="Wingdings" pitchFamily="2" charset="2"/>
              <a:buChar char="Ø"/>
              <a:defRPr/>
            </a:pPr>
            <a:endParaRPr lang="en-US" dirty="0">
              <a:cs typeface="Arial" pitchFamily="34" charset="0"/>
            </a:endParaRPr>
          </a:p>
          <a:p>
            <a:pPr marL="285750" indent="-285750">
              <a:buFont typeface="Wingdings" pitchFamily="2" charset="2"/>
              <a:buChar char="Ø"/>
              <a:defRPr/>
            </a:pPr>
            <a:r>
              <a:rPr lang="en-US" dirty="0">
                <a:cs typeface="Arial" pitchFamily="34" charset="0"/>
              </a:rPr>
              <a:t>Hazard mitigation projects can be implemented either before or after a disaster (</a:t>
            </a:r>
            <a:r>
              <a:rPr lang="en-US" b="1" dirty="0">
                <a:cs typeface="Arial" pitchFamily="34" charset="0"/>
              </a:rPr>
              <a:t>pre-disaster</a:t>
            </a:r>
            <a:r>
              <a:rPr lang="en-US" dirty="0">
                <a:cs typeface="Arial" pitchFamily="34" charset="0"/>
              </a:rPr>
              <a:t> or </a:t>
            </a:r>
            <a:r>
              <a:rPr lang="en-US" b="1" dirty="0">
                <a:cs typeface="Arial" pitchFamily="34" charset="0"/>
              </a:rPr>
              <a:t>post-disaster</a:t>
            </a:r>
            <a:r>
              <a:rPr lang="en-US" dirty="0">
                <a:cs typeface="Arial" pitchFamily="34"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a:blip r:embed="rId3"/>
          <a:srcRect/>
          <a:stretch>
            <a:fillRect/>
          </a:stretch>
        </p:blipFill>
        <p:spPr bwMode="auto">
          <a:xfrm>
            <a:off x="2286000" y="5019675"/>
            <a:ext cx="6781800" cy="1776413"/>
          </a:xfrm>
          <a:prstGeom prst="rect">
            <a:avLst/>
          </a:prstGeom>
          <a:noFill/>
          <a:ln w="9525">
            <a:noFill/>
            <a:miter lim="800000"/>
            <a:headEnd/>
            <a:tailEnd/>
          </a:ln>
        </p:spPr>
      </p:pic>
      <p:pic>
        <p:nvPicPr>
          <p:cNvPr id="6147" name="Picture 4"/>
          <p:cNvPicPr>
            <a:picLocks noChangeAspect="1"/>
          </p:cNvPicPr>
          <p:nvPr/>
        </p:nvPicPr>
        <p:blipFill>
          <a:blip r:embed="rId4"/>
          <a:srcRect/>
          <a:stretch>
            <a:fillRect/>
          </a:stretch>
        </p:blipFill>
        <p:spPr bwMode="auto">
          <a:xfrm>
            <a:off x="9525" y="-1588"/>
            <a:ext cx="2124075" cy="3649663"/>
          </a:xfrm>
          <a:prstGeom prst="rect">
            <a:avLst/>
          </a:prstGeom>
          <a:noFill/>
          <a:ln w="9525">
            <a:solidFill>
              <a:srgbClr val="000000"/>
            </a:solidFill>
            <a:miter lim="800000"/>
            <a:headEnd/>
            <a:tailEnd/>
          </a:ln>
        </p:spPr>
      </p:pic>
      <p:sp>
        <p:nvSpPr>
          <p:cNvPr id="6148" name="TextBox 1"/>
          <p:cNvSpPr txBox="1">
            <a:spLocks noChangeArrowheads="1"/>
          </p:cNvSpPr>
          <p:nvPr/>
        </p:nvSpPr>
        <p:spPr bwMode="auto">
          <a:xfrm>
            <a:off x="2133600" y="228600"/>
            <a:ext cx="7010400" cy="630238"/>
          </a:xfrm>
          <a:prstGeom prst="rect">
            <a:avLst/>
          </a:prstGeom>
          <a:solidFill>
            <a:schemeClr val="tx1"/>
          </a:solidFill>
          <a:ln w="9525">
            <a:noFill/>
            <a:miter lim="800000"/>
            <a:headEnd/>
            <a:tailEnd/>
          </a:ln>
        </p:spPr>
        <p:txBody>
          <a:bodyPr>
            <a:spAutoFit/>
          </a:bodyPr>
          <a:lstStyle/>
          <a:p>
            <a:pPr algn="ctr"/>
            <a:r>
              <a:rPr lang="en-US" sz="3500" b="1" dirty="0">
                <a:solidFill>
                  <a:srgbClr val="92D050"/>
                </a:solidFill>
              </a:rPr>
              <a:t>Benefits of Mitigation Planning</a:t>
            </a:r>
          </a:p>
        </p:txBody>
      </p:sp>
      <p:pic>
        <p:nvPicPr>
          <p:cNvPr id="6149" name="Picture 2"/>
          <p:cNvPicPr>
            <a:picLocks noChangeAspect="1"/>
          </p:cNvPicPr>
          <p:nvPr/>
        </p:nvPicPr>
        <p:blipFill>
          <a:blip r:embed="rId5"/>
          <a:srcRect/>
          <a:stretch>
            <a:fillRect/>
          </a:stretch>
        </p:blipFill>
        <p:spPr bwMode="auto">
          <a:xfrm>
            <a:off x="19050" y="3657600"/>
            <a:ext cx="2114550" cy="3130550"/>
          </a:xfrm>
          <a:prstGeom prst="rect">
            <a:avLst/>
          </a:prstGeom>
          <a:noFill/>
          <a:ln w="9525">
            <a:solidFill>
              <a:schemeClr val="tx1"/>
            </a:solidFill>
            <a:miter lim="800000"/>
            <a:headEnd/>
            <a:tailEnd/>
          </a:ln>
        </p:spPr>
      </p:pic>
      <p:sp>
        <p:nvSpPr>
          <p:cNvPr id="4" name="TextBox 3"/>
          <p:cNvSpPr txBox="1"/>
          <p:nvPr/>
        </p:nvSpPr>
        <p:spPr>
          <a:xfrm>
            <a:off x="2438400" y="914400"/>
            <a:ext cx="6705600" cy="5078413"/>
          </a:xfrm>
          <a:prstGeom prst="rect">
            <a:avLst/>
          </a:prstGeom>
          <a:noFill/>
        </p:spPr>
        <p:txBody>
          <a:bodyPr>
            <a:spAutoFit/>
          </a:bodyPr>
          <a:lstStyle/>
          <a:p>
            <a:pPr marL="285750" indent="-285750">
              <a:buFont typeface="Wingdings" pitchFamily="2" charset="2"/>
              <a:buChar char="Ø"/>
              <a:defRPr/>
            </a:pPr>
            <a:r>
              <a:rPr lang="en-US" dirty="0">
                <a:cs typeface="Arial" pitchFamily="34" charset="0"/>
              </a:rPr>
              <a:t>Mitigation Plans form the foundation for a community’s long-term strategy to reduce disaster losses and </a:t>
            </a:r>
            <a:r>
              <a:rPr lang="en-US" b="1" dirty="0">
                <a:solidFill>
                  <a:srgbClr val="FF0000"/>
                </a:solidFill>
                <a:cs typeface="Arial" pitchFamily="34" charset="0"/>
              </a:rPr>
              <a:t>break the cycle of disaster damage, reconstruction, and repeated damage</a:t>
            </a:r>
            <a:r>
              <a:rPr lang="en-US" dirty="0">
                <a:cs typeface="Arial" pitchFamily="34" charset="0"/>
              </a:rPr>
              <a:t>.</a:t>
            </a:r>
          </a:p>
          <a:p>
            <a:pPr marL="285750" indent="-285750">
              <a:buFont typeface="Wingdings" pitchFamily="2" charset="2"/>
              <a:buChar char="Ø"/>
              <a:defRPr/>
            </a:pPr>
            <a:endParaRPr lang="en-US" dirty="0">
              <a:cs typeface="Arial" pitchFamily="34" charset="0"/>
            </a:endParaRPr>
          </a:p>
          <a:p>
            <a:pPr marL="285750" indent="-285750">
              <a:buFont typeface="Wingdings" pitchFamily="2" charset="2"/>
              <a:buChar char="Ø"/>
              <a:defRPr/>
            </a:pPr>
            <a:r>
              <a:rPr lang="en-US" dirty="0">
                <a:cs typeface="Arial" pitchFamily="34" charset="0"/>
              </a:rPr>
              <a:t>Ongoing planning process is as important as the plan itself because it creates a framework for </a:t>
            </a:r>
            <a:r>
              <a:rPr lang="en-US" b="1" dirty="0">
                <a:solidFill>
                  <a:srgbClr val="FF0000"/>
                </a:solidFill>
                <a:cs typeface="Arial" pitchFamily="34" charset="0"/>
              </a:rPr>
              <a:t>risk-based decision making</a:t>
            </a:r>
            <a:r>
              <a:rPr lang="en-US" dirty="0">
                <a:cs typeface="Arial" pitchFamily="34" charset="0"/>
              </a:rPr>
              <a:t>.</a:t>
            </a:r>
          </a:p>
          <a:p>
            <a:pPr marL="285750" indent="-285750">
              <a:buFont typeface="Wingdings" pitchFamily="2" charset="2"/>
              <a:buChar char="Ø"/>
              <a:defRPr/>
            </a:pPr>
            <a:endParaRPr lang="en-US" dirty="0">
              <a:cs typeface="Arial" pitchFamily="34" charset="0"/>
            </a:endParaRPr>
          </a:p>
          <a:p>
            <a:pPr marL="1200150" lvl="2" indent="-285750">
              <a:buFont typeface="Wingdings" pitchFamily="2" charset="2"/>
              <a:buChar char="ü"/>
              <a:defRPr/>
            </a:pPr>
            <a:r>
              <a:rPr lang="en-US" dirty="0">
                <a:cs typeface="Arial" pitchFamily="34" charset="0"/>
              </a:rPr>
              <a:t>Prevent loss of life.</a:t>
            </a:r>
          </a:p>
          <a:p>
            <a:pPr marL="1200150" lvl="2" indent="-285750">
              <a:buFont typeface="Wingdings" pitchFamily="2" charset="2"/>
              <a:buChar char="ü"/>
              <a:defRPr/>
            </a:pPr>
            <a:r>
              <a:rPr lang="en-US" dirty="0">
                <a:cs typeface="Arial" pitchFamily="34" charset="0"/>
              </a:rPr>
              <a:t>Protect existing development.</a:t>
            </a:r>
          </a:p>
          <a:p>
            <a:pPr marL="1200150" lvl="2" indent="-285750">
              <a:buFont typeface="Wingdings" pitchFamily="2" charset="2"/>
              <a:buChar char="ü"/>
              <a:defRPr/>
            </a:pPr>
            <a:r>
              <a:rPr lang="en-US" dirty="0">
                <a:cs typeface="Arial" pitchFamily="34" charset="0"/>
              </a:rPr>
              <a:t>Strengthen first responder safety.</a:t>
            </a:r>
          </a:p>
          <a:p>
            <a:pPr marL="1200150" lvl="2" indent="-285750">
              <a:buFont typeface="Wingdings" pitchFamily="2" charset="2"/>
              <a:buChar char="ü"/>
              <a:defRPr/>
            </a:pPr>
            <a:r>
              <a:rPr lang="en-US" dirty="0">
                <a:cs typeface="Arial" pitchFamily="34" charset="0"/>
              </a:rPr>
              <a:t>Ease recovery after disaster strikes.</a:t>
            </a:r>
          </a:p>
          <a:p>
            <a:pPr marL="1200150" lvl="2" indent="-285750">
              <a:buFont typeface="Wingdings" pitchFamily="2" charset="2"/>
              <a:buChar char="ü"/>
              <a:defRPr/>
            </a:pPr>
            <a:r>
              <a:rPr lang="en-US" dirty="0">
                <a:cs typeface="Arial" pitchFamily="34" charset="0"/>
              </a:rPr>
              <a:t>Encourage smart development practices.</a:t>
            </a:r>
          </a:p>
          <a:p>
            <a:pPr marL="1200150" lvl="2" indent="-285750">
              <a:buFont typeface="Wingdings" pitchFamily="2" charset="2"/>
              <a:buChar char="ü"/>
              <a:defRPr/>
            </a:pPr>
            <a:r>
              <a:rPr lang="en-US" dirty="0">
                <a:cs typeface="Arial" pitchFamily="34" charset="0"/>
              </a:rPr>
              <a:t>Increase business continuity and economic stability.</a:t>
            </a:r>
          </a:p>
          <a:p>
            <a:pPr marL="285750" indent="-285750">
              <a:buFont typeface="Wingdings" pitchFamily="2" charset="2"/>
              <a:buChar char="Ø"/>
              <a:defRPr/>
            </a:pPr>
            <a:endParaRPr lang="en-US" dirty="0">
              <a:cs typeface="Arial" pitchFamily="34" charset="0"/>
            </a:endParaRPr>
          </a:p>
          <a:p>
            <a:pPr marL="285750" indent="-285750">
              <a:buFont typeface="Wingdings" pitchFamily="2" charset="2"/>
              <a:buChar char="Ø"/>
              <a:defRPr/>
            </a:pPr>
            <a:endParaRPr lang="en-US" dirty="0">
              <a:cs typeface="Arial" pitchFamily="34" charset="0"/>
            </a:endParaRPr>
          </a:p>
          <a:p>
            <a:pPr>
              <a:defRPr/>
            </a:pPr>
            <a:endParaRPr lang="en-US" dirty="0">
              <a:cs typeface="Arial" pitchFamily="34" charset="0"/>
            </a:endParaRPr>
          </a:p>
          <a:p>
            <a:pPr marL="285750" indent="-285750">
              <a:buFont typeface="Wingdings" pitchFamily="2" charset="2"/>
              <a:buChar char="Ø"/>
              <a:defRPr/>
            </a:pPr>
            <a:endParaRPr lang="en-US" dirty="0">
              <a:cs typeface="Arial" pitchFamily="34" charset="0"/>
            </a:endParaRPr>
          </a:p>
          <a:p>
            <a:pPr>
              <a:defRPr/>
            </a:pPr>
            <a:r>
              <a:rPr lang="en-US" b="1" dirty="0">
                <a:cs typeface="Arial" pitchFamily="34" charset="0"/>
              </a:rPr>
              <a:t>       </a:t>
            </a:r>
            <a:endParaRPr lang="en-US" dirty="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3"/>
          <a:srcRect/>
          <a:stretch>
            <a:fillRect/>
          </a:stretch>
        </p:blipFill>
        <p:spPr bwMode="auto">
          <a:xfrm>
            <a:off x="2286000" y="5019675"/>
            <a:ext cx="6781800" cy="1776413"/>
          </a:xfrm>
          <a:prstGeom prst="rect">
            <a:avLst/>
          </a:prstGeom>
          <a:noFill/>
          <a:ln w="9525">
            <a:solidFill>
              <a:srgbClr val="000000"/>
            </a:solidFill>
            <a:miter lim="800000"/>
            <a:headEnd/>
            <a:tailEnd/>
          </a:ln>
        </p:spPr>
      </p:pic>
      <p:pic>
        <p:nvPicPr>
          <p:cNvPr id="7171" name="Picture 4"/>
          <p:cNvPicPr>
            <a:picLocks noChangeAspect="1"/>
          </p:cNvPicPr>
          <p:nvPr/>
        </p:nvPicPr>
        <p:blipFill>
          <a:blip r:embed="rId4"/>
          <a:srcRect/>
          <a:stretch>
            <a:fillRect/>
          </a:stretch>
        </p:blipFill>
        <p:spPr bwMode="auto">
          <a:xfrm>
            <a:off x="9525" y="-1588"/>
            <a:ext cx="2124075" cy="3649663"/>
          </a:xfrm>
          <a:prstGeom prst="rect">
            <a:avLst/>
          </a:prstGeom>
          <a:noFill/>
          <a:ln w="9525">
            <a:solidFill>
              <a:srgbClr val="000000"/>
            </a:solidFill>
            <a:miter lim="800000"/>
            <a:headEnd/>
            <a:tailEnd/>
          </a:ln>
        </p:spPr>
      </p:pic>
      <p:sp>
        <p:nvSpPr>
          <p:cNvPr id="7172" name="TextBox 1"/>
          <p:cNvSpPr txBox="1">
            <a:spLocks noChangeArrowheads="1"/>
          </p:cNvSpPr>
          <p:nvPr/>
        </p:nvSpPr>
        <p:spPr bwMode="auto">
          <a:xfrm>
            <a:off x="2133600" y="228600"/>
            <a:ext cx="7010400" cy="630238"/>
          </a:xfrm>
          <a:prstGeom prst="rect">
            <a:avLst/>
          </a:prstGeom>
          <a:solidFill>
            <a:schemeClr val="tx1"/>
          </a:solidFill>
          <a:ln w="9525">
            <a:noFill/>
            <a:miter lim="800000"/>
            <a:headEnd/>
            <a:tailEnd/>
          </a:ln>
        </p:spPr>
        <p:txBody>
          <a:bodyPr>
            <a:spAutoFit/>
          </a:bodyPr>
          <a:lstStyle/>
          <a:p>
            <a:pPr algn="ctr"/>
            <a:r>
              <a:rPr lang="en-US" sz="3500" b="1" dirty="0">
                <a:solidFill>
                  <a:srgbClr val="92D050"/>
                </a:solidFill>
              </a:rPr>
              <a:t>The Four-Step Planning Process</a:t>
            </a:r>
          </a:p>
        </p:txBody>
      </p:sp>
      <p:pic>
        <p:nvPicPr>
          <p:cNvPr id="7173" name="Picture 2"/>
          <p:cNvPicPr>
            <a:picLocks noChangeAspect="1"/>
          </p:cNvPicPr>
          <p:nvPr/>
        </p:nvPicPr>
        <p:blipFill>
          <a:blip r:embed="rId5"/>
          <a:srcRect/>
          <a:stretch>
            <a:fillRect/>
          </a:stretch>
        </p:blipFill>
        <p:spPr bwMode="auto">
          <a:xfrm>
            <a:off x="19050" y="3657600"/>
            <a:ext cx="2114550" cy="3130550"/>
          </a:xfrm>
          <a:prstGeom prst="rect">
            <a:avLst/>
          </a:prstGeom>
          <a:noFill/>
          <a:ln w="9525">
            <a:solidFill>
              <a:schemeClr val="tx1"/>
            </a:solidFill>
            <a:miter lim="800000"/>
            <a:headEnd/>
            <a:tailEnd/>
          </a:ln>
        </p:spPr>
      </p:pic>
      <p:pic>
        <p:nvPicPr>
          <p:cNvPr id="7174" name="Picture 4"/>
          <p:cNvPicPr>
            <a:picLocks noChangeAspect="1"/>
          </p:cNvPicPr>
          <p:nvPr/>
        </p:nvPicPr>
        <p:blipFill>
          <a:blip r:embed="rId6"/>
          <a:srcRect/>
          <a:stretch>
            <a:fillRect/>
          </a:stretch>
        </p:blipFill>
        <p:spPr bwMode="auto">
          <a:xfrm>
            <a:off x="2144713" y="990600"/>
            <a:ext cx="6988175" cy="3932238"/>
          </a:xfrm>
          <a:prstGeom prst="rect">
            <a:avLst/>
          </a:prstGeom>
          <a:noFill/>
          <a:ln w="9525">
            <a:noFill/>
            <a:miter lim="800000"/>
            <a:headEnd/>
            <a:tailEnd/>
          </a:ln>
        </p:spPr>
      </p:pic>
      <p:sp>
        <p:nvSpPr>
          <p:cNvPr id="6" name="Rectangle 5"/>
          <p:cNvSpPr/>
          <p:nvPr/>
        </p:nvSpPr>
        <p:spPr>
          <a:xfrm>
            <a:off x="2438400" y="2209800"/>
            <a:ext cx="2667000" cy="1438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p:cNvPicPr>
          <p:nvPr/>
        </p:nvPicPr>
        <p:blipFill>
          <a:blip r:embed="rId3"/>
          <a:srcRect/>
          <a:stretch>
            <a:fillRect/>
          </a:stretch>
        </p:blipFill>
        <p:spPr bwMode="auto">
          <a:xfrm>
            <a:off x="0" y="5010150"/>
            <a:ext cx="6781800" cy="1776413"/>
          </a:xfrm>
          <a:prstGeom prst="rect">
            <a:avLst/>
          </a:prstGeom>
          <a:noFill/>
          <a:ln w="9525">
            <a:solidFill>
              <a:srgbClr val="000000"/>
            </a:solidFill>
            <a:miter lim="800000"/>
            <a:headEnd/>
            <a:tailEnd/>
          </a:ln>
        </p:spPr>
      </p:pic>
      <p:sp>
        <p:nvSpPr>
          <p:cNvPr id="8195" name="TextBox 1"/>
          <p:cNvSpPr txBox="1">
            <a:spLocks noChangeArrowheads="1"/>
          </p:cNvSpPr>
          <p:nvPr/>
        </p:nvSpPr>
        <p:spPr bwMode="auto">
          <a:xfrm>
            <a:off x="0" y="228600"/>
            <a:ext cx="7299325" cy="630238"/>
          </a:xfrm>
          <a:prstGeom prst="rect">
            <a:avLst/>
          </a:prstGeom>
          <a:solidFill>
            <a:schemeClr val="tx1"/>
          </a:solidFill>
          <a:ln w="9525">
            <a:noFill/>
            <a:miter lim="800000"/>
            <a:headEnd/>
            <a:tailEnd/>
          </a:ln>
        </p:spPr>
        <p:txBody>
          <a:bodyPr>
            <a:spAutoFit/>
          </a:bodyPr>
          <a:lstStyle/>
          <a:p>
            <a:pPr algn="ctr"/>
            <a:r>
              <a:rPr lang="en-US" sz="3500" b="1" dirty="0">
                <a:solidFill>
                  <a:srgbClr val="92D050"/>
                </a:solidFill>
              </a:rPr>
              <a:t>Contents of the Mitigation Plan</a:t>
            </a:r>
          </a:p>
        </p:txBody>
      </p:sp>
      <p:sp>
        <p:nvSpPr>
          <p:cNvPr id="7" name="TextBox 6"/>
          <p:cNvSpPr txBox="1"/>
          <p:nvPr/>
        </p:nvSpPr>
        <p:spPr>
          <a:xfrm>
            <a:off x="0" y="914400"/>
            <a:ext cx="6705600" cy="5078413"/>
          </a:xfrm>
          <a:prstGeom prst="rect">
            <a:avLst/>
          </a:prstGeom>
          <a:noFill/>
        </p:spPr>
        <p:txBody>
          <a:bodyPr>
            <a:spAutoFit/>
          </a:bodyPr>
          <a:lstStyle/>
          <a:p>
            <a:pPr marL="342900" indent="-342900">
              <a:buFont typeface="+mj-lt"/>
              <a:buAutoNum type="arabicPeriod"/>
              <a:defRPr/>
            </a:pPr>
            <a:endParaRPr lang="en-US" dirty="0">
              <a:cs typeface="Arial" pitchFamily="34" charset="0"/>
            </a:endParaRPr>
          </a:p>
          <a:p>
            <a:pPr marL="800100" lvl="1" indent="-342900">
              <a:buFont typeface="+mj-lt"/>
              <a:buAutoNum type="arabicPeriod"/>
              <a:defRPr/>
            </a:pPr>
            <a:r>
              <a:rPr lang="en-US" dirty="0">
                <a:cs typeface="Arial" pitchFamily="34" charset="0"/>
              </a:rPr>
              <a:t>	Planning process</a:t>
            </a:r>
          </a:p>
          <a:p>
            <a:pPr marL="800100" lvl="1" indent="-342900">
              <a:buFont typeface="+mj-lt"/>
              <a:buAutoNum type="arabicPeriod"/>
              <a:defRPr/>
            </a:pPr>
            <a:endParaRPr lang="en-US" dirty="0">
              <a:cs typeface="Arial" pitchFamily="34" charset="0"/>
            </a:endParaRPr>
          </a:p>
          <a:p>
            <a:pPr marL="800100" lvl="1" indent="-342900">
              <a:buFont typeface="+mj-lt"/>
              <a:buAutoNum type="arabicPeriod"/>
              <a:defRPr/>
            </a:pPr>
            <a:r>
              <a:rPr lang="en-US" dirty="0">
                <a:cs typeface="Arial" pitchFamily="34" charset="0"/>
              </a:rPr>
              <a:t>	Hazard Identification</a:t>
            </a:r>
          </a:p>
          <a:p>
            <a:pPr marL="800100" lvl="1" indent="-342900">
              <a:buFont typeface="+mj-lt"/>
              <a:buAutoNum type="arabicPeriod"/>
              <a:defRPr/>
            </a:pPr>
            <a:endParaRPr lang="en-US" dirty="0">
              <a:cs typeface="Arial" pitchFamily="34" charset="0"/>
            </a:endParaRPr>
          </a:p>
          <a:p>
            <a:pPr marL="800100" lvl="1" indent="-342900">
              <a:buFont typeface="+mj-lt"/>
              <a:buAutoNum type="arabicPeriod"/>
              <a:defRPr/>
            </a:pPr>
            <a:r>
              <a:rPr lang="en-US" dirty="0">
                <a:cs typeface="Arial" pitchFamily="34" charset="0"/>
              </a:rPr>
              <a:t>	Risk Assessment</a:t>
            </a:r>
          </a:p>
          <a:p>
            <a:pPr marL="800100" lvl="1" indent="-342900">
              <a:buFont typeface="+mj-lt"/>
              <a:buAutoNum type="arabicPeriod"/>
              <a:defRPr/>
            </a:pPr>
            <a:endParaRPr lang="en-US" dirty="0">
              <a:cs typeface="Arial" pitchFamily="34" charset="0"/>
            </a:endParaRPr>
          </a:p>
          <a:p>
            <a:pPr marL="800100" lvl="1" indent="-342900">
              <a:buFont typeface="+mj-lt"/>
              <a:buAutoNum type="arabicPeriod"/>
              <a:defRPr/>
            </a:pPr>
            <a:r>
              <a:rPr lang="en-US" dirty="0">
                <a:cs typeface="Arial" pitchFamily="34" charset="0"/>
              </a:rPr>
              <a:t>	Capability Assessment</a:t>
            </a:r>
          </a:p>
          <a:p>
            <a:pPr marL="800100" lvl="1" indent="-342900">
              <a:buFont typeface="+mj-lt"/>
              <a:buAutoNum type="arabicPeriod"/>
              <a:defRPr/>
            </a:pPr>
            <a:endParaRPr lang="en-US" dirty="0">
              <a:cs typeface="Arial" pitchFamily="34" charset="0"/>
            </a:endParaRPr>
          </a:p>
          <a:p>
            <a:pPr marL="800100" lvl="1" indent="-342900">
              <a:buFont typeface="+mj-lt"/>
              <a:buAutoNum type="arabicPeriod"/>
              <a:defRPr/>
            </a:pPr>
            <a:r>
              <a:rPr lang="en-US" dirty="0">
                <a:cs typeface="Arial" pitchFamily="34" charset="0"/>
              </a:rPr>
              <a:t>	Mitigation Strategy</a:t>
            </a:r>
          </a:p>
          <a:p>
            <a:pPr marL="800100" lvl="1" indent="-342900">
              <a:buFont typeface="+mj-lt"/>
              <a:buAutoNum type="arabicPeriod"/>
              <a:defRPr/>
            </a:pPr>
            <a:endParaRPr lang="en-US" dirty="0">
              <a:cs typeface="Arial" pitchFamily="34" charset="0"/>
            </a:endParaRPr>
          </a:p>
          <a:p>
            <a:pPr marL="800100" lvl="1" indent="-342900">
              <a:buFont typeface="+mj-lt"/>
              <a:buAutoNum type="arabicPeriod"/>
              <a:defRPr/>
            </a:pPr>
            <a:r>
              <a:rPr lang="en-US" dirty="0">
                <a:cs typeface="Arial" pitchFamily="34" charset="0"/>
              </a:rPr>
              <a:t>	Plan implementation and maintenance process.</a:t>
            </a:r>
          </a:p>
          <a:p>
            <a:pPr marL="342900" indent="-342900">
              <a:buFont typeface="+mj-lt"/>
              <a:buAutoNum type="arabicPeriod"/>
              <a:defRPr/>
            </a:pPr>
            <a:endParaRPr lang="en-US" dirty="0">
              <a:cs typeface="Arial" pitchFamily="34" charset="0"/>
            </a:endParaRPr>
          </a:p>
          <a:p>
            <a:pPr marL="285750" indent="-285750">
              <a:buFont typeface="Wingdings" pitchFamily="2" charset="2"/>
              <a:buChar char="Ø"/>
              <a:defRPr/>
            </a:pPr>
            <a:endParaRPr lang="en-US" dirty="0">
              <a:cs typeface="Arial" pitchFamily="34" charset="0"/>
            </a:endParaRPr>
          </a:p>
          <a:p>
            <a:pPr marL="285750" indent="-285750">
              <a:buFont typeface="Wingdings" pitchFamily="2" charset="2"/>
              <a:buChar char="Ø"/>
              <a:defRPr/>
            </a:pPr>
            <a:endParaRPr lang="en-US" dirty="0">
              <a:cs typeface="Arial" pitchFamily="34" charset="0"/>
            </a:endParaRPr>
          </a:p>
          <a:p>
            <a:pPr>
              <a:defRPr/>
            </a:pPr>
            <a:endParaRPr lang="en-US" dirty="0">
              <a:cs typeface="Arial" pitchFamily="34" charset="0"/>
            </a:endParaRPr>
          </a:p>
          <a:p>
            <a:pPr marL="285750" indent="-285750">
              <a:buFont typeface="Wingdings" pitchFamily="2" charset="2"/>
              <a:buChar char="Ø"/>
              <a:defRPr/>
            </a:pPr>
            <a:endParaRPr lang="en-US" dirty="0">
              <a:cs typeface="Arial" pitchFamily="34" charset="0"/>
            </a:endParaRPr>
          </a:p>
          <a:p>
            <a:pPr>
              <a:defRPr/>
            </a:pPr>
            <a:r>
              <a:rPr lang="en-US" b="1" dirty="0">
                <a:cs typeface="Arial" pitchFamily="34" charset="0"/>
              </a:rPr>
              <a:t>       </a:t>
            </a:r>
            <a:endParaRPr lang="en-US" dirty="0">
              <a:cs typeface="Arial" pitchFamily="34" charset="0"/>
            </a:endParaRPr>
          </a:p>
        </p:txBody>
      </p:sp>
      <p:pic>
        <p:nvPicPr>
          <p:cNvPr id="8197" name="Picture 5"/>
          <p:cNvPicPr>
            <a:picLocks noChangeAspect="1"/>
          </p:cNvPicPr>
          <p:nvPr/>
        </p:nvPicPr>
        <p:blipFill>
          <a:blip r:embed="rId4"/>
          <a:srcRect/>
          <a:stretch>
            <a:fillRect/>
          </a:stretch>
        </p:blipFill>
        <p:spPr bwMode="auto">
          <a:xfrm>
            <a:off x="7299325" y="0"/>
            <a:ext cx="1844675" cy="3886200"/>
          </a:xfrm>
          <a:prstGeom prst="rect">
            <a:avLst/>
          </a:prstGeom>
          <a:noFill/>
          <a:ln w="9525">
            <a:solidFill>
              <a:schemeClr val="tx1"/>
            </a:solidFill>
            <a:miter lim="800000"/>
            <a:headEnd/>
            <a:tailEnd/>
          </a:ln>
        </p:spPr>
      </p:pic>
      <p:pic>
        <p:nvPicPr>
          <p:cNvPr id="8198" name="Picture 7"/>
          <p:cNvPicPr>
            <a:picLocks noChangeAspect="1"/>
          </p:cNvPicPr>
          <p:nvPr/>
        </p:nvPicPr>
        <p:blipFill>
          <a:blip r:embed="rId5"/>
          <a:srcRect/>
          <a:stretch>
            <a:fillRect/>
          </a:stretch>
        </p:blipFill>
        <p:spPr bwMode="auto">
          <a:xfrm>
            <a:off x="7299325" y="3886200"/>
            <a:ext cx="1849438" cy="290988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3"/>
          <a:srcRect/>
          <a:stretch>
            <a:fillRect/>
          </a:stretch>
        </p:blipFill>
        <p:spPr bwMode="auto">
          <a:xfrm>
            <a:off x="0" y="5010150"/>
            <a:ext cx="6781800" cy="1776413"/>
          </a:xfrm>
          <a:prstGeom prst="rect">
            <a:avLst/>
          </a:prstGeom>
          <a:noFill/>
          <a:ln w="9525">
            <a:solidFill>
              <a:srgbClr val="000000"/>
            </a:solidFill>
            <a:miter lim="800000"/>
            <a:headEnd/>
            <a:tailEnd/>
          </a:ln>
        </p:spPr>
      </p:pic>
      <p:sp>
        <p:nvSpPr>
          <p:cNvPr id="10243" name="TextBox 1"/>
          <p:cNvSpPr txBox="1">
            <a:spLocks noChangeArrowheads="1"/>
          </p:cNvSpPr>
          <p:nvPr/>
        </p:nvSpPr>
        <p:spPr bwMode="auto">
          <a:xfrm>
            <a:off x="0" y="228600"/>
            <a:ext cx="7299325" cy="630238"/>
          </a:xfrm>
          <a:prstGeom prst="rect">
            <a:avLst/>
          </a:prstGeom>
          <a:solidFill>
            <a:schemeClr val="tx1"/>
          </a:solidFill>
          <a:ln w="9525">
            <a:noFill/>
            <a:miter lim="800000"/>
            <a:headEnd/>
            <a:tailEnd/>
          </a:ln>
        </p:spPr>
        <p:txBody>
          <a:bodyPr>
            <a:spAutoFit/>
          </a:bodyPr>
          <a:lstStyle/>
          <a:p>
            <a:pPr algn="ctr"/>
            <a:r>
              <a:rPr lang="en-US" sz="3500" b="1" dirty="0">
                <a:solidFill>
                  <a:srgbClr val="92D050"/>
                </a:solidFill>
              </a:rPr>
              <a:t>Post-Disaster Risk Assessment</a:t>
            </a:r>
          </a:p>
        </p:txBody>
      </p:sp>
      <p:sp>
        <p:nvSpPr>
          <p:cNvPr id="7" name="TextBox 6"/>
          <p:cNvSpPr txBox="1"/>
          <p:nvPr/>
        </p:nvSpPr>
        <p:spPr>
          <a:xfrm>
            <a:off x="0" y="914400"/>
            <a:ext cx="6705600" cy="3692525"/>
          </a:xfrm>
          <a:prstGeom prst="rect">
            <a:avLst/>
          </a:prstGeom>
          <a:noFill/>
        </p:spPr>
        <p:txBody>
          <a:bodyPr>
            <a:spAutoFit/>
          </a:bodyPr>
          <a:lstStyle/>
          <a:p>
            <a:pPr marL="742950" lvl="1" indent="-285750">
              <a:buFont typeface="Wingdings" pitchFamily="2" charset="2"/>
              <a:buChar char="Ø"/>
              <a:defRPr/>
            </a:pPr>
            <a:endParaRPr lang="en-US" dirty="0">
              <a:cs typeface="Arial" pitchFamily="34" charset="0"/>
            </a:endParaRPr>
          </a:p>
          <a:p>
            <a:pPr marL="742950" lvl="1" indent="-285750">
              <a:buFont typeface="Wingdings" pitchFamily="2" charset="2"/>
              <a:buChar char="Ø"/>
              <a:defRPr/>
            </a:pPr>
            <a:r>
              <a:rPr lang="en-US" dirty="0">
                <a:cs typeface="Arial" pitchFamily="34" charset="0"/>
              </a:rPr>
              <a:t>What did you see? TAKE PHOTOGRAPHS!</a:t>
            </a:r>
          </a:p>
          <a:p>
            <a:pPr marL="285750" indent="-285750">
              <a:buFont typeface="Wingdings" pitchFamily="2" charset="2"/>
              <a:buChar char="Ø"/>
              <a:defRPr/>
            </a:pPr>
            <a:endParaRPr lang="en-US" dirty="0">
              <a:cs typeface="Arial" pitchFamily="34" charset="0"/>
            </a:endParaRPr>
          </a:p>
          <a:p>
            <a:pPr marL="742950" lvl="1" indent="-285750">
              <a:buFont typeface="Wingdings" pitchFamily="2" charset="2"/>
              <a:buChar char="Ø"/>
              <a:defRPr/>
            </a:pPr>
            <a:r>
              <a:rPr lang="en-US" dirty="0">
                <a:cs typeface="Arial" pitchFamily="34" charset="0"/>
              </a:rPr>
              <a:t>Capture high water marks.</a:t>
            </a:r>
          </a:p>
          <a:p>
            <a:pPr marL="285750" indent="-285750">
              <a:buFont typeface="Wingdings" pitchFamily="2" charset="2"/>
              <a:buChar char="Ø"/>
              <a:defRPr/>
            </a:pPr>
            <a:endParaRPr lang="en-US" dirty="0">
              <a:cs typeface="Arial" pitchFamily="34" charset="0"/>
            </a:endParaRPr>
          </a:p>
          <a:p>
            <a:pPr marL="742950" lvl="1" indent="-285750">
              <a:buFont typeface="Wingdings" pitchFamily="2" charset="2"/>
              <a:buChar char="Ø"/>
              <a:defRPr/>
            </a:pPr>
            <a:r>
              <a:rPr lang="en-US" dirty="0">
                <a:cs typeface="Arial" pitchFamily="34" charset="0"/>
              </a:rPr>
              <a:t>Oral history matters.</a:t>
            </a:r>
          </a:p>
          <a:p>
            <a:pPr marL="285750" indent="-285750">
              <a:buFont typeface="Wingdings" pitchFamily="2" charset="2"/>
              <a:buChar char="Ø"/>
              <a:defRPr/>
            </a:pPr>
            <a:endParaRPr lang="en-US" dirty="0">
              <a:cs typeface="Arial" pitchFamily="34" charset="0"/>
            </a:endParaRPr>
          </a:p>
          <a:p>
            <a:pPr marL="742950" lvl="1" indent="-285750">
              <a:buFont typeface="Wingdings" pitchFamily="2" charset="2"/>
              <a:buChar char="Ø"/>
              <a:defRPr/>
            </a:pPr>
            <a:r>
              <a:rPr lang="en-US" dirty="0">
                <a:cs typeface="Arial" pitchFamily="34" charset="0"/>
              </a:rPr>
              <a:t>Share with the local Hazard Mitigation Planning Team.</a:t>
            </a:r>
          </a:p>
          <a:p>
            <a:pPr marL="285750" indent="-285750">
              <a:buFont typeface="Wingdings" pitchFamily="2" charset="2"/>
              <a:buChar char="Ø"/>
              <a:defRPr/>
            </a:pPr>
            <a:endParaRPr lang="en-US" dirty="0">
              <a:cs typeface="Arial" pitchFamily="34" charset="0"/>
            </a:endParaRPr>
          </a:p>
          <a:p>
            <a:pPr marL="742950" lvl="1" indent="-285750">
              <a:buFont typeface="Wingdings" pitchFamily="2" charset="2"/>
              <a:buChar char="Ø"/>
              <a:defRPr/>
            </a:pPr>
            <a:r>
              <a:rPr lang="en-US" dirty="0">
                <a:cs typeface="Arial" pitchFamily="34" charset="0"/>
              </a:rPr>
              <a:t>Document and archive.</a:t>
            </a:r>
          </a:p>
          <a:p>
            <a:pPr marL="285750" indent="-285750">
              <a:buFont typeface="Wingdings" pitchFamily="2" charset="2"/>
              <a:buChar char="Ø"/>
              <a:defRPr/>
            </a:pPr>
            <a:endParaRPr lang="en-US" dirty="0">
              <a:cs typeface="Arial" pitchFamily="34" charset="0"/>
            </a:endParaRPr>
          </a:p>
          <a:p>
            <a:pPr marL="742950" lvl="1" indent="-285750">
              <a:buFont typeface="Wingdings" pitchFamily="2" charset="2"/>
              <a:buChar char="Ø"/>
              <a:defRPr/>
            </a:pPr>
            <a:r>
              <a:rPr lang="en-US" dirty="0">
                <a:cs typeface="Arial" pitchFamily="34" charset="0"/>
              </a:rPr>
              <a:t>Engage with State Hazard Mitigation Office.</a:t>
            </a:r>
          </a:p>
          <a:p>
            <a:pPr>
              <a:defRPr/>
            </a:pPr>
            <a:r>
              <a:rPr lang="en-US" b="1" dirty="0">
                <a:cs typeface="Arial" pitchFamily="34" charset="0"/>
              </a:rPr>
              <a:t>      </a:t>
            </a:r>
            <a:endParaRPr lang="en-US" dirty="0">
              <a:cs typeface="Arial" pitchFamily="34" charset="0"/>
            </a:endParaRPr>
          </a:p>
        </p:txBody>
      </p:sp>
      <p:pic>
        <p:nvPicPr>
          <p:cNvPr id="10245" name="Picture 5"/>
          <p:cNvPicPr>
            <a:picLocks noChangeAspect="1"/>
          </p:cNvPicPr>
          <p:nvPr/>
        </p:nvPicPr>
        <p:blipFill>
          <a:blip r:embed="rId4"/>
          <a:srcRect/>
          <a:stretch>
            <a:fillRect/>
          </a:stretch>
        </p:blipFill>
        <p:spPr bwMode="auto">
          <a:xfrm>
            <a:off x="7299325" y="0"/>
            <a:ext cx="1844675" cy="3886200"/>
          </a:xfrm>
          <a:prstGeom prst="rect">
            <a:avLst/>
          </a:prstGeom>
          <a:noFill/>
          <a:ln w="9525">
            <a:solidFill>
              <a:schemeClr val="tx1"/>
            </a:solidFill>
            <a:miter lim="800000"/>
            <a:headEnd/>
            <a:tailEnd/>
          </a:ln>
        </p:spPr>
      </p:pic>
      <p:pic>
        <p:nvPicPr>
          <p:cNvPr id="10246" name="Picture 7"/>
          <p:cNvPicPr>
            <a:picLocks noChangeAspect="1"/>
          </p:cNvPicPr>
          <p:nvPr/>
        </p:nvPicPr>
        <p:blipFill>
          <a:blip r:embed="rId5"/>
          <a:srcRect/>
          <a:stretch>
            <a:fillRect/>
          </a:stretch>
        </p:blipFill>
        <p:spPr bwMode="auto">
          <a:xfrm>
            <a:off x="7299325" y="3886200"/>
            <a:ext cx="1849438" cy="290988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1245</TotalTime>
  <Words>1458</Words>
  <Application>Microsoft Office PowerPoint</Application>
  <PresentationFormat>On-screen Show (4:3)</PresentationFormat>
  <Paragraphs>138</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dc:creator>
  <cp:lastModifiedBy>Wyatt, Sean</cp:lastModifiedBy>
  <cp:revision>93</cp:revision>
  <cp:lastPrinted>2013-02-15T21:48:59Z</cp:lastPrinted>
  <dcterms:created xsi:type="dcterms:W3CDTF">2012-12-13T16:33:22Z</dcterms:created>
  <dcterms:modified xsi:type="dcterms:W3CDTF">2013-02-18T18:20:09Z</dcterms:modified>
</cp:coreProperties>
</file>