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58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0" r:id="rId16"/>
  </p:sldIdLst>
  <p:sldSz cx="9144000" cy="6858000" type="screen4x3"/>
  <p:notesSz cx="6858000" cy="91884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38" autoAdjust="0"/>
  </p:normalViewPr>
  <p:slideViewPr>
    <p:cSldViewPr snapToGrid="0" snapToObjects="1">
      <p:cViewPr varScale="1">
        <p:scale>
          <a:sx n="92" d="100"/>
          <a:sy n="92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510" y="-82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7433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LEPC Presentation_v3_5-7_2p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7433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F893-A8C8-3E40-85E7-8D9E57753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22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8975"/>
            <a:ext cx="4594225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4514"/>
            <a:ext cx="5486400" cy="4134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7433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LEPC Presentation_v3_5-7_2p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7433"/>
            <a:ext cx="2971800" cy="4594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C8777-A140-2648-8136-FDE1F2E5C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5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pleased to tell you that GOHSEP in partnership with the LERC, the Department of Public Safety and Corrections and YOU, have created a Handbook to guide LEPC activities.  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0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Handbook also includes handy checklists for everything from how to develop a plan to training protocols to tips for creating an exercise and MORE.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Handbook is not regulation.  It does represent current thinking and policy and we hope it is helpful to you in making decision, determining priorities and guiding your day-to-day activities.  Safe guarding the public health and our environment is a significant responsibility.  We hope this Handbook helps.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Louisiana Emergency Planning Committees – also called LEPCs – play an important role in emergency planning, the collection of data and in the safe guarding of local communities. This Handbook will help identify what that role is.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6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bring clarity for who's responsible for what and to identify opportunities and Best Practices in ensuring the public’s right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 about chemicals and hazardous materials in their community, we have developed this Handbook to provide a path forward in identifying responsibilities for the State, local authorities and industries that manufacture, store or use hazardous materials.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6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6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handbook has 13 chapters that discuss the following topics: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0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discusses the</a:t>
            </a: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governing mandates including Federal and State regulations that create and govern the Louisiana Emergency Response Commissions and Local Emergency Planning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Committees and the role of the Environmental Protection agency and others.</a:t>
            </a:r>
          </a:p>
          <a:p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also provides a brief tabular recap of important Federal legislation that provides the foundation for right-to-know reporting and the formation of Louisiana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 Response Commissions and Local Emergency Planning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ommittees.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identifies </a:t>
            </a:r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 + responsibilities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the:</a:t>
            </a:r>
          </a:p>
          <a:p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Louisiana Department of Public Safety + Corrections.</a:t>
            </a:r>
          </a:p>
          <a:p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Louisiana Emergency Response Commission</a:t>
            </a:r>
          </a:p>
          <a:p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Owners/Operators</a:t>
            </a:r>
          </a:p>
          <a:p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Local Emergency Planning Committees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C8777-A140-2648-8136-FDE1F2E5CDB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Presentation_v3_5-7_2p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CE7F-684A-F141-AE4A-CC913E086868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5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94D-6809-084A-84C6-2C2D72D0F862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416B-E3B3-C94E-94B5-14F4C367D0C8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52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6082"/>
            <a:ext cx="8229600" cy="34125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A1E-85BD-284E-B498-A39A49271080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F14D-864B-5648-968F-5039E1208CCC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E0A6-403F-3D4A-A8A3-137B19E5890A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6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F1CD-11B8-C648-BF30-332E7A3C0231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05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23C6-65B1-D548-801A-639BA14171DF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1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5539-EED8-0C40-8CAE-98A18D79D567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0C49-AED9-2A4D-BE0A-3E96FC710DFB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E0DB-3430-F941-80BF-57CFD1999557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4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31143"/>
            <a:ext cx="8229600" cy="3509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1870-6466-8D42-AF72-A0DEC8C260E4}" type="datetime1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LEPC Presentation_v1_5-6_10a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A836-41A0-6045-9CC9-3690BA2D99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1334" y="926086"/>
            <a:ext cx="619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600" b="1" i="0" u="none" strike="noStrike" kern="1200" baseline="0" dirty="0" smtClean="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LOCAL EMERGENCY PLANNING COMMITTEE (LEPC)</a:t>
            </a:r>
          </a:p>
        </p:txBody>
      </p:sp>
      <p:pic>
        <p:nvPicPr>
          <p:cNvPr id="10" name="Picture 9" descr="hazmat symbol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9" y="52920"/>
            <a:ext cx="765229" cy="754099"/>
          </a:xfrm>
          <a:prstGeom prst="rect">
            <a:avLst/>
          </a:prstGeom>
        </p:spPr>
      </p:pic>
      <p:pic>
        <p:nvPicPr>
          <p:cNvPr id="12" name="Picture 11" descr="LERC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80" y="6140825"/>
            <a:ext cx="796557" cy="5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6593" y="2303806"/>
            <a:ext cx="3473073" cy="1470025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n-US" dirty="0" smtClean="0"/>
              <a:t>        IT IS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HERE…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34" y="4125410"/>
            <a:ext cx="1698895" cy="11858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75219" y="3944213"/>
            <a:ext cx="4868781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75219" y="5427237"/>
            <a:ext cx="4868781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879600"/>
            <a:ext cx="3665619" cy="452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+ Bolts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520"/>
            <a:ext cx="8229600" cy="3761404"/>
          </a:xfrm>
        </p:spPr>
        <p:txBody>
          <a:bodyPr>
            <a:noAutofit/>
          </a:bodyPr>
          <a:lstStyle/>
          <a:p>
            <a:r>
              <a:rPr lang="en-US" sz="2700" dirty="0"/>
              <a:t>The Handbook discusses the </a:t>
            </a:r>
            <a:r>
              <a:rPr lang="en-US" sz="2700" b="1" dirty="0"/>
              <a:t>nuts</a:t>
            </a:r>
            <a:r>
              <a:rPr lang="en-US" sz="2700" dirty="0"/>
              <a:t> </a:t>
            </a:r>
            <a:r>
              <a:rPr lang="en-US" sz="2700" dirty="0" smtClean="0"/>
              <a:t>+ </a:t>
            </a:r>
            <a:r>
              <a:rPr lang="en-US" sz="2700" b="1" dirty="0" smtClean="0"/>
              <a:t>bolts</a:t>
            </a:r>
            <a:r>
              <a:rPr lang="en-US" sz="2700" dirty="0" smtClean="0"/>
              <a:t> </a:t>
            </a:r>
            <a:r>
              <a:rPr lang="en-US" sz="2700" dirty="0"/>
              <a:t>of </a:t>
            </a:r>
            <a:r>
              <a:rPr lang="en-US" sz="2700" b="1" dirty="0"/>
              <a:t>reporting</a:t>
            </a:r>
            <a:r>
              <a:rPr lang="en-US" sz="2700" dirty="0"/>
              <a:t> </a:t>
            </a:r>
            <a:r>
              <a:rPr lang="en-US" sz="2700" b="1" dirty="0"/>
              <a:t>requirements</a:t>
            </a:r>
            <a:r>
              <a:rPr lang="en-US" sz="2700" dirty="0"/>
              <a:t>, </a:t>
            </a:r>
            <a:r>
              <a:rPr lang="en-US" sz="2700" b="1" dirty="0"/>
              <a:t>running</a:t>
            </a:r>
            <a:r>
              <a:rPr lang="en-US" sz="2700" dirty="0"/>
              <a:t> an LEPC from identifying its </a:t>
            </a:r>
            <a:r>
              <a:rPr lang="en-US" sz="2700" b="1" dirty="0"/>
              <a:t>membership</a:t>
            </a:r>
            <a:r>
              <a:rPr lang="en-US" sz="2700" dirty="0"/>
              <a:t>, to tips on </a:t>
            </a:r>
            <a:r>
              <a:rPr lang="en-US" sz="2700" dirty="0" smtClean="0"/>
              <a:t>how to </a:t>
            </a:r>
            <a:r>
              <a:rPr lang="en-US" sz="2700" b="1" dirty="0"/>
              <a:t>call</a:t>
            </a:r>
            <a:r>
              <a:rPr lang="en-US" sz="2700" dirty="0"/>
              <a:t> and run meetings, </a:t>
            </a:r>
            <a:r>
              <a:rPr lang="en-US" sz="2700" b="1" dirty="0"/>
              <a:t>elect leadership</a:t>
            </a:r>
            <a:r>
              <a:rPr lang="en-US" sz="2700" dirty="0"/>
              <a:t>, </a:t>
            </a:r>
            <a:r>
              <a:rPr lang="en-US" sz="2700" b="1" dirty="0"/>
              <a:t>appoint subcommittees </a:t>
            </a:r>
            <a:r>
              <a:rPr lang="en-US" sz="2700" dirty="0"/>
              <a:t>and establish meeting </a:t>
            </a:r>
            <a:r>
              <a:rPr lang="en-US" sz="2700" b="1" dirty="0"/>
              <a:t>protocols</a:t>
            </a:r>
            <a:r>
              <a:rPr lang="en-US" sz="2700" dirty="0"/>
              <a:t>.</a:t>
            </a:r>
          </a:p>
          <a:p>
            <a:r>
              <a:rPr lang="en-US" sz="2700" dirty="0"/>
              <a:t>Importantly, the Handbook identifies </a:t>
            </a:r>
            <a:r>
              <a:rPr lang="en-US" sz="2700" b="1" dirty="0"/>
              <a:t>potential</a:t>
            </a:r>
            <a:r>
              <a:rPr lang="en-US" sz="2700" dirty="0"/>
              <a:t> </a:t>
            </a:r>
            <a:r>
              <a:rPr lang="en-US" sz="2700" b="1" dirty="0"/>
              <a:t>funding</a:t>
            </a:r>
            <a:r>
              <a:rPr lang="en-US" sz="2700" dirty="0"/>
              <a:t> sources for its activities</a:t>
            </a:r>
            <a:r>
              <a:rPr lang="en-US" sz="2700" dirty="0" smtClean="0"/>
              <a:t>.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+ Bolts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6082"/>
            <a:ext cx="5092226" cy="3412565"/>
          </a:xfrm>
        </p:spPr>
        <p:txBody>
          <a:bodyPr>
            <a:noAutofit/>
          </a:bodyPr>
          <a:lstStyle/>
          <a:p>
            <a:r>
              <a:rPr lang="en-US" sz="2700" dirty="0" smtClean="0"/>
              <a:t>Identifies </a:t>
            </a:r>
            <a:r>
              <a:rPr lang="en-US" sz="2700" b="1" dirty="0"/>
              <a:t>training</a:t>
            </a:r>
            <a:r>
              <a:rPr lang="en-US" sz="2700" dirty="0"/>
              <a:t> </a:t>
            </a:r>
            <a:r>
              <a:rPr lang="en-US" sz="2700" dirty="0" smtClean="0"/>
              <a:t>+ </a:t>
            </a:r>
            <a:r>
              <a:rPr lang="en-US" sz="2700" b="1" dirty="0" smtClean="0"/>
              <a:t>outreach</a:t>
            </a:r>
            <a:r>
              <a:rPr lang="en-US" sz="2700" dirty="0" smtClean="0"/>
              <a:t> </a:t>
            </a:r>
            <a:r>
              <a:rPr lang="en-US" sz="2700" dirty="0"/>
              <a:t>activities a LEPC might want to engage in – and </a:t>
            </a:r>
            <a:r>
              <a:rPr lang="en-US" sz="2700" b="1" dirty="0"/>
              <a:t>who</a:t>
            </a:r>
            <a:r>
              <a:rPr lang="en-US" sz="2700" dirty="0"/>
              <a:t> needs </a:t>
            </a:r>
            <a:r>
              <a:rPr lang="en-US" sz="2700" b="1" dirty="0"/>
              <a:t>what</a:t>
            </a:r>
            <a:r>
              <a:rPr lang="en-US" sz="2700" dirty="0"/>
              <a:t> kind of training plus how to </a:t>
            </a:r>
            <a:r>
              <a:rPr lang="en-US" sz="2700" b="1" dirty="0"/>
              <a:t>build</a:t>
            </a:r>
            <a:r>
              <a:rPr lang="en-US" sz="2700" dirty="0"/>
              <a:t> a training </a:t>
            </a:r>
            <a:r>
              <a:rPr lang="en-US" sz="2700" dirty="0" smtClean="0"/>
              <a:t>plan.</a:t>
            </a:r>
            <a:endParaRPr lang="en-US" sz="2700" dirty="0"/>
          </a:p>
        </p:txBody>
      </p:sp>
      <p:pic>
        <p:nvPicPr>
          <p:cNvPr id="4" name="Picture 3" descr="Table Graph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73" y="1629755"/>
            <a:ext cx="3985467" cy="38605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+ Bolts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6082"/>
            <a:ext cx="7990696" cy="3412565"/>
          </a:xfrm>
        </p:spPr>
        <p:txBody>
          <a:bodyPr>
            <a:noAutofit/>
          </a:bodyPr>
          <a:lstStyle/>
          <a:p>
            <a:r>
              <a:rPr lang="en-US" sz="2700" dirty="0" smtClean="0"/>
              <a:t>Provides </a:t>
            </a:r>
            <a:r>
              <a:rPr lang="en-US" sz="2700" dirty="0"/>
              <a:t>tips for how to </a:t>
            </a:r>
            <a:r>
              <a:rPr lang="en-US" sz="2700" b="1" dirty="0"/>
              <a:t>develop</a:t>
            </a:r>
            <a:r>
              <a:rPr lang="en-US" sz="2700" dirty="0"/>
              <a:t> </a:t>
            </a:r>
            <a:r>
              <a:rPr lang="en-US" sz="2700" dirty="0" smtClean="0"/>
              <a:t>+ </a:t>
            </a:r>
            <a:r>
              <a:rPr lang="en-US" sz="2700" b="1" dirty="0"/>
              <a:t>exercise</a:t>
            </a:r>
            <a:r>
              <a:rPr lang="en-US" sz="2700" dirty="0"/>
              <a:t> a plan, and how a hazardous substance plan </a:t>
            </a:r>
            <a:r>
              <a:rPr lang="en-US" sz="2700" b="1" dirty="0">
                <a:solidFill>
                  <a:srgbClr val="800000"/>
                </a:solidFill>
              </a:rPr>
              <a:t>MUST</a:t>
            </a:r>
            <a:r>
              <a:rPr lang="en-US" sz="2700" dirty="0"/>
              <a:t> integrate into other local planning initiatives to be effective</a:t>
            </a:r>
            <a:r>
              <a:rPr lang="en-US" sz="27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Touches on </a:t>
            </a:r>
            <a:r>
              <a:rPr lang="en-US" sz="2700" b="1" dirty="0" smtClean="0"/>
              <a:t>clean up </a:t>
            </a:r>
            <a:r>
              <a:rPr lang="en-US" sz="2700" dirty="0" smtClean="0"/>
              <a:t>+ the </a:t>
            </a:r>
            <a:r>
              <a:rPr lang="en-US" sz="2700" b="1" dirty="0" smtClean="0"/>
              <a:t>cost</a:t>
            </a:r>
            <a:r>
              <a:rPr lang="en-US" sz="2700" dirty="0" smtClean="0"/>
              <a:t> of recovery.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Details how to protect the </a:t>
            </a:r>
            <a:r>
              <a:rPr lang="en-US" sz="2700" b="1" dirty="0" smtClean="0"/>
              <a:t>population;</a:t>
            </a:r>
            <a:r>
              <a:rPr lang="en-US" sz="2700" dirty="0" smtClean="0"/>
              <a:t> from planning to response to an incident, including when and how to evacuate or shelter in place.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+ Bolts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1426"/>
            <a:ext cx="8229600" cy="34125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Articulates </a:t>
            </a:r>
            <a:r>
              <a:rPr lang="en-US" sz="2700" b="1" dirty="0"/>
              <a:t>penalties</a:t>
            </a:r>
            <a:r>
              <a:rPr lang="en-US" sz="2700" dirty="0"/>
              <a:t> for failure to report.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Speaks to HAZMAT </a:t>
            </a:r>
            <a:r>
              <a:rPr lang="en-US" sz="2700" b="1" dirty="0"/>
              <a:t>response</a:t>
            </a:r>
            <a:r>
              <a:rPr lang="en-US" sz="2700" dirty="0"/>
              <a:t> activities.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Explains </a:t>
            </a:r>
            <a:r>
              <a:rPr lang="en-US" sz="2700" dirty="0"/>
              <a:t>what the </a:t>
            </a:r>
            <a:r>
              <a:rPr lang="en-US" sz="2700" b="1" dirty="0"/>
              <a:t>Incident Command System </a:t>
            </a:r>
            <a:r>
              <a:rPr lang="en-US" sz="2400" dirty="0"/>
              <a:t>(ICS) </a:t>
            </a:r>
            <a:r>
              <a:rPr lang="en-US" sz="2700" dirty="0"/>
              <a:t>is and why it </a:t>
            </a:r>
            <a:r>
              <a:rPr lang="en-US" sz="2700" b="1" dirty="0"/>
              <a:t>must</a:t>
            </a:r>
            <a:r>
              <a:rPr lang="en-US" sz="2700" dirty="0"/>
              <a:t> be used.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1815 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85" y="4150639"/>
            <a:ext cx="1120498" cy="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ep5_Checkl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3" y="3011294"/>
            <a:ext cx="4838675" cy="277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886"/>
            <a:ext cx="1676456" cy="1673408"/>
          </a:xfrm>
          <a:prstGeom prst="rect">
            <a:avLst/>
          </a:prstGeom>
        </p:spPr>
      </p:pic>
      <p:pic>
        <p:nvPicPr>
          <p:cNvPr id="5" name="Picture 4" descr="Training_Checkli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92" y="1672140"/>
            <a:ext cx="5162076" cy="438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Exercise_Tips_Checklis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65" y="1483024"/>
            <a:ext cx="2104080" cy="525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xercise_Tips_Checklis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2125" r="2734" b="89818"/>
          <a:stretch/>
        </p:blipFill>
        <p:spPr>
          <a:xfrm>
            <a:off x="1417882" y="3447058"/>
            <a:ext cx="6672785" cy="139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2817605" y="2056140"/>
            <a:ext cx="1136362" cy="1390918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17882" y="3447058"/>
            <a:ext cx="6672785" cy="1390940"/>
          </a:xfrm>
          <a:prstGeom prst="rect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5565" y="1483024"/>
            <a:ext cx="2104080" cy="573116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62" y="247456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REMEMBER!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62" y="3800124"/>
            <a:ext cx="8229600" cy="1274466"/>
          </a:xfrm>
        </p:spPr>
        <p:txBody>
          <a:bodyPr/>
          <a:lstStyle/>
          <a:p>
            <a:r>
              <a:rPr lang="en-US" dirty="0"/>
              <a:t>The Handbook is </a:t>
            </a:r>
            <a:r>
              <a:rPr lang="en-US" b="1" dirty="0">
                <a:solidFill>
                  <a:srgbClr val="800000"/>
                </a:solidFill>
              </a:rPr>
              <a:t>NOT</a:t>
            </a:r>
            <a:r>
              <a:rPr lang="en-US" b="1" dirty="0"/>
              <a:t> regulation</a:t>
            </a:r>
            <a:r>
              <a:rPr lang="en-US" dirty="0"/>
              <a:t>.  </a:t>
            </a:r>
          </a:p>
          <a:p>
            <a:r>
              <a:rPr lang="en-US" dirty="0"/>
              <a:t>It represents </a:t>
            </a:r>
            <a:r>
              <a:rPr lang="en-US" b="1" dirty="0"/>
              <a:t>current thinking </a:t>
            </a:r>
            <a:r>
              <a:rPr lang="en-US" dirty="0"/>
              <a:t>and </a:t>
            </a:r>
            <a:r>
              <a:rPr lang="en-US" b="1" dirty="0"/>
              <a:t>policy. </a:t>
            </a:r>
            <a:endParaRPr lang="en-US" dirty="0"/>
          </a:p>
        </p:txBody>
      </p:sp>
      <p:pic>
        <p:nvPicPr>
          <p:cNvPr id="4" name="Picture 3" descr="1815 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99" y="4802421"/>
            <a:ext cx="1489386" cy="3116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32" t="37437" r="29307" b="35265"/>
          <a:stretch/>
        </p:blipFill>
        <p:spPr>
          <a:xfrm>
            <a:off x="613975" y="1468736"/>
            <a:ext cx="7739676" cy="33344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738" y="4606841"/>
            <a:ext cx="7162177" cy="108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Emergency Planning Committees (LEPCs)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738" y="1683693"/>
            <a:ext cx="7162177" cy="34125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Federal and State </a:t>
            </a:r>
            <a:r>
              <a:rPr lang="en-US" b="1" dirty="0" smtClean="0"/>
              <a:t>requirements </a:t>
            </a:r>
            <a:r>
              <a:rPr lang="en-US" dirty="0"/>
              <a:t>for </a:t>
            </a:r>
            <a:r>
              <a:rPr lang="en-US" dirty="0" smtClean="0"/>
              <a:t>State</a:t>
            </a:r>
            <a:r>
              <a:rPr lang="en-US" dirty="0"/>
              <a:t>, local governments and industry regarding </a:t>
            </a:r>
            <a:r>
              <a:rPr lang="en-US" b="1" dirty="0" smtClean="0">
                <a:solidFill>
                  <a:srgbClr val="800000"/>
                </a:solidFill>
              </a:rPr>
              <a:t>emergency planning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800000"/>
                </a:solidFill>
              </a:rPr>
              <a:t>community right-to-know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reporting on </a:t>
            </a:r>
            <a:r>
              <a:rPr lang="en-US" b="1" dirty="0"/>
              <a:t>hazardous</a:t>
            </a:r>
            <a:r>
              <a:rPr lang="en-US" dirty="0"/>
              <a:t> and </a:t>
            </a:r>
            <a:r>
              <a:rPr lang="en-US" b="1" dirty="0"/>
              <a:t>toxic</a:t>
            </a:r>
            <a:r>
              <a:rPr lang="en-US" dirty="0"/>
              <a:t> </a:t>
            </a:r>
            <a:r>
              <a:rPr lang="en-US" dirty="0" smtClean="0"/>
              <a:t>chemicals.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32" y="4255511"/>
            <a:ext cx="9398319" cy="199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1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book_Inclu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3" y="2907122"/>
            <a:ext cx="7907465" cy="16918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17" y="3416238"/>
            <a:ext cx="8229452" cy="147002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6000" dirty="0" smtClean="0"/>
              <a:t>              Sections </a:t>
            </a:r>
            <a:r>
              <a:rPr lang="en-US" sz="6000" dirty="0"/>
              <a:t>+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Important </a:t>
            </a:r>
            <a:r>
              <a:rPr lang="en-US" sz="6000" dirty="0"/>
              <a:t>Contact Information + Appendix</a:t>
            </a:r>
            <a:endParaRPr lang="en-US" sz="60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13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4" t="37725" r="60802" b="38497"/>
          <a:stretch/>
        </p:blipFill>
        <p:spPr>
          <a:xfrm>
            <a:off x="1272243" y="2039641"/>
            <a:ext cx="2864467" cy="19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b="1" dirty="0"/>
              <a:t>Federal/State Laws + Regulations </a:t>
            </a:r>
            <a:endParaRPr lang="en-US" dirty="0"/>
          </a:p>
          <a:p>
            <a:r>
              <a:rPr lang="en-US" b="1" dirty="0"/>
              <a:t>Roles + Responsibilities </a:t>
            </a:r>
            <a:endParaRPr lang="en-US" dirty="0"/>
          </a:p>
          <a:p>
            <a:r>
              <a:rPr lang="en-US" b="1" dirty="0"/>
              <a:t>LEPCs/Programs</a:t>
            </a:r>
            <a:endParaRPr lang="en-US" dirty="0"/>
          </a:p>
          <a:p>
            <a:r>
              <a:rPr lang="en-US" b="1" dirty="0"/>
              <a:t>Funding LEPC Activities</a:t>
            </a:r>
            <a:endParaRPr lang="en-US" dirty="0"/>
          </a:p>
          <a:p>
            <a:r>
              <a:rPr lang="en-US" b="1" dirty="0"/>
              <a:t>Training + Outreach Activities</a:t>
            </a:r>
            <a:endParaRPr lang="en-US" dirty="0"/>
          </a:p>
          <a:p>
            <a:r>
              <a:rPr lang="en-US" b="1" dirty="0"/>
              <a:t>Planning</a:t>
            </a:r>
            <a:endParaRPr lang="en-US" dirty="0"/>
          </a:p>
          <a:p>
            <a:r>
              <a:rPr lang="en-US" b="1" dirty="0"/>
              <a:t>Clean up + Cost of Recovery</a:t>
            </a:r>
            <a:endParaRPr lang="en-US" dirty="0"/>
          </a:p>
          <a:p>
            <a:r>
              <a:rPr lang="en-US" b="1" dirty="0"/>
              <a:t>Incident Command System (ICS)</a:t>
            </a:r>
            <a:endParaRPr lang="en-US" dirty="0"/>
          </a:p>
          <a:p>
            <a:r>
              <a:rPr lang="en-US" b="1" dirty="0"/>
              <a:t>Protection of the Population</a:t>
            </a:r>
            <a:endParaRPr lang="en-US" dirty="0"/>
          </a:p>
          <a:p>
            <a:r>
              <a:rPr lang="en-US" b="1" dirty="0"/>
              <a:t>Enforcement</a:t>
            </a:r>
            <a:endParaRPr lang="en-US" dirty="0"/>
          </a:p>
          <a:p>
            <a:r>
              <a:rPr lang="en-US" b="1" dirty="0"/>
              <a:t>HAZMAT Response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+ State + EPA</a:t>
            </a:r>
            <a:endParaRPr lang="en-US" dirty="0"/>
          </a:p>
        </p:txBody>
      </p:sp>
      <p:pic>
        <p:nvPicPr>
          <p:cNvPr id="6" name="Picture 5" descr="E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14" y="1308739"/>
            <a:ext cx="987469" cy="98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72" y="1674566"/>
            <a:ext cx="5071788" cy="50269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1" name="Straight Connector 10"/>
          <p:cNvCxnSpPr>
            <a:stCxn id="10" idx="2"/>
            <a:endCxn id="4" idx="7"/>
          </p:cNvCxnSpPr>
          <p:nvPr/>
        </p:nvCxnSpPr>
        <p:spPr>
          <a:xfrm flipH="1">
            <a:off x="3870970" y="2606034"/>
            <a:ext cx="405334" cy="897038"/>
          </a:xfrm>
          <a:prstGeom prst="lin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918" y="3097649"/>
            <a:ext cx="4448523" cy="2768398"/>
          </a:xfrm>
          <a:prstGeom prst="ellipse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92100" cmpd="sng">
                <a:solidFill>
                  <a:srgbClr val="000000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4276304" y="2185844"/>
            <a:ext cx="4867695" cy="840379"/>
          </a:xfrm>
          <a:prstGeom prst="ellipse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92100" cmpd="sng">
                <a:solidFill>
                  <a:srgbClr val="00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8" y="3638436"/>
            <a:ext cx="4448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EPCRA Regulatory Structure in Louisiana</a:t>
            </a:r>
            <a:endParaRPr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+ State + EPA</a:t>
            </a:r>
            <a:endParaRPr lang="en-US" dirty="0"/>
          </a:p>
        </p:txBody>
      </p:sp>
      <p:pic>
        <p:nvPicPr>
          <p:cNvPr id="6" name="Picture 5" descr="E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14" y="1418499"/>
            <a:ext cx="987469" cy="987469"/>
          </a:xfrm>
          <a:prstGeom prst="rect">
            <a:avLst/>
          </a:prstGeom>
        </p:spPr>
      </p:pic>
      <p:pic>
        <p:nvPicPr>
          <p:cNvPr id="3" name="Picture 2" descr="Pg_149_Ch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5968"/>
            <a:ext cx="6078306" cy="429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43" y="2799749"/>
            <a:ext cx="5095557" cy="340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0" t="944" r="5420" b="90867"/>
          <a:stretch/>
        </p:blipFill>
        <p:spPr>
          <a:xfrm>
            <a:off x="291394" y="4137843"/>
            <a:ext cx="8584619" cy="84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3218796" y="2799749"/>
            <a:ext cx="2059019" cy="1338094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1394" y="4137843"/>
            <a:ext cx="8584619" cy="847325"/>
          </a:xfrm>
          <a:prstGeom prst="rect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77815" y="2799749"/>
            <a:ext cx="3408986" cy="32070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4800" y="2426669"/>
            <a:ext cx="4070705" cy="37308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+ Responsibilities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74868"/>
            <a:ext cx="8913576" cy="2725957"/>
          </a:xfrm>
        </p:spPr>
        <p:txBody>
          <a:bodyPr numCol="2">
            <a:normAutofit/>
          </a:bodyPr>
          <a:lstStyle/>
          <a:p>
            <a:r>
              <a:rPr lang="en-US" sz="2800" dirty="0"/>
              <a:t>Louisiana Department of Public Safety +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Corrections </a:t>
            </a:r>
            <a:r>
              <a:rPr lang="en-US" sz="2400" dirty="0" smtClean="0"/>
              <a:t>(LDPS&amp;C)</a:t>
            </a:r>
          </a:p>
          <a:p>
            <a:r>
              <a:rPr lang="en-US" sz="2800" dirty="0" smtClean="0"/>
              <a:t>Louisiana Emergency Response Commission </a:t>
            </a:r>
            <a:r>
              <a:rPr lang="en-US" sz="2400" dirty="0" smtClean="0"/>
              <a:t>(LERC)</a:t>
            </a:r>
          </a:p>
          <a:p>
            <a:r>
              <a:rPr lang="en-US" sz="2800" dirty="0" smtClean="0"/>
              <a:t>Owners</a:t>
            </a:r>
            <a:r>
              <a:rPr lang="en-US" sz="2800" dirty="0"/>
              <a:t>/Operators</a:t>
            </a:r>
          </a:p>
          <a:p>
            <a:r>
              <a:rPr lang="en-US" sz="2800" dirty="0"/>
              <a:t>Local Emergency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Planning Committees </a:t>
            </a:r>
            <a:r>
              <a:rPr lang="en-US" sz="2400" dirty="0"/>
              <a:t>(LEPCs)</a:t>
            </a:r>
          </a:p>
        </p:txBody>
      </p:sp>
      <p:pic>
        <p:nvPicPr>
          <p:cNvPr id="7" name="Picture 6" descr="FPO_P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46" y="4920670"/>
            <a:ext cx="6418842" cy="2035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836-41A0-6045-9CC9-3690BA2D990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164" y="5411886"/>
            <a:ext cx="3386330" cy="9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532</Words>
  <Application>Microsoft Office PowerPoint</Application>
  <PresentationFormat>On-screen Show (4:3)</PresentationFormat>
  <Paragraphs>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IT IS          HERE…</vt:lpstr>
      <vt:lpstr>PowerPoint Presentation</vt:lpstr>
      <vt:lpstr>PowerPoint Presentation</vt:lpstr>
      <vt:lpstr>PowerPoint Presentation</vt:lpstr>
      <vt:lpstr>              Sections +  Important Contact Information + Appendix</vt:lpstr>
      <vt:lpstr>Contents:</vt:lpstr>
      <vt:lpstr>Federal + State + EPA</vt:lpstr>
      <vt:lpstr>Federal + State + EPA</vt:lpstr>
      <vt:lpstr>Roles + Responsibilities</vt:lpstr>
      <vt:lpstr>Nuts + Bolts</vt:lpstr>
      <vt:lpstr>Nuts + Bolts</vt:lpstr>
      <vt:lpstr>Nuts + Bolts</vt:lpstr>
      <vt:lpstr>Nuts + Bolts</vt:lpstr>
      <vt:lpstr>PowerPoint Presentation</vt:lpstr>
      <vt:lpstr>REMEMBER!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</dc:creator>
  <cp:lastModifiedBy>swb</cp:lastModifiedBy>
  <cp:revision>66</cp:revision>
  <cp:lastPrinted>2015-01-12T12:35:02Z</cp:lastPrinted>
  <dcterms:created xsi:type="dcterms:W3CDTF">2014-05-07T19:51:08Z</dcterms:created>
  <dcterms:modified xsi:type="dcterms:W3CDTF">2015-01-13T21:42:13Z</dcterms:modified>
</cp:coreProperties>
</file>