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5"/>
  </p:notesMasterIdLst>
  <p:handoutMasterIdLst>
    <p:handoutMasterId r:id="rId16"/>
  </p:handoutMasterIdLst>
  <p:sldIdLst>
    <p:sldId id="278" r:id="rId2"/>
    <p:sldId id="324" r:id="rId3"/>
    <p:sldId id="318" r:id="rId4"/>
    <p:sldId id="322" r:id="rId5"/>
    <p:sldId id="303" r:id="rId6"/>
    <p:sldId id="323" r:id="rId7"/>
    <p:sldId id="311" r:id="rId8"/>
    <p:sldId id="306" r:id="rId9"/>
    <p:sldId id="316" r:id="rId10"/>
    <p:sldId id="317" r:id="rId11"/>
    <p:sldId id="329" r:id="rId12"/>
    <p:sldId id="282" r:id="rId13"/>
    <p:sldId id="294" r:id="rId1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2" autoAdjust="0"/>
    <p:restoredTop sz="94937" autoAdjust="0"/>
  </p:normalViewPr>
  <p:slideViewPr>
    <p:cSldViewPr snapToGrid="0" snapToObjects="1">
      <p:cViewPr varScale="1">
        <p:scale>
          <a:sx n="110" d="100"/>
          <a:sy n="110" d="100"/>
        </p:scale>
        <p:origin x="159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6" d="100"/>
          <a:sy n="56" d="100"/>
        </p:scale>
        <p:origin x="-181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5" tIns="46588" rIns="93175" bIns="4658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5" tIns="46588" rIns="93175" bIns="46588"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5" tIns="46588" rIns="93175" bIns="46588" rtlCol="0" anchor="b"/>
          <a:lstStyle>
            <a:lvl1pPr algn="l" eaLnBrk="1" fontAlgn="auto" hangingPunct="1">
              <a:spcBef>
                <a:spcPts val="0"/>
              </a:spcBef>
              <a:spcAft>
                <a:spcPts val="0"/>
              </a:spcAft>
              <a:defRPr sz="1200">
                <a:latin typeface="+mn-lt"/>
                <a:cs typeface="+mn-cs"/>
              </a:defRPr>
            </a:lvl1pPr>
          </a:lstStyle>
          <a:p>
            <a:pPr>
              <a:defRPr/>
            </a:pPr>
            <a:r>
              <a:rPr lang="en-US"/>
              <a:t>IA_Resource_7-13</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5" tIns="46588" rIns="93175" bIns="46588" numCol="1" anchor="b" anchorCtr="0" compatLnSpc="1">
            <a:prstTxWarp prst="textNoShape">
              <a:avLst/>
            </a:prstTxWarp>
          </a:bodyPr>
          <a:lstStyle>
            <a:lvl1pPr algn="r" eaLnBrk="1" hangingPunct="1">
              <a:defRPr sz="1200"/>
            </a:lvl1pPr>
          </a:lstStyle>
          <a:p>
            <a:pPr>
              <a:defRPr/>
            </a:pPr>
            <a:fld id="{572DE3EB-6B49-4B66-853C-2F42A39B14C9}" type="slidenum">
              <a:rPr lang="en-US" altLang="en-US"/>
              <a:pPr>
                <a:defRPr/>
              </a:pPr>
              <a:t>‹#›</a:t>
            </a:fld>
            <a:endParaRPr lang="en-US" altLang="en-US"/>
          </a:p>
        </p:txBody>
      </p:sp>
    </p:spTree>
    <p:extLst>
      <p:ext uri="{BB962C8B-B14F-4D97-AF65-F5344CB8AC3E}">
        <p14:creationId xmlns:p14="http://schemas.microsoft.com/office/powerpoint/2010/main" val="29352156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5" tIns="46588" rIns="93175" bIns="4658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5" tIns="46588" rIns="93175" bIns="46588"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5" tIns="46588" rIns="93175"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5" tIns="46588" rIns="93175" bIns="46588" rtlCol="0" anchor="b"/>
          <a:lstStyle>
            <a:lvl1pPr algn="l" eaLnBrk="1" fontAlgn="auto" hangingPunct="1">
              <a:spcBef>
                <a:spcPts val="0"/>
              </a:spcBef>
              <a:spcAft>
                <a:spcPts val="0"/>
              </a:spcAft>
              <a:defRPr sz="1200">
                <a:latin typeface="+mn-lt"/>
                <a:cs typeface="+mn-cs"/>
              </a:defRPr>
            </a:lvl1pPr>
          </a:lstStyle>
          <a:p>
            <a:pPr>
              <a:defRPr/>
            </a:pPr>
            <a:r>
              <a:rPr lang="en-US"/>
              <a:t>IA_Resource_7-13</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5" tIns="46588" rIns="93175" bIns="46588" numCol="1" anchor="b" anchorCtr="0" compatLnSpc="1">
            <a:prstTxWarp prst="textNoShape">
              <a:avLst/>
            </a:prstTxWarp>
          </a:bodyPr>
          <a:lstStyle>
            <a:lvl1pPr algn="r" eaLnBrk="1" hangingPunct="1">
              <a:defRPr sz="1200"/>
            </a:lvl1pPr>
          </a:lstStyle>
          <a:p>
            <a:pPr>
              <a:defRPr/>
            </a:pPr>
            <a:fld id="{7A20FC19-134C-44A4-9D7B-29B774FA09DE}" type="slidenum">
              <a:rPr lang="en-US" altLang="en-US"/>
              <a:pPr>
                <a:defRPr/>
              </a:pPr>
              <a:t>‹#›</a:t>
            </a:fld>
            <a:endParaRPr lang="en-US" altLang="en-US"/>
          </a:p>
        </p:txBody>
      </p:sp>
    </p:spTree>
    <p:extLst>
      <p:ext uri="{BB962C8B-B14F-4D97-AF65-F5344CB8AC3E}">
        <p14:creationId xmlns:p14="http://schemas.microsoft.com/office/powerpoint/2010/main" val="287528851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mtClean="0"/>
              <a:t>IA_Resource_7-13</a:t>
            </a:r>
          </a:p>
        </p:txBody>
      </p:sp>
      <p:sp>
        <p:nvSpPr>
          <p:cNvPr id="71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EFBF7C0-0DA9-452C-BEDC-221E96CF7F8E}" type="slidenum">
              <a:rPr lang="en-US" altLang="en-US" smtClean="0"/>
              <a:pPr/>
              <a:t>1</a:t>
            </a:fld>
            <a:endParaRPr lang="en-US" altLang="en-US" smtClean="0"/>
          </a:p>
        </p:txBody>
      </p:sp>
    </p:spTree>
    <p:extLst>
      <p:ext uri="{BB962C8B-B14F-4D97-AF65-F5344CB8AC3E}">
        <p14:creationId xmlns:p14="http://schemas.microsoft.com/office/powerpoint/2010/main" val="56946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summary I want to recap:</a:t>
            </a:r>
            <a:endParaRPr lang="en-US" altLang="en-US" b="1" smtClean="0"/>
          </a:p>
          <a:p>
            <a:pPr eaLnBrk="1" hangingPunct="1">
              <a:spcBef>
                <a:spcPct val="0"/>
              </a:spcBef>
            </a:pPr>
            <a:r>
              <a:rPr lang="en-US" altLang="en-US" smtClean="0"/>
              <a:t> </a:t>
            </a:r>
            <a:endParaRPr lang="en-US" altLang="en-US" b="1" smtClean="0"/>
          </a:p>
          <a:p>
            <a:pPr eaLnBrk="1" hangingPunct="1">
              <a:spcBef>
                <a:spcPct val="0"/>
              </a:spcBef>
            </a:pPr>
            <a:r>
              <a:rPr lang="en-US" altLang="en-US" smtClean="0"/>
              <a:t>IA programs are a safety net for those without essential basics. </a:t>
            </a:r>
            <a:endParaRPr lang="en-US" altLang="en-US" b="1" smtClean="0"/>
          </a:p>
          <a:p>
            <a:pPr eaLnBrk="1" hangingPunct="1">
              <a:spcBef>
                <a:spcPct val="0"/>
              </a:spcBef>
            </a:pPr>
            <a:r>
              <a:rPr lang="en-US" altLang="en-US" smtClean="0"/>
              <a:t> </a:t>
            </a:r>
            <a:endParaRPr lang="en-US" altLang="en-US" b="1" smtClean="0"/>
          </a:p>
          <a:p>
            <a:pPr eaLnBrk="1" hangingPunct="1">
              <a:spcBef>
                <a:spcPct val="0"/>
              </a:spcBef>
            </a:pPr>
            <a:r>
              <a:rPr lang="en-US" altLang="en-US" smtClean="0"/>
              <a:t>It is not meant to make them whole but rather restore them to basic life-living environment and the basic life-living environment are Temporary Housing, Shelters, Food, Water and Clothing. </a:t>
            </a:r>
            <a:endParaRPr lang="en-US" altLang="en-US" b="1" smtClean="0"/>
          </a:p>
          <a:p>
            <a:pPr eaLnBrk="1" hangingPunct="1">
              <a:spcBef>
                <a:spcPct val="0"/>
              </a:spcBef>
            </a:pPr>
            <a:r>
              <a:rPr lang="en-US" altLang="en-US" smtClean="0"/>
              <a:t> </a:t>
            </a:r>
            <a:endParaRPr lang="en-US" altLang="en-US" b="1" smtClean="0"/>
          </a:p>
          <a:p>
            <a:pPr eaLnBrk="1" hangingPunct="1">
              <a:spcBef>
                <a:spcPct val="0"/>
              </a:spcBef>
            </a:pPr>
            <a:r>
              <a:rPr lang="en-US" altLang="en-US" smtClean="0"/>
              <a:t>So how can your parish be prepared? </a:t>
            </a:r>
            <a:endParaRPr lang="en-US" altLang="en-US" b="1" smtClean="0"/>
          </a:p>
          <a:p>
            <a:pPr eaLnBrk="1" hangingPunct="1">
              <a:spcBef>
                <a:spcPct val="0"/>
              </a:spcBef>
            </a:pPr>
            <a:r>
              <a:rPr lang="en-US" altLang="en-US" smtClean="0"/>
              <a:t> </a:t>
            </a:r>
            <a:endParaRPr lang="en-US" altLang="en-US" b="1" smtClean="0"/>
          </a:p>
          <a:p>
            <a:pPr eaLnBrk="1" hangingPunct="1">
              <a:spcBef>
                <a:spcPct val="0"/>
              </a:spcBef>
            </a:pPr>
            <a:r>
              <a:rPr lang="en-US" altLang="en-US" smtClean="0"/>
              <a:t>You can go ahead and make those DRC locations, better yet make multiple DRC locations!</a:t>
            </a:r>
            <a:endParaRPr lang="en-US" altLang="en-US" b="1" smtClean="0"/>
          </a:p>
          <a:p>
            <a:pPr eaLnBrk="1" hangingPunct="1">
              <a:spcBef>
                <a:spcPct val="0"/>
              </a:spcBef>
            </a:pPr>
            <a:r>
              <a:rPr lang="en-US" altLang="en-US" smtClean="0"/>
              <a:t> </a:t>
            </a:r>
            <a:endParaRPr lang="en-US" altLang="en-US" b="1" smtClean="0"/>
          </a:p>
          <a:p>
            <a:pPr eaLnBrk="1" hangingPunct="1">
              <a:spcBef>
                <a:spcPct val="0"/>
              </a:spcBef>
            </a:pPr>
            <a:r>
              <a:rPr lang="en-US" altLang="en-US" smtClean="0"/>
              <a:t>This will help your citizens and parish to recover as quickly and efficiently as possible should a disaster occur in your area.</a:t>
            </a:r>
            <a:endParaRPr lang="en-US" altLang="en-US" b="1" smtClean="0"/>
          </a:p>
          <a:p>
            <a:pPr eaLnBrk="1" hangingPunct="1">
              <a:lnSpc>
                <a:spcPct val="120000"/>
              </a:lnSpc>
              <a:spcBef>
                <a:spcPts val="738"/>
              </a:spcBef>
            </a:pPr>
            <a:endParaRPr lang="en-US" altLang="en-US" smtClean="0"/>
          </a:p>
          <a:p>
            <a:pPr eaLnBrk="1" hangingPunct="1">
              <a:lnSpc>
                <a:spcPct val="120000"/>
              </a:lnSpc>
              <a:spcBef>
                <a:spcPts val="738"/>
              </a:spcBef>
            </a:pPr>
            <a:endParaRPr lang="en-US" altLang="en-US" smtClean="0"/>
          </a:p>
          <a:p>
            <a:pPr eaLnBrk="1" hangingPunct="1">
              <a:lnSpc>
                <a:spcPct val="120000"/>
              </a:lnSpc>
              <a:spcBef>
                <a:spcPts val="738"/>
              </a:spcBef>
            </a:pPr>
            <a:endParaRPr lang="en-US" altLang="en-US" b="1" smtClean="0"/>
          </a:p>
        </p:txBody>
      </p:sp>
      <p:sp>
        <p:nvSpPr>
          <p:cNvPr id="3277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mtClean="0"/>
              <a:t>IA_Resource_7-13</a:t>
            </a:r>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7C4B22-CE90-41BF-B83C-A540C0B571A4}" type="slidenum">
              <a:rPr lang="en-US" altLang="en-US" smtClean="0"/>
              <a:pPr/>
              <a:t>10</a:t>
            </a:fld>
            <a:endParaRPr lang="en-US" altLang="en-US" smtClean="0"/>
          </a:p>
        </p:txBody>
      </p:sp>
    </p:spTree>
    <p:extLst>
      <p:ext uri="{BB962C8B-B14F-4D97-AF65-F5344CB8AC3E}">
        <p14:creationId xmlns:p14="http://schemas.microsoft.com/office/powerpoint/2010/main" val="69380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summary I want to recap:</a:t>
            </a:r>
            <a:endParaRPr lang="en-US" altLang="en-US" b="1" smtClean="0"/>
          </a:p>
          <a:p>
            <a:pPr eaLnBrk="1" hangingPunct="1">
              <a:spcBef>
                <a:spcPct val="0"/>
              </a:spcBef>
            </a:pPr>
            <a:r>
              <a:rPr lang="en-US" altLang="en-US" smtClean="0"/>
              <a:t> </a:t>
            </a:r>
            <a:endParaRPr lang="en-US" altLang="en-US" b="1" smtClean="0"/>
          </a:p>
          <a:p>
            <a:pPr eaLnBrk="1" hangingPunct="1">
              <a:spcBef>
                <a:spcPct val="0"/>
              </a:spcBef>
            </a:pPr>
            <a:r>
              <a:rPr lang="en-US" altLang="en-US" smtClean="0"/>
              <a:t>IA programs are a safety net for those without essential basics. </a:t>
            </a:r>
            <a:endParaRPr lang="en-US" altLang="en-US" b="1" smtClean="0"/>
          </a:p>
          <a:p>
            <a:pPr eaLnBrk="1" hangingPunct="1">
              <a:spcBef>
                <a:spcPct val="0"/>
              </a:spcBef>
            </a:pPr>
            <a:r>
              <a:rPr lang="en-US" altLang="en-US" smtClean="0"/>
              <a:t> </a:t>
            </a:r>
            <a:endParaRPr lang="en-US" altLang="en-US" b="1" smtClean="0"/>
          </a:p>
          <a:p>
            <a:pPr eaLnBrk="1" hangingPunct="1">
              <a:spcBef>
                <a:spcPct val="0"/>
              </a:spcBef>
            </a:pPr>
            <a:r>
              <a:rPr lang="en-US" altLang="en-US" smtClean="0"/>
              <a:t>It is not meant to make them whole but rather restore them to basic life-living environment and the basic life-living environment are Temporary Housing, Shelters, Food, Water and Clothing. </a:t>
            </a:r>
            <a:endParaRPr lang="en-US" altLang="en-US" b="1" smtClean="0"/>
          </a:p>
          <a:p>
            <a:pPr eaLnBrk="1" hangingPunct="1">
              <a:spcBef>
                <a:spcPct val="0"/>
              </a:spcBef>
            </a:pPr>
            <a:r>
              <a:rPr lang="en-US" altLang="en-US" smtClean="0"/>
              <a:t> </a:t>
            </a:r>
            <a:endParaRPr lang="en-US" altLang="en-US" b="1" smtClean="0"/>
          </a:p>
          <a:p>
            <a:pPr eaLnBrk="1" hangingPunct="1">
              <a:spcBef>
                <a:spcPct val="0"/>
              </a:spcBef>
            </a:pPr>
            <a:r>
              <a:rPr lang="en-US" altLang="en-US" smtClean="0"/>
              <a:t>So how can your parish be prepared? </a:t>
            </a:r>
            <a:endParaRPr lang="en-US" altLang="en-US" b="1" smtClean="0"/>
          </a:p>
          <a:p>
            <a:pPr eaLnBrk="1" hangingPunct="1">
              <a:spcBef>
                <a:spcPct val="0"/>
              </a:spcBef>
            </a:pPr>
            <a:r>
              <a:rPr lang="en-US" altLang="en-US" smtClean="0"/>
              <a:t> </a:t>
            </a:r>
            <a:endParaRPr lang="en-US" altLang="en-US" b="1" smtClean="0"/>
          </a:p>
          <a:p>
            <a:pPr eaLnBrk="1" hangingPunct="1">
              <a:spcBef>
                <a:spcPct val="0"/>
              </a:spcBef>
            </a:pPr>
            <a:r>
              <a:rPr lang="en-US" altLang="en-US" smtClean="0"/>
              <a:t>You can go ahead and make those DRC locations, better yet make multiple DRC locations!</a:t>
            </a:r>
            <a:endParaRPr lang="en-US" altLang="en-US" b="1" smtClean="0"/>
          </a:p>
          <a:p>
            <a:pPr eaLnBrk="1" hangingPunct="1">
              <a:spcBef>
                <a:spcPct val="0"/>
              </a:spcBef>
            </a:pPr>
            <a:r>
              <a:rPr lang="en-US" altLang="en-US" smtClean="0"/>
              <a:t> </a:t>
            </a:r>
            <a:endParaRPr lang="en-US" altLang="en-US" b="1" smtClean="0"/>
          </a:p>
          <a:p>
            <a:pPr eaLnBrk="1" hangingPunct="1">
              <a:spcBef>
                <a:spcPct val="0"/>
              </a:spcBef>
            </a:pPr>
            <a:r>
              <a:rPr lang="en-US" altLang="en-US" smtClean="0"/>
              <a:t>This will help your citizens and parish to recover as quickly and efficiently as possible should a disaster occur in your area.</a:t>
            </a:r>
            <a:endParaRPr lang="en-US" altLang="en-US" b="1" smtClean="0"/>
          </a:p>
          <a:p>
            <a:pPr eaLnBrk="1" hangingPunct="1">
              <a:lnSpc>
                <a:spcPct val="120000"/>
              </a:lnSpc>
              <a:spcBef>
                <a:spcPts val="738"/>
              </a:spcBef>
            </a:pPr>
            <a:endParaRPr lang="en-US" altLang="en-US" smtClean="0"/>
          </a:p>
          <a:p>
            <a:pPr eaLnBrk="1" hangingPunct="1">
              <a:lnSpc>
                <a:spcPct val="120000"/>
              </a:lnSpc>
              <a:spcBef>
                <a:spcPts val="738"/>
              </a:spcBef>
            </a:pPr>
            <a:endParaRPr lang="en-US" altLang="en-US" smtClean="0"/>
          </a:p>
          <a:p>
            <a:pPr eaLnBrk="1" hangingPunct="1">
              <a:lnSpc>
                <a:spcPct val="120000"/>
              </a:lnSpc>
              <a:spcBef>
                <a:spcPts val="738"/>
              </a:spcBef>
            </a:pPr>
            <a:endParaRPr lang="en-US" altLang="en-US" b="1" smtClean="0"/>
          </a:p>
        </p:txBody>
      </p:sp>
      <p:sp>
        <p:nvSpPr>
          <p:cNvPr id="3277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mtClean="0"/>
              <a:t>IA_Resource_7-13</a:t>
            </a:r>
          </a:p>
        </p:txBody>
      </p:sp>
      <p:sp>
        <p:nvSpPr>
          <p:cNvPr id="27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A8177F-F6A2-4570-830B-338E487A5E38}" type="slidenum">
              <a:rPr lang="en-US" altLang="en-US" smtClean="0"/>
              <a:pPr/>
              <a:t>11</a:t>
            </a:fld>
            <a:endParaRPr lang="en-US" altLang="en-US" smtClean="0"/>
          </a:p>
        </p:txBody>
      </p:sp>
    </p:spTree>
    <p:extLst>
      <p:ext uri="{BB962C8B-B14F-4D97-AF65-F5344CB8AC3E}">
        <p14:creationId xmlns:p14="http://schemas.microsoft.com/office/powerpoint/2010/main" val="278070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r>
              <a:rPr lang="en-US" altLang="en-US" smtClean="0"/>
              <a:t>To learn more about these programs you can visit the following websites:</a:t>
            </a:r>
          </a:p>
          <a:p>
            <a:pPr defTabSz="465138" eaLnBrk="1" hangingPunct="1">
              <a:spcBef>
                <a:spcPct val="0"/>
              </a:spcBef>
            </a:pPr>
            <a:endParaRPr lang="en-US" altLang="en-US" smtClean="0"/>
          </a:p>
          <a:p>
            <a:pPr defTabSz="465138" eaLnBrk="1" hangingPunct="1">
              <a:spcBef>
                <a:spcPct val="0"/>
              </a:spcBef>
            </a:pPr>
            <a:r>
              <a:rPr lang="en-US" altLang="en-US" smtClean="0"/>
              <a:t>To check the status of a presidential declaration at fema.gov</a:t>
            </a:r>
          </a:p>
          <a:p>
            <a:pPr defTabSz="465138" eaLnBrk="1" hangingPunct="1">
              <a:spcBef>
                <a:spcPct val="0"/>
              </a:spcBef>
            </a:pPr>
            <a:endParaRPr lang="en-US" altLang="en-US" smtClean="0"/>
          </a:p>
          <a:p>
            <a:pPr defTabSz="465138" eaLnBrk="1" hangingPunct="1">
              <a:spcBef>
                <a:spcPct val="0"/>
              </a:spcBef>
            </a:pPr>
            <a:r>
              <a:rPr lang="en-US" altLang="en-US" smtClean="0"/>
              <a:t>To file for assistance at disaster assistance.gov</a:t>
            </a:r>
          </a:p>
          <a:p>
            <a:pPr defTabSz="465138" eaLnBrk="1" hangingPunct="1">
              <a:spcBef>
                <a:spcPct val="0"/>
              </a:spcBef>
            </a:pPr>
            <a:endParaRPr lang="en-US" altLang="en-US" smtClean="0"/>
          </a:p>
          <a:p>
            <a:pPr defTabSz="465138" eaLnBrk="1" hangingPunct="1">
              <a:spcBef>
                <a:spcPct val="0"/>
              </a:spcBef>
            </a:pPr>
            <a:r>
              <a:rPr lang="en-US" altLang="en-US" smtClean="0"/>
              <a:t>to apply for a loan at sba.gov</a:t>
            </a:r>
          </a:p>
          <a:p>
            <a:pPr defTabSz="465138" eaLnBrk="1" hangingPunct="1">
              <a:spcBef>
                <a:spcPct val="0"/>
              </a:spcBef>
            </a:pPr>
            <a:endParaRPr lang="en-US" altLang="en-US" smtClean="0"/>
          </a:p>
          <a:p>
            <a:pPr defTabSz="465138" eaLnBrk="1" hangingPunct="1">
              <a:spcBef>
                <a:spcPct val="0"/>
              </a:spcBef>
            </a:pPr>
            <a:r>
              <a:rPr lang="en-US" altLang="en-US" smtClean="0"/>
              <a:t>I encourage all of you to go to GOHSEP’s getagameplan.org to further think through your post disaster action plans. </a:t>
            </a:r>
          </a:p>
        </p:txBody>
      </p:sp>
      <p:sp>
        <p:nvSpPr>
          <p:cNvPr id="3482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mtClean="0"/>
              <a:t>IA_Resource_7-13</a:t>
            </a:r>
          </a:p>
        </p:txBody>
      </p:sp>
      <p:sp>
        <p:nvSpPr>
          <p:cNvPr id="297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63AEFB0-F366-44DB-897A-F67196133687}" type="slidenum">
              <a:rPr lang="en-US" altLang="en-US" smtClean="0"/>
              <a:pPr/>
              <a:t>12</a:t>
            </a:fld>
            <a:endParaRPr lang="en-US" altLang="en-US" smtClean="0"/>
          </a:p>
        </p:txBody>
      </p:sp>
    </p:spTree>
    <p:extLst>
      <p:ext uri="{BB962C8B-B14F-4D97-AF65-F5344CB8AC3E}">
        <p14:creationId xmlns:p14="http://schemas.microsoft.com/office/powerpoint/2010/main" val="363008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more information you can contact Ms. Mincey with GOHSEP and they can further assist you with any questions which you may have. </a:t>
            </a:r>
          </a:p>
          <a:p>
            <a:pPr eaLnBrk="1" hangingPunct="1">
              <a:spcBef>
                <a:spcPct val="0"/>
              </a:spcBef>
            </a:pPr>
            <a:endParaRPr lang="en-US" altLang="en-US" smtClean="0"/>
          </a:p>
          <a:p>
            <a:pPr eaLnBrk="1" hangingPunct="1">
              <a:spcBef>
                <a:spcPct val="0"/>
              </a:spcBef>
            </a:pPr>
            <a:r>
              <a:rPr lang="en-US" altLang="en-US" smtClean="0"/>
              <a:t>Thank you again for your time and we appreciate your coming out today. Thank you</a:t>
            </a:r>
          </a:p>
          <a:p>
            <a:pPr eaLnBrk="1" hangingPunct="1">
              <a:spcBef>
                <a:spcPct val="0"/>
              </a:spcBef>
            </a:pPr>
            <a:endParaRPr lang="en-US" altLang="en-US" smtClean="0"/>
          </a:p>
        </p:txBody>
      </p:sp>
      <p:sp>
        <p:nvSpPr>
          <p:cNvPr id="3584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mtClean="0"/>
              <a:t>IA_Resource_7-13</a:t>
            </a:r>
          </a:p>
        </p:txBody>
      </p:sp>
      <p:sp>
        <p:nvSpPr>
          <p:cNvPr id="317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0E0B0B-2007-4E1F-B930-0130934D2BB5}" type="slidenum">
              <a:rPr lang="en-US" altLang="en-US" smtClean="0"/>
              <a:pPr/>
              <a:t>13</a:t>
            </a:fld>
            <a:endParaRPr lang="en-US" altLang="en-US" smtClean="0"/>
          </a:p>
        </p:txBody>
      </p:sp>
    </p:spTree>
    <p:extLst>
      <p:ext uri="{BB962C8B-B14F-4D97-AF65-F5344CB8AC3E}">
        <p14:creationId xmlns:p14="http://schemas.microsoft.com/office/powerpoint/2010/main" val="349941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FEMA Individual Assistance Program, the Disaster Recovery Center and site location of a Disaster Recovery Center are essential components to helping citizens restore basic, life-living needs post disaster.</a:t>
            </a:r>
          </a:p>
          <a:p>
            <a:pPr eaLnBrk="1" hangingPunct="1">
              <a:spcBef>
                <a:spcPct val="0"/>
              </a:spcBef>
            </a:pPr>
            <a:endParaRPr lang="en-US" altLang="en-US" smtClean="0"/>
          </a:p>
          <a:p>
            <a:pPr eaLnBrk="1" hangingPunct="1">
              <a:spcBef>
                <a:spcPct val="0"/>
              </a:spcBef>
            </a:pPr>
            <a:r>
              <a:rPr lang="en-US" altLang="en-US" smtClean="0"/>
              <a:t>In your Toolkit, you will find the sequence of delivery Handout for the Individual Assistance Program.</a:t>
            </a:r>
          </a:p>
          <a:p>
            <a:pPr eaLnBrk="1" hangingPunct="1">
              <a:spcBef>
                <a:spcPct val="0"/>
              </a:spcBef>
            </a:pPr>
            <a:endParaRPr lang="en-US" altLang="en-US" smtClean="0"/>
          </a:p>
          <a:p>
            <a:pPr eaLnBrk="1" hangingPunct="1">
              <a:spcBef>
                <a:spcPct val="0"/>
              </a:spcBef>
            </a:pPr>
            <a:r>
              <a:rPr lang="en-US" altLang="en-US" smtClean="0"/>
              <a:t>(hold up the flow chart here)</a:t>
            </a:r>
          </a:p>
        </p:txBody>
      </p:sp>
      <p:sp>
        <p:nvSpPr>
          <p:cNvPr id="2048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mtClean="0"/>
              <a:t>IA_Resource_7-13</a:t>
            </a:r>
          </a:p>
        </p:txBody>
      </p:sp>
      <p:sp>
        <p:nvSpPr>
          <p:cNvPr id="92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ADFA39-CBEA-4E32-B887-8D76B017EB5B}" type="slidenum">
              <a:rPr lang="en-US" altLang="en-US" smtClean="0"/>
              <a:pPr/>
              <a:t>2</a:t>
            </a:fld>
            <a:endParaRPr lang="en-US" altLang="en-US" smtClean="0"/>
          </a:p>
        </p:txBody>
      </p:sp>
    </p:spTree>
    <p:extLst>
      <p:ext uri="{BB962C8B-B14F-4D97-AF65-F5344CB8AC3E}">
        <p14:creationId xmlns:p14="http://schemas.microsoft.com/office/powerpoint/2010/main" val="406316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You will hear some of these acronyms throughout the presentation and they are:</a:t>
            </a:r>
          </a:p>
          <a:p>
            <a:pPr eaLnBrk="1" hangingPunct="1">
              <a:spcBef>
                <a:spcPct val="0"/>
              </a:spcBef>
            </a:pPr>
            <a:endParaRPr lang="en-US" altLang="en-US" smtClean="0"/>
          </a:p>
          <a:p>
            <a:pPr eaLnBrk="1" hangingPunct="1">
              <a:spcBef>
                <a:spcPct val="0"/>
              </a:spcBef>
            </a:pPr>
            <a:r>
              <a:rPr lang="en-US" altLang="en-US" smtClean="0"/>
              <a:t>DRC:</a:t>
            </a:r>
          </a:p>
          <a:p>
            <a:pPr eaLnBrk="1" hangingPunct="1">
              <a:spcBef>
                <a:spcPct val="0"/>
              </a:spcBef>
            </a:pPr>
            <a:r>
              <a:rPr lang="en-US" altLang="en-US" smtClean="0"/>
              <a:t>OFA:</a:t>
            </a:r>
          </a:p>
          <a:p>
            <a:pPr eaLnBrk="1" hangingPunct="1">
              <a:spcBef>
                <a:spcPct val="0"/>
              </a:spcBef>
            </a:pPr>
            <a:r>
              <a:rPr lang="en-US" altLang="en-US" smtClean="0"/>
              <a:t>ONA: Program to help individuals that are in a serious disaster related needs</a:t>
            </a:r>
          </a:p>
          <a:p>
            <a:pPr eaLnBrk="1" hangingPunct="1">
              <a:spcBef>
                <a:spcPct val="0"/>
              </a:spcBef>
            </a:pPr>
            <a:r>
              <a:rPr lang="en-US" altLang="en-US" smtClean="0"/>
              <a:t>POD: Site where essentials are given out to individuals </a:t>
            </a:r>
          </a:p>
          <a:p>
            <a:pPr eaLnBrk="1" hangingPunct="1">
              <a:spcBef>
                <a:spcPct val="0"/>
              </a:spcBef>
            </a:pPr>
            <a:r>
              <a:rPr lang="en-US" altLang="en-US" smtClean="0"/>
              <a:t>SBA:</a:t>
            </a:r>
          </a:p>
        </p:txBody>
      </p:sp>
      <p:sp>
        <p:nvSpPr>
          <p:cNvPr id="2150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mtClean="0"/>
              <a:t>IA_Resource_7-13</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AD7085-6FC9-4BE0-87DF-EE1CE54231FF}" type="slidenum">
              <a:rPr lang="en-US" altLang="en-US" smtClean="0"/>
              <a:pPr/>
              <a:t>3</a:t>
            </a:fld>
            <a:endParaRPr lang="en-US" altLang="en-US" smtClean="0"/>
          </a:p>
        </p:txBody>
      </p:sp>
    </p:spTree>
    <p:extLst>
      <p:ext uri="{BB962C8B-B14F-4D97-AF65-F5344CB8AC3E}">
        <p14:creationId xmlns:p14="http://schemas.microsoft.com/office/powerpoint/2010/main" val="118745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IA provides these types of assistance:</a:t>
            </a:r>
          </a:p>
          <a:p>
            <a:pPr eaLnBrk="1" hangingPunct="1">
              <a:spcBef>
                <a:spcPct val="0"/>
              </a:spcBef>
            </a:pPr>
            <a:endParaRPr lang="en-US" altLang="en-US" smtClean="0"/>
          </a:p>
          <a:p>
            <a:pPr eaLnBrk="1" hangingPunct="1">
              <a:spcBef>
                <a:spcPct val="0"/>
              </a:spcBef>
            </a:pPr>
            <a:r>
              <a:rPr lang="en-US" altLang="en-US" b="1" smtClean="0"/>
              <a:t>Financial: </a:t>
            </a:r>
            <a:r>
              <a:rPr lang="en-US" altLang="en-US" smtClean="0"/>
              <a:t>will be lodging expenses and rental assistance. Which is Hotels or Motels.</a:t>
            </a:r>
          </a:p>
          <a:p>
            <a:pPr eaLnBrk="1" hangingPunct="1">
              <a:spcBef>
                <a:spcPct val="0"/>
              </a:spcBef>
            </a:pPr>
            <a:endParaRPr lang="en-US" altLang="en-US" smtClean="0"/>
          </a:p>
          <a:p>
            <a:pPr eaLnBrk="1" hangingPunct="1">
              <a:spcBef>
                <a:spcPct val="0"/>
              </a:spcBef>
            </a:pPr>
            <a:r>
              <a:rPr lang="en-US" altLang="en-US" b="1" smtClean="0"/>
              <a:t>Direct: </a:t>
            </a:r>
            <a:r>
              <a:rPr lang="en-US" altLang="en-US" smtClean="0"/>
              <a:t>Is temporary housing that, which is setup by FEMA. Example is a mobile home or FEMA trailer.</a:t>
            </a:r>
          </a:p>
          <a:p>
            <a:pPr eaLnBrk="1" hangingPunct="1">
              <a:spcBef>
                <a:spcPct val="0"/>
              </a:spcBef>
            </a:pPr>
            <a:endParaRPr lang="en-US" altLang="en-US" smtClean="0"/>
          </a:p>
          <a:p>
            <a:pPr eaLnBrk="1" hangingPunct="1">
              <a:spcBef>
                <a:spcPct val="0"/>
              </a:spcBef>
            </a:pPr>
            <a:r>
              <a:rPr lang="en-US" altLang="en-US" b="1" smtClean="0"/>
              <a:t>Other Needs Assistance:</a:t>
            </a:r>
            <a:r>
              <a:rPr lang="en-US" altLang="en-US" smtClean="0"/>
              <a:t> is you medical, dental, funeral expenses, and other personal expenses, that is not covered by insurance or any other programs.</a:t>
            </a:r>
          </a:p>
          <a:p>
            <a:pPr eaLnBrk="1" hangingPunct="1">
              <a:spcBef>
                <a:spcPct val="0"/>
              </a:spcBef>
            </a:pPr>
            <a:endParaRPr lang="en-US" altLang="en-US" smtClean="0"/>
          </a:p>
          <a:p>
            <a:pPr eaLnBrk="1" hangingPunct="1">
              <a:spcBef>
                <a:spcPct val="0"/>
              </a:spcBef>
            </a:pPr>
            <a:r>
              <a:rPr lang="en-US" altLang="en-US" b="1" smtClean="0"/>
              <a:t>Blue Roof Program: </a:t>
            </a:r>
            <a:r>
              <a:rPr lang="en-US" altLang="en-US" smtClean="0"/>
              <a:t>The Blue Roof Program is at the parishes request.  This Program is a 75/25 cost share with the 25% being the parishes responsibility.  Once again I want to stress that 25% is the Parishes responsibility.</a:t>
            </a:r>
          </a:p>
          <a:p>
            <a:pPr eaLnBrk="1" hangingPunct="1">
              <a:spcBef>
                <a:spcPct val="0"/>
              </a:spcBef>
            </a:pPr>
            <a:endParaRPr lang="en-US" altLang="en-US" smtClean="0"/>
          </a:p>
          <a:p>
            <a:pPr eaLnBrk="1" hangingPunct="1">
              <a:spcBef>
                <a:spcPct val="0"/>
              </a:spcBef>
            </a:pPr>
            <a:r>
              <a:rPr lang="en-US" altLang="en-US" smtClean="0"/>
              <a:t>This is very important point, individuals can only obtain these types of assistance or programs if they have been directly impacted by the disaster.</a:t>
            </a:r>
          </a:p>
        </p:txBody>
      </p:sp>
      <p:sp>
        <p:nvSpPr>
          <p:cNvPr id="2458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mtClean="0"/>
              <a:t>IA_Resource_7-13</a:t>
            </a:r>
          </a:p>
        </p:txBody>
      </p:sp>
      <p:sp>
        <p:nvSpPr>
          <p:cNvPr id="133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A32293-0943-498E-9E20-8252A9ED53D0}" type="slidenum">
              <a:rPr lang="en-US" altLang="en-US" smtClean="0"/>
              <a:pPr/>
              <a:t>4</a:t>
            </a:fld>
            <a:endParaRPr lang="en-US" altLang="en-US" smtClean="0"/>
          </a:p>
        </p:txBody>
      </p:sp>
    </p:spTree>
    <p:extLst>
      <p:ext uri="{BB962C8B-B14F-4D97-AF65-F5344CB8AC3E}">
        <p14:creationId xmlns:p14="http://schemas.microsoft.com/office/powerpoint/2010/main" val="368559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E8FE4D2-1FFF-4FAA-B340-B49859E384D3}" type="slidenum">
              <a:rPr lang="en-US" altLang="en-US" smtClean="0"/>
              <a:pPr/>
              <a:t>5</a:t>
            </a:fld>
            <a:endParaRPr lang="en-US" altLang="en-US" smtClean="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smtClean="0"/>
              <a:t>Who has had a DRC in there location?</a:t>
            </a:r>
          </a:p>
          <a:p>
            <a:pPr eaLnBrk="1" hangingPunct="1">
              <a:spcBef>
                <a:spcPct val="0"/>
              </a:spcBef>
            </a:pPr>
            <a:endParaRPr lang="en-US" altLang="en-US" sz="1000" smtClean="0"/>
          </a:p>
          <a:p>
            <a:pPr eaLnBrk="1" hangingPunct="1">
              <a:spcBef>
                <a:spcPct val="0"/>
              </a:spcBef>
            </a:pPr>
            <a:r>
              <a:rPr lang="en-US" altLang="en-US" sz="1000" smtClean="0"/>
              <a:t>For those who have not, what are Disaster Recovery Centers?</a:t>
            </a:r>
          </a:p>
          <a:p>
            <a:pPr eaLnBrk="1" hangingPunct="1">
              <a:spcBef>
                <a:spcPct val="0"/>
              </a:spcBef>
            </a:pPr>
            <a:endParaRPr lang="en-US" altLang="en-US" sz="1000" smtClean="0"/>
          </a:p>
          <a:p>
            <a:pPr eaLnBrk="1" hangingPunct="1">
              <a:spcBef>
                <a:spcPct val="0"/>
              </a:spcBef>
            </a:pPr>
            <a:r>
              <a:rPr lang="en-US" altLang="en-US" sz="1000" smtClean="0"/>
              <a:t>The DRC is a key component of the IA program and the hub of activity post disaster.</a:t>
            </a:r>
          </a:p>
          <a:p>
            <a:pPr eaLnBrk="1" hangingPunct="1">
              <a:spcBef>
                <a:spcPct val="0"/>
              </a:spcBef>
            </a:pPr>
            <a:endParaRPr lang="en-US" altLang="en-US" sz="1000" smtClean="0"/>
          </a:p>
          <a:p>
            <a:pPr eaLnBrk="1" hangingPunct="1">
              <a:spcBef>
                <a:spcPct val="0"/>
              </a:spcBef>
            </a:pPr>
            <a:endParaRPr lang="en-US" altLang="en-US" sz="1000" smtClean="0"/>
          </a:p>
        </p:txBody>
      </p:sp>
    </p:spTree>
    <p:extLst>
      <p:ext uri="{BB962C8B-B14F-4D97-AF65-F5344CB8AC3E}">
        <p14:creationId xmlns:p14="http://schemas.microsoft.com/office/powerpoint/2010/main" val="43574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FEMA Individual Assistance Program, the Disaster Recovery Center and site location of a Disaster Recovery Center are essential components to helping citizens restore basic, life-living needs post disaster.</a:t>
            </a:r>
          </a:p>
          <a:p>
            <a:pPr eaLnBrk="1" hangingPunct="1">
              <a:spcBef>
                <a:spcPct val="0"/>
              </a:spcBef>
            </a:pPr>
            <a:endParaRPr lang="en-US" altLang="en-US" smtClean="0"/>
          </a:p>
          <a:p>
            <a:pPr eaLnBrk="1" hangingPunct="1">
              <a:spcBef>
                <a:spcPct val="0"/>
              </a:spcBef>
            </a:pPr>
            <a:r>
              <a:rPr lang="en-US" altLang="en-US" smtClean="0"/>
              <a:t>In your Toolkit, you will find the sequence of delivery Handout for the Individual Assistance Program.</a:t>
            </a:r>
          </a:p>
          <a:p>
            <a:pPr eaLnBrk="1" hangingPunct="1">
              <a:spcBef>
                <a:spcPct val="0"/>
              </a:spcBef>
            </a:pPr>
            <a:endParaRPr lang="en-US" altLang="en-US" smtClean="0"/>
          </a:p>
          <a:p>
            <a:pPr eaLnBrk="1" hangingPunct="1">
              <a:spcBef>
                <a:spcPct val="0"/>
              </a:spcBef>
            </a:pPr>
            <a:r>
              <a:rPr lang="en-US" altLang="en-US" smtClean="0"/>
              <a:t>(hold up the flow chart here)</a:t>
            </a:r>
          </a:p>
        </p:txBody>
      </p:sp>
      <p:sp>
        <p:nvSpPr>
          <p:cNvPr id="2048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mtClean="0"/>
              <a:t>IA_Resource_7-13</a:t>
            </a:r>
          </a:p>
        </p:txBody>
      </p:sp>
      <p:sp>
        <p:nvSpPr>
          <p:cNvPr id="174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096E10-ABAF-45F5-A0A8-04B9E4F91E48}" type="slidenum">
              <a:rPr lang="en-US" altLang="en-US" smtClean="0"/>
              <a:pPr/>
              <a:t>6</a:t>
            </a:fld>
            <a:endParaRPr lang="en-US" altLang="en-US" smtClean="0"/>
          </a:p>
        </p:txBody>
      </p:sp>
    </p:spTree>
    <p:extLst>
      <p:ext uri="{BB962C8B-B14F-4D97-AF65-F5344CB8AC3E}">
        <p14:creationId xmlns:p14="http://schemas.microsoft.com/office/powerpoint/2010/main" val="67242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7397E8-D096-40B1-A06B-81A3AED59099}" type="slidenum">
              <a:rPr lang="en-US" altLang="en-US" smtClean="0"/>
              <a:pPr/>
              <a:t>7</a:t>
            </a:fld>
            <a:endParaRPr lang="en-US" alt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smtClean="0"/>
              <a:t>So how can your Citizens take advantage of these programs in addition to applying on online or via telephone?  </a:t>
            </a:r>
          </a:p>
          <a:p>
            <a:pPr eaLnBrk="1" hangingPunct="1">
              <a:spcBef>
                <a:spcPct val="0"/>
              </a:spcBef>
            </a:pPr>
            <a:endParaRPr lang="en-US" altLang="en-US" sz="1000" smtClean="0"/>
          </a:p>
          <a:p>
            <a:pPr eaLnBrk="1" hangingPunct="1">
              <a:spcBef>
                <a:spcPct val="0"/>
              </a:spcBef>
            </a:pPr>
            <a:r>
              <a:rPr lang="en-US" altLang="en-US" sz="1000" smtClean="0"/>
              <a:t>They may visit a DRC  should one be set up in your parish.</a:t>
            </a:r>
          </a:p>
          <a:p>
            <a:pPr eaLnBrk="1" hangingPunct="1">
              <a:spcBef>
                <a:spcPct val="0"/>
              </a:spcBef>
            </a:pPr>
            <a:endParaRPr lang="en-US" altLang="en-US" sz="1000" smtClean="0"/>
          </a:p>
          <a:p>
            <a:pPr eaLnBrk="1" hangingPunct="1">
              <a:spcBef>
                <a:spcPct val="0"/>
              </a:spcBef>
            </a:pPr>
            <a:r>
              <a:rPr lang="en-US" altLang="en-US" sz="1000" smtClean="0"/>
              <a:t>This is where your individuals can go to get face to face time with the agencies, to apply or to check status of their applications, and also to receive other types of assistance.</a:t>
            </a:r>
          </a:p>
          <a:p>
            <a:pPr eaLnBrk="1" hangingPunct="1">
              <a:spcBef>
                <a:spcPct val="0"/>
              </a:spcBef>
            </a:pPr>
            <a:endParaRPr lang="en-US" altLang="en-US" sz="1000" smtClean="0"/>
          </a:p>
          <a:p>
            <a:pPr eaLnBrk="1" hangingPunct="1">
              <a:spcBef>
                <a:spcPct val="0"/>
              </a:spcBef>
            </a:pPr>
            <a:endParaRPr lang="en-US" altLang="en-US" sz="1000" smtClean="0"/>
          </a:p>
          <a:p>
            <a:pPr eaLnBrk="1" hangingPunct="1">
              <a:spcBef>
                <a:spcPct val="0"/>
              </a:spcBef>
            </a:pPr>
            <a:endParaRPr lang="en-US" altLang="en-US" sz="1000" smtClean="0"/>
          </a:p>
        </p:txBody>
      </p:sp>
    </p:spTree>
    <p:extLst>
      <p:ext uri="{BB962C8B-B14F-4D97-AF65-F5344CB8AC3E}">
        <p14:creationId xmlns:p14="http://schemas.microsoft.com/office/powerpoint/2010/main" val="216304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41283A-E96D-43BB-A59F-109223AC6609}" type="slidenum">
              <a:rPr lang="en-US" altLang="en-US" smtClean="0"/>
              <a:pPr/>
              <a:t>8</a:t>
            </a:fld>
            <a:endParaRPr lang="en-US" altLang="en-US"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Within the DRC you may a find combination of ….</a:t>
            </a:r>
          </a:p>
          <a:p>
            <a:pPr eaLnBrk="1" hangingPunct="1">
              <a:spcBef>
                <a:spcPct val="0"/>
              </a:spcBef>
            </a:pPr>
            <a:endParaRPr lang="en-US" altLang="en-US" b="1" smtClean="0"/>
          </a:p>
          <a:p>
            <a:pPr eaLnBrk="1" hangingPunct="1">
              <a:spcBef>
                <a:spcPct val="0"/>
              </a:spcBef>
            </a:pPr>
            <a:endParaRPr lang="en-US" altLang="en-US" b="1" smtClean="0"/>
          </a:p>
          <a:p>
            <a:pPr eaLnBrk="1" hangingPunct="1">
              <a:spcBef>
                <a:spcPct val="0"/>
              </a:spcBef>
            </a:pPr>
            <a:endParaRPr lang="en-US" altLang="en-US" sz="1000" smtClean="0"/>
          </a:p>
        </p:txBody>
      </p:sp>
    </p:spTree>
    <p:extLst>
      <p:ext uri="{BB962C8B-B14F-4D97-AF65-F5344CB8AC3E}">
        <p14:creationId xmlns:p14="http://schemas.microsoft.com/office/powerpoint/2010/main" val="242884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Some of the other IA programs within the DRC could be:</a:t>
            </a:r>
          </a:p>
          <a:p>
            <a:pPr eaLnBrk="1" hangingPunct="1">
              <a:spcBef>
                <a:spcPct val="0"/>
              </a:spcBef>
            </a:pPr>
            <a:endParaRPr lang="en-US" altLang="en-US" smtClean="0"/>
          </a:p>
          <a:p>
            <a:pPr eaLnBrk="1" hangingPunct="1">
              <a:spcBef>
                <a:spcPct val="0"/>
              </a:spcBef>
            </a:pPr>
            <a:r>
              <a:rPr lang="en-US" altLang="en-US" smtClean="0"/>
              <a:t>As well as a few of these other agencies which might include:</a:t>
            </a:r>
          </a:p>
          <a:p>
            <a:pPr eaLnBrk="1" hangingPunct="1">
              <a:spcBef>
                <a:spcPct val="0"/>
              </a:spcBef>
            </a:pPr>
            <a:endParaRPr lang="en-US" altLang="en-US" smtClean="0"/>
          </a:p>
          <a:p>
            <a:pPr eaLnBrk="1" hangingPunct="1">
              <a:spcBef>
                <a:spcPct val="0"/>
              </a:spcBef>
            </a:pPr>
            <a:r>
              <a:rPr lang="en-US" altLang="en-US" smtClean="0"/>
              <a:t>Depending on the Disaster the DRC could  have a combination of programs and </a:t>
            </a:r>
          </a:p>
        </p:txBody>
      </p:sp>
      <p:sp>
        <p:nvSpPr>
          <p:cNvPr id="2867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mtClean="0"/>
              <a:t>IA_Resource_7-13</a:t>
            </a:r>
          </a:p>
        </p:txBody>
      </p:sp>
      <p:sp>
        <p:nvSpPr>
          <p:cNvPr id="235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6CEE79F-027E-4824-B701-5141745D30B5}" type="slidenum">
              <a:rPr lang="en-US" altLang="en-US" smtClean="0"/>
              <a:pPr/>
              <a:t>9</a:t>
            </a:fld>
            <a:endParaRPr lang="en-US" altLang="en-US" smtClean="0"/>
          </a:p>
        </p:txBody>
      </p:sp>
    </p:spTree>
    <p:extLst>
      <p:ext uri="{BB962C8B-B14F-4D97-AF65-F5344CB8AC3E}">
        <p14:creationId xmlns:p14="http://schemas.microsoft.com/office/powerpoint/2010/main" val="334569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D2BDA43-3D73-4530-AEBA-38BA277E9C91}" type="slidenum">
              <a:rPr lang="en-US"/>
              <a:pPr>
                <a:defRPr/>
              </a:pPr>
              <a:t>‹#›</a:t>
            </a:fld>
            <a:endParaRPr lang="en-US" dirty="0"/>
          </a:p>
        </p:txBody>
      </p:sp>
    </p:spTree>
    <p:extLst>
      <p:ext uri="{BB962C8B-B14F-4D97-AF65-F5344CB8AC3E}">
        <p14:creationId xmlns:p14="http://schemas.microsoft.com/office/powerpoint/2010/main" val="93539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27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noAutofit/>
          </a:bodyPr>
          <a:lstStyle>
            <a:lvl1pPr>
              <a:defRPr sz="6000" b="1">
                <a:solidFill>
                  <a:srgbClr val="8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01069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GOHSEP_PPT_7-10-14_v11_930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295400"/>
            <a:ext cx="8229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2552700"/>
            <a:ext cx="82296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5156200" y="190500"/>
            <a:ext cx="3670300" cy="703263"/>
          </a:xfrm>
          <a:prstGeom prst="rect">
            <a:avLst/>
          </a:prstGeom>
        </p:spPr>
        <p:txBody>
          <a:bodyPr vert="horz" lIns="91440" tIns="45720" rIns="91440" bIns="45720" rtlCol="0" anchor="ctr"/>
          <a:lstStyle>
            <a:lvl1pPr algn="r" eaLnBrk="1" hangingPunct="1">
              <a:defRPr sz="1200">
                <a:solidFill>
                  <a:srgbClr val="800000"/>
                </a:solidFill>
              </a:defRPr>
            </a:lvl1pPr>
          </a:lstStyle>
          <a:p>
            <a:pPr>
              <a:defRPr/>
            </a:pPr>
            <a:fld id="{31AAC2CD-07B2-4427-B65B-3323FFBD1CF7}" type="slidenum">
              <a:rPr lang="en-US"/>
              <a:pPr>
                <a:defRPr/>
              </a:pPr>
              <a:t>‹#›</a:t>
            </a:fld>
            <a:endParaRPr lang="en-US" dirty="0"/>
          </a:p>
        </p:txBody>
      </p:sp>
      <p:sp>
        <p:nvSpPr>
          <p:cNvPr id="1030" name="TextBox 7"/>
          <p:cNvSpPr txBox="1">
            <a:spLocks noChangeArrowheads="1"/>
          </p:cNvSpPr>
          <p:nvPr/>
        </p:nvSpPr>
        <p:spPr bwMode="auto">
          <a:xfrm>
            <a:off x="5554663" y="1155700"/>
            <a:ext cx="2497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mtClean="0"/>
          </a:p>
        </p:txBody>
      </p:sp>
      <p:sp>
        <p:nvSpPr>
          <p:cNvPr id="1031" name="TextBox 8"/>
          <p:cNvSpPr txBox="1">
            <a:spLocks noChangeArrowheads="1"/>
          </p:cNvSpPr>
          <p:nvPr/>
        </p:nvSpPr>
        <p:spPr bwMode="auto">
          <a:xfrm>
            <a:off x="3987800" y="957263"/>
            <a:ext cx="4933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r>
              <a:rPr lang="en-US" altLang="en-US" sz="1200" b="1" smtClean="0">
                <a:solidFill>
                  <a:srgbClr val="595959"/>
                </a:solidFill>
              </a:rPr>
              <a:t>Prepare + Prevent + Respond + Recover + Mitigate</a:t>
            </a:r>
          </a:p>
        </p:txBody>
      </p:sp>
      <p:pic>
        <p:nvPicPr>
          <p:cNvPr id="1032" name="Picture 3" descr="GIR red_v3_7-8-14-0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190500"/>
            <a:ext cx="2705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114300" y="6315075"/>
            <a:ext cx="1143000" cy="228600"/>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defRPr/>
            </a:pPr>
            <a:fld id="{11EC3022-DDDB-4C53-8952-4A1C78367126}" type="slidenum">
              <a:rPr lang="en-US" altLang="en-US" sz="1200" smtClean="0">
                <a:solidFill>
                  <a:srgbClr val="7F7F7F"/>
                </a:solidFill>
              </a:rPr>
              <a:pPr defTabSz="914400" eaLnBrk="1" hangingPunct="1">
                <a:defRPr/>
              </a:pPr>
              <a:t>‹#›</a:t>
            </a:fld>
            <a:endParaRPr lang="en-US" altLang="en-US" sz="1200" smtClean="0">
              <a:solidFill>
                <a:srgbClr val="7F7F7F"/>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sldNum="0" hdr="0" ftr="0" dt="0"/>
  <p:txStyles>
    <p:titleStyle>
      <a:lvl1pPr algn="r" defTabSz="457200" rtl="0" eaLnBrk="0" fontAlgn="base" hangingPunct="0">
        <a:spcBef>
          <a:spcPct val="0"/>
        </a:spcBef>
        <a:spcAft>
          <a:spcPct val="0"/>
        </a:spcAft>
        <a:defRPr sz="4400" kern="1200">
          <a:solidFill>
            <a:srgbClr val="17375E"/>
          </a:solidFill>
          <a:latin typeface="+mj-lt"/>
          <a:ea typeface="+mj-ea"/>
          <a:cs typeface="+mj-cs"/>
        </a:defRPr>
      </a:lvl1pPr>
      <a:lvl2pPr algn="r" defTabSz="457200" rtl="0" eaLnBrk="0" fontAlgn="base" hangingPunct="0">
        <a:spcBef>
          <a:spcPct val="0"/>
        </a:spcBef>
        <a:spcAft>
          <a:spcPct val="0"/>
        </a:spcAft>
        <a:defRPr sz="4400">
          <a:solidFill>
            <a:srgbClr val="17375E"/>
          </a:solidFill>
          <a:latin typeface="Calibri" panose="020F0502020204030204" pitchFamily="34" charset="0"/>
        </a:defRPr>
      </a:lvl2pPr>
      <a:lvl3pPr algn="r" defTabSz="457200" rtl="0" eaLnBrk="0" fontAlgn="base" hangingPunct="0">
        <a:spcBef>
          <a:spcPct val="0"/>
        </a:spcBef>
        <a:spcAft>
          <a:spcPct val="0"/>
        </a:spcAft>
        <a:defRPr sz="4400">
          <a:solidFill>
            <a:srgbClr val="17375E"/>
          </a:solidFill>
          <a:latin typeface="Calibri" panose="020F0502020204030204" pitchFamily="34" charset="0"/>
        </a:defRPr>
      </a:lvl3pPr>
      <a:lvl4pPr algn="r" defTabSz="457200" rtl="0" eaLnBrk="0" fontAlgn="base" hangingPunct="0">
        <a:spcBef>
          <a:spcPct val="0"/>
        </a:spcBef>
        <a:spcAft>
          <a:spcPct val="0"/>
        </a:spcAft>
        <a:defRPr sz="4400">
          <a:solidFill>
            <a:srgbClr val="17375E"/>
          </a:solidFill>
          <a:latin typeface="Calibri" panose="020F0502020204030204" pitchFamily="34" charset="0"/>
        </a:defRPr>
      </a:lvl4pPr>
      <a:lvl5pPr algn="r" defTabSz="457200" rtl="0" eaLnBrk="0" fontAlgn="base" hangingPunct="0">
        <a:spcBef>
          <a:spcPct val="0"/>
        </a:spcBef>
        <a:spcAft>
          <a:spcPct val="0"/>
        </a:spcAft>
        <a:defRPr sz="4400">
          <a:solidFill>
            <a:srgbClr val="17375E"/>
          </a:solidFill>
          <a:latin typeface="Calibri" panose="020F0502020204030204" pitchFamily="34" charset="0"/>
        </a:defRPr>
      </a:lvl5pPr>
      <a:lvl6pPr marL="457200" algn="r" defTabSz="457200" rtl="0" fontAlgn="base">
        <a:spcBef>
          <a:spcPct val="0"/>
        </a:spcBef>
        <a:spcAft>
          <a:spcPct val="0"/>
        </a:spcAft>
        <a:defRPr sz="4400">
          <a:solidFill>
            <a:srgbClr val="17375E"/>
          </a:solidFill>
          <a:latin typeface="Calibri" panose="020F0502020204030204" pitchFamily="34" charset="0"/>
        </a:defRPr>
      </a:lvl6pPr>
      <a:lvl7pPr marL="914400" algn="r" defTabSz="457200" rtl="0" fontAlgn="base">
        <a:spcBef>
          <a:spcPct val="0"/>
        </a:spcBef>
        <a:spcAft>
          <a:spcPct val="0"/>
        </a:spcAft>
        <a:defRPr sz="4400">
          <a:solidFill>
            <a:srgbClr val="17375E"/>
          </a:solidFill>
          <a:latin typeface="Calibri" panose="020F0502020204030204" pitchFamily="34" charset="0"/>
        </a:defRPr>
      </a:lvl7pPr>
      <a:lvl8pPr marL="1371600" algn="r" defTabSz="457200" rtl="0" fontAlgn="base">
        <a:spcBef>
          <a:spcPct val="0"/>
        </a:spcBef>
        <a:spcAft>
          <a:spcPct val="0"/>
        </a:spcAft>
        <a:defRPr sz="4400">
          <a:solidFill>
            <a:srgbClr val="17375E"/>
          </a:solidFill>
          <a:latin typeface="Calibri" panose="020F0502020204030204" pitchFamily="34" charset="0"/>
        </a:defRPr>
      </a:lvl8pPr>
      <a:lvl9pPr marL="1828800" algn="r" defTabSz="457200" rtl="0" fontAlgn="base">
        <a:spcBef>
          <a:spcPct val="0"/>
        </a:spcBef>
        <a:spcAft>
          <a:spcPct val="0"/>
        </a:spcAft>
        <a:defRPr sz="4400">
          <a:solidFill>
            <a:srgbClr val="17375E"/>
          </a:solidFill>
          <a:latin typeface="Calibri" panose="020F0502020204030204" pitchFamily="34" charset="0"/>
        </a:defRPr>
      </a:lvl9pPr>
    </p:titleStyle>
    <p:bodyStyle>
      <a:lvl1pPr marL="568325" indent="-342900" algn="l" defTabSz="569913" rtl="0" eaLnBrk="0" fontAlgn="base" hangingPunct="0">
        <a:spcBef>
          <a:spcPts val="600"/>
        </a:spcBef>
        <a:spcAft>
          <a:spcPct val="0"/>
        </a:spcAft>
        <a:buFont typeface="Arial" panose="020B0604020202020204" pitchFamily="34" charset="0"/>
        <a:buChar char="•"/>
        <a:defRPr sz="3200" kern="1200">
          <a:solidFill>
            <a:srgbClr val="595959"/>
          </a:solidFill>
          <a:latin typeface="+mn-lt"/>
          <a:ea typeface="+mn-ea"/>
          <a:cs typeface="+mn-cs"/>
        </a:defRPr>
      </a:lvl1pPr>
      <a:lvl2pPr marL="1023938" indent="-285750" algn="l" defTabSz="457200" rtl="0" eaLnBrk="0" fontAlgn="base" hangingPunct="0">
        <a:spcBef>
          <a:spcPts val="600"/>
        </a:spcBef>
        <a:spcAft>
          <a:spcPct val="0"/>
        </a:spcAft>
        <a:buFont typeface="Arial" panose="020B0604020202020204" pitchFamily="34" charset="0"/>
        <a:buChar char="–"/>
        <a:defRPr sz="2800" kern="1200">
          <a:solidFill>
            <a:srgbClr val="595959"/>
          </a:solidFill>
          <a:latin typeface="+mn-lt"/>
          <a:ea typeface="+mn-ea"/>
          <a:cs typeface="+mn-cs"/>
        </a:defRPr>
      </a:lvl2pPr>
      <a:lvl3pPr marL="1368425" indent="-228600" algn="l" defTabSz="457200" rtl="0" eaLnBrk="0" fontAlgn="base" hangingPunct="0">
        <a:spcBef>
          <a:spcPts val="600"/>
        </a:spcBef>
        <a:spcAft>
          <a:spcPct val="0"/>
        </a:spcAft>
        <a:buFont typeface="Courier New" panose="02070309020205020404" pitchFamily="49" charset="0"/>
        <a:buChar char="o"/>
        <a:defRPr sz="2600" kern="1200">
          <a:solidFill>
            <a:srgbClr val="595959"/>
          </a:solidFill>
          <a:latin typeface="+mn-lt"/>
          <a:ea typeface="+mn-ea"/>
          <a:cs typeface="+mn-cs"/>
        </a:defRPr>
      </a:lvl3pPr>
      <a:lvl4pPr marL="1825625" indent="-228600" algn="l" defTabSz="457200" rtl="0" eaLnBrk="0" fontAlgn="base" hangingPunct="0">
        <a:spcBef>
          <a:spcPts val="600"/>
        </a:spcBef>
        <a:spcAft>
          <a:spcPct val="0"/>
        </a:spcAft>
        <a:buFont typeface="Arial" panose="020B0604020202020204" pitchFamily="34" charset="0"/>
        <a:buChar char="–"/>
        <a:defRPr sz="2400" kern="1200">
          <a:solidFill>
            <a:srgbClr val="595959"/>
          </a:solidFill>
          <a:latin typeface="+mn-lt"/>
          <a:ea typeface="+mn-ea"/>
          <a:cs typeface="+mn-cs"/>
        </a:defRPr>
      </a:lvl4pPr>
      <a:lvl5pPr marL="2281238" indent="-228600" algn="l" defTabSz="457200" rtl="0" eaLnBrk="0" fontAlgn="base" hangingPunct="0">
        <a:spcBef>
          <a:spcPts val="600"/>
        </a:spcBef>
        <a:spcAft>
          <a:spcPct val="0"/>
        </a:spcAft>
        <a:buFont typeface="Arial" panose="020B0604020202020204" pitchFamily="34" charset="0"/>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630238" y="3240088"/>
            <a:ext cx="8229600" cy="903287"/>
          </a:xfrm>
          <a:prstGeom prst="rect">
            <a:avLst/>
          </a:prstGeom>
        </p:spPr>
        <p:txBody>
          <a:bodyPr>
            <a:normAutofit fontScale="82500" lnSpcReduction="20000"/>
          </a:bodyPr>
          <a:lstStyle>
            <a:lvl1pPr algn="r" defTabSz="457200" rtl="0" eaLnBrk="1" latinLnBrk="0" hangingPunct="1">
              <a:spcBef>
                <a:spcPct val="0"/>
              </a:spcBef>
              <a:buNone/>
              <a:defRPr sz="4400" kern="1200">
                <a:solidFill>
                  <a:srgbClr val="17375E"/>
                </a:solidFill>
                <a:latin typeface="+mj-lt"/>
                <a:ea typeface="+mj-ea"/>
                <a:cs typeface="+mj-cs"/>
              </a:defRPr>
            </a:lvl1pPr>
          </a:lstStyle>
          <a:p>
            <a:pPr algn="ctr" fontAlgn="auto">
              <a:spcAft>
                <a:spcPts val="0"/>
              </a:spcAft>
              <a:defRPr/>
            </a:pPr>
            <a:r>
              <a:rPr lang="en-US" sz="7300" b="1" dirty="0" smtClean="0">
                <a:effectLst>
                  <a:outerShdw blurRad="38100" dist="38100" dir="2700000" algn="tl">
                    <a:srgbClr val="000000">
                      <a:alpha val="43137"/>
                    </a:srgbClr>
                  </a:outerShdw>
                </a:effectLst>
              </a:rPr>
              <a:t>Individual Assistance (IA)</a:t>
            </a:r>
            <a:endParaRPr lang="en-US" sz="3600" b="1" dirty="0">
              <a:effectLst>
                <a:outerShdw blurRad="38100" dist="38100" dir="2700000" algn="tl">
                  <a:srgbClr val="000000">
                    <a:alpha val="43137"/>
                  </a:srgbClr>
                </a:outerShdw>
              </a:effectLst>
              <a:latin typeface="Segoe Print" panose="02000600000000000000" pitchFamily="2" charset="0"/>
            </a:endParaRPr>
          </a:p>
        </p:txBody>
      </p:sp>
      <p:pic>
        <p:nvPicPr>
          <p:cNvPr id="614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15014">
            <a:off x="7588250" y="5118100"/>
            <a:ext cx="15652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pPr eaLnBrk="1" hangingPunct="1"/>
            <a:r>
              <a:rPr lang="en-US" altLang="en-US" smtClean="0"/>
              <a:t>Bottom line . . .</a:t>
            </a:r>
          </a:p>
        </p:txBody>
      </p:sp>
      <p:sp>
        <p:nvSpPr>
          <p:cNvPr id="3" name="Content Placeholder 2"/>
          <p:cNvSpPr>
            <a:spLocks noGrp="1"/>
          </p:cNvSpPr>
          <p:nvPr>
            <p:ph idx="1"/>
          </p:nvPr>
        </p:nvSpPr>
        <p:spPr>
          <a:xfrm>
            <a:off x="457200" y="2870200"/>
            <a:ext cx="7964488" cy="2146300"/>
          </a:xfrm>
        </p:spPr>
        <p:txBody>
          <a:bodyPr rtlCol="0">
            <a:normAutofit/>
          </a:bodyPr>
          <a:lstStyle/>
          <a:p>
            <a:pPr marL="331470" indent="-347472" eaLnBrk="1" fontAlgn="auto" hangingPunct="1">
              <a:lnSpc>
                <a:spcPct val="120000"/>
              </a:lnSpc>
              <a:spcBef>
                <a:spcPts val="720"/>
              </a:spcBef>
              <a:spcAft>
                <a:spcPts val="0"/>
              </a:spcAft>
              <a:buFont typeface="Arial"/>
              <a:buChar char="•"/>
              <a:defRPr/>
            </a:pPr>
            <a:r>
              <a:rPr lang="en-US" sz="3494" dirty="0" smtClean="0"/>
              <a:t>Programs </a:t>
            </a:r>
            <a:r>
              <a:rPr lang="en-US" sz="3494" dirty="0"/>
              <a:t>provide a </a:t>
            </a:r>
            <a:r>
              <a:rPr lang="en-US" sz="3494" b="1" dirty="0">
                <a:solidFill>
                  <a:srgbClr val="800000"/>
                </a:solidFill>
              </a:rPr>
              <a:t>safety net </a:t>
            </a:r>
            <a:r>
              <a:rPr lang="en-US" sz="3494" dirty="0"/>
              <a:t>for those </a:t>
            </a:r>
            <a:r>
              <a:rPr lang="en-US" sz="3494" b="1" dirty="0"/>
              <a:t>without essential </a:t>
            </a:r>
            <a:r>
              <a:rPr lang="en-US" sz="3494" b="1" dirty="0" smtClean="0"/>
              <a:t>basics.</a:t>
            </a:r>
          </a:p>
        </p:txBody>
      </p:sp>
      <p:pic>
        <p:nvPicPr>
          <p:cNvPr id="24580" name="Picture 4" descr="49919.jpg"/>
          <p:cNvPicPr>
            <a:picLocks noChangeAspect="1"/>
          </p:cNvPicPr>
          <p:nvPr/>
        </p:nvPicPr>
        <p:blipFill>
          <a:blip r:embed="rId3">
            <a:extLst>
              <a:ext uri="{28A0092B-C50C-407E-A947-70E740481C1C}">
                <a14:useLocalDpi xmlns:a14="http://schemas.microsoft.com/office/drawing/2010/main" val="0"/>
              </a:ext>
            </a:extLst>
          </a:blip>
          <a:srcRect l="8414" r="14424"/>
          <a:stretch>
            <a:fillRect/>
          </a:stretch>
        </p:blipFill>
        <p:spPr bwMode="auto">
          <a:xfrm>
            <a:off x="0" y="4776788"/>
            <a:ext cx="2085975"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49919.jpg"/>
          <p:cNvPicPr>
            <a:picLocks noChangeAspect="1"/>
          </p:cNvPicPr>
          <p:nvPr/>
        </p:nvPicPr>
        <p:blipFill>
          <a:blip r:embed="rId4">
            <a:extLst>
              <a:ext uri="{28A0092B-C50C-407E-A947-70E740481C1C}">
                <a14:useLocalDpi xmlns:a14="http://schemas.microsoft.com/office/drawing/2010/main" val="0"/>
              </a:ext>
            </a:extLst>
          </a:blip>
          <a:srcRect l="3612" r="10835"/>
          <a:stretch>
            <a:fillRect/>
          </a:stretch>
        </p:blipFill>
        <p:spPr bwMode="auto">
          <a:xfrm>
            <a:off x="2035175" y="4776788"/>
            <a:ext cx="2306638"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4991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6413" y="4776788"/>
            <a:ext cx="249555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eaLnBrk="1" hangingPunct="1"/>
            <a:r>
              <a:rPr lang="en-US" altLang="en-US" smtClean="0"/>
              <a:t>How to Apply</a:t>
            </a:r>
          </a:p>
        </p:txBody>
      </p:sp>
      <p:sp>
        <p:nvSpPr>
          <p:cNvPr id="3" name="Content Placeholder 2"/>
          <p:cNvSpPr>
            <a:spLocks noGrp="1"/>
          </p:cNvSpPr>
          <p:nvPr>
            <p:ph idx="1"/>
          </p:nvPr>
        </p:nvSpPr>
        <p:spPr>
          <a:xfrm>
            <a:off x="457200" y="2208213"/>
            <a:ext cx="7964488" cy="2146300"/>
          </a:xfrm>
        </p:spPr>
        <p:txBody>
          <a:bodyPr rtlCol="0">
            <a:normAutofit/>
          </a:bodyPr>
          <a:lstStyle/>
          <a:p>
            <a:pPr marL="331470" indent="-347472" eaLnBrk="1" fontAlgn="auto" hangingPunct="1">
              <a:lnSpc>
                <a:spcPct val="120000"/>
              </a:lnSpc>
              <a:spcBef>
                <a:spcPts val="720"/>
              </a:spcBef>
              <a:spcAft>
                <a:spcPts val="0"/>
              </a:spcAft>
              <a:buFont typeface="Arial"/>
              <a:buChar char="•"/>
              <a:defRPr/>
            </a:pPr>
            <a:r>
              <a:rPr lang="en-US" sz="3494" dirty="0" smtClean="0"/>
              <a:t>Individuals can apply online at </a:t>
            </a:r>
            <a:r>
              <a:rPr lang="en-US" sz="3494" b="1" dirty="0" smtClean="0">
                <a:solidFill>
                  <a:srgbClr val="C00000"/>
                </a:solidFill>
              </a:rPr>
              <a:t>DisasterAssistance.gov</a:t>
            </a:r>
            <a:r>
              <a:rPr lang="en-US" sz="3494" dirty="0" smtClean="0"/>
              <a:t>.</a:t>
            </a:r>
          </a:p>
          <a:p>
            <a:pPr marL="331470" indent="-347472" eaLnBrk="1" fontAlgn="auto" hangingPunct="1">
              <a:lnSpc>
                <a:spcPct val="120000"/>
              </a:lnSpc>
              <a:spcBef>
                <a:spcPts val="720"/>
              </a:spcBef>
              <a:spcAft>
                <a:spcPts val="0"/>
              </a:spcAft>
              <a:buFont typeface="Arial"/>
              <a:buChar char="•"/>
              <a:defRPr/>
            </a:pPr>
            <a:r>
              <a:rPr lang="en-US" sz="3494" dirty="0" smtClean="0"/>
              <a:t>Or by phone: </a:t>
            </a:r>
            <a:r>
              <a:rPr lang="en-US" sz="3494" b="1" dirty="0" smtClean="0">
                <a:solidFill>
                  <a:srgbClr val="C00000"/>
                </a:solidFill>
              </a:rPr>
              <a:t>800-621-3362</a:t>
            </a:r>
          </a:p>
        </p:txBody>
      </p:sp>
      <p:pic>
        <p:nvPicPr>
          <p:cNvPr id="2" name="Picture 1"/>
          <p:cNvPicPr>
            <a:picLocks noChangeAspect="1"/>
          </p:cNvPicPr>
          <p:nvPr/>
        </p:nvPicPr>
        <p:blipFill>
          <a:blip r:embed="rId3"/>
          <a:stretch>
            <a:fillRect/>
          </a:stretch>
        </p:blipFill>
        <p:spPr>
          <a:xfrm>
            <a:off x="1220788" y="4491038"/>
            <a:ext cx="6910387" cy="1952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828800"/>
            <a:ext cx="8229600" cy="1066800"/>
          </a:xfrm>
        </p:spPr>
        <p:txBody>
          <a:bodyPr/>
          <a:lstStyle/>
          <a:p>
            <a:pPr eaLnBrk="1" hangingPunct="1"/>
            <a:r>
              <a:rPr lang="en-US" altLang="en-US" smtClean="0"/>
              <a:t>To learn more . . .</a:t>
            </a:r>
          </a:p>
        </p:txBody>
      </p:sp>
      <p:sp>
        <p:nvSpPr>
          <p:cNvPr id="28675" name="Content Placeholder 2"/>
          <p:cNvSpPr>
            <a:spLocks noGrp="1"/>
          </p:cNvSpPr>
          <p:nvPr>
            <p:ph idx="1"/>
          </p:nvPr>
        </p:nvSpPr>
        <p:spPr>
          <a:xfrm>
            <a:off x="457200" y="3163888"/>
            <a:ext cx="8229600" cy="3387725"/>
          </a:xfrm>
        </p:spPr>
        <p:txBody>
          <a:bodyPr/>
          <a:lstStyle/>
          <a:p>
            <a:pPr marL="0" indent="0" algn="ctr" eaLnBrk="1" hangingPunct="1">
              <a:buFont typeface="Arial" panose="020B0604020202020204" pitchFamily="34" charset="0"/>
              <a:buNone/>
            </a:pPr>
            <a:r>
              <a:rPr lang="en-US" altLang="en-US" sz="3000" b="1" u="sng" smtClean="0">
                <a:solidFill>
                  <a:srgbClr val="0000FF"/>
                </a:solidFill>
              </a:rPr>
              <a:t>http://www.fema.gov </a:t>
            </a:r>
          </a:p>
          <a:p>
            <a:pPr marL="0" indent="0" algn="ctr" eaLnBrk="1" hangingPunct="1">
              <a:buFont typeface="Arial" panose="020B0604020202020204" pitchFamily="34" charset="0"/>
              <a:buNone/>
            </a:pPr>
            <a:r>
              <a:rPr lang="en-US" altLang="en-US" sz="3000" b="1" u="sng" smtClean="0">
                <a:solidFill>
                  <a:srgbClr val="0000FF"/>
                </a:solidFill>
              </a:rPr>
              <a:t>http://www.disasterassistance.gov </a:t>
            </a:r>
          </a:p>
          <a:p>
            <a:pPr marL="0" indent="0" algn="ctr" eaLnBrk="1" hangingPunct="1">
              <a:buFont typeface="Arial" panose="020B0604020202020204" pitchFamily="34" charset="0"/>
              <a:buNone/>
            </a:pPr>
            <a:r>
              <a:rPr lang="en-US" altLang="en-US" sz="3000" b="1" u="sng" smtClean="0">
                <a:solidFill>
                  <a:srgbClr val="0000FF"/>
                </a:solidFill>
              </a:rPr>
              <a:t>http://www.sba.gov </a:t>
            </a:r>
          </a:p>
          <a:p>
            <a:pPr marL="0" indent="0" algn="ctr" eaLnBrk="1" hangingPunct="1">
              <a:buFont typeface="Arial" panose="020B0604020202020204" pitchFamily="34" charset="0"/>
              <a:buNone/>
            </a:pPr>
            <a:r>
              <a:rPr lang="en-US" altLang="en-US" sz="3000" b="1" u="sng" smtClean="0">
                <a:solidFill>
                  <a:srgbClr val="0000FF"/>
                </a:solidFill>
              </a:rPr>
              <a:t>http://www.getagameplan.org</a:t>
            </a:r>
          </a:p>
          <a:p>
            <a:pPr marL="0" indent="0" algn="ctr" eaLnBrk="1" hangingPunct="1">
              <a:buFont typeface="Arial" panose="020B0604020202020204" pitchFamily="34" charset="0"/>
              <a:buNone/>
            </a:pPr>
            <a:endParaRPr lang="en-US" altLang="en-US" sz="3000" b="1" u="sng" smtClean="0">
              <a:solidFill>
                <a:srgbClr val="0000FF"/>
              </a:solidFill>
            </a:endParaRPr>
          </a:p>
          <a:p>
            <a:pPr marL="0" lvl="1" indent="0" algn="ctr" eaLnBrk="1" hangingPunct="1">
              <a:buFont typeface="Arial" panose="020B0604020202020204" pitchFamily="34" charset="0"/>
              <a:buNone/>
            </a:pPr>
            <a:endParaRPr lang="en-US" altLang="en-US" sz="3000" b="1" u="sng" smtClean="0">
              <a:solidFill>
                <a:srgbClr val="0000FF"/>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36700"/>
            <a:ext cx="8229600" cy="990600"/>
          </a:xfrm>
        </p:spPr>
        <p:txBody>
          <a:bodyPr/>
          <a:lstStyle/>
          <a:p>
            <a:pPr eaLnBrk="1" hangingPunct="1"/>
            <a:r>
              <a:rPr lang="en-US" altLang="en-US" smtClean="0"/>
              <a:t>…or contact GOHSEP</a:t>
            </a:r>
          </a:p>
        </p:txBody>
      </p:sp>
      <p:sp>
        <p:nvSpPr>
          <p:cNvPr id="4" name="Rectangle 2"/>
          <p:cNvSpPr txBox="1">
            <a:spLocks noChangeArrowheads="1"/>
          </p:cNvSpPr>
          <p:nvPr/>
        </p:nvSpPr>
        <p:spPr>
          <a:xfrm>
            <a:off x="2362200" y="3521075"/>
            <a:ext cx="4318000" cy="1724025"/>
          </a:xfrm>
          <a:prstGeom prst="rect">
            <a:avLst/>
          </a:prstGeom>
        </p:spPr>
        <p:txBody>
          <a:bodyPr/>
          <a:lstStyle/>
          <a:p>
            <a:pPr algn="ctr" eaLnBrk="1" fontAlgn="auto" hangingPunct="1">
              <a:spcBef>
                <a:spcPts val="720"/>
              </a:spcBef>
              <a:spcAft>
                <a:spcPts val="0"/>
              </a:spcAft>
              <a:buFont typeface="Arial"/>
              <a:buNone/>
              <a:defRPr/>
            </a:pPr>
            <a:r>
              <a:rPr lang="en-US" sz="3200" b="1" dirty="0">
                <a:solidFill>
                  <a:srgbClr val="800000"/>
                </a:solidFill>
                <a:latin typeface="+mn-lt"/>
                <a:cs typeface="+mn-cs"/>
              </a:rPr>
              <a:t>Connie Mincey</a:t>
            </a:r>
          </a:p>
          <a:p>
            <a:pPr algn="ctr" eaLnBrk="1" fontAlgn="auto" hangingPunct="1">
              <a:spcBef>
                <a:spcPts val="720"/>
              </a:spcBef>
              <a:spcAft>
                <a:spcPts val="0"/>
              </a:spcAft>
              <a:defRPr/>
            </a:pPr>
            <a:r>
              <a:rPr lang="en-US" sz="3200" b="1" dirty="0">
                <a:solidFill>
                  <a:schemeClr val="tx1">
                    <a:lumMod val="75000"/>
                    <a:lumOff val="25000"/>
                  </a:schemeClr>
                </a:solidFill>
                <a:latin typeface="+mn-lt"/>
                <a:cs typeface="+mn-cs"/>
              </a:rPr>
              <a:t>225.572.4176</a:t>
            </a:r>
          </a:p>
          <a:p>
            <a:pPr algn="ctr" eaLnBrk="1" fontAlgn="auto" hangingPunct="1">
              <a:spcBef>
                <a:spcPts val="720"/>
              </a:spcBef>
              <a:spcAft>
                <a:spcPts val="0"/>
              </a:spcAft>
              <a:defRPr/>
            </a:pPr>
            <a:r>
              <a:rPr lang="en-US" sz="3200" b="1" u="sng" dirty="0">
                <a:solidFill>
                  <a:srgbClr val="0000FF"/>
                </a:solidFill>
                <a:latin typeface="+mn-lt"/>
                <a:cs typeface="+mn-cs"/>
              </a:rPr>
              <a:t>connie.mincey@la.gov</a:t>
            </a:r>
          </a:p>
        </p:txBody>
      </p:sp>
      <p:sp>
        <p:nvSpPr>
          <p:cNvPr id="30724" name="Rectangle 2"/>
          <p:cNvSpPr txBox="1">
            <a:spLocks noChangeArrowheads="1"/>
          </p:cNvSpPr>
          <p:nvPr/>
        </p:nvSpPr>
        <p:spPr bwMode="auto">
          <a:xfrm>
            <a:off x="774700" y="2959100"/>
            <a:ext cx="75819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ts val="725"/>
              </a:spcBef>
            </a:pPr>
            <a:r>
              <a:rPr lang="en-US" altLang="en-US" sz="3200" b="1">
                <a:solidFill>
                  <a:srgbClr val="404040"/>
                </a:solidFill>
              </a:rPr>
              <a:t>Individual Assistance</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3"/>
          <p:cNvSpPr>
            <a:spLocks noGrp="1"/>
          </p:cNvSpPr>
          <p:nvPr>
            <p:ph type="subTitle" idx="1"/>
          </p:nvPr>
        </p:nvSpPr>
        <p:spPr>
          <a:xfrm>
            <a:off x="396875" y="1825625"/>
            <a:ext cx="5438775" cy="4181475"/>
          </a:xfrm>
        </p:spPr>
        <p:txBody>
          <a:bodyPr/>
          <a:lstStyle/>
          <a:p>
            <a:pPr marL="457200" indent="-457200" algn="l" eaLnBrk="1" hangingPunct="1">
              <a:buFont typeface="Arial" panose="020B0604020202020204" pitchFamily="34" charset="0"/>
              <a:buChar char="•"/>
            </a:pPr>
            <a:r>
              <a:rPr lang="en-US" altLang="en-US" smtClean="0"/>
              <a:t>FEMA provides a variety of programs that help </a:t>
            </a:r>
            <a:r>
              <a:rPr lang="en-US" altLang="en-US" b="1" smtClean="0">
                <a:solidFill>
                  <a:srgbClr val="C00000"/>
                </a:solidFill>
              </a:rPr>
              <a:t>individuals + families </a:t>
            </a:r>
            <a:r>
              <a:rPr lang="en-US" altLang="en-US" smtClean="0"/>
              <a:t>recovering from the impacts of a disaster.</a:t>
            </a:r>
          </a:p>
          <a:p>
            <a:pPr marL="457200" indent="-457200" algn="l" eaLnBrk="1" hangingPunct="1">
              <a:buFont typeface="Arial" panose="020B0604020202020204" pitchFamily="34" charset="0"/>
              <a:buChar char="•"/>
            </a:pPr>
            <a:r>
              <a:rPr lang="en-US" altLang="en-US" smtClean="0"/>
              <a:t>FEMA IA grant program is managed through </a:t>
            </a:r>
            <a:r>
              <a:rPr lang="en-US" altLang="en-US" b="1" smtClean="0">
                <a:solidFill>
                  <a:srgbClr val="C00000"/>
                </a:solidFill>
              </a:rPr>
              <a:t>FEMA</a:t>
            </a:r>
            <a:r>
              <a:rPr lang="en-US" altLang="en-US" smtClean="0"/>
              <a:t> and assisted by </a:t>
            </a:r>
            <a:r>
              <a:rPr lang="en-US" altLang="en-US" b="1" smtClean="0">
                <a:solidFill>
                  <a:srgbClr val="C00000"/>
                </a:solidFill>
              </a:rPr>
              <a:t>GOHSEP</a:t>
            </a:r>
            <a:r>
              <a:rPr lang="en-US" altLang="en-US" smtClean="0"/>
              <a:t>.</a:t>
            </a:r>
          </a:p>
        </p:txBody>
      </p:sp>
      <p:pic>
        <p:nvPicPr>
          <p:cNvPr id="40962" name="Picture 2" descr="http://www.houstonpublicmedia.org/wp-content/uploads/2016/05/02181912/Photo-for-story-on-FEMA-recovery-centers-for-victims-of-the-April-2016-floods-in-Houston-and-Harris-County-05-02-2016-1000x750.jpg?86f6a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187" y="2653552"/>
            <a:ext cx="2944906" cy="22086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612900"/>
            <a:ext cx="8229600" cy="1409700"/>
          </a:xfrm>
        </p:spPr>
        <p:txBody>
          <a:bodyPr/>
          <a:lstStyle/>
          <a:p>
            <a:pPr eaLnBrk="1" hangingPunct="1"/>
            <a:r>
              <a:rPr lang="en-US" altLang="en-US" smtClean="0"/>
              <a:t>Decoding Acronyms. . . </a:t>
            </a:r>
            <a:endParaRPr lang="en-US" altLang="en-US" smtClean="0">
              <a:solidFill>
                <a:srgbClr val="0000FF"/>
              </a:solidFill>
            </a:endParaRPr>
          </a:p>
        </p:txBody>
      </p:sp>
      <p:sp>
        <p:nvSpPr>
          <p:cNvPr id="10243" name="Content Placeholder 2"/>
          <p:cNvSpPr>
            <a:spLocks noGrp="1"/>
          </p:cNvSpPr>
          <p:nvPr>
            <p:ph idx="1"/>
          </p:nvPr>
        </p:nvSpPr>
        <p:spPr>
          <a:xfrm>
            <a:off x="635000" y="3022600"/>
            <a:ext cx="7658100" cy="3717925"/>
          </a:xfrm>
        </p:spPr>
        <p:txBody>
          <a:bodyPr/>
          <a:lstStyle/>
          <a:p>
            <a:pPr eaLnBrk="1" hangingPunct="1">
              <a:buFont typeface="Arial" panose="020B0604020202020204" pitchFamily="34" charset="0"/>
              <a:buNone/>
              <a:tabLst>
                <a:tab pos="1943100" algn="l"/>
              </a:tabLst>
            </a:pPr>
            <a:r>
              <a:rPr lang="en-US" altLang="en-US" b="1" smtClean="0">
                <a:solidFill>
                  <a:srgbClr val="404040"/>
                </a:solidFill>
              </a:rPr>
              <a:t>DRC: 	</a:t>
            </a:r>
            <a:r>
              <a:rPr lang="en-US" altLang="en-US" smtClean="0">
                <a:solidFill>
                  <a:srgbClr val="404040"/>
                </a:solidFill>
              </a:rPr>
              <a:t>Disaster Recovery Center</a:t>
            </a:r>
          </a:p>
          <a:p>
            <a:pPr eaLnBrk="1" hangingPunct="1">
              <a:buFont typeface="Arial" panose="020B0604020202020204" pitchFamily="34" charset="0"/>
              <a:buNone/>
              <a:tabLst>
                <a:tab pos="1943100" algn="l"/>
              </a:tabLst>
            </a:pPr>
            <a:r>
              <a:rPr lang="en-US" altLang="en-US" b="1" smtClean="0">
                <a:solidFill>
                  <a:srgbClr val="404040"/>
                </a:solidFill>
              </a:rPr>
              <a:t>OFA:	</a:t>
            </a:r>
            <a:r>
              <a:rPr lang="en-US" altLang="en-US" smtClean="0">
                <a:solidFill>
                  <a:srgbClr val="404040"/>
                </a:solidFill>
              </a:rPr>
              <a:t>Other Federal Agencies</a:t>
            </a:r>
          </a:p>
          <a:p>
            <a:pPr eaLnBrk="1" hangingPunct="1">
              <a:buFont typeface="Arial" panose="020B0604020202020204" pitchFamily="34" charset="0"/>
              <a:buNone/>
              <a:tabLst>
                <a:tab pos="1943100" algn="l"/>
              </a:tabLst>
            </a:pPr>
            <a:r>
              <a:rPr lang="en-US" altLang="en-US" b="1" smtClean="0">
                <a:solidFill>
                  <a:srgbClr val="404040"/>
                </a:solidFill>
              </a:rPr>
              <a:t>ONA: </a:t>
            </a:r>
            <a:r>
              <a:rPr lang="en-US" altLang="en-US" smtClean="0">
                <a:solidFill>
                  <a:srgbClr val="404040"/>
                </a:solidFill>
              </a:rPr>
              <a:t>	Other Needs Assistance</a:t>
            </a:r>
          </a:p>
          <a:p>
            <a:pPr eaLnBrk="1" hangingPunct="1">
              <a:buFont typeface="Arial" panose="020B0604020202020204" pitchFamily="34" charset="0"/>
              <a:buNone/>
              <a:tabLst>
                <a:tab pos="1943100" algn="l"/>
              </a:tabLst>
            </a:pPr>
            <a:r>
              <a:rPr lang="en-US" altLang="en-US" b="1" smtClean="0">
                <a:solidFill>
                  <a:srgbClr val="404040"/>
                </a:solidFill>
              </a:rPr>
              <a:t>POD:	</a:t>
            </a:r>
            <a:r>
              <a:rPr lang="en-US" altLang="en-US" smtClean="0">
                <a:solidFill>
                  <a:srgbClr val="404040"/>
                </a:solidFill>
              </a:rPr>
              <a:t>Points of Distribution</a:t>
            </a:r>
            <a:endParaRPr lang="en-US" altLang="en-US" b="1" smtClean="0">
              <a:solidFill>
                <a:srgbClr val="404040"/>
              </a:solidFill>
            </a:endParaRPr>
          </a:p>
          <a:p>
            <a:pPr eaLnBrk="1" hangingPunct="1">
              <a:buFont typeface="Arial" panose="020B0604020202020204" pitchFamily="34" charset="0"/>
              <a:buNone/>
              <a:tabLst>
                <a:tab pos="1943100" algn="l"/>
              </a:tabLst>
            </a:pPr>
            <a:r>
              <a:rPr lang="en-US" altLang="en-US" b="1" smtClean="0">
                <a:solidFill>
                  <a:srgbClr val="404040"/>
                </a:solidFill>
              </a:rPr>
              <a:t>SBA:	</a:t>
            </a:r>
            <a:r>
              <a:rPr lang="en-US" altLang="en-US" smtClean="0">
                <a:solidFill>
                  <a:srgbClr val="404040"/>
                </a:solidFill>
              </a:rPr>
              <a:t>Small Business Administration</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2730500"/>
          <a:ext cx="8001000" cy="2803525"/>
        </p:xfrm>
        <a:graphic>
          <a:graphicData uri="http://schemas.openxmlformats.org/drawingml/2006/table">
            <a:tbl>
              <a:tblPr firstRow="1" bandRow="1">
                <a:tableStyleId>{5C22544A-7EE6-4342-B048-85BDC9FD1C3A}</a:tableStyleId>
              </a:tblPr>
              <a:tblGrid>
                <a:gridCol w="1678898"/>
                <a:gridCol w="1403454"/>
                <a:gridCol w="3003654"/>
                <a:gridCol w="1914993"/>
              </a:tblGrid>
              <a:tr h="1066634">
                <a:tc>
                  <a:txBody>
                    <a:bodyPr/>
                    <a:lstStyle/>
                    <a:p>
                      <a:r>
                        <a:rPr lang="en-US" sz="3000" b="1" dirty="0" smtClean="0">
                          <a:solidFill>
                            <a:srgbClr val="800000"/>
                          </a:solidFill>
                        </a:rPr>
                        <a:t>Financial</a:t>
                      </a:r>
                      <a:endParaRPr lang="en-US" sz="3000" b="1" dirty="0"/>
                    </a:p>
                  </a:txBody>
                  <a:tcPr marT="45713" marB="45713">
                    <a:lnL w="12700" cap="flat" cmpd="sng" algn="ctr">
                      <a:solidFill>
                        <a:srgbClr val="EEECE1">
                          <a:lumMod val="50000"/>
                        </a:srgbClr>
                      </a:solidFill>
                      <a:prstDash val="solid"/>
                      <a:round/>
                      <a:headEnd type="none" w="med" len="med"/>
                      <a:tailEnd type="none" w="med" len="med"/>
                    </a:lnL>
                    <a:lnR w="12700" cap="flat" cmpd="sng" algn="ctr">
                      <a:solidFill>
                        <a:srgbClr val="EEECE1">
                          <a:lumMod val="50000"/>
                        </a:srgbClr>
                      </a:solidFill>
                      <a:prstDash val="solid"/>
                      <a:round/>
                      <a:headEnd type="none" w="med" len="med"/>
                      <a:tailEnd type="none" w="med" len="med"/>
                    </a:lnR>
                    <a:lnT w="12700" cap="flat" cmpd="sng" algn="ctr">
                      <a:solidFill>
                        <a:srgbClr val="EEECE1">
                          <a:lumMod val="50000"/>
                        </a:srgbClr>
                      </a:solidFill>
                      <a:prstDash val="solid"/>
                      <a:round/>
                      <a:headEnd type="none" w="med" len="med"/>
                      <a:tailEnd type="none" w="med" len="med"/>
                    </a:lnT>
                    <a:lnB w="12700" cap="flat" cmpd="sng" algn="ctr">
                      <a:solidFill>
                        <a:srgbClr val="EEECE1">
                          <a:lumMod val="50000"/>
                        </a:srgbClr>
                      </a:solidFill>
                      <a:prstDash val="solid"/>
                      <a:round/>
                      <a:headEnd type="none" w="med" len="med"/>
                      <a:tailEnd type="none" w="med" len="med"/>
                    </a:lnB>
                    <a:solidFill>
                      <a:schemeClr val="bg1"/>
                    </a:solidFill>
                  </a:tcPr>
                </a:tc>
                <a:tc>
                  <a:txBody>
                    <a:bodyPr/>
                    <a:lstStyle/>
                    <a:p>
                      <a:r>
                        <a:rPr lang="en-US" sz="3000" b="1" dirty="0" smtClean="0">
                          <a:solidFill>
                            <a:srgbClr val="800000"/>
                          </a:solidFill>
                        </a:rPr>
                        <a:t>Direct</a:t>
                      </a:r>
                      <a:endParaRPr lang="en-US" sz="3000" b="1" dirty="0"/>
                    </a:p>
                  </a:txBody>
                  <a:tcPr marT="45713" marB="45713">
                    <a:lnL w="12700" cap="flat" cmpd="sng" algn="ctr">
                      <a:solidFill>
                        <a:srgbClr val="EEECE1">
                          <a:lumMod val="50000"/>
                        </a:srgbClr>
                      </a:solidFill>
                      <a:prstDash val="solid"/>
                      <a:round/>
                      <a:headEnd type="none" w="med" len="med"/>
                      <a:tailEnd type="none" w="med" len="med"/>
                    </a:lnL>
                    <a:lnR w="12700" cap="flat" cmpd="sng" algn="ctr">
                      <a:solidFill>
                        <a:srgbClr val="EEECE1">
                          <a:lumMod val="50000"/>
                        </a:srgbClr>
                      </a:solidFill>
                      <a:prstDash val="solid"/>
                      <a:round/>
                      <a:headEnd type="none" w="med" len="med"/>
                      <a:tailEnd type="none" w="med" len="med"/>
                    </a:lnR>
                    <a:lnT w="12700" cap="flat" cmpd="sng" algn="ctr">
                      <a:solidFill>
                        <a:srgbClr val="EEECE1">
                          <a:lumMod val="50000"/>
                        </a:srgbClr>
                      </a:solidFill>
                      <a:prstDash val="solid"/>
                      <a:round/>
                      <a:headEnd type="none" w="med" len="med"/>
                      <a:tailEnd type="none" w="med" len="med"/>
                    </a:lnT>
                    <a:lnB w="12700" cap="flat" cmpd="sng" algn="ctr">
                      <a:solidFill>
                        <a:srgbClr val="EEECE1">
                          <a:lumMod val="50000"/>
                        </a:srgbClr>
                      </a:solidFill>
                      <a:prstDash val="solid"/>
                      <a:round/>
                      <a:headEnd type="none" w="med" len="med"/>
                      <a:tailEnd type="none" w="med" len="med"/>
                    </a:lnB>
                    <a:solidFill>
                      <a:schemeClr val="bg1"/>
                    </a:solidFill>
                  </a:tcPr>
                </a:tc>
                <a:tc>
                  <a:txBody>
                    <a:bodyPr/>
                    <a:lstStyle/>
                    <a:p>
                      <a:r>
                        <a:rPr lang="en-US" sz="3000" b="1" dirty="0" smtClean="0">
                          <a:solidFill>
                            <a:srgbClr val="800000"/>
                          </a:solidFill>
                        </a:rPr>
                        <a:t>Other needs assistance (ONA)</a:t>
                      </a:r>
                      <a:endParaRPr lang="en-US" sz="3000" b="1" dirty="0"/>
                    </a:p>
                  </a:txBody>
                  <a:tcPr marT="45713" marB="45713">
                    <a:lnL w="12700" cap="flat" cmpd="sng" algn="ctr">
                      <a:solidFill>
                        <a:srgbClr val="EEECE1">
                          <a:lumMod val="50000"/>
                        </a:srgbClr>
                      </a:solidFill>
                      <a:prstDash val="solid"/>
                      <a:round/>
                      <a:headEnd type="none" w="med" len="med"/>
                      <a:tailEnd type="none" w="med" len="med"/>
                    </a:lnL>
                    <a:lnR w="12700" cap="flat" cmpd="sng" algn="ctr">
                      <a:solidFill>
                        <a:srgbClr val="EEECE1">
                          <a:lumMod val="50000"/>
                        </a:srgbClr>
                      </a:solidFill>
                      <a:prstDash val="solid"/>
                      <a:round/>
                      <a:headEnd type="none" w="med" len="med"/>
                      <a:tailEnd type="none" w="med" len="med"/>
                    </a:lnR>
                    <a:lnT w="12700" cap="flat" cmpd="sng" algn="ctr">
                      <a:solidFill>
                        <a:srgbClr val="EEECE1">
                          <a:lumMod val="50000"/>
                        </a:srgbClr>
                      </a:solidFill>
                      <a:prstDash val="solid"/>
                      <a:round/>
                      <a:headEnd type="none" w="med" len="med"/>
                      <a:tailEnd type="none" w="med" len="med"/>
                    </a:lnT>
                    <a:lnB w="12700" cap="flat" cmpd="sng" algn="ctr">
                      <a:solidFill>
                        <a:srgbClr val="EEECE1">
                          <a:lumMod val="50000"/>
                        </a:srgbClr>
                      </a:solidFill>
                      <a:prstDash val="solid"/>
                      <a:round/>
                      <a:headEnd type="none" w="med" len="med"/>
                      <a:tailEnd type="none" w="med" len="med"/>
                    </a:lnB>
                    <a:solidFill>
                      <a:schemeClr val="bg1"/>
                    </a:solidFill>
                  </a:tcPr>
                </a:tc>
                <a:tc>
                  <a:txBody>
                    <a:bodyPr/>
                    <a:lstStyle/>
                    <a:p>
                      <a:r>
                        <a:rPr lang="en-US" sz="3000" b="1" dirty="0" smtClean="0">
                          <a:solidFill>
                            <a:srgbClr val="800000"/>
                          </a:solidFill>
                        </a:rPr>
                        <a:t>Blue Roof Program</a:t>
                      </a:r>
                      <a:endParaRPr lang="en-US" sz="3000" b="1" dirty="0"/>
                    </a:p>
                  </a:txBody>
                  <a:tcPr marT="45713" marB="45713">
                    <a:lnL w="12700" cap="flat" cmpd="sng" algn="ctr">
                      <a:solidFill>
                        <a:srgbClr val="EEECE1">
                          <a:lumMod val="50000"/>
                        </a:srgbClr>
                      </a:solidFill>
                      <a:prstDash val="solid"/>
                      <a:round/>
                      <a:headEnd type="none" w="med" len="med"/>
                      <a:tailEnd type="none" w="med" len="med"/>
                    </a:lnL>
                    <a:lnR w="12700" cap="flat" cmpd="sng" algn="ctr">
                      <a:solidFill>
                        <a:srgbClr val="EEECE1">
                          <a:lumMod val="50000"/>
                        </a:srgbClr>
                      </a:solidFill>
                      <a:prstDash val="solid"/>
                      <a:round/>
                      <a:headEnd type="none" w="med" len="med"/>
                      <a:tailEnd type="none" w="med" len="med"/>
                    </a:lnR>
                    <a:lnT w="12700" cap="flat" cmpd="sng" algn="ctr">
                      <a:solidFill>
                        <a:srgbClr val="EEECE1">
                          <a:lumMod val="50000"/>
                        </a:srgbClr>
                      </a:solidFill>
                      <a:prstDash val="solid"/>
                      <a:round/>
                      <a:headEnd type="none" w="med" len="med"/>
                      <a:tailEnd type="none" w="med" len="med"/>
                    </a:lnT>
                    <a:lnB w="12700" cap="flat" cmpd="sng" algn="ctr">
                      <a:solidFill>
                        <a:srgbClr val="EEECE1">
                          <a:lumMod val="50000"/>
                        </a:srgbClr>
                      </a:solidFill>
                      <a:prstDash val="solid"/>
                      <a:round/>
                      <a:headEnd type="none" w="med" len="med"/>
                      <a:tailEnd type="none" w="med" len="med"/>
                    </a:lnB>
                    <a:solidFill>
                      <a:schemeClr val="bg1"/>
                    </a:solidFill>
                  </a:tcPr>
                </a:tc>
              </a:tr>
              <a:tr h="1736891">
                <a:tc>
                  <a:txBody>
                    <a:bodyPr/>
                    <a:lstStyle/>
                    <a:p>
                      <a:r>
                        <a:rPr lang="en-US" sz="2000" b="1" dirty="0" smtClean="0">
                          <a:solidFill>
                            <a:schemeClr val="tx1">
                              <a:lumMod val="75000"/>
                              <a:lumOff val="25000"/>
                            </a:schemeClr>
                          </a:solidFill>
                        </a:rPr>
                        <a:t>Lodging expenses + rental</a:t>
                      </a:r>
                      <a:r>
                        <a:rPr lang="en-US" sz="2000" b="1" baseline="0" dirty="0" smtClean="0">
                          <a:solidFill>
                            <a:schemeClr val="tx1">
                              <a:lumMod val="75000"/>
                              <a:lumOff val="25000"/>
                            </a:schemeClr>
                          </a:solidFill>
                        </a:rPr>
                        <a:t> </a:t>
                      </a:r>
                      <a:r>
                        <a:rPr lang="en-US" sz="2000" b="1" dirty="0" smtClean="0">
                          <a:solidFill>
                            <a:schemeClr val="tx1">
                              <a:lumMod val="75000"/>
                              <a:lumOff val="25000"/>
                            </a:schemeClr>
                          </a:solidFill>
                        </a:rPr>
                        <a:t>assistance.</a:t>
                      </a:r>
                      <a:endParaRPr lang="en-US" sz="2000" b="1" dirty="0">
                        <a:solidFill>
                          <a:schemeClr val="tx1">
                            <a:lumMod val="75000"/>
                            <a:lumOff val="25000"/>
                          </a:schemeClr>
                        </a:solidFill>
                      </a:endParaRPr>
                    </a:p>
                  </a:txBody>
                  <a:tcPr marT="45713" marB="45713">
                    <a:lnL w="12700" cap="flat" cmpd="sng" algn="ctr">
                      <a:solidFill>
                        <a:srgbClr val="EEECE1">
                          <a:lumMod val="50000"/>
                        </a:srgbClr>
                      </a:solidFill>
                      <a:prstDash val="solid"/>
                      <a:round/>
                      <a:headEnd type="none" w="med" len="med"/>
                      <a:tailEnd type="none" w="med" len="med"/>
                    </a:lnL>
                    <a:lnR w="12700" cap="flat" cmpd="sng" algn="ctr">
                      <a:solidFill>
                        <a:srgbClr val="EEECE1">
                          <a:lumMod val="50000"/>
                        </a:srgbClr>
                      </a:solidFill>
                      <a:prstDash val="solid"/>
                      <a:round/>
                      <a:headEnd type="none" w="med" len="med"/>
                      <a:tailEnd type="none" w="med" len="med"/>
                    </a:lnR>
                    <a:lnT w="12700" cap="flat" cmpd="sng" algn="ctr">
                      <a:solidFill>
                        <a:srgbClr val="EEECE1">
                          <a:lumMod val="50000"/>
                        </a:srgbClr>
                      </a:solidFill>
                      <a:prstDash val="solid"/>
                      <a:round/>
                      <a:headEnd type="none" w="med" len="med"/>
                      <a:tailEnd type="none" w="med" len="med"/>
                    </a:lnT>
                    <a:lnB w="12700" cap="flat" cmpd="sng" algn="ctr">
                      <a:solidFill>
                        <a:srgbClr val="EEECE1">
                          <a:lumMod val="50000"/>
                        </a:srgbClr>
                      </a:solidFill>
                      <a:prstDash val="solid"/>
                      <a:round/>
                      <a:headEnd type="none" w="med" len="med"/>
                      <a:tailEnd type="none" w="med" len="med"/>
                    </a:lnB>
                    <a:solidFill>
                      <a:schemeClr val="bg1"/>
                    </a:solidFill>
                  </a:tcPr>
                </a:tc>
                <a:tc>
                  <a:txBody>
                    <a:bodyPr/>
                    <a:lstStyle/>
                    <a:p>
                      <a:r>
                        <a:rPr lang="en-US" sz="2000" b="1" dirty="0" smtClean="0">
                          <a:solidFill>
                            <a:schemeClr val="tx1">
                              <a:lumMod val="75000"/>
                              <a:lumOff val="25000"/>
                            </a:schemeClr>
                          </a:solidFill>
                        </a:rPr>
                        <a:t>Temporary housing.</a:t>
                      </a:r>
                      <a:endParaRPr lang="en-US" sz="2000" b="1" dirty="0">
                        <a:solidFill>
                          <a:schemeClr val="tx1">
                            <a:lumMod val="75000"/>
                            <a:lumOff val="25000"/>
                          </a:schemeClr>
                        </a:solidFill>
                      </a:endParaRPr>
                    </a:p>
                  </a:txBody>
                  <a:tcPr marT="45713" marB="45713">
                    <a:lnL w="12700" cap="flat" cmpd="sng" algn="ctr">
                      <a:solidFill>
                        <a:srgbClr val="EEECE1">
                          <a:lumMod val="50000"/>
                        </a:srgbClr>
                      </a:solidFill>
                      <a:prstDash val="solid"/>
                      <a:round/>
                      <a:headEnd type="none" w="med" len="med"/>
                      <a:tailEnd type="none" w="med" len="med"/>
                    </a:lnL>
                    <a:lnR w="12700" cap="flat" cmpd="sng" algn="ctr">
                      <a:solidFill>
                        <a:srgbClr val="EEECE1">
                          <a:lumMod val="50000"/>
                        </a:srgbClr>
                      </a:solidFill>
                      <a:prstDash val="solid"/>
                      <a:round/>
                      <a:headEnd type="none" w="med" len="med"/>
                      <a:tailEnd type="none" w="med" len="med"/>
                    </a:lnR>
                    <a:lnT w="12700" cap="flat" cmpd="sng" algn="ctr">
                      <a:solidFill>
                        <a:srgbClr val="EEECE1">
                          <a:lumMod val="50000"/>
                        </a:srgbClr>
                      </a:solidFill>
                      <a:prstDash val="solid"/>
                      <a:round/>
                      <a:headEnd type="none" w="med" len="med"/>
                      <a:tailEnd type="none" w="med" len="med"/>
                    </a:lnT>
                    <a:lnB w="12700" cap="flat" cmpd="sng" algn="ctr">
                      <a:solidFill>
                        <a:srgbClr val="EEECE1">
                          <a:lumMod val="50000"/>
                        </a:srgbClr>
                      </a:solidFill>
                      <a:prstDash val="solid"/>
                      <a:round/>
                      <a:headEnd type="none" w="med" len="med"/>
                      <a:tailEnd type="none" w="med" len="med"/>
                    </a:lnB>
                    <a:solidFill>
                      <a:schemeClr val="bg1"/>
                    </a:solidFill>
                  </a:tcPr>
                </a:tc>
                <a:tc>
                  <a:txBody>
                    <a:bodyPr/>
                    <a:lstStyle/>
                    <a:p>
                      <a:r>
                        <a:rPr lang="en-US" sz="2000" b="1" dirty="0" smtClean="0">
                          <a:solidFill>
                            <a:schemeClr val="tx1">
                              <a:lumMod val="75000"/>
                              <a:lumOff val="25000"/>
                            </a:schemeClr>
                          </a:solidFill>
                        </a:rPr>
                        <a:t>Medical, dental, funeral expenses and other personal expenses.</a:t>
                      </a:r>
                      <a:endParaRPr lang="en-US" sz="2000" b="1" dirty="0">
                        <a:solidFill>
                          <a:schemeClr val="tx1">
                            <a:lumMod val="75000"/>
                            <a:lumOff val="25000"/>
                          </a:schemeClr>
                        </a:solidFill>
                      </a:endParaRPr>
                    </a:p>
                  </a:txBody>
                  <a:tcPr marT="45713" marB="45713">
                    <a:lnL w="12700" cap="flat" cmpd="sng" algn="ctr">
                      <a:solidFill>
                        <a:srgbClr val="EEECE1">
                          <a:lumMod val="50000"/>
                        </a:srgbClr>
                      </a:solidFill>
                      <a:prstDash val="solid"/>
                      <a:round/>
                      <a:headEnd type="none" w="med" len="med"/>
                      <a:tailEnd type="none" w="med" len="med"/>
                    </a:lnL>
                    <a:lnR w="12700" cap="flat" cmpd="sng" algn="ctr">
                      <a:solidFill>
                        <a:srgbClr val="EEECE1">
                          <a:lumMod val="50000"/>
                        </a:srgbClr>
                      </a:solidFill>
                      <a:prstDash val="solid"/>
                      <a:round/>
                      <a:headEnd type="none" w="med" len="med"/>
                      <a:tailEnd type="none" w="med" len="med"/>
                    </a:lnR>
                    <a:lnT w="12700" cap="flat" cmpd="sng" algn="ctr">
                      <a:solidFill>
                        <a:srgbClr val="EEECE1">
                          <a:lumMod val="50000"/>
                        </a:srgbClr>
                      </a:solidFill>
                      <a:prstDash val="solid"/>
                      <a:round/>
                      <a:headEnd type="none" w="med" len="med"/>
                      <a:tailEnd type="none" w="med" len="med"/>
                    </a:lnT>
                    <a:lnB w="12700" cap="flat" cmpd="sng" algn="ctr">
                      <a:solidFill>
                        <a:srgbClr val="EEECE1">
                          <a:lumMod val="50000"/>
                        </a:srgb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tx1">
                              <a:lumMod val="75000"/>
                              <a:lumOff val="25000"/>
                            </a:schemeClr>
                          </a:solidFill>
                        </a:rPr>
                        <a:t>At the request of the parish with a 75%/</a:t>
                      </a:r>
                      <a:r>
                        <a:rPr lang="en-US" sz="2000" b="1" dirty="0" smtClean="0">
                          <a:solidFill>
                            <a:srgbClr val="800000"/>
                          </a:solidFill>
                        </a:rPr>
                        <a:t>25% parish cost share.</a:t>
                      </a:r>
                    </a:p>
                  </a:txBody>
                  <a:tcPr marT="45713" marB="45713">
                    <a:lnL w="12700" cap="flat" cmpd="sng" algn="ctr">
                      <a:solidFill>
                        <a:srgbClr val="EEECE1">
                          <a:lumMod val="50000"/>
                        </a:srgbClr>
                      </a:solidFill>
                      <a:prstDash val="solid"/>
                      <a:round/>
                      <a:headEnd type="none" w="med" len="med"/>
                      <a:tailEnd type="none" w="med" len="med"/>
                    </a:lnL>
                    <a:lnR w="12700" cap="flat" cmpd="sng" algn="ctr">
                      <a:solidFill>
                        <a:srgbClr val="EEECE1">
                          <a:lumMod val="50000"/>
                        </a:srgbClr>
                      </a:solidFill>
                      <a:prstDash val="solid"/>
                      <a:round/>
                      <a:headEnd type="none" w="med" len="med"/>
                      <a:tailEnd type="none" w="med" len="med"/>
                    </a:lnR>
                    <a:lnT w="12700" cap="flat" cmpd="sng" algn="ctr">
                      <a:solidFill>
                        <a:srgbClr val="EEECE1">
                          <a:lumMod val="50000"/>
                        </a:srgbClr>
                      </a:solidFill>
                      <a:prstDash val="solid"/>
                      <a:round/>
                      <a:headEnd type="none" w="med" len="med"/>
                      <a:tailEnd type="none" w="med" len="med"/>
                    </a:lnT>
                    <a:lnB w="12700" cap="flat" cmpd="sng" algn="ctr">
                      <a:solidFill>
                        <a:srgbClr val="EEECE1">
                          <a:lumMod val="50000"/>
                        </a:srgbClr>
                      </a:solidFill>
                      <a:prstDash val="solid"/>
                      <a:round/>
                      <a:headEnd type="none" w="med" len="med"/>
                      <a:tailEnd type="none" w="med" len="med"/>
                    </a:lnB>
                    <a:solidFill>
                      <a:schemeClr val="bg1"/>
                    </a:solidFill>
                  </a:tcPr>
                </a:tc>
              </a:tr>
            </a:tbl>
          </a:graphicData>
        </a:graphic>
      </p:graphicFrame>
      <p:sp>
        <p:nvSpPr>
          <p:cNvPr id="12307" name="Title 3"/>
          <p:cNvSpPr>
            <a:spLocks noGrp="1"/>
          </p:cNvSpPr>
          <p:nvPr>
            <p:ph type="title"/>
          </p:nvPr>
        </p:nvSpPr>
        <p:spPr>
          <a:xfrm>
            <a:off x="457200" y="1435100"/>
            <a:ext cx="8229600" cy="1219200"/>
          </a:xfrm>
        </p:spPr>
        <p:txBody>
          <a:bodyPr/>
          <a:lstStyle/>
          <a:p>
            <a:pPr eaLnBrk="1" hangingPunct="1"/>
            <a:r>
              <a:rPr lang="en-US" altLang="en-US" smtClean="0"/>
              <a:t>What does FEMA IA provide?</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Grp="1" noChangeArrowheads="1"/>
          </p:cNvSpPr>
          <p:nvPr>
            <p:ph type="title"/>
          </p:nvPr>
        </p:nvSpPr>
        <p:spPr/>
        <p:txBody>
          <a:bodyPr/>
          <a:lstStyle/>
          <a:p>
            <a:pPr eaLnBrk="1" hangingPunct="1"/>
            <a:r>
              <a:rPr lang="en-US" altLang="en-US" smtClean="0"/>
              <a:t>Disaster Recovery Centers (DRCs)</a:t>
            </a:r>
          </a:p>
        </p:txBody>
      </p:sp>
      <p:sp>
        <p:nvSpPr>
          <p:cNvPr id="14339" name="Rectangle 4"/>
          <p:cNvSpPr>
            <a:spLocks noGrp="1" noChangeArrowheads="1"/>
          </p:cNvSpPr>
          <p:nvPr>
            <p:ph idx="1"/>
          </p:nvPr>
        </p:nvSpPr>
        <p:spPr>
          <a:xfrm>
            <a:off x="457200" y="2921000"/>
            <a:ext cx="8229600" cy="3255963"/>
          </a:xfrm>
        </p:spPr>
        <p:txBody>
          <a:bodyPr/>
          <a:lstStyle/>
          <a:p>
            <a:pPr marL="0" eaLnBrk="1" hangingPunct="1">
              <a:spcBef>
                <a:spcPts val="725"/>
              </a:spcBef>
            </a:pPr>
            <a:r>
              <a:rPr lang="en-US" altLang="en-US" b="1" smtClean="0">
                <a:solidFill>
                  <a:srgbClr val="800000"/>
                </a:solidFill>
              </a:rPr>
              <a:t>Key component </a:t>
            </a:r>
            <a:r>
              <a:rPr lang="en-US" altLang="en-US" smtClean="0">
                <a:solidFill>
                  <a:srgbClr val="404040"/>
                </a:solidFill>
              </a:rPr>
              <a:t>of </a:t>
            </a:r>
            <a:r>
              <a:rPr lang="en-US" altLang="en-US" b="1" smtClean="0">
                <a:solidFill>
                  <a:srgbClr val="404040"/>
                </a:solidFill>
              </a:rPr>
              <a:t>Individual Assistance (IA)</a:t>
            </a:r>
            <a:endParaRPr lang="en-US" altLang="en-US" smtClean="0">
              <a:solidFill>
                <a:srgbClr val="404040"/>
              </a:solidFill>
            </a:endParaRPr>
          </a:p>
          <a:p>
            <a:pPr marL="0" eaLnBrk="1" hangingPunct="1">
              <a:spcBef>
                <a:spcPts val="725"/>
              </a:spcBef>
            </a:pPr>
            <a:r>
              <a:rPr lang="en-US" altLang="en-US" b="1" smtClean="0">
                <a:solidFill>
                  <a:srgbClr val="404040"/>
                </a:solidFill>
              </a:rPr>
              <a:t>Hub </a:t>
            </a:r>
            <a:r>
              <a:rPr lang="en-US" altLang="en-US" smtClean="0">
                <a:solidFill>
                  <a:srgbClr val="404040"/>
                </a:solidFill>
              </a:rPr>
              <a:t>of </a:t>
            </a:r>
            <a:r>
              <a:rPr lang="en-US" altLang="en-US" b="1" smtClean="0">
                <a:solidFill>
                  <a:srgbClr val="800000"/>
                </a:solidFill>
              </a:rPr>
              <a:t>other assistance</a:t>
            </a:r>
          </a:p>
          <a:p>
            <a:pPr marL="0" eaLnBrk="1" hangingPunct="1">
              <a:spcBef>
                <a:spcPts val="725"/>
              </a:spcBef>
              <a:buFont typeface="Arial" panose="020B0604020202020204" pitchFamily="34" charset="0"/>
              <a:buNone/>
            </a:pPr>
            <a:endParaRPr lang="en-US" altLang="en-US" sz="2400" b="1" smtClean="0">
              <a:solidFill>
                <a:srgbClr val="0000FF"/>
              </a:solidFill>
            </a:endParaRPr>
          </a:p>
        </p:txBody>
      </p:sp>
      <p:pic>
        <p:nvPicPr>
          <p:cNvPr id="7172" name="Picture 3" descr="49919.jpg"/>
          <p:cNvPicPr>
            <a:picLocks noChangeAspect="1"/>
          </p:cNvPicPr>
          <p:nvPr/>
        </p:nvPicPr>
        <p:blipFill>
          <a:blip r:embed="rId3">
            <a:extLst>
              <a:ext uri="{28A0092B-C50C-407E-A947-70E740481C1C}">
                <a14:useLocalDpi xmlns:a14="http://schemas.microsoft.com/office/drawing/2010/main" val="0"/>
              </a:ext>
            </a:extLst>
          </a:blip>
          <a:srcRect b="9625"/>
          <a:stretch>
            <a:fillRect/>
          </a:stretch>
        </p:blipFill>
        <p:spPr bwMode="auto">
          <a:xfrm>
            <a:off x="5228138" y="4410635"/>
            <a:ext cx="3622268" cy="2046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3"/>
          <p:cNvSpPr>
            <a:spLocks noGrp="1"/>
          </p:cNvSpPr>
          <p:nvPr>
            <p:ph type="subTitle" idx="1"/>
          </p:nvPr>
        </p:nvSpPr>
        <p:spPr>
          <a:xfrm>
            <a:off x="495300" y="2425700"/>
            <a:ext cx="8229600" cy="3835400"/>
          </a:xfrm>
        </p:spPr>
        <p:txBody>
          <a:bodyPr/>
          <a:lstStyle/>
          <a:p>
            <a:pPr algn="l" eaLnBrk="1" hangingPunct="1"/>
            <a:r>
              <a:rPr lang="en-US" altLang="en-US" smtClean="0"/>
              <a:t>The </a:t>
            </a:r>
            <a:r>
              <a:rPr lang="en-US" altLang="en-US" b="1" smtClean="0"/>
              <a:t>FEMA Individual Assistance (IA) Program</a:t>
            </a:r>
            <a:r>
              <a:rPr lang="en-US" altLang="en-US" smtClean="0"/>
              <a:t>, the </a:t>
            </a:r>
            <a:r>
              <a:rPr lang="en-US" altLang="en-US" b="1" smtClean="0"/>
              <a:t>Disaster Recovery Center (DRC)</a:t>
            </a:r>
            <a:r>
              <a:rPr lang="en-US" altLang="en-US" smtClean="0"/>
              <a:t>,</a:t>
            </a:r>
            <a:r>
              <a:rPr lang="en-US" altLang="en-US" b="1" smtClean="0"/>
              <a:t> </a:t>
            </a:r>
            <a:r>
              <a:rPr lang="en-US" altLang="en-US" smtClean="0"/>
              <a:t>and </a:t>
            </a:r>
            <a:r>
              <a:rPr lang="en-US" altLang="en-US" b="1" smtClean="0"/>
              <a:t>site location </a:t>
            </a:r>
            <a:r>
              <a:rPr lang="en-US" altLang="en-US" smtClean="0"/>
              <a:t>of a DRC are </a:t>
            </a:r>
            <a:r>
              <a:rPr lang="en-US" altLang="en-US" b="1" smtClean="0">
                <a:solidFill>
                  <a:srgbClr val="800000"/>
                </a:solidFill>
              </a:rPr>
              <a:t>essential </a:t>
            </a:r>
            <a:r>
              <a:rPr lang="en-US" altLang="en-US" b="1" smtClean="0"/>
              <a:t>components </a:t>
            </a:r>
            <a:r>
              <a:rPr lang="en-US" altLang="en-US" smtClean="0"/>
              <a:t>to </a:t>
            </a:r>
            <a:r>
              <a:rPr lang="en-US" altLang="en-US" b="1" smtClean="0"/>
              <a:t>helping </a:t>
            </a:r>
            <a:r>
              <a:rPr lang="en-US" altLang="en-US" smtClean="0"/>
              <a:t>citizens restore </a:t>
            </a:r>
            <a:r>
              <a:rPr lang="en-US" altLang="en-US" b="1" smtClean="0">
                <a:solidFill>
                  <a:srgbClr val="800000"/>
                </a:solidFill>
              </a:rPr>
              <a:t>basic, life-living needs post disaster</a:t>
            </a:r>
            <a:r>
              <a:rPr lang="en-US" altLang="en-US" smtClean="0"/>
              <a:t>.</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p:cNvSpPr>
            <a:spLocks noGrp="1" noChangeArrowheads="1"/>
          </p:cNvSpPr>
          <p:nvPr>
            <p:ph type="title"/>
          </p:nvPr>
        </p:nvSpPr>
        <p:spPr>
          <a:xfrm>
            <a:off x="457200" y="1206500"/>
            <a:ext cx="8229600" cy="1714500"/>
          </a:xfrm>
        </p:spPr>
        <p:txBody>
          <a:bodyPr/>
          <a:lstStyle/>
          <a:p>
            <a:pPr eaLnBrk="1" hangingPunct="1"/>
            <a:r>
              <a:rPr lang="en-US" altLang="en-US" smtClean="0"/>
              <a:t>DRCs + Applicant</a:t>
            </a:r>
            <a:endParaRPr lang="en-US" altLang="en-US" sz="2000" smtClean="0"/>
          </a:p>
        </p:txBody>
      </p:sp>
      <p:sp>
        <p:nvSpPr>
          <p:cNvPr id="18435" name="Rectangle 4"/>
          <p:cNvSpPr>
            <a:spLocks noGrp="1" noChangeArrowheads="1"/>
          </p:cNvSpPr>
          <p:nvPr>
            <p:ph idx="1"/>
          </p:nvPr>
        </p:nvSpPr>
        <p:spPr>
          <a:xfrm>
            <a:off x="457200" y="2921000"/>
            <a:ext cx="8229600" cy="3255963"/>
          </a:xfrm>
        </p:spPr>
        <p:txBody>
          <a:bodyPr/>
          <a:lstStyle/>
          <a:p>
            <a:pPr marL="0" eaLnBrk="1" hangingPunct="1">
              <a:spcBef>
                <a:spcPts val="725"/>
              </a:spcBef>
              <a:buFont typeface="Wingdings" panose="05000000000000000000" pitchFamily="2" charset="2"/>
              <a:buNone/>
            </a:pPr>
            <a:r>
              <a:rPr lang="en-US" altLang="en-US" b="1" smtClean="0">
                <a:solidFill>
                  <a:srgbClr val="404040"/>
                </a:solidFill>
              </a:rPr>
              <a:t>Readily accessible </a:t>
            </a:r>
            <a:r>
              <a:rPr lang="en-US" altLang="en-US" smtClean="0">
                <a:solidFill>
                  <a:srgbClr val="404040"/>
                </a:solidFill>
              </a:rPr>
              <a:t>facility or mobile office . . . </a:t>
            </a:r>
          </a:p>
          <a:p>
            <a:pPr marL="730250" lvl="1" eaLnBrk="1" hangingPunct="1">
              <a:spcBef>
                <a:spcPts val="725"/>
              </a:spcBef>
            </a:pPr>
            <a:r>
              <a:rPr lang="en-US" altLang="en-US" b="1" smtClean="0">
                <a:solidFill>
                  <a:srgbClr val="800000"/>
                </a:solidFill>
              </a:rPr>
              <a:t>Face-to-face </a:t>
            </a:r>
            <a:r>
              <a:rPr lang="en-US" altLang="en-US" b="1" smtClean="0">
                <a:solidFill>
                  <a:srgbClr val="404040"/>
                </a:solidFill>
              </a:rPr>
              <a:t>time.</a:t>
            </a:r>
          </a:p>
          <a:p>
            <a:pPr marL="730250" lvl="1" eaLnBrk="1" hangingPunct="1">
              <a:spcBef>
                <a:spcPts val="725"/>
              </a:spcBef>
            </a:pPr>
            <a:r>
              <a:rPr lang="en-US" altLang="en-US" b="1" smtClean="0">
                <a:solidFill>
                  <a:srgbClr val="404040"/>
                </a:solidFill>
              </a:rPr>
              <a:t>Individuals </a:t>
            </a:r>
            <a:r>
              <a:rPr lang="en-US" altLang="en-US" smtClean="0">
                <a:solidFill>
                  <a:srgbClr val="404040"/>
                </a:solidFill>
              </a:rPr>
              <a:t>go for </a:t>
            </a:r>
            <a:r>
              <a:rPr lang="en-US" altLang="en-US" b="1" smtClean="0">
                <a:solidFill>
                  <a:srgbClr val="800000"/>
                </a:solidFill>
              </a:rPr>
              <a:t>information. </a:t>
            </a:r>
          </a:p>
          <a:p>
            <a:pPr marL="730250" lvl="1" eaLnBrk="1" hangingPunct="1">
              <a:spcBef>
                <a:spcPts val="725"/>
              </a:spcBef>
            </a:pPr>
            <a:r>
              <a:rPr lang="en-US" altLang="en-US" b="1" smtClean="0">
                <a:solidFill>
                  <a:srgbClr val="800000"/>
                </a:solidFill>
              </a:rPr>
              <a:t>Resources</a:t>
            </a:r>
            <a:r>
              <a:rPr lang="en-US" altLang="en-US" b="1" smtClean="0">
                <a:solidFill>
                  <a:srgbClr val="404040"/>
                </a:solidFill>
              </a:rPr>
              <a:t> to assist with disaster recovery.</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p:cNvSpPr>
            <a:spLocks noGrp="1" noChangeArrowheads="1"/>
          </p:cNvSpPr>
          <p:nvPr>
            <p:ph type="title"/>
          </p:nvPr>
        </p:nvSpPr>
        <p:spPr/>
        <p:txBody>
          <a:bodyPr/>
          <a:lstStyle/>
          <a:p>
            <a:pPr eaLnBrk="1" hangingPunct="1"/>
            <a:r>
              <a:rPr lang="en-US" altLang="en-US" smtClean="0"/>
              <a:t>DRCs may include . . .</a:t>
            </a:r>
            <a:endParaRPr lang="en-US" altLang="en-US" sz="2000" smtClean="0"/>
          </a:p>
        </p:txBody>
      </p:sp>
      <p:sp>
        <p:nvSpPr>
          <p:cNvPr id="20483" name="Rectangle 4"/>
          <p:cNvSpPr>
            <a:spLocks noGrp="1" noChangeArrowheads="1"/>
          </p:cNvSpPr>
          <p:nvPr>
            <p:ph idx="1"/>
          </p:nvPr>
        </p:nvSpPr>
        <p:spPr>
          <a:xfrm>
            <a:off x="457200" y="3276600"/>
            <a:ext cx="8229600" cy="2900363"/>
          </a:xfrm>
        </p:spPr>
        <p:txBody>
          <a:bodyPr/>
          <a:lstStyle/>
          <a:p>
            <a:pPr marL="346075" lvl="1" indent="-346075" algn="ctr" eaLnBrk="1" hangingPunct="1">
              <a:spcBef>
                <a:spcPts val="725"/>
              </a:spcBef>
              <a:buFont typeface="Arial" panose="020B0604020202020204" pitchFamily="34" charset="0"/>
              <a:buNone/>
            </a:pPr>
            <a:r>
              <a:rPr lang="en-US" altLang="en-US" b="1" smtClean="0">
                <a:solidFill>
                  <a:srgbClr val="404040"/>
                </a:solidFill>
              </a:rPr>
              <a:t>	</a:t>
            </a:r>
            <a:r>
              <a:rPr lang="en-US" altLang="en-US" sz="3000" b="1" smtClean="0">
                <a:solidFill>
                  <a:srgbClr val="404040"/>
                </a:solidFill>
              </a:rPr>
              <a:t>FEMA + State + Local Government Agencies + Voluntary Agencies +  </a:t>
            </a:r>
          </a:p>
          <a:p>
            <a:pPr marL="346075" lvl="1" indent="-346075" algn="ctr" eaLnBrk="1" hangingPunct="1">
              <a:spcBef>
                <a:spcPts val="725"/>
              </a:spcBef>
              <a:buFont typeface="Arial" panose="020B0604020202020204" pitchFamily="34" charset="0"/>
              <a:buNone/>
            </a:pPr>
            <a:r>
              <a:rPr lang="en-US" altLang="en-US" sz="3000" b="1" smtClean="0">
                <a:solidFill>
                  <a:srgbClr val="404040"/>
                </a:solidFill>
              </a:rPr>
              <a:t>Other Federal Agencies (OFA)</a:t>
            </a:r>
          </a:p>
          <a:p>
            <a:pPr marL="346075" lvl="1" indent="-346075" eaLnBrk="1" hangingPunct="1">
              <a:spcBef>
                <a:spcPts val="725"/>
              </a:spcBef>
              <a:buFont typeface="Arial" panose="020B0604020202020204" pitchFamily="34" charset="0"/>
              <a:buChar char="•"/>
            </a:pPr>
            <a:endParaRPr lang="en-US" altLang="en-US" smtClean="0">
              <a:solidFill>
                <a:srgbClr val="404040"/>
              </a:solidFill>
            </a:endParaRPr>
          </a:p>
          <a:p>
            <a:pPr marL="346075" indent="-346075" eaLnBrk="1" hangingPunct="1">
              <a:spcBef>
                <a:spcPts val="725"/>
              </a:spcBef>
            </a:pPr>
            <a:endParaRPr lang="en-US" altLang="en-US" smtClean="0">
              <a:solidFill>
                <a:srgbClr val="404040"/>
              </a:solidFill>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IA Chart (can include)_v4_6-2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497138"/>
            <a:ext cx="8902700"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457200" y="1295400"/>
            <a:ext cx="4940300" cy="5219700"/>
          </a:xfrm>
          <a:prstGeom prst="ellipse">
            <a:avLst/>
          </a:prstGeom>
          <a:noFill/>
          <a:ln w="38100">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p:cNvSpPr txBox="1"/>
          <p:nvPr/>
        </p:nvSpPr>
        <p:spPr>
          <a:xfrm>
            <a:off x="127000" y="1917700"/>
            <a:ext cx="3797300" cy="892175"/>
          </a:xfrm>
          <a:prstGeom prst="rect">
            <a:avLst/>
          </a:prstGeom>
          <a:noFill/>
        </p:spPr>
        <p:txBody>
          <a:bodyPr>
            <a:spAutoFit/>
          </a:bodyPr>
          <a:lstStyle/>
          <a:p>
            <a:pPr algn="ctr" eaLnBrk="1" fontAlgn="auto" hangingPunct="1">
              <a:spcBef>
                <a:spcPts val="0"/>
              </a:spcBef>
              <a:spcAft>
                <a:spcPts val="0"/>
              </a:spcAft>
              <a:defRPr/>
            </a:pPr>
            <a:r>
              <a:rPr lang="en-US" sz="2600" b="1" dirty="0">
                <a:solidFill>
                  <a:schemeClr val="accent1">
                    <a:lumMod val="50000"/>
                  </a:schemeClr>
                </a:solidFill>
                <a:latin typeface="+mn-lt"/>
                <a:cs typeface="+mn-cs"/>
              </a:rPr>
              <a:t>Individual Assistance (IA)</a:t>
            </a:r>
          </a:p>
          <a:p>
            <a:pPr algn="ctr" eaLnBrk="1" fontAlgn="auto" hangingPunct="1">
              <a:spcBef>
                <a:spcPts val="0"/>
              </a:spcBef>
              <a:spcAft>
                <a:spcPts val="0"/>
              </a:spcAft>
              <a:defRPr/>
            </a:pPr>
            <a:r>
              <a:rPr lang="en-US" sz="2600" b="1" dirty="0">
                <a:solidFill>
                  <a:schemeClr val="accent1">
                    <a:lumMod val="50000"/>
                  </a:schemeClr>
                </a:solidFill>
                <a:latin typeface="+mn-lt"/>
                <a:cs typeface="+mn-cs"/>
              </a:rPr>
              <a:t>Program</a:t>
            </a:r>
          </a:p>
        </p:txBody>
      </p:sp>
      <p:sp>
        <p:nvSpPr>
          <p:cNvPr id="6" name="Oval 5"/>
          <p:cNvSpPr/>
          <p:nvPr/>
        </p:nvSpPr>
        <p:spPr>
          <a:xfrm>
            <a:off x="4203700" y="1295400"/>
            <a:ext cx="5130800" cy="5219700"/>
          </a:xfrm>
          <a:prstGeom prst="ellipse">
            <a:avLst/>
          </a:prstGeom>
          <a:noFill/>
          <a:ln w="38100">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p:nvPr/>
        </p:nvSpPr>
        <p:spPr>
          <a:xfrm>
            <a:off x="4902200" y="1955800"/>
            <a:ext cx="3454400" cy="492125"/>
          </a:xfrm>
          <a:prstGeom prst="rect">
            <a:avLst/>
          </a:prstGeom>
          <a:noFill/>
        </p:spPr>
        <p:txBody>
          <a:bodyPr>
            <a:spAutoFit/>
          </a:bodyPr>
          <a:lstStyle/>
          <a:p>
            <a:pPr algn="ctr" eaLnBrk="1" fontAlgn="auto" hangingPunct="1">
              <a:spcBef>
                <a:spcPts val="0"/>
              </a:spcBef>
              <a:spcAft>
                <a:spcPts val="0"/>
              </a:spcAft>
              <a:defRPr/>
            </a:pPr>
            <a:r>
              <a:rPr lang="en-US" sz="2600" b="1" dirty="0">
                <a:solidFill>
                  <a:schemeClr val="tx1">
                    <a:lumMod val="75000"/>
                    <a:lumOff val="25000"/>
                  </a:schemeClr>
                </a:solidFill>
                <a:latin typeface="+mn-lt"/>
                <a:cs typeface="+mn-cs"/>
              </a:rPr>
              <a:t>Other Agencies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1000"/>
                                        <p:tgtEl>
                                          <p:spTgt spid="3"/>
                                        </p:tgtEl>
                                      </p:cBhvr>
                                    </p:animEffect>
                                    <p:set>
                                      <p:cBhvr>
                                        <p:cTn id="15" dur="1" fill="hold">
                                          <p:stCondLst>
                                            <p:cond delay="999"/>
                                          </p:stCondLst>
                                        </p:cTn>
                                        <p:tgtEl>
                                          <p:spTgt spid="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par>
                          <p:cTn id="22" fill="hold" nodeType="afterGroup">
                            <p:stCondLst>
                              <p:cond delay="1000"/>
                            </p:stCondLst>
                            <p:childTnLst>
                              <p:par>
                                <p:cTn id="23" presetID="10" presetClass="exit" presetSubtype="0" fill="hold" grpId="1" nodeType="afterEffect">
                                  <p:stCondLst>
                                    <p:cond delay="200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P spid="6" grpId="0" animBg="1"/>
      <p:bldP spid="6" grpId="1" animBg="1"/>
      <p:bldP spid="7" grpId="0"/>
    </p:bldLst>
  </p:timing>
</p:sld>
</file>

<file path=ppt/theme/theme1.xml><?xml version="1.0" encoding="utf-8"?>
<a:theme xmlns:a="http://schemas.openxmlformats.org/drawingml/2006/main" name="PowerPoint Side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Sides Theme" id="{B4837193-389A-4D9D-9382-4A22BEB119EC}" vid="{E5F728BF-093E-49A8-99D7-1C1FAE6C3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Sides Theme</Template>
  <TotalTime>6928</TotalTime>
  <Words>847</Words>
  <Application>Microsoft Office PowerPoint</Application>
  <PresentationFormat>On-screen Show (4:3)</PresentationFormat>
  <Paragraphs>153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Courier New</vt:lpstr>
      <vt:lpstr>Segoe Print</vt:lpstr>
      <vt:lpstr>Wingdings</vt:lpstr>
      <vt:lpstr>PowerPoint Sides Theme</vt:lpstr>
      <vt:lpstr>PowerPoint Presentation</vt:lpstr>
      <vt:lpstr>PowerPoint Presentation</vt:lpstr>
      <vt:lpstr>Decoding Acronyms. . . </vt:lpstr>
      <vt:lpstr>What does FEMA IA provide?</vt:lpstr>
      <vt:lpstr>Disaster Recovery Centers (DRCs)</vt:lpstr>
      <vt:lpstr>PowerPoint Presentation</vt:lpstr>
      <vt:lpstr>DRCs + Applicant</vt:lpstr>
      <vt:lpstr>DRCs may include . . .</vt:lpstr>
      <vt:lpstr>PowerPoint Presentation</vt:lpstr>
      <vt:lpstr>Bottom line . . .</vt:lpstr>
      <vt:lpstr>How to Apply</vt:lpstr>
      <vt:lpstr>To learn more . . .</vt:lpstr>
      <vt:lpstr>…or contact GOHSEP</vt:lpstr>
    </vt:vector>
  </TitlesOfParts>
  <Company>Sides &amp; Associates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Media</dc:creator>
  <cp:lastModifiedBy>Parvatha, Pavan</cp:lastModifiedBy>
  <cp:revision>329</cp:revision>
  <cp:lastPrinted>2012-07-11T22:26:00Z</cp:lastPrinted>
  <dcterms:created xsi:type="dcterms:W3CDTF">2012-07-23T18:22:05Z</dcterms:created>
  <dcterms:modified xsi:type="dcterms:W3CDTF">2016-08-09T13:54:19Z</dcterms:modified>
</cp:coreProperties>
</file>