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  <p:sldMasterId id="2147484489" r:id="rId28"/>
  </p:sldMasterIdLst>
  <p:notesMasterIdLst>
    <p:notesMasterId r:id="rId57"/>
  </p:notesMasterIdLst>
  <p:sldIdLst>
    <p:sldId id="339" r:id="rId29"/>
    <p:sldId id="320" r:id="rId30"/>
    <p:sldId id="292" r:id="rId31"/>
    <p:sldId id="450" r:id="rId32"/>
    <p:sldId id="465" r:id="rId33"/>
    <p:sldId id="454" r:id="rId34"/>
    <p:sldId id="466" r:id="rId35"/>
    <p:sldId id="294" r:id="rId36"/>
    <p:sldId id="321" r:id="rId37"/>
    <p:sldId id="460" r:id="rId38"/>
    <p:sldId id="313" r:id="rId39"/>
    <p:sldId id="540" r:id="rId40"/>
    <p:sldId id="545" r:id="rId41"/>
    <p:sldId id="499" r:id="rId42"/>
    <p:sldId id="516" r:id="rId43"/>
    <p:sldId id="520" r:id="rId44"/>
    <p:sldId id="500" r:id="rId45"/>
    <p:sldId id="517" r:id="rId46"/>
    <p:sldId id="518" r:id="rId47"/>
    <p:sldId id="519" r:id="rId48"/>
    <p:sldId id="262" r:id="rId49"/>
    <p:sldId id="419" r:id="rId50"/>
    <p:sldId id="528" r:id="rId51"/>
    <p:sldId id="530" r:id="rId52"/>
    <p:sldId id="523" r:id="rId53"/>
    <p:sldId id="522" r:id="rId54"/>
    <p:sldId id="543" r:id="rId55"/>
    <p:sldId id="529" r:id="rId56"/>
  </p:sldIdLst>
  <p:sldSz cx="9144000" cy="6858000" type="screen4x3"/>
  <p:notesSz cx="7099300" cy="9385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6516"/>
    <a:srgbClr val="CC9900"/>
    <a:srgbClr val="FFFFCC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95" autoAdjust="0"/>
  </p:normalViewPr>
  <p:slideViewPr>
    <p:cSldViewPr>
      <p:cViewPr varScale="1">
        <p:scale>
          <a:sx n="99" d="100"/>
          <a:sy n="99" d="100"/>
        </p:scale>
        <p:origin x="15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1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83%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layout>
                <c:manualLayout>
                  <c:x val="5.603207438053294E-2"/>
                  <c:y val="6.801514564777763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6%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layout>
                <c:manualLayout>
                  <c:x val="4.0160371902664659E-2"/>
                  <c:y val="0.105813863431005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0.87</c:v>
                </c:pt>
                <c:pt idx="1">
                  <c:v>0.04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62363808252849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 smtClean="0">
                <a:latin typeface="Arial Black" panose="020B0A04020102020204" pitchFamily="34" charset="0"/>
              </a:rPr>
              <a:t>Percentage</a:t>
            </a:r>
            <a:r>
              <a:rPr lang="en-US" sz="1800" baseline="0" dirty="0" smtClean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layout>
        <c:manualLayout>
          <c:xMode val="edge"/>
          <c:yMode val="edge"/>
          <c:x val="0.118117500937382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04934148856393"/>
          <c:y val="8.110596054525443E-2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2E21754F-1480-4386-BE54-F3899B0F7FDC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BDF-4F62-80A4-DBD1C2EFC0D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911173B-093E-4702-ACFC-C4BECAFDAA4B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BDF-4F62-80A4-DBD1C2EFC0D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401E911F-0523-4107-B737-2F51832DA09F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BDF-4F62-80A4-DBD1C2EFC0D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1068E727-E064-4A2B-BECB-2426AD03AFF6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BDF-4F62-80A4-DBD1C2EFC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Avg. Uptime</c:v>
                </c:pt>
              </c:strCache>
            </c:strRef>
          </c:cat>
          <c:val>
            <c:numRef>
              <c:f>Sheet1!$B$3:$B$6</c:f>
              <c:numCache>
                <c:formatCode>0.00%</c:formatCode>
                <c:ptCount val="4"/>
                <c:pt idx="0">
                  <c:v>0.99439999999999995</c:v>
                </c:pt>
                <c:pt idx="1">
                  <c:v>0.99129999999999996</c:v>
                </c:pt>
                <c:pt idx="2">
                  <c:v>0.99560000000000004</c:v>
                </c:pt>
                <c:pt idx="3">
                  <c:v>0.99360000000000004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Avg. Uptime</c:v>
                </c:pt>
              </c:strCache>
            </c:strRef>
          </c:cat>
          <c:val>
            <c:numRef>
              <c:f>Sheet1!$C$3:$C$6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Avg. Uptime</c:v>
                </c:pt>
              </c:strCache>
            </c:strRef>
          </c:cat>
          <c:val>
            <c:numRef>
              <c:f>Sheet1!$D$3:$D$6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  <c:max val="0.99"/>
          <c:min val="-1.000000000000000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 smtClean="0">
              <a:latin typeface="Perpetua" panose="02020502060401020303" pitchFamily="18" charset="0"/>
            </a:rPr>
            <a:t> </a:t>
          </a:r>
          <a:endParaRPr lang="en-US" sz="1400" dirty="0">
            <a:latin typeface="Perpetua" panose="02020502060401020303" pitchFamily="18" charset="0"/>
          </a:endParaRP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  <dgm:t>
        <a:bodyPr/>
        <a:lstStyle/>
        <a:p>
          <a:endParaRPr lang="en-US"/>
        </a:p>
      </dgm:t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90516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  <dgm:t>
        <a:bodyPr/>
        <a:lstStyle/>
        <a:p>
          <a:endParaRPr lang="en-US"/>
        </a:p>
      </dgm:t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  <dgm:t>
        <a:bodyPr/>
        <a:lstStyle/>
        <a:p>
          <a:endParaRPr lang="en-US"/>
        </a:p>
      </dgm:t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  <dgm:t>
        <a:bodyPr/>
        <a:lstStyle/>
        <a:p>
          <a:endParaRPr lang="en-US"/>
        </a:p>
      </dgm:t>
    </dgm:pt>
    <dgm:pt modelId="{D253E490-4EB7-4F85-B778-9AACD13FE3B2}" type="pres">
      <dgm:prSet presAssocID="{DF8840C8-678B-4816-8F7A-975FD17F3F69}" presName="compNode" presStyleCnt="0"/>
      <dgm:spPr/>
      <dgm:t>
        <a:bodyPr/>
        <a:lstStyle/>
        <a:p>
          <a:endParaRPr lang="en-US"/>
        </a:p>
      </dgm:t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88122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  <dgm:t>
        <a:bodyPr/>
        <a:lstStyle/>
        <a:p>
          <a:endParaRPr lang="en-US"/>
        </a:p>
      </dgm:t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  <dgm:t>
        <a:bodyPr/>
        <a:lstStyle/>
        <a:p>
          <a:endParaRPr lang="en-US"/>
        </a:p>
      </dgm:t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  <dgm:t>
        <a:bodyPr/>
        <a:lstStyle/>
        <a:p>
          <a:endParaRPr lang="en-US"/>
        </a:p>
      </dgm:t>
    </dgm:pt>
    <dgm:pt modelId="{7B3E06D1-C061-4227-A54D-86FC53388552}" type="pres">
      <dgm:prSet presAssocID="{1DB330BF-6883-469D-827E-75CB53C4BA9D}" presName="compNode" presStyleCnt="0"/>
      <dgm:spPr/>
      <dgm:t>
        <a:bodyPr/>
        <a:lstStyle/>
        <a:p>
          <a:endParaRPr lang="en-US"/>
        </a:p>
      </dgm:t>
    </dgm:pt>
    <dgm:pt modelId="{BD21A5C0-2B4B-4B62-AFE6-BE7E093B89C5}" type="pres">
      <dgm:prSet presAssocID="{1DB330BF-6883-469D-827E-75CB53C4BA9D}" presName="iconRect" presStyleLbl="node1" presStyleIdx="2" presStyleCnt="3" custLinFactNeighborX="55871" custLinFactNeighborY="87276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  <dgm:t>
        <a:bodyPr/>
        <a:lstStyle/>
        <a:p>
          <a:endParaRPr lang="en-US"/>
        </a:p>
      </dgm:t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  <dgm:t>
        <a:bodyPr/>
        <a:lstStyle/>
        <a:p>
          <a:endParaRPr lang="en-US"/>
        </a:p>
      </dgm:t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1642890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1722722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400" kern="1200" dirty="0" smtClean="0">
              <a:latin typeface="Perpetua" panose="02020502060401020303" pitchFamily="18" charset="0"/>
            </a:rPr>
            <a:t> </a:t>
          </a:r>
          <a:endParaRPr lang="en-US" sz="1400" kern="1200" dirty="0">
            <a:latin typeface="Perpetua" panose="02020502060401020303" pitchFamily="18" charset="0"/>
          </a:endParaRP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490926" y="1646082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89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algn="r"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1738" y="704850"/>
            <a:ext cx="4695825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578" y="4458661"/>
            <a:ext cx="5678153" cy="422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689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algn="r" defTabSz="93879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76CAF796-3A35-4D1F-9933-4E3D9651D8CD}" type="slidenum">
              <a:rPr lang="en-US" smtClean="0"/>
              <a:pPr defTabSz="937284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2D7F1E86-666C-4181-AE65-194D44734F5D}" type="slidenum">
              <a:rPr lang="en-US" smtClean="0"/>
              <a:pPr defTabSz="937284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92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09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880">
              <a:defRPr/>
            </a:pPr>
            <a:fld id="{3BEC2A06-71DF-40BD-A274-7AA1D3D791BD}" type="slidenum">
              <a:rPr lang="en-US">
                <a:solidFill>
                  <a:srgbClr val="000000"/>
                </a:solidFill>
              </a:rPr>
              <a:pPr defTabSz="935880"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292" y="4452578"/>
            <a:ext cx="5667885" cy="4218904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654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49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4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40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75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71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6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1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98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4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8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9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8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0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3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77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0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2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7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9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2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6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1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0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2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5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9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2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4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9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4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8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1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3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3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4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617380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effectLst/>
                <a:latin typeface="Arial Black" panose="020B0A04020102020204" pitchFamily="34" charset="0"/>
              </a:rPr>
              <a:t>L.W.I.N.</a:t>
            </a:r>
            <a:endParaRPr lang="en-US" sz="9600" b="1" spc="1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343400"/>
            <a:ext cx="6173808" cy="2209800"/>
          </a:xfrm>
          <a:noFill/>
        </p:spPr>
        <p:txBody>
          <a:bodyPr vert="horz" lIns="45720" tIns="45720" rIns="45720" bIns="45720" rtlCol="0" anchor="ctr">
            <a:normAutofit fontScale="92500" lnSpcReduction="2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October 15,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2025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601517" y="-30480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</a:t>
            </a: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152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Total Tower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Sites in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Operation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Lacombe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Abita Springs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Gibson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</a:t>
            </a:r>
            <a:r>
              <a:rPr lang="en-US" dirty="0" smtClean="0"/>
              <a:t>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Independence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Zachary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 smtClean="0">
                <a:latin typeface="Arial Black" panose="020B0A04020102020204" pitchFamily="34" charset="0"/>
              </a:rPr>
              <a:t>44 </a:t>
            </a:r>
            <a:r>
              <a:rPr lang="en-US" sz="3600" dirty="0">
                <a:latin typeface="Arial Black" panose="020B0A04020102020204" pitchFamily="34" charset="0"/>
              </a:rPr>
              <a:t>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Zone 2: </a:t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19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743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Galleria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Lafitte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Airport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Grand Isle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Thibodeaux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55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Winnfield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Farmerville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Tallulah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Cypress/</a:t>
            </a:r>
          </a:p>
          <a:p>
            <a:r>
              <a:rPr lang="en-US" sz="2000" dirty="0" smtClean="0"/>
              <a:t>    Ouachita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Pelican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34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3756" y="2438400"/>
            <a:ext cx="81534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Starks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aseline="0" dirty="0" smtClean="0">
                <a:solidFill>
                  <a:srgbClr val="FFFFFF"/>
                </a:solidFill>
              </a:rPr>
              <a:t>Calcasieu Jail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31242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1631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1580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152 Sites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659343"/>
              </p:ext>
            </p:extLst>
          </p:nvPr>
        </p:nvGraphicFramePr>
        <p:xfrm>
          <a:off x="-76200" y="609600"/>
          <a:ext cx="9144000" cy="595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55" name="Worksheet" r:id="rId4" imgW="5972164" imgH="2286160" progId="Excel.Sheet.8">
                  <p:embed/>
                </p:oleObj>
              </mc:Choice>
              <mc:Fallback>
                <p:oleObj name="Worksheet" r:id="rId4" imgW="5972164" imgH="2286160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609600"/>
                        <a:ext cx="9144000" cy="5959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9800" y="1918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SUBSCRIBERS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943108"/>
              </p:ext>
            </p:extLst>
          </p:nvPr>
        </p:nvGraphicFramePr>
        <p:xfrm>
          <a:off x="-23963" y="762000"/>
          <a:ext cx="9153525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13" name="Worksheet" r:id="rId4" imgW="9115257" imgH="4248243" progId="Excel.Sheet.8">
                  <p:embed/>
                </p:oleObj>
              </mc:Choice>
              <mc:Fallback>
                <p:oleObj name="Worksheet" r:id="rId4" imgW="9115257" imgH="4248243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3963" y="762000"/>
                        <a:ext cx="9153525" cy="59436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66294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  <a:endParaRPr 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909190"/>
              </p:ext>
            </p:extLst>
          </p:nvPr>
        </p:nvGraphicFramePr>
        <p:xfrm>
          <a:off x="-7393" y="1295400"/>
          <a:ext cx="9075194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2" name="Worksheet" r:id="rId4" imgW="10563206" imgH="3752957" progId="Excel.Sheet.8">
                  <p:embed/>
                </p:oleObj>
              </mc:Choice>
              <mc:Fallback>
                <p:oleObj name="Worksheet" r:id="rId4" imgW="10563206" imgH="3752957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393" y="1295400"/>
                        <a:ext cx="9075194" cy="5105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910046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PUSH TO TALK PER DAY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1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665484"/>
              </p:ext>
            </p:extLst>
          </p:nvPr>
        </p:nvGraphicFramePr>
        <p:xfrm>
          <a:off x="0" y="685800"/>
          <a:ext cx="9109075" cy="600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74" name="Worksheet" r:id="rId4" imgW="10639376" imgH="4895677" progId="Excel.Sheet.8">
                  <p:embed/>
                </p:oleObj>
              </mc:Choice>
              <mc:Fallback>
                <p:oleObj name="Worksheet" r:id="rId4" imgW="10639376" imgH="4895677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09075" cy="60086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295175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4800" b="1" dirty="0" smtClean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581400" y="28194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Bridge City		93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Hammond                 	50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Laplace	</a:t>
            </a:r>
            <a:r>
              <a:rPr lang="en-US" sz="2400" dirty="0"/>
              <a:t>	</a:t>
            </a:r>
            <a:r>
              <a:rPr lang="en-US" sz="2400" dirty="0" smtClean="0"/>
              <a:t>	34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74163" y="240152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3246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1646 Hours  </a:t>
            </a:r>
            <a:endParaRPr lang="en-US" dirty="0">
              <a:solidFill>
                <a:srgbClr val="CC99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709184"/>
              </p:ext>
            </p:extLst>
          </p:nvPr>
        </p:nvGraphicFramePr>
        <p:xfrm>
          <a:off x="914400" y="990600"/>
          <a:ext cx="7382526" cy="48768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2799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64686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47553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24113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43375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5024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Avoyelles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Anacoco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Lebleu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Baldwin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Bastrop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53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Bayou Gauche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 City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Bernice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Berwick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Blue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68733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Boothville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Bourg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Calhoun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Calvin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Chatham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10682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Chopin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Cravens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Dequincy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Dry Creek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546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Jennings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Hineston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65849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Lafayette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Laplace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Larose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Logansport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Mansfield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63256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Natchitoches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Newellton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Noble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60664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Opelousas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Parker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Road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Pelican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Plain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Dealing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Ramah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52984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1646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570026"/>
              </p:ext>
            </p:extLst>
          </p:nvPr>
        </p:nvGraphicFramePr>
        <p:xfrm>
          <a:off x="770874" y="906327"/>
          <a:ext cx="7126634" cy="468621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1767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Ringgold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Rockefeller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Roseland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South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Baton Rouge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James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Starks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Superdome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Tallulah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Theriot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96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97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Vermilion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Vivian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Wheeling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Wilmer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Winnfield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North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 smtClean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2041473"/>
              </p:ext>
            </p:extLst>
          </p:nvPr>
        </p:nvGraphicFramePr>
        <p:xfrm>
          <a:off x="152400" y="18288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129592"/>
              </p:ext>
            </p:extLst>
          </p:nvPr>
        </p:nvGraphicFramePr>
        <p:xfrm>
          <a:off x="152400" y="19050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1256734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7476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Agencies</a:t>
            </a:r>
          </a:p>
          <a:p>
            <a:pPr algn="ctr"/>
            <a:r>
              <a:rPr lang="en-US" dirty="0" smtClean="0"/>
              <a:t>618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783372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Groups</a:t>
            </a:r>
          </a:p>
          <a:p>
            <a:pPr algn="ctr"/>
            <a:r>
              <a:rPr lang="en-US" dirty="0" smtClean="0"/>
              <a:t>192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8078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Talkgroups</a:t>
            </a:r>
          </a:p>
          <a:p>
            <a:pPr algn="ctr"/>
            <a:r>
              <a:rPr lang="en-US" dirty="0" smtClean="0"/>
              <a:t>6,669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27433" y="4906086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5800" y="1097840"/>
            <a:ext cx="6324599" cy="10318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b="1" u="sng" dirty="0">
                <a:latin typeface="Arial Black" panose="020B0A04020102020204" pitchFamily="34" charset="0"/>
              </a:rPr>
              <a:t>Agencies Added Last </a:t>
            </a:r>
            <a:r>
              <a:rPr lang="en-US" b="1" u="sng" dirty="0" smtClean="0">
                <a:latin typeface="Arial Black" panose="020B0A04020102020204" pitchFamily="34" charset="0"/>
              </a:rPr>
              <a:t>3 </a:t>
            </a:r>
            <a:r>
              <a:rPr lang="en-US" b="1" u="sng" dirty="0">
                <a:latin typeface="Arial Black" panose="020B0A04020102020204" pitchFamily="34" charset="0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1228364" y="3530860"/>
            <a:ext cx="6696436" cy="83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" y="933450"/>
            <a:ext cx="9086850" cy="592455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248400" y="1600200"/>
            <a:ext cx="2362200" cy="1029335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667000"/>
            <a:ext cx="6859787" cy="1371600"/>
          </a:xfrm>
        </p:spPr>
        <p:txBody>
          <a:bodyPr/>
          <a:lstStyle/>
          <a:p>
            <a:pPr algn="ctr"/>
            <a:r>
              <a:rPr lang="en-US" sz="4800" b="1" cap="small" dirty="0">
                <a:solidFill>
                  <a:prstClr val="white"/>
                </a:solidFill>
                <a:cs typeface="Times New Roman" pitchFamily="18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900" b="1" dirty="0">
                <a:solidFill>
                  <a:prstClr val="white"/>
                </a:solidFill>
              </a:rPr>
              <a:t>Ethernet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437515"/>
            <a:ext cx="6861175" cy="1371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ym typeface="Calibri"/>
              </a:rPr>
              <a:t>Existing Network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52600" y="1834662"/>
            <a:ext cx="6248400" cy="4566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656" y="2362200"/>
            <a:ext cx="3578662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New LWIN </a:t>
            </a:r>
            <a:r>
              <a:rPr lang="en-US" sz="5400" b="1" dirty="0">
                <a:sym typeface="Calibri"/>
              </a:rPr>
              <a:t>Network</a:t>
            </a:r>
            <a: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05000"/>
            <a:ext cx="81533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LWIN Circuit Update </a:t>
            </a:r>
            <a:endParaRPr lang="en-US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482830"/>
              </p:ext>
            </p:extLst>
          </p:nvPr>
        </p:nvGraphicFramePr>
        <p:xfrm>
          <a:off x="304802" y="2209800"/>
          <a:ext cx="8610597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25">
                  <a:extLst>
                    <a:ext uri="{9D8B030D-6E8A-4147-A177-3AD203B41FA5}">
                      <a16:colId xmlns:a16="http://schemas.microsoft.com/office/drawing/2014/main" val="3711835400"/>
                    </a:ext>
                  </a:extLst>
                </a:gridCol>
                <a:gridCol w="958908">
                  <a:extLst>
                    <a:ext uri="{9D8B030D-6E8A-4147-A177-3AD203B41FA5}">
                      <a16:colId xmlns:a16="http://schemas.microsoft.com/office/drawing/2014/main" val="3246170652"/>
                    </a:ext>
                  </a:extLst>
                </a:gridCol>
                <a:gridCol w="834966">
                  <a:extLst>
                    <a:ext uri="{9D8B030D-6E8A-4147-A177-3AD203B41FA5}">
                      <a16:colId xmlns:a16="http://schemas.microsoft.com/office/drawing/2014/main" val="2475402101"/>
                    </a:ext>
                  </a:extLst>
                </a:gridCol>
                <a:gridCol w="956733">
                  <a:extLst>
                    <a:ext uri="{9D8B030D-6E8A-4147-A177-3AD203B41FA5}">
                      <a16:colId xmlns:a16="http://schemas.microsoft.com/office/drawing/2014/main" val="1258986474"/>
                    </a:ext>
                  </a:extLst>
                </a:gridCol>
                <a:gridCol w="956733">
                  <a:extLst>
                    <a:ext uri="{9D8B030D-6E8A-4147-A177-3AD203B41FA5}">
                      <a16:colId xmlns:a16="http://schemas.microsoft.com/office/drawing/2014/main" val="3510376702"/>
                    </a:ext>
                  </a:extLst>
                </a:gridCol>
                <a:gridCol w="1087199">
                  <a:extLst>
                    <a:ext uri="{9D8B030D-6E8A-4147-A177-3AD203B41FA5}">
                      <a16:colId xmlns:a16="http://schemas.microsoft.com/office/drawing/2014/main" val="3232810186"/>
                    </a:ext>
                  </a:extLst>
                </a:gridCol>
                <a:gridCol w="826267">
                  <a:extLst>
                    <a:ext uri="{9D8B030D-6E8A-4147-A177-3AD203B41FA5}">
                      <a16:colId xmlns:a16="http://schemas.microsoft.com/office/drawing/2014/main" val="3559269542"/>
                    </a:ext>
                  </a:extLst>
                </a:gridCol>
                <a:gridCol w="956733">
                  <a:extLst>
                    <a:ext uri="{9D8B030D-6E8A-4147-A177-3AD203B41FA5}">
                      <a16:colId xmlns:a16="http://schemas.microsoft.com/office/drawing/2014/main" val="1437599576"/>
                    </a:ext>
                  </a:extLst>
                </a:gridCol>
                <a:gridCol w="956733">
                  <a:extLst>
                    <a:ext uri="{9D8B030D-6E8A-4147-A177-3AD203B41FA5}">
                      <a16:colId xmlns:a16="http://schemas.microsoft.com/office/drawing/2014/main" val="311831216"/>
                    </a:ext>
                  </a:extLst>
                </a:gridCol>
              </a:tblGrid>
              <a:tr h="406400">
                <a:tc gridSpan="9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LWIN</a:t>
                      </a:r>
                      <a:r>
                        <a:rPr lang="en-US" sz="160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 Circuit Update</a:t>
                      </a:r>
                      <a:endParaRPr lang="en-US" sz="16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87650"/>
                  </a:ext>
                </a:extLst>
              </a:tr>
              <a:tr h="682752">
                <a:tc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 on Order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</a:t>
                      </a:r>
                    </a:p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Curcuits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Order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Cradlepoint</a:t>
                      </a:r>
                      <a:r>
                        <a:rPr lang="en-US" sz="11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External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Antenna Installed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Curcuit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Sites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Migrated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919769"/>
                  </a:ext>
                </a:extLst>
              </a:tr>
              <a:tr h="373888">
                <a:tc rowSpan="4"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Overview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Hubs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877616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Console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10350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Tower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78702"/>
                  </a:ext>
                </a:extLst>
              </a:tr>
              <a:tr h="32512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409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9787" cy="1371600"/>
          </a:xfrm>
        </p:spPr>
        <p:txBody>
          <a:bodyPr/>
          <a:lstStyle/>
          <a:p>
            <a:pPr algn="ctr"/>
            <a:r>
              <a:rPr lang="en-US" sz="5400" b="1" cap="small" dirty="0">
                <a:solidFill>
                  <a:prstClr val="white"/>
                </a:solidFill>
                <a:cs typeface="Times New Roman" pitchFamily="18" charset="0"/>
              </a:rPr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05BDDF2-4CE4-4C1B-A72F-4D58A77FE0F9}" vid="{6E715E98-67CC-47E1-82B6-F70FFD8F9674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41891</TotalTime>
  <Words>565</Words>
  <Application>Microsoft Office PowerPoint</Application>
  <PresentationFormat>On-screen Show (4:3)</PresentationFormat>
  <Paragraphs>347</Paragraphs>
  <Slides>28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68" baseType="lpstr">
      <vt:lpstr>Arial</vt:lpstr>
      <vt:lpstr>Arial Black</vt:lpstr>
      <vt:lpstr>Calibri</vt:lpstr>
      <vt:lpstr>Corbel</vt:lpstr>
      <vt:lpstr>Open Sans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Theme1</vt:lpstr>
      <vt:lpstr>Bitmap Image</vt:lpstr>
      <vt:lpstr>Worksheet</vt:lpstr>
      <vt:lpstr>Microsoft Excel 97-2003 Worksheet</vt:lpstr>
      <vt:lpstr>L.W.I.N.</vt:lpstr>
      <vt:lpstr>Infrastructure Update</vt:lpstr>
      <vt:lpstr>SYSTEM SUMMARY</vt:lpstr>
      <vt:lpstr>PowerPoint Presentation</vt:lpstr>
      <vt:lpstr>Zone 2:  19 Sites in Full Operation</vt:lpstr>
      <vt:lpstr>Zone 3: 55 Sites in Full Operation</vt:lpstr>
      <vt:lpstr>Zone 4: 34 Sites in Full Operation</vt:lpstr>
      <vt:lpstr>Channel Summary</vt:lpstr>
      <vt:lpstr>System   Statistics</vt:lpstr>
      <vt:lpstr>PowerPoint Presentation</vt:lpstr>
      <vt:lpstr>PUSH TO TALK</vt:lpstr>
      <vt:lpstr>PUSH TO TALK PER DAY</vt:lpstr>
      <vt:lpstr> BUSIES</vt:lpstr>
      <vt:lpstr>Top Busy Sites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3 Months</vt:lpstr>
      <vt:lpstr>System Coverage</vt:lpstr>
      <vt:lpstr>PowerPoint Presentation</vt:lpstr>
      <vt:lpstr>Questions?</vt:lpstr>
      <vt:lpstr>Ethernet Update</vt:lpstr>
      <vt:lpstr>Existing Network</vt:lpstr>
      <vt:lpstr> New LWIN Network </vt:lpstr>
      <vt:lpstr>LWIN Circuit Update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Fefe Franklin</cp:lastModifiedBy>
  <cp:revision>845</cp:revision>
  <cp:lastPrinted>2025-02-17T15:27:01Z</cp:lastPrinted>
  <dcterms:created xsi:type="dcterms:W3CDTF">2020-06-23T14:44:16Z</dcterms:created>
  <dcterms:modified xsi:type="dcterms:W3CDTF">2025-10-15T13:24:51Z</dcterms:modified>
  <cp:contentStatus/>
</cp:coreProperties>
</file>