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0" r:id="rId3"/>
    <p:sldId id="266" r:id="rId4"/>
    <p:sldId id="269" r:id="rId5"/>
    <p:sldId id="263" r:id="rId6"/>
    <p:sldId id="261" r:id="rId7"/>
    <p:sldId id="262" r:id="rId8"/>
    <p:sldId id="258" r:id="rId9"/>
    <p:sldId id="264" r:id="rId10"/>
    <p:sldId id="270" r:id="rId11"/>
    <p:sldId id="259" r:id="rId12"/>
    <p:sldId id="271" r:id="rId1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FFCC00"/>
    <a:srgbClr val="FFEEB9"/>
    <a:srgbClr val="FFE181"/>
    <a:srgbClr val="800000"/>
    <a:srgbClr val="CE1126"/>
    <a:srgbClr val="083F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52" autoAdjust="0"/>
    <p:restoredTop sz="99751" autoAdjust="0"/>
  </p:normalViewPr>
  <p:slideViewPr>
    <p:cSldViewPr snapToGrid="0" snapToObjects="1">
      <p:cViewPr>
        <p:scale>
          <a:sx n="100" d="100"/>
          <a:sy n="100" d="100"/>
        </p:scale>
        <p:origin x="-1446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D26C876-6BDA-264E-8088-A3C234875D8A}" type="datetime1">
              <a:rPr lang="en-US" smtClean="0"/>
              <a:t>6/8/2016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smtClean="0"/>
              <a:t>LABEOCpptTemplate_v3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72F68F1-C38A-9F44-928D-FD093344C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4753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37E1921-40EA-0848-9A4A-8E8AD45BD070}" type="datetime1">
              <a:rPr lang="en-US" smtClean="0"/>
              <a:t>6/8/2016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smtClean="0"/>
              <a:t>LABEOCpptTemplate_v3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94D0648-8EE9-4D4E-82E6-B5DF58F8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6842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LABEOCpptTemplate_v3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4D0648-8EE9-4D4E-82E6-B5DF58F8E9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56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D0648-8EE9-4D4E-82E6-B5DF58F8E961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LABEOCpptTemplate_v3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75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D0648-8EE9-4D4E-82E6-B5DF58F8E961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LABEOCpptTemplate_v3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75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96AC61-1C64-4AEE-BDBE-2000AB059D8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3438" cy="3482975"/>
          </a:xfrm>
          <a:ln cap="flat"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520" y="4418739"/>
            <a:ext cx="5607362" cy="4180854"/>
          </a:xfrm>
          <a:noFill/>
          <a:ln/>
        </p:spPr>
        <p:txBody>
          <a:bodyPr lIns="93810" tIns="46906" rIns="93810" bIns="4690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223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90CD-BB16-9342-A741-12AF59543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11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90CD-BB16-9342-A741-12AF59543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60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90CD-BB16-9342-A741-12AF59543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4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90CD-BB16-9342-A741-12AF59543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93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90CD-BB16-9342-A741-12AF59543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5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90CD-BB16-9342-A741-12AF59543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33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90CD-BB16-9342-A741-12AF59543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65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90CD-BB16-9342-A741-12AF59543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81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90CD-BB16-9342-A741-12AF59543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78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90CD-BB16-9342-A741-12AF59543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54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90CD-BB16-9342-A741-12AF59543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6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7391" y="186290"/>
            <a:ext cx="5539408" cy="71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789043"/>
            <a:ext cx="8229600" cy="4351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2174" y="6272696"/>
            <a:ext cx="1177234" cy="58530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ln>
                  <a:noFill/>
                </a:ln>
                <a:solidFill>
                  <a:srgbClr val="083F76"/>
                </a:solidFill>
              </a:defRPr>
            </a:lvl1pPr>
          </a:lstStyle>
          <a:p>
            <a:fld id="{C2BD90CD-BB16-9342-A741-12AF595439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71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457200" rtl="0" eaLnBrk="1" latinLnBrk="0" hangingPunct="1">
        <a:spcBef>
          <a:spcPct val="0"/>
        </a:spcBef>
        <a:buNone/>
        <a:defRPr sz="4400" kern="1200">
          <a:solidFill>
            <a:srgbClr val="8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Courier New"/>
        <a:buChar char="o"/>
        <a:defRPr sz="3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LABEOC-welcome-PPT-v3-0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6" b="3079"/>
          <a:stretch/>
        </p:blipFill>
        <p:spPr>
          <a:xfrm>
            <a:off x="-20141" y="0"/>
            <a:ext cx="9164141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90CD-BB16-9342-A741-12AF595439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9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 Prepared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90CD-BB16-9342-A741-12AF5954395A}" type="slidenum">
              <a:rPr lang="en-US" smtClean="0"/>
              <a:t>10</a:t>
            </a:fld>
            <a:endParaRPr lang="en-US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0844" y="1789113"/>
            <a:ext cx="7322312" cy="4351337"/>
          </a:xfrm>
        </p:spPr>
      </p:pic>
    </p:spTree>
    <p:extLst>
      <p:ext uri="{BB962C8B-B14F-4D97-AF65-F5344CB8AC3E}">
        <p14:creationId xmlns:p14="http://schemas.microsoft.com/office/powerpoint/2010/main" val="64994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LA BEOC Products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90CD-BB16-9342-A741-12AF5954395A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43" y="2018581"/>
            <a:ext cx="2418478" cy="31228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691" y="2018581"/>
            <a:ext cx="2417108" cy="31228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391" y="2580021"/>
            <a:ext cx="2636881" cy="200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2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Risk Assessment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90CD-BB16-9342-A741-12AF5954395A}" type="slidenum">
              <a:rPr lang="en-US" smtClean="0"/>
              <a:t>12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2185922"/>
            <a:ext cx="2515806" cy="324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1053246"/>
            <a:ext cx="1935162" cy="2496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305" y="1085551"/>
            <a:ext cx="1903471" cy="246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293" y="1142845"/>
            <a:ext cx="1952295" cy="2440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524" y="3585590"/>
            <a:ext cx="1949914" cy="2453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219" y="3583704"/>
            <a:ext cx="2043113" cy="245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9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LA BEOC Floor </a:t>
            </a:r>
            <a:r>
              <a:rPr lang="en-US" sz="3600" dirty="0" smtClean="0"/>
              <a:t>Plan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90CD-BB16-9342-A741-12AF5954395A}" type="slidenum">
              <a:rPr lang="en-US" smtClean="0"/>
              <a:t>2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39" y="1204200"/>
            <a:ext cx="7879693" cy="4936251"/>
          </a:xfrm>
        </p:spPr>
      </p:pic>
    </p:spTree>
    <p:extLst>
      <p:ext uri="{BB962C8B-B14F-4D97-AF65-F5344CB8AC3E}">
        <p14:creationId xmlns:p14="http://schemas.microsoft.com/office/powerpoint/2010/main" val="188794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LABEOC.ORG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610" y="1621255"/>
            <a:ext cx="2743201" cy="400580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90CD-BB16-9342-A741-12AF5954395A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395" y="1613030"/>
            <a:ext cx="2744166" cy="2582662"/>
          </a:xfrm>
          <a:prstGeom prst="rect">
            <a:avLst/>
          </a:prstGeom>
        </p:spPr>
      </p:pic>
      <p:pic>
        <p:nvPicPr>
          <p:cNvPr id="6" name="Picture 5" descr="Official-LA-BEOC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51943" y="4146128"/>
            <a:ext cx="1961300" cy="551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Picture 2" descr="C:\Users\SBurr\Desktop\Graphics\GohsepLogos_final_large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2" t="17717" r="15524" b="28568"/>
          <a:stretch/>
        </p:blipFill>
        <p:spPr bwMode="auto">
          <a:xfrm>
            <a:off x="6783574" y="4667693"/>
            <a:ext cx="876146" cy="88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31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90CD-BB16-9342-A741-12AF5954395A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414" y="1113995"/>
            <a:ext cx="5869172" cy="5110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147391" y="186290"/>
            <a:ext cx="5539408" cy="71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8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</a:t>
            </a:r>
            <a:r>
              <a:rPr lang="en-US" dirty="0" smtClean="0"/>
              <a:t>esearch on/with LA BEOC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0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Business 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90CD-BB16-9342-A741-12AF5954395A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023" y="1135945"/>
            <a:ext cx="4296569" cy="49370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34758" y="5496638"/>
            <a:ext cx="2355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Source: Maryland Emergency Management Agency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	Private Sector Integration Program (PSIP)</a:t>
            </a:r>
          </a:p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               www.mema.maryland.gov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63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Public-private partnership . . </a:t>
            </a:r>
            <a:r>
              <a:rPr lang="en-US" sz="3600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133" y="2125458"/>
            <a:ext cx="7030529" cy="3102134"/>
          </a:xfrm>
        </p:spPr>
        <p:txBody>
          <a:bodyPr/>
          <a:lstStyle/>
          <a:p>
            <a:pPr marL="628650" lvl="0">
              <a:spcBef>
                <a:spcPts val="0"/>
              </a:spcBef>
              <a:spcAft>
                <a:spcPts val="600"/>
              </a:spcAft>
              <a:buClr>
                <a:sysClr val="windowText" lastClr="000000">
                  <a:lumMod val="75000"/>
                  <a:lumOff val="25000"/>
                </a:sysClr>
              </a:buClr>
              <a:defRPr/>
            </a:pPr>
            <a:r>
              <a:rPr lang="en-US" sz="320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An outlet for the </a:t>
            </a:r>
            <a:r>
              <a:rPr lang="en-US" sz="3200" b="1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private sector </a:t>
            </a:r>
            <a:r>
              <a:rPr lang="en-US" sz="320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to:</a:t>
            </a:r>
          </a:p>
          <a:p>
            <a:pPr marL="1028700" lvl="1">
              <a:spcBef>
                <a:spcPts val="0"/>
              </a:spcBef>
              <a:spcAft>
                <a:spcPts val="600"/>
              </a:spcAft>
              <a:buClr>
                <a:sysClr val="windowText" lastClr="000000">
                  <a:lumMod val="75000"/>
                  <a:lumOff val="25000"/>
                </a:sysClr>
              </a:buClr>
              <a:defRPr/>
            </a:pPr>
            <a:r>
              <a:rPr lang="en-US" sz="2800" b="1" dirty="0">
                <a:solidFill>
                  <a:srgbClr val="800000"/>
                </a:solidFill>
              </a:rPr>
              <a:t>PROVIDE</a:t>
            </a:r>
            <a:r>
              <a:rPr lang="en-US" sz="2800" dirty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information</a:t>
            </a:r>
          </a:p>
          <a:p>
            <a:pPr marL="1028700" lvl="1">
              <a:spcBef>
                <a:spcPts val="0"/>
              </a:spcBef>
              <a:spcAft>
                <a:spcPts val="600"/>
              </a:spcAft>
              <a:buClr>
                <a:sysClr val="windowText" lastClr="000000">
                  <a:lumMod val="75000"/>
                  <a:lumOff val="25000"/>
                </a:sysClr>
              </a:buClr>
              <a:defRPr/>
            </a:pPr>
            <a:r>
              <a:rPr lang="en-US" sz="2800" b="1" dirty="0">
                <a:solidFill>
                  <a:srgbClr val="800000"/>
                </a:solidFill>
              </a:rPr>
              <a:t>OBTAIN</a:t>
            </a:r>
            <a:r>
              <a:rPr lang="en-US" sz="280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 </a:t>
            </a:r>
            <a:r>
              <a:rPr lang="en-US" sz="28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information</a:t>
            </a:r>
          </a:p>
          <a:p>
            <a:pPr marL="1028700" lvl="1">
              <a:spcBef>
                <a:spcPts val="0"/>
              </a:spcBef>
              <a:spcAft>
                <a:spcPts val="600"/>
              </a:spcAft>
              <a:buClr>
                <a:sysClr val="windowText" lastClr="000000">
                  <a:lumMod val="75000"/>
                  <a:lumOff val="25000"/>
                </a:sysClr>
              </a:buClr>
              <a:defRPr/>
            </a:pPr>
            <a:r>
              <a:rPr lang="en-US" sz="28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Identify </a:t>
            </a:r>
            <a:r>
              <a:rPr lang="en-US" sz="2800" b="1" dirty="0" smtClean="0">
                <a:solidFill>
                  <a:srgbClr val="800000"/>
                </a:solidFill>
              </a:rPr>
              <a:t>REQUIREMENTS</a:t>
            </a:r>
          </a:p>
          <a:p>
            <a:pPr marL="1028700" lvl="1">
              <a:spcBef>
                <a:spcPts val="0"/>
              </a:spcBef>
              <a:spcAft>
                <a:spcPts val="600"/>
              </a:spcAft>
              <a:buClr>
                <a:sysClr val="windowText" lastClr="000000">
                  <a:lumMod val="75000"/>
                  <a:lumOff val="25000"/>
                </a:sysClr>
              </a:buClr>
              <a:defRPr/>
            </a:pPr>
            <a:r>
              <a:rPr lang="en-US" sz="28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Provide </a:t>
            </a:r>
            <a:r>
              <a:rPr lang="en-US" sz="2800" b="1" dirty="0" smtClean="0">
                <a:solidFill>
                  <a:srgbClr val="800000"/>
                </a:solidFill>
              </a:rPr>
              <a:t>RESOURCES</a:t>
            </a:r>
            <a:endParaRPr lang="en-US" sz="2800" b="1" dirty="0">
              <a:solidFill>
                <a:srgbClr val="800000"/>
              </a:solidFill>
            </a:endParaRPr>
          </a:p>
          <a:p>
            <a:pPr marL="1028700" lvl="1">
              <a:spcBef>
                <a:spcPts val="0"/>
              </a:spcBef>
              <a:spcAft>
                <a:spcPts val="600"/>
              </a:spcAft>
              <a:buClr>
                <a:sysClr val="windowText" lastClr="000000">
                  <a:lumMod val="75000"/>
                  <a:lumOff val="25000"/>
                </a:sysClr>
              </a:buClr>
              <a:defRPr/>
            </a:pPr>
            <a:endParaRPr lang="en-US" sz="2800" dirty="0">
              <a:solidFill>
                <a:sysClr val="windowText" lastClr="000000">
                  <a:lumMod val="75000"/>
                  <a:lumOff val="25000"/>
                </a:sysClr>
              </a:solidFill>
            </a:endParaRPr>
          </a:p>
          <a:p>
            <a:pPr marL="1028700" lvl="1">
              <a:spcBef>
                <a:spcPts val="0"/>
              </a:spcBef>
              <a:spcAft>
                <a:spcPts val="600"/>
              </a:spcAft>
              <a:buClr>
                <a:sysClr val="windowText" lastClr="000000">
                  <a:lumMod val="75000"/>
                  <a:lumOff val="25000"/>
                </a:sysClr>
              </a:buClr>
              <a:defRPr/>
            </a:pPr>
            <a:endParaRPr lang="en-US" sz="2800" dirty="0">
              <a:solidFill>
                <a:sysClr val="windowText" lastClr="000000">
                  <a:lumMod val="75000"/>
                  <a:lumOff val="25000"/>
                </a:sys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90CD-BB16-9342-A741-12AF595439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7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…Public-private partnership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8650" lvl="0">
              <a:spcBef>
                <a:spcPts val="0"/>
              </a:spcBef>
              <a:spcAft>
                <a:spcPts val="600"/>
              </a:spcAft>
              <a:buClr>
                <a:sysClr val="windowText" lastClr="000000">
                  <a:lumMod val="75000"/>
                  <a:lumOff val="25000"/>
                </a:sysClr>
              </a:buClr>
              <a:defRPr/>
            </a:pPr>
            <a:r>
              <a:rPr lang="en-US" sz="320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An </a:t>
            </a:r>
            <a:r>
              <a:rPr lang="en-US" sz="3200" b="1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opportunity</a:t>
            </a:r>
            <a:r>
              <a:rPr lang="en-US" sz="320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 for businesses to: </a:t>
            </a:r>
          </a:p>
          <a:p>
            <a:pPr marL="1028700" lvl="1">
              <a:spcBef>
                <a:spcPts val="0"/>
              </a:spcBef>
              <a:spcAft>
                <a:spcPts val="600"/>
              </a:spcAft>
              <a:buClr>
                <a:sysClr val="windowText" lastClr="000000">
                  <a:lumMod val="75000"/>
                  <a:lumOff val="25000"/>
                </a:sysClr>
              </a:buClr>
              <a:defRPr/>
            </a:pPr>
            <a:r>
              <a:rPr lang="en-US" sz="28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Support State disaster recovery </a:t>
            </a:r>
            <a:r>
              <a:rPr lang="en-US" sz="280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when </a:t>
            </a:r>
            <a:r>
              <a:rPr lang="en-US" sz="2800" b="1" dirty="0">
                <a:solidFill>
                  <a:srgbClr val="800000"/>
                </a:solidFill>
              </a:rPr>
              <a:t>traditional resources </a:t>
            </a:r>
            <a:r>
              <a:rPr lang="en-US" sz="280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are exhausted.</a:t>
            </a:r>
          </a:p>
          <a:p>
            <a:pPr marL="1028700" lvl="1">
              <a:spcBef>
                <a:spcPts val="0"/>
              </a:spcBef>
              <a:spcAft>
                <a:spcPts val="600"/>
              </a:spcAft>
              <a:buClr>
                <a:sysClr val="windowText" lastClr="000000">
                  <a:lumMod val="75000"/>
                  <a:lumOff val="25000"/>
                </a:sysClr>
              </a:buClr>
              <a:defRPr/>
            </a:pPr>
            <a:r>
              <a:rPr lang="en-US" sz="28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Help prepare and recover local economies through </a:t>
            </a:r>
            <a:r>
              <a:rPr lang="en-US" sz="280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a</a:t>
            </a:r>
            <a:r>
              <a:rPr lang="en-US" sz="28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 </a:t>
            </a:r>
            <a:r>
              <a:rPr lang="en-US" sz="2800" b="1" dirty="0">
                <a:solidFill>
                  <a:srgbClr val="800000"/>
                </a:solidFill>
              </a:rPr>
              <a:t>network of associations</a:t>
            </a:r>
            <a:r>
              <a:rPr lang="en-US" sz="2800" dirty="0" smtClean="0">
                <a:solidFill>
                  <a:srgbClr val="800000"/>
                </a:solidFill>
              </a:rPr>
              <a:t>.</a:t>
            </a:r>
          </a:p>
          <a:p>
            <a:pPr marL="1028700" lvl="1">
              <a:spcBef>
                <a:spcPts val="0"/>
              </a:spcBef>
              <a:spcAft>
                <a:spcPts val="600"/>
              </a:spcAft>
              <a:buClr>
                <a:sysClr val="windowText" lastClr="000000">
                  <a:lumMod val="75000"/>
                  <a:lumOff val="25000"/>
                </a:sysClr>
              </a:buClr>
              <a:defRPr/>
            </a:pPr>
            <a:r>
              <a:rPr lang="en-US" sz="2800" b="1" dirty="0" smtClean="0">
                <a:solidFill>
                  <a:srgbClr val="800000"/>
                </a:solidFill>
              </a:rPr>
              <a:t>Assume a leadership role </a:t>
            </a:r>
            <a:r>
              <a:rPr lang="en-US" sz="28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in building resilience in Louisiana communities</a:t>
            </a:r>
            <a:endParaRPr lang="en-US" sz="2800" b="1" dirty="0">
              <a:solidFill>
                <a:srgbClr val="800000"/>
              </a:solidFill>
            </a:endParaRPr>
          </a:p>
          <a:p>
            <a:pPr marL="285750" lvl="0" indent="0" algn="ctr">
              <a:spcBef>
                <a:spcPts val="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None/>
              <a:defRPr/>
            </a:pPr>
            <a:endParaRPr lang="en-US" sz="4200" b="1" dirty="0" smtClean="0">
              <a:solidFill>
                <a:srgbClr val="8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90CD-BB16-9342-A741-12AF595439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3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Industry Organizations,  Associations &amp; Registered </a:t>
            </a:r>
            <a:r>
              <a:rPr lang="en-US" sz="2800" dirty="0" smtClean="0"/>
              <a:t>Businesses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90CD-BB16-9342-A741-12AF5954395A}" type="slidenum">
              <a:rPr lang="en-US" smtClean="0"/>
              <a:t>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2752" y="1457573"/>
            <a:ext cx="45720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Stakeholder Associations:</a:t>
            </a:r>
          </a:p>
          <a:p>
            <a:pPr marL="341313" marR="0" lvl="0" indent="-34131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Association of Contingency Planners</a:t>
            </a:r>
          </a:p>
          <a:p>
            <a:pPr marL="341313" marR="0" lvl="0" indent="-34131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Associated Wholesale Grocers</a:t>
            </a:r>
          </a:p>
          <a:p>
            <a:pPr marL="341313" marR="0" lvl="0" indent="-34131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Associated Grocers</a:t>
            </a:r>
          </a:p>
          <a:p>
            <a:pPr marL="341313" marR="0" lvl="0" indent="-34131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Baton Rouge Area Foundation</a:t>
            </a:r>
          </a:p>
          <a:p>
            <a:pPr marL="341313" marR="0" lvl="0" indent="-34131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Louisiana Credit Union League</a:t>
            </a:r>
          </a:p>
          <a:p>
            <a:pPr marL="341313" marR="0" lvl="0" indent="-34131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Louisiana Hotel and Lodging Association</a:t>
            </a:r>
          </a:p>
          <a:p>
            <a:pPr marL="341313" marR="0" lvl="0" indent="-34131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Louisiana Motor Transport Association</a:t>
            </a:r>
          </a:p>
          <a:p>
            <a:pPr marL="341313" marR="0" lvl="0" indent="-34131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Louisiana Office of Financial Institutions </a:t>
            </a:r>
          </a:p>
          <a:p>
            <a:pPr marL="341313" marR="0" lvl="0" indent="-34131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Louisiana Oil Marketers and Convenience Store Association</a:t>
            </a:r>
          </a:p>
          <a:p>
            <a:pPr marL="341313" marR="0" lvl="0" indent="-34131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Louisiana Pulp and Paper Association</a:t>
            </a:r>
          </a:p>
          <a:p>
            <a:pPr marL="341313" marR="0" lvl="0" indent="-34131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Louisiana Restaurant Association</a:t>
            </a:r>
          </a:p>
          <a:p>
            <a:pPr marL="341313" marR="0" lvl="0" indent="-34131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Louisiana Retailers Association</a:t>
            </a:r>
          </a:p>
          <a:p>
            <a:pPr marL="341313" marR="0" lvl="0" indent="-34131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Louisiana Telecommunications Association</a:t>
            </a:r>
          </a:p>
          <a:p>
            <a:pPr marL="341313" marR="0" lvl="0" indent="-34131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Louisiana Mid-Continent Oil &amp; Gas Association (LMOGA)</a:t>
            </a:r>
          </a:p>
          <a:p>
            <a:pPr marL="341313" marR="0" lvl="0" indent="-34131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Louisiana Association of Business and Industry</a:t>
            </a:r>
          </a:p>
          <a:p>
            <a:pPr marL="341313" marR="0" lvl="0" indent="-34131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Louisiana Bankers Association</a:t>
            </a:r>
          </a:p>
          <a:p>
            <a:pPr marL="341313" marR="0" lvl="0" indent="-34131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Louisiana Chemical Association</a:t>
            </a:r>
          </a:p>
          <a:p>
            <a:pPr marL="341313" marR="0" lvl="0" indent="-34131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Louisiana Hospital Association</a:t>
            </a:r>
          </a:p>
          <a:p>
            <a:pPr marL="341313" marR="0" lvl="0" indent="-34131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Louisiana Technology Council</a:t>
            </a:r>
          </a:p>
          <a:p>
            <a:pPr marL="341313" marR="0" lvl="0" indent="-34131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National Federation of Independent Business </a:t>
            </a:r>
          </a:p>
          <a:p>
            <a:pPr marL="341313" marR="0" lvl="0" indent="-34131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Ports Association of Louisiana</a:t>
            </a:r>
          </a:p>
          <a:p>
            <a:pPr marL="341313" marR="0" lvl="0" indent="-34131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LA VOAD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33040" y="1483451"/>
            <a:ext cx="395829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Economic Development Organizations (EDO):</a:t>
            </a:r>
          </a:p>
          <a:p>
            <a:pPr marL="171450" marR="0" lvl="0" indent="-1714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Greater New Orleans, Inc.</a:t>
            </a:r>
          </a:p>
          <a:p>
            <a:pPr marL="171450" marR="0" lvl="0" indent="-1714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South Louisiana Economic Council (SLEC)</a:t>
            </a:r>
          </a:p>
          <a:p>
            <a:pPr marL="171450" marR="0" lvl="0" indent="-1714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Baton Rouge Area Chamber</a:t>
            </a:r>
          </a:p>
          <a:p>
            <a:pPr marL="171450" marR="0" lvl="0" indent="-1714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One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Acadiana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171450" marR="0" lvl="0" indent="-1714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Acadiana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Economic Development</a:t>
            </a:r>
          </a:p>
          <a:p>
            <a:pPr marL="171450" marR="0" lvl="0" indent="-1714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Lafayette Economic Development Authority</a:t>
            </a:r>
          </a:p>
          <a:p>
            <a:pPr marL="171450" marR="0" lvl="0" indent="-1714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Southwest Louisiana Economic Development Alliance </a:t>
            </a:r>
          </a:p>
          <a:p>
            <a:pPr marL="171450" marR="0" lvl="0" indent="-1714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Central Louisiana Economic Development Alliance</a:t>
            </a:r>
          </a:p>
          <a:p>
            <a:pPr marL="171450" marR="0" lvl="0" indent="-1714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Central Louisiana Chamber of Commerce</a:t>
            </a:r>
          </a:p>
          <a:p>
            <a:pPr marL="171450" marR="0" lvl="0" indent="-1714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Northeast Louisiana Economic Alliance</a:t>
            </a:r>
          </a:p>
          <a:p>
            <a:pPr marL="171450" marR="0" lvl="0" indent="-1714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North Louisiana Economic Partnership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Utility Allies</a:t>
            </a:r>
          </a:p>
          <a:p>
            <a:pPr marL="171450" marR="0" lvl="0" indent="-1714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Entergy Louisiana Economic Dev. Office</a:t>
            </a:r>
          </a:p>
          <a:p>
            <a:pPr marL="171450" marR="0" lvl="0" indent="-1714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AEP-Southwest</a:t>
            </a:r>
          </a:p>
          <a:p>
            <a:pPr marL="171450" marR="0" lvl="0" indent="-1714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CLECO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171450" marR="0" lvl="0" indent="-1714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U.S. Department of Homeland Security</a:t>
            </a:r>
          </a:p>
          <a:p>
            <a:pPr marL="171450" marR="0" lvl="0" indent="-1714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Protective Security Advisor</a:t>
            </a:r>
          </a:p>
          <a:p>
            <a:pPr marL="171450" marR="0" lvl="0" indent="-1714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Registered Businesses (VBEOC Portal):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2,242*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(13,100 contacts representing 4,923,508 employees)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75585" y="6012611"/>
            <a:ext cx="16217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* November 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05456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Line 39"/>
          <p:cNvSpPr>
            <a:spLocks noChangeShapeType="1"/>
          </p:cNvSpPr>
          <p:nvPr/>
        </p:nvSpPr>
        <p:spPr bwMode="auto">
          <a:xfrm flipH="1" flipV="1">
            <a:off x="6034073" y="4809444"/>
            <a:ext cx="377825" cy="397914"/>
          </a:xfrm>
          <a:prstGeom prst="line">
            <a:avLst/>
          </a:prstGeom>
          <a:noFill/>
          <a:ln w="76200">
            <a:solidFill>
              <a:schemeClr val="bg1">
                <a:lumMod val="85000"/>
              </a:schemeClr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2" name="Line 40"/>
          <p:cNvSpPr>
            <a:spLocks noChangeShapeType="1"/>
          </p:cNvSpPr>
          <p:nvPr/>
        </p:nvSpPr>
        <p:spPr bwMode="auto">
          <a:xfrm>
            <a:off x="5903899" y="4977719"/>
            <a:ext cx="368300" cy="425450"/>
          </a:xfrm>
          <a:prstGeom prst="line">
            <a:avLst/>
          </a:prstGeom>
          <a:noFill/>
          <a:ln w="76200">
            <a:solidFill>
              <a:schemeClr val="bg1">
                <a:lumMod val="85000"/>
              </a:schemeClr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5" name="Line 18"/>
          <p:cNvSpPr>
            <a:spLocks noChangeShapeType="1"/>
          </p:cNvSpPr>
          <p:nvPr/>
        </p:nvSpPr>
        <p:spPr bwMode="auto">
          <a:xfrm>
            <a:off x="5110149" y="2917144"/>
            <a:ext cx="58738" cy="446088"/>
          </a:xfrm>
          <a:prstGeom prst="line">
            <a:avLst/>
          </a:prstGeom>
          <a:noFill/>
          <a:ln w="76200">
            <a:solidFill>
              <a:schemeClr val="bg1">
                <a:lumMod val="85000"/>
              </a:schemeClr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6" name="Line 19"/>
          <p:cNvSpPr>
            <a:spLocks noChangeShapeType="1"/>
          </p:cNvSpPr>
          <p:nvPr/>
        </p:nvSpPr>
        <p:spPr bwMode="auto">
          <a:xfrm flipH="1" flipV="1">
            <a:off x="5300649" y="2845706"/>
            <a:ext cx="44450" cy="454025"/>
          </a:xfrm>
          <a:prstGeom prst="line">
            <a:avLst/>
          </a:prstGeom>
          <a:noFill/>
          <a:ln w="76200">
            <a:solidFill>
              <a:schemeClr val="bg1">
                <a:lumMod val="85000"/>
              </a:schemeClr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7" name="Line 21"/>
          <p:cNvSpPr>
            <a:spLocks noChangeShapeType="1"/>
          </p:cNvSpPr>
          <p:nvPr/>
        </p:nvSpPr>
        <p:spPr bwMode="auto">
          <a:xfrm flipH="1">
            <a:off x="5824524" y="3018744"/>
            <a:ext cx="320675" cy="403225"/>
          </a:xfrm>
          <a:prstGeom prst="line">
            <a:avLst/>
          </a:prstGeom>
          <a:noFill/>
          <a:ln w="76200">
            <a:solidFill>
              <a:schemeClr val="bg1">
                <a:lumMod val="85000"/>
              </a:schemeClr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8" name="Line 22"/>
          <p:cNvSpPr>
            <a:spLocks noChangeShapeType="1"/>
          </p:cNvSpPr>
          <p:nvPr/>
        </p:nvSpPr>
        <p:spPr bwMode="auto">
          <a:xfrm flipV="1">
            <a:off x="6002324" y="3098119"/>
            <a:ext cx="350838" cy="411163"/>
          </a:xfrm>
          <a:prstGeom prst="line">
            <a:avLst/>
          </a:prstGeom>
          <a:noFill/>
          <a:ln w="76200">
            <a:solidFill>
              <a:schemeClr val="bg1">
                <a:lumMod val="85000"/>
              </a:schemeClr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9" name="Line 18"/>
          <p:cNvSpPr>
            <a:spLocks noChangeShapeType="1"/>
          </p:cNvSpPr>
          <p:nvPr/>
        </p:nvSpPr>
        <p:spPr bwMode="auto">
          <a:xfrm rot="18261212" flipH="1">
            <a:off x="4638095" y="3101569"/>
            <a:ext cx="57523" cy="497958"/>
          </a:xfrm>
          <a:prstGeom prst="line">
            <a:avLst/>
          </a:prstGeom>
          <a:noFill/>
          <a:ln w="76200">
            <a:solidFill>
              <a:schemeClr val="bg1">
                <a:lumMod val="85000"/>
              </a:schemeClr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0" name="Line 19"/>
          <p:cNvSpPr>
            <a:spLocks noChangeShapeType="1"/>
          </p:cNvSpPr>
          <p:nvPr/>
        </p:nvSpPr>
        <p:spPr bwMode="auto">
          <a:xfrm rot="18261212" flipV="1">
            <a:off x="4457125" y="3181339"/>
            <a:ext cx="44632" cy="506819"/>
          </a:xfrm>
          <a:prstGeom prst="line">
            <a:avLst/>
          </a:prstGeom>
          <a:noFill/>
          <a:ln w="76200">
            <a:solidFill>
              <a:schemeClr val="bg1">
                <a:lumMod val="85000"/>
              </a:schemeClr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" name="Group 63"/>
          <p:cNvGrpSpPr/>
          <p:nvPr/>
        </p:nvGrpSpPr>
        <p:grpSpPr>
          <a:xfrm>
            <a:off x="6261087" y="4049030"/>
            <a:ext cx="563562" cy="173411"/>
            <a:chOff x="7059613" y="2282826"/>
            <a:chExt cx="563562" cy="209550"/>
          </a:xfrm>
        </p:grpSpPr>
        <p:sp>
          <p:nvSpPr>
            <p:cNvPr id="62" name="Line 11"/>
            <p:cNvSpPr>
              <a:spLocks noChangeShapeType="1"/>
            </p:cNvSpPr>
            <p:nvPr/>
          </p:nvSpPr>
          <p:spPr bwMode="auto">
            <a:xfrm>
              <a:off x="7089775" y="2282826"/>
              <a:ext cx="533400" cy="0"/>
            </a:xfrm>
            <a:prstGeom prst="line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3" name="Line 12"/>
            <p:cNvSpPr>
              <a:spLocks noChangeShapeType="1"/>
            </p:cNvSpPr>
            <p:nvPr/>
          </p:nvSpPr>
          <p:spPr bwMode="auto">
            <a:xfrm flipH="1">
              <a:off x="7059613" y="2492376"/>
              <a:ext cx="533400" cy="0"/>
            </a:xfrm>
            <a:prstGeom prst="line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60" name="Line 11"/>
          <p:cNvSpPr>
            <a:spLocks noChangeShapeType="1"/>
          </p:cNvSpPr>
          <p:nvPr/>
        </p:nvSpPr>
        <p:spPr bwMode="auto">
          <a:xfrm>
            <a:off x="3856023" y="4141854"/>
            <a:ext cx="533400" cy="0"/>
          </a:xfrm>
          <a:prstGeom prst="line">
            <a:avLst/>
          </a:prstGeom>
          <a:noFill/>
          <a:ln w="76200">
            <a:solidFill>
              <a:schemeClr val="bg1">
                <a:lumMod val="85000"/>
              </a:schemeClr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1" name="Line 12"/>
          <p:cNvSpPr>
            <a:spLocks noChangeShapeType="1"/>
          </p:cNvSpPr>
          <p:nvPr/>
        </p:nvSpPr>
        <p:spPr bwMode="auto">
          <a:xfrm flipH="1">
            <a:off x="3825861" y="4351404"/>
            <a:ext cx="533400" cy="0"/>
          </a:xfrm>
          <a:prstGeom prst="line">
            <a:avLst/>
          </a:prstGeom>
          <a:noFill/>
          <a:ln w="76200">
            <a:solidFill>
              <a:schemeClr val="bg1">
                <a:lumMod val="85000"/>
              </a:schemeClr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5" name="Oval 15"/>
          <p:cNvSpPr>
            <a:spLocks noChangeArrowheads="1"/>
          </p:cNvSpPr>
          <p:nvPr/>
        </p:nvSpPr>
        <p:spPr bwMode="auto">
          <a:xfrm>
            <a:off x="4606912" y="1737631"/>
            <a:ext cx="1062037" cy="1044575"/>
          </a:xfrm>
          <a:prstGeom prst="ellipse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457200">
              <a:lnSpc>
                <a:spcPct val="85000"/>
              </a:lnSpc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Oval 15"/>
          <p:cNvSpPr>
            <a:spLocks noChangeArrowheads="1"/>
          </p:cNvSpPr>
          <p:nvPr/>
        </p:nvSpPr>
        <p:spPr bwMode="auto">
          <a:xfrm>
            <a:off x="5976924" y="1975757"/>
            <a:ext cx="1082675" cy="1054100"/>
          </a:xfrm>
          <a:prstGeom prst="ellipse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457200">
              <a:lnSpc>
                <a:spcPct val="85000"/>
              </a:lnSpc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Oval 15"/>
          <p:cNvSpPr>
            <a:spLocks noChangeArrowheads="1"/>
          </p:cNvSpPr>
          <p:nvPr/>
        </p:nvSpPr>
        <p:spPr bwMode="auto">
          <a:xfrm>
            <a:off x="4543781" y="3537016"/>
            <a:ext cx="1482725" cy="1504950"/>
          </a:xfrm>
          <a:prstGeom prst="ellipse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457200">
              <a:lnSpc>
                <a:spcPct val="85000"/>
              </a:lnSpc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Oval 15"/>
          <p:cNvSpPr>
            <a:spLocks noChangeArrowheads="1"/>
          </p:cNvSpPr>
          <p:nvPr/>
        </p:nvSpPr>
        <p:spPr bwMode="auto">
          <a:xfrm>
            <a:off x="6954824" y="3420381"/>
            <a:ext cx="1352550" cy="1381126"/>
          </a:xfrm>
          <a:prstGeom prst="ellipse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457200">
              <a:lnSpc>
                <a:spcPct val="85000"/>
              </a:lnSpc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Oval 15"/>
          <p:cNvSpPr>
            <a:spLocks noChangeArrowheads="1"/>
          </p:cNvSpPr>
          <p:nvPr/>
        </p:nvSpPr>
        <p:spPr bwMode="auto">
          <a:xfrm>
            <a:off x="6202350" y="5225368"/>
            <a:ext cx="1001725" cy="950915"/>
          </a:xfrm>
          <a:prstGeom prst="ellipse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457200">
              <a:lnSpc>
                <a:spcPct val="85000"/>
              </a:lnSpc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Oval 15"/>
          <p:cNvSpPr>
            <a:spLocks noChangeArrowheads="1"/>
          </p:cNvSpPr>
          <p:nvPr/>
        </p:nvSpPr>
        <p:spPr bwMode="auto">
          <a:xfrm>
            <a:off x="3416287" y="2248806"/>
            <a:ext cx="1057275" cy="1023938"/>
          </a:xfrm>
          <a:prstGeom prst="ellipse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457200">
              <a:lnSpc>
                <a:spcPct val="85000"/>
              </a:lnSpc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794487" y="131290"/>
            <a:ext cx="1954213" cy="788987"/>
            <a:chOff x="568" y="1217"/>
            <a:chExt cx="1231" cy="497"/>
          </a:xfrm>
        </p:grpSpPr>
        <p:sp>
          <p:nvSpPr>
            <p:cNvPr id="655363" name="Rectangle 3"/>
            <p:cNvSpPr>
              <a:spLocks noChangeArrowheads="1"/>
            </p:cNvSpPr>
            <p:nvPr/>
          </p:nvSpPr>
          <p:spPr bwMode="auto">
            <a:xfrm>
              <a:off x="577" y="1217"/>
              <a:ext cx="1222" cy="4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55364" name="Rectangle 4"/>
            <p:cNvSpPr>
              <a:spLocks noChangeArrowheads="1"/>
            </p:cNvSpPr>
            <p:nvPr/>
          </p:nvSpPr>
          <p:spPr bwMode="auto">
            <a:xfrm>
              <a:off x="568" y="1228"/>
              <a:ext cx="521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457200">
                <a:defRPr/>
              </a:pPr>
              <a:r>
                <a:rPr lang="en-US" sz="1200" dirty="0">
                  <a:solidFill>
                    <a:prstClr val="black"/>
                  </a:solidFill>
                </a:rPr>
                <a:t>LEGEND</a:t>
              </a:r>
            </a:p>
          </p:txBody>
        </p:sp>
        <p:sp>
          <p:nvSpPr>
            <p:cNvPr id="655365" name="Rectangle 5"/>
            <p:cNvSpPr>
              <a:spLocks noChangeArrowheads="1"/>
            </p:cNvSpPr>
            <p:nvPr/>
          </p:nvSpPr>
          <p:spPr bwMode="auto">
            <a:xfrm>
              <a:off x="645" y="1408"/>
              <a:ext cx="162" cy="96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55366" name="Rectangle 6"/>
            <p:cNvSpPr>
              <a:spLocks noChangeArrowheads="1"/>
            </p:cNvSpPr>
            <p:nvPr/>
          </p:nvSpPr>
          <p:spPr bwMode="auto">
            <a:xfrm>
              <a:off x="645" y="1554"/>
              <a:ext cx="162" cy="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55367" name="Rectangle 7"/>
            <p:cNvSpPr>
              <a:spLocks noChangeArrowheads="1"/>
            </p:cNvSpPr>
            <p:nvPr/>
          </p:nvSpPr>
          <p:spPr bwMode="auto">
            <a:xfrm>
              <a:off x="814" y="1389"/>
              <a:ext cx="70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457200">
                <a:defRPr/>
              </a:pPr>
              <a:r>
                <a:rPr lang="en-US" sz="1100" dirty="0">
                  <a:solidFill>
                    <a:prstClr val="black"/>
                  </a:solidFill>
                </a:rPr>
                <a:t>Status Feedback</a:t>
              </a:r>
            </a:p>
          </p:txBody>
        </p:sp>
        <p:sp>
          <p:nvSpPr>
            <p:cNvPr id="655368" name="Rectangle 8"/>
            <p:cNvSpPr>
              <a:spLocks noChangeArrowheads="1"/>
            </p:cNvSpPr>
            <p:nvPr/>
          </p:nvSpPr>
          <p:spPr bwMode="auto">
            <a:xfrm>
              <a:off x="731" y="1531"/>
              <a:ext cx="1068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defTabSz="457200">
                <a:lnSpc>
                  <a:spcPct val="85000"/>
                </a:lnSpc>
                <a:defRPr/>
              </a:pPr>
              <a:r>
                <a:rPr lang="en-US" sz="1100" dirty="0">
                  <a:solidFill>
                    <a:prstClr val="black"/>
                  </a:solidFill>
                </a:rPr>
                <a:t>   Request for Support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825861" y="3514791"/>
            <a:ext cx="2214562" cy="1549400"/>
            <a:chOff x="1844" y="2045"/>
            <a:chExt cx="1395" cy="976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1844" y="2440"/>
              <a:ext cx="355" cy="132"/>
              <a:chOff x="1844" y="2440"/>
              <a:chExt cx="355" cy="132"/>
            </a:xfrm>
          </p:grpSpPr>
          <p:sp>
            <p:nvSpPr>
              <p:cNvPr id="655371" name="Line 11"/>
              <p:cNvSpPr>
                <a:spLocks noChangeShapeType="1"/>
              </p:cNvSpPr>
              <p:nvPr/>
            </p:nvSpPr>
            <p:spPr bwMode="auto">
              <a:xfrm>
                <a:off x="1863" y="2440"/>
                <a:ext cx="336" cy="0"/>
              </a:xfrm>
              <a:prstGeom prst="line">
                <a:avLst/>
              </a:prstGeom>
              <a:noFill/>
              <a:ln w="76200">
                <a:solidFill>
                  <a:schemeClr val="bg1">
                    <a:lumMod val="65000"/>
                  </a:schemeClr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pPr defTabSz="457200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55372" name="Line 12"/>
              <p:cNvSpPr>
                <a:spLocks noChangeShapeType="1"/>
              </p:cNvSpPr>
              <p:nvPr/>
            </p:nvSpPr>
            <p:spPr bwMode="auto">
              <a:xfrm flipH="1">
                <a:off x="1844" y="2572"/>
                <a:ext cx="336" cy="0"/>
              </a:xfrm>
              <a:prstGeom prst="line">
                <a:avLst/>
              </a:prstGeom>
              <a:noFill/>
              <a:ln w="76200">
                <a:solidFill>
                  <a:srgbClr val="FFC000"/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pPr defTabSz="457200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55373" name="Oval 13"/>
            <p:cNvSpPr>
              <a:spLocks noChangeArrowheads="1"/>
            </p:cNvSpPr>
            <p:nvPr/>
          </p:nvSpPr>
          <p:spPr bwMode="auto">
            <a:xfrm>
              <a:off x="2269" y="2045"/>
              <a:ext cx="970" cy="97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30000"/>
                    <a:satMod val="115000"/>
                  </a:schemeClr>
                </a:gs>
                <a:gs pos="50000">
                  <a:schemeClr val="accent1">
                    <a:lumMod val="7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457200">
                <a:lnSpc>
                  <a:spcPct val="90000"/>
                </a:lnSpc>
                <a:defRPr/>
              </a:pPr>
              <a:r>
                <a:rPr lang="en-US" dirty="0">
                  <a:solidFill>
                    <a:prstClr val="white"/>
                  </a:solidFill>
                </a:rPr>
                <a:t> </a:t>
              </a:r>
              <a:r>
                <a:rPr lang="en-US" sz="2000" dirty="0" smtClean="0">
                  <a:solidFill>
                    <a:prstClr val="white"/>
                  </a:solidFill>
                </a:rPr>
                <a:t>State </a:t>
              </a:r>
            </a:p>
            <a:p>
              <a:pPr algn="ctr" defTabSz="457200">
                <a:lnSpc>
                  <a:spcPct val="90000"/>
                </a:lnSpc>
                <a:defRPr/>
              </a:pPr>
              <a:r>
                <a:rPr lang="en-US" sz="2000" dirty="0" smtClean="0">
                  <a:solidFill>
                    <a:prstClr val="white"/>
                  </a:solidFill>
                </a:rPr>
                <a:t>Emergency </a:t>
              </a:r>
              <a:endParaRPr lang="en-US" sz="2000" dirty="0">
                <a:solidFill>
                  <a:prstClr val="white"/>
                </a:solidFill>
              </a:endParaRPr>
            </a:p>
            <a:p>
              <a:pPr algn="ctr" defTabSz="457200">
                <a:lnSpc>
                  <a:spcPct val="90000"/>
                </a:lnSpc>
                <a:defRPr/>
              </a:pPr>
              <a:r>
                <a:rPr lang="en-US" sz="2000" dirty="0" smtClean="0">
                  <a:solidFill>
                    <a:prstClr val="white"/>
                  </a:solidFill>
                </a:rPr>
                <a:t>Operations</a:t>
              </a:r>
            </a:p>
            <a:p>
              <a:pPr algn="ctr" defTabSz="457200">
                <a:lnSpc>
                  <a:spcPct val="90000"/>
                </a:lnSpc>
                <a:defRPr/>
              </a:pPr>
              <a:r>
                <a:rPr lang="en-US" sz="2000" dirty="0" smtClean="0">
                  <a:solidFill>
                    <a:prstClr val="white"/>
                  </a:solidFill>
                </a:rPr>
                <a:t>Center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2039924" y="3902982"/>
            <a:ext cx="2628900" cy="2344738"/>
            <a:chOff x="649" y="2374"/>
            <a:chExt cx="1656" cy="1477"/>
          </a:xfrm>
        </p:grpSpPr>
        <p:sp>
          <p:nvSpPr>
            <p:cNvPr id="655384" name="Oval 24"/>
            <p:cNvSpPr>
              <a:spLocks noChangeArrowheads="1"/>
            </p:cNvSpPr>
            <p:nvPr/>
          </p:nvSpPr>
          <p:spPr bwMode="auto">
            <a:xfrm>
              <a:off x="1042" y="2374"/>
              <a:ext cx="668" cy="665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50000"/>
                    <a:shade val="30000"/>
                    <a:satMod val="115000"/>
                  </a:schemeClr>
                </a:gs>
                <a:gs pos="50000">
                  <a:schemeClr val="accent3">
                    <a:lumMod val="50000"/>
                    <a:shade val="67500"/>
                    <a:satMod val="115000"/>
                  </a:schemeClr>
                </a:gs>
                <a:gs pos="100000">
                  <a:schemeClr val="accent3">
                    <a:lumMod val="50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457200">
                <a:defRPr/>
              </a:pPr>
              <a:r>
                <a:rPr lang="en-US" sz="2000" dirty="0" smtClean="0">
                  <a:solidFill>
                    <a:prstClr val="white"/>
                  </a:solidFill>
                </a:rPr>
                <a:t>Local</a:t>
              </a:r>
              <a:r>
                <a:rPr lang="en-US" sz="2000" dirty="0">
                  <a:solidFill>
                    <a:prstClr val="white"/>
                  </a:solidFill>
                </a:rPr>
                <a:t/>
              </a:r>
              <a:br>
                <a:rPr lang="en-US" sz="2000" dirty="0">
                  <a:solidFill>
                    <a:prstClr val="white"/>
                  </a:solidFill>
                </a:rPr>
              </a:br>
              <a:r>
                <a:rPr lang="en-US" sz="2000" dirty="0">
                  <a:solidFill>
                    <a:prstClr val="white"/>
                  </a:solidFill>
                </a:rPr>
                <a:t>EOC</a:t>
              </a:r>
            </a:p>
          </p:txBody>
        </p:sp>
        <p:sp>
          <p:nvSpPr>
            <p:cNvPr id="655385" name="Oval 25"/>
            <p:cNvSpPr>
              <a:spLocks noChangeArrowheads="1"/>
            </p:cNvSpPr>
            <p:nvPr/>
          </p:nvSpPr>
          <p:spPr bwMode="auto">
            <a:xfrm>
              <a:off x="1749" y="3315"/>
              <a:ext cx="556" cy="53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50000"/>
                    <a:shade val="30000"/>
                    <a:satMod val="115000"/>
                  </a:schemeClr>
                </a:gs>
                <a:gs pos="50000">
                  <a:schemeClr val="accent3">
                    <a:lumMod val="50000"/>
                    <a:shade val="67500"/>
                    <a:satMod val="115000"/>
                  </a:schemeClr>
                </a:gs>
                <a:gs pos="100000">
                  <a:schemeClr val="accent3">
                    <a:lumMod val="50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 wrap="none" lIns="137160" tIns="201168" rIns="92075" bIns="46038" anchor="ctr"/>
            <a:lstStyle/>
            <a:p>
              <a:pPr algn="ctr" defTabSz="457200">
                <a:lnSpc>
                  <a:spcPts val="1800"/>
                </a:lnSpc>
                <a:defRPr/>
              </a:pPr>
              <a:r>
                <a:rPr lang="en-US" sz="1400" dirty="0">
                  <a:solidFill>
                    <a:prstClr val="white"/>
                  </a:solidFill>
                </a:rPr>
                <a:t>Intrastate</a:t>
              </a:r>
            </a:p>
            <a:p>
              <a:pPr algn="ctr" defTabSz="457200">
                <a:lnSpc>
                  <a:spcPts val="1800"/>
                </a:lnSpc>
                <a:defRPr/>
              </a:pPr>
              <a:r>
                <a:rPr lang="en-US" sz="1400" dirty="0">
                  <a:solidFill>
                    <a:prstClr val="white"/>
                  </a:solidFill>
                </a:rPr>
                <a:t>Mutual </a:t>
              </a:r>
            </a:p>
            <a:p>
              <a:pPr algn="ctr" defTabSz="457200">
                <a:lnSpc>
                  <a:spcPts val="1800"/>
                </a:lnSpc>
                <a:defRPr/>
              </a:pPr>
              <a:r>
                <a:rPr lang="en-US" sz="1400" dirty="0">
                  <a:solidFill>
                    <a:prstClr val="white"/>
                  </a:solidFill>
                </a:rPr>
                <a:t>Aid</a:t>
              </a:r>
            </a:p>
          </p:txBody>
        </p:sp>
        <p:sp>
          <p:nvSpPr>
            <p:cNvPr id="655386" name="Line 26"/>
            <p:cNvSpPr>
              <a:spLocks noChangeShapeType="1"/>
            </p:cNvSpPr>
            <p:nvPr/>
          </p:nvSpPr>
          <p:spPr bwMode="auto">
            <a:xfrm flipH="1" flipV="1">
              <a:off x="1675" y="2922"/>
              <a:ext cx="198" cy="276"/>
            </a:xfrm>
            <a:prstGeom prst="line">
              <a:avLst/>
            </a:prstGeom>
            <a:noFill/>
            <a:ln w="76200">
              <a:solidFill>
                <a:srgbClr val="FFC0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55387" name="Line 27"/>
            <p:cNvSpPr>
              <a:spLocks noChangeShapeType="1"/>
            </p:cNvSpPr>
            <p:nvPr/>
          </p:nvSpPr>
          <p:spPr bwMode="auto">
            <a:xfrm>
              <a:off x="1603" y="3036"/>
              <a:ext cx="156" cy="264"/>
            </a:xfrm>
            <a:prstGeom prst="line">
              <a:avLst/>
            </a:prstGeom>
            <a:noFill/>
            <a:ln w="76200">
              <a:solidFill>
                <a:schemeClr val="bg1">
                  <a:lumMod val="65000"/>
                </a:schemeClr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55388" name="Oval 28"/>
            <p:cNvSpPr>
              <a:spLocks noChangeArrowheads="1"/>
            </p:cNvSpPr>
            <p:nvPr/>
          </p:nvSpPr>
          <p:spPr bwMode="auto">
            <a:xfrm>
              <a:off x="649" y="3315"/>
              <a:ext cx="565" cy="53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 wrap="none" lIns="45720" tIns="0" rIns="92075" bIns="46038" anchor="ctr"/>
            <a:lstStyle/>
            <a:p>
              <a:pPr algn="ctr" defTabSz="457200">
                <a:lnSpc>
                  <a:spcPct val="89000"/>
                </a:lnSpc>
                <a:defRPr/>
              </a:pPr>
              <a:r>
                <a:rPr lang="en-US" sz="1700" dirty="0">
                  <a:solidFill>
                    <a:prstClr val="white"/>
                  </a:solidFill>
                </a:rPr>
                <a:t/>
              </a:r>
              <a:br>
                <a:rPr lang="en-US" sz="1700" dirty="0">
                  <a:solidFill>
                    <a:prstClr val="white"/>
                  </a:solidFill>
                </a:rPr>
              </a:br>
              <a:r>
                <a:rPr lang="en-US" sz="1700" dirty="0">
                  <a:solidFill>
                    <a:prstClr val="white"/>
                  </a:solidFill>
                </a:rPr>
                <a:t>  </a:t>
              </a:r>
              <a:r>
                <a:rPr lang="en-US" sz="1400" dirty="0">
                  <a:solidFill>
                    <a:prstClr val="white"/>
                  </a:solidFill>
                </a:rPr>
                <a:t>Contracts </a:t>
              </a:r>
            </a:p>
            <a:p>
              <a:pPr algn="ctr" defTabSz="457200">
                <a:lnSpc>
                  <a:spcPct val="89000"/>
                </a:lnSpc>
                <a:defRPr/>
              </a:pPr>
              <a:r>
                <a:rPr lang="en-US" sz="1400" dirty="0">
                  <a:solidFill>
                    <a:prstClr val="white"/>
                  </a:solidFill>
                </a:rPr>
                <a:t>  </a:t>
              </a:r>
              <a:r>
                <a:rPr lang="en-US" sz="1400" dirty="0" smtClean="0">
                  <a:solidFill>
                    <a:prstClr val="white"/>
                  </a:solidFill>
                </a:rPr>
                <a:t>Rentals </a:t>
              </a:r>
              <a:endParaRPr lang="en-US" sz="1400" dirty="0">
                <a:solidFill>
                  <a:prstClr val="white"/>
                </a:solidFill>
              </a:endParaRPr>
            </a:p>
            <a:p>
              <a:pPr algn="ctr" defTabSz="457200">
                <a:lnSpc>
                  <a:spcPct val="89000"/>
                </a:lnSpc>
                <a:defRPr/>
              </a:pPr>
              <a:r>
                <a:rPr lang="en-US" sz="1400" dirty="0">
                  <a:solidFill>
                    <a:prstClr val="white"/>
                  </a:solidFill>
                </a:rPr>
                <a:t>  etc</a:t>
              </a:r>
              <a:r>
                <a:rPr lang="en-US" sz="1700" dirty="0">
                  <a:solidFill>
                    <a:prstClr val="white"/>
                  </a:solidFill>
                </a:rPr>
                <a:t>.</a:t>
              </a:r>
            </a:p>
          </p:txBody>
        </p:sp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982" y="2969"/>
              <a:ext cx="226" cy="366"/>
              <a:chOff x="982" y="2969"/>
              <a:chExt cx="226" cy="366"/>
            </a:xfrm>
          </p:grpSpPr>
          <p:sp>
            <p:nvSpPr>
              <p:cNvPr id="655390" name="Line 30"/>
              <p:cNvSpPr>
                <a:spLocks noChangeShapeType="1"/>
              </p:cNvSpPr>
              <p:nvPr/>
            </p:nvSpPr>
            <p:spPr bwMode="auto">
              <a:xfrm flipV="1">
                <a:off x="982" y="2969"/>
                <a:ext cx="106" cy="282"/>
              </a:xfrm>
              <a:prstGeom prst="line">
                <a:avLst/>
              </a:prstGeom>
              <a:noFill/>
              <a:ln w="76200">
                <a:solidFill>
                  <a:srgbClr val="FFC000"/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pPr defTabSz="457200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55391" name="Line 31"/>
              <p:cNvSpPr>
                <a:spLocks noChangeShapeType="1"/>
              </p:cNvSpPr>
              <p:nvPr/>
            </p:nvSpPr>
            <p:spPr bwMode="auto">
              <a:xfrm flipH="1">
                <a:off x="1106" y="3053"/>
                <a:ext cx="102" cy="282"/>
              </a:xfrm>
              <a:prstGeom prst="line">
                <a:avLst/>
              </a:prstGeom>
              <a:noFill/>
              <a:ln w="76200">
                <a:solidFill>
                  <a:schemeClr val="bg1">
                    <a:lumMod val="65000"/>
                  </a:schemeClr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pPr defTabSz="457200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6253152" y="3390219"/>
            <a:ext cx="2093914" cy="1444625"/>
            <a:chOff x="3279" y="2051"/>
            <a:chExt cx="1319" cy="910"/>
          </a:xfrm>
        </p:grpSpPr>
        <p:sp>
          <p:nvSpPr>
            <p:cNvPr id="655393" name="Oval 33"/>
            <p:cNvSpPr>
              <a:spLocks noChangeArrowheads="1"/>
            </p:cNvSpPr>
            <p:nvPr/>
          </p:nvSpPr>
          <p:spPr bwMode="auto">
            <a:xfrm>
              <a:off x="3698" y="2051"/>
              <a:ext cx="900" cy="910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457200">
                <a:lnSpc>
                  <a:spcPts val="2100"/>
                </a:lnSpc>
                <a:defRPr/>
              </a:pPr>
              <a:r>
                <a:rPr lang="en-US" sz="1700" dirty="0">
                  <a:solidFill>
                    <a:prstClr val="white"/>
                  </a:solidFill>
                </a:rPr>
                <a:t>Federal</a:t>
              </a:r>
            </a:p>
            <a:p>
              <a:pPr algn="ctr" defTabSz="457200">
                <a:lnSpc>
                  <a:spcPts val="2100"/>
                </a:lnSpc>
                <a:defRPr/>
              </a:pPr>
              <a:r>
                <a:rPr lang="en-US" sz="1700" dirty="0" smtClean="0">
                  <a:solidFill>
                    <a:prstClr val="white"/>
                  </a:solidFill>
                </a:rPr>
                <a:t>Assistance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  <p:sp>
          <p:nvSpPr>
            <p:cNvPr id="655394" name="Line 34"/>
            <p:cNvSpPr>
              <a:spLocks noChangeShapeType="1"/>
            </p:cNvSpPr>
            <p:nvPr/>
          </p:nvSpPr>
          <p:spPr bwMode="auto">
            <a:xfrm>
              <a:off x="3306" y="2457"/>
              <a:ext cx="334" cy="1"/>
            </a:xfrm>
            <a:prstGeom prst="line">
              <a:avLst/>
            </a:prstGeom>
            <a:noFill/>
            <a:ln w="76200">
              <a:solidFill>
                <a:schemeClr val="bg1">
                  <a:lumMod val="65000"/>
                </a:schemeClr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sz="1700" dirty="0">
                <a:solidFill>
                  <a:prstClr val="black"/>
                </a:solidFill>
              </a:endParaRPr>
            </a:p>
          </p:txBody>
        </p:sp>
        <p:sp>
          <p:nvSpPr>
            <p:cNvPr id="655395" name="Line 35"/>
            <p:cNvSpPr>
              <a:spLocks noChangeShapeType="1"/>
            </p:cNvSpPr>
            <p:nvPr/>
          </p:nvSpPr>
          <p:spPr bwMode="auto">
            <a:xfrm flipH="1">
              <a:off x="3279" y="2575"/>
              <a:ext cx="359" cy="0"/>
            </a:xfrm>
            <a:prstGeom prst="line">
              <a:avLst/>
            </a:prstGeom>
            <a:noFill/>
            <a:ln w="76200">
              <a:solidFill>
                <a:srgbClr val="FFC0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sz="17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5894374" y="4799919"/>
            <a:ext cx="1309688" cy="1376362"/>
            <a:chOff x="3059" y="2921"/>
            <a:chExt cx="825" cy="867"/>
          </a:xfrm>
          <a:solidFill>
            <a:schemeClr val="accent6"/>
          </a:solidFill>
        </p:grpSpPr>
        <p:sp>
          <p:nvSpPr>
            <p:cNvPr id="655397" name="Oval 37"/>
            <p:cNvSpPr>
              <a:spLocks noChangeArrowheads="1"/>
            </p:cNvSpPr>
            <p:nvPr/>
          </p:nvSpPr>
          <p:spPr bwMode="auto">
            <a:xfrm>
              <a:off x="3243" y="3164"/>
              <a:ext cx="641" cy="624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457200">
                <a:defRPr/>
              </a:pPr>
              <a:r>
                <a:rPr lang="en-US" sz="1400" b="1" dirty="0"/>
                <a:t>EMAC</a:t>
              </a:r>
              <a:r>
                <a:rPr lang="en-US" sz="1400" dirty="0"/>
                <a:t/>
              </a:r>
              <a:br>
                <a:rPr lang="en-US" sz="1400" dirty="0"/>
              </a:br>
              <a:r>
                <a:rPr lang="en-US" sz="1000" b="1" dirty="0"/>
                <a:t>State </a:t>
              </a:r>
            </a:p>
            <a:p>
              <a:pPr algn="ctr" defTabSz="457200">
                <a:defRPr/>
              </a:pPr>
              <a:r>
                <a:rPr lang="en-US" sz="1000" b="1" dirty="0"/>
                <a:t> </a:t>
              </a:r>
              <a:r>
                <a:rPr lang="en-US" sz="1000" b="1" dirty="0" smtClean="0"/>
                <a:t>to </a:t>
              </a:r>
              <a:r>
                <a:rPr lang="en-US" sz="1000" b="1" dirty="0"/>
                <a:t>State </a:t>
              </a:r>
              <a:br>
                <a:rPr lang="en-US" sz="1000" b="1" dirty="0"/>
              </a:br>
              <a:r>
                <a:rPr lang="en-US" sz="1000" b="1" dirty="0"/>
                <a:t> Assets</a:t>
              </a:r>
            </a:p>
          </p:txBody>
        </p:sp>
        <p:grpSp>
          <p:nvGrpSpPr>
            <p:cNvPr id="10" name="Group 38"/>
            <p:cNvGrpSpPr>
              <a:grpSpLocks/>
            </p:cNvGrpSpPr>
            <p:nvPr/>
          </p:nvGrpSpPr>
          <p:grpSpPr bwMode="auto">
            <a:xfrm>
              <a:off x="3059" y="2921"/>
              <a:ext cx="320" cy="374"/>
              <a:chOff x="3059" y="2921"/>
              <a:chExt cx="320" cy="374"/>
            </a:xfrm>
            <a:grpFill/>
          </p:grpSpPr>
          <p:sp>
            <p:nvSpPr>
              <p:cNvPr id="655399" name="Line 39"/>
              <p:cNvSpPr>
                <a:spLocks noChangeShapeType="1"/>
              </p:cNvSpPr>
              <p:nvPr/>
            </p:nvSpPr>
            <p:spPr bwMode="auto">
              <a:xfrm flipH="1" flipV="1">
                <a:off x="3141" y="2921"/>
                <a:ext cx="238" cy="257"/>
              </a:xfrm>
              <a:prstGeom prst="line">
                <a:avLst/>
              </a:prstGeom>
              <a:grpFill/>
              <a:ln w="76200">
                <a:solidFill>
                  <a:schemeClr val="bg1">
                    <a:lumMod val="65000"/>
                  </a:schemeClr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pPr defTabSz="457200">
                  <a:defRPr/>
                </a:pPr>
                <a:endParaRPr lang="en-US" sz="17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55400" name="Line 40"/>
              <p:cNvSpPr>
                <a:spLocks noChangeShapeType="1"/>
              </p:cNvSpPr>
              <p:nvPr/>
            </p:nvSpPr>
            <p:spPr bwMode="auto">
              <a:xfrm>
                <a:off x="3059" y="3027"/>
                <a:ext cx="232" cy="268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pPr defTabSz="457200">
                  <a:defRPr/>
                </a:pPr>
                <a:endParaRPr lang="en-US" sz="17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55401" name="Rectangle 41"/>
          <p:cNvSpPr>
            <a:spLocks noChangeArrowheads="1"/>
          </p:cNvSpPr>
          <p:nvPr/>
        </p:nvSpPr>
        <p:spPr bwMode="auto">
          <a:xfrm>
            <a:off x="680228" y="76200"/>
            <a:ext cx="8128921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defTabSz="457200">
              <a:lnSpc>
                <a:spcPct val="85000"/>
              </a:lnSpc>
              <a:defRPr/>
            </a:pPr>
            <a:r>
              <a:rPr lang="en-US" sz="4300" i="1" spc="-150" dirty="0" smtClean="0">
                <a:solidFill>
                  <a:srgbClr val="4F81BD">
                    <a:lumMod val="50000"/>
                  </a:srgbClr>
                </a:solidFill>
              </a:rPr>
              <a:t> </a:t>
            </a:r>
            <a:endParaRPr lang="en-US" sz="4300" i="1" spc="-150" dirty="0">
              <a:solidFill>
                <a:srgbClr val="4F81BD">
                  <a:lumMod val="50000"/>
                </a:srgbClr>
              </a:solidFill>
            </a:endParaRPr>
          </a:p>
        </p:txBody>
      </p:sp>
      <p:grpSp>
        <p:nvGrpSpPr>
          <p:cNvPr id="11" name="Group 52"/>
          <p:cNvGrpSpPr/>
          <p:nvPr/>
        </p:nvGrpSpPr>
        <p:grpSpPr>
          <a:xfrm>
            <a:off x="3386124" y="1728106"/>
            <a:ext cx="3702050" cy="1771650"/>
            <a:chOff x="2813050" y="1622425"/>
            <a:chExt cx="3702050" cy="1771650"/>
          </a:xfrm>
        </p:grpSpPr>
        <p:grpSp>
          <p:nvGrpSpPr>
            <p:cNvPr id="12" name="Group 14"/>
            <p:cNvGrpSpPr>
              <a:grpSpLocks/>
            </p:cNvGrpSpPr>
            <p:nvPr/>
          </p:nvGrpSpPr>
          <p:grpSpPr bwMode="auto">
            <a:xfrm>
              <a:off x="4003675" y="1622425"/>
              <a:ext cx="2511425" cy="1771650"/>
              <a:chOff x="2235" y="1028"/>
              <a:chExt cx="1582" cy="1116"/>
            </a:xfrm>
          </p:grpSpPr>
          <p:sp>
            <p:nvSpPr>
              <p:cNvPr id="655375" name="Oval 15"/>
              <p:cNvSpPr>
                <a:spLocks noChangeArrowheads="1"/>
              </p:cNvSpPr>
              <p:nvPr/>
            </p:nvSpPr>
            <p:spPr bwMode="auto">
              <a:xfrm>
                <a:off x="2235" y="1028"/>
                <a:ext cx="706" cy="6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B2B2B2"/>
                </a:outerShdw>
              </a:effectLst>
            </p:spPr>
            <p:txBody>
              <a:bodyPr wrap="none" lIns="92075" tIns="46038" rIns="92075" bIns="46038" anchor="ctr"/>
              <a:lstStyle/>
              <a:p>
                <a:pPr algn="ctr" defTabSz="457200">
                  <a:lnSpc>
                    <a:spcPct val="85000"/>
                  </a:lnSpc>
                  <a:defRPr/>
                </a:pPr>
                <a:r>
                  <a:rPr lang="en-US" sz="1700" dirty="0">
                    <a:solidFill>
                      <a:prstClr val="white"/>
                    </a:solidFill>
                  </a:rPr>
                  <a:t> State </a:t>
                </a:r>
              </a:p>
              <a:p>
                <a:pPr algn="ctr" defTabSz="457200">
                  <a:lnSpc>
                    <a:spcPct val="85000"/>
                  </a:lnSpc>
                  <a:defRPr/>
                </a:pPr>
                <a:r>
                  <a:rPr lang="en-US" sz="1700" dirty="0">
                    <a:solidFill>
                      <a:prstClr val="white"/>
                    </a:solidFill>
                  </a:rPr>
                  <a:t>  Agency </a:t>
                </a:r>
              </a:p>
              <a:p>
                <a:pPr algn="ctr" defTabSz="457200">
                  <a:lnSpc>
                    <a:spcPct val="85000"/>
                  </a:lnSpc>
                  <a:defRPr/>
                </a:pPr>
                <a:r>
                  <a:rPr lang="en-US" sz="1700" dirty="0">
                    <a:solidFill>
                      <a:prstClr val="white"/>
                    </a:solidFill>
                  </a:rPr>
                  <a:t>Assets</a:t>
                </a:r>
              </a:p>
            </p:txBody>
          </p:sp>
          <p:sp>
            <p:nvSpPr>
              <p:cNvPr id="655376" name="Oval 16"/>
              <p:cNvSpPr>
                <a:spLocks noChangeArrowheads="1"/>
              </p:cNvSpPr>
              <p:nvPr/>
            </p:nvSpPr>
            <p:spPr bwMode="auto">
              <a:xfrm>
                <a:off x="3102" y="1179"/>
                <a:ext cx="715" cy="7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B2B2B2"/>
                </a:outerShdw>
              </a:effectLst>
            </p:spPr>
            <p:txBody>
              <a:bodyPr wrap="none" lIns="92075" tIns="137160" rIns="92075" bIns="46038" anchor="ctr"/>
              <a:lstStyle/>
              <a:p>
                <a:pPr algn="ctr" defTabSz="457200">
                  <a:lnSpc>
                    <a:spcPct val="85000"/>
                  </a:lnSpc>
                  <a:defRPr/>
                </a:pPr>
                <a:r>
                  <a:rPr lang="en-US" sz="1700" dirty="0">
                    <a:solidFill>
                      <a:prstClr val="white"/>
                    </a:solidFill>
                  </a:rPr>
                  <a:t> ESF </a:t>
                </a:r>
              </a:p>
              <a:p>
                <a:pPr algn="ctr" defTabSz="457200">
                  <a:lnSpc>
                    <a:spcPct val="85000"/>
                  </a:lnSpc>
                  <a:defRPr/>
                </a:pPr>
                <a:r>
                  <a:rPr lang="en-US" sz="1700" dirty="0">
                    <a:solidFill>
                      <a:prstClr val="white"/>
                    </a:solidFill>
                  </a:rPr>
                  <a:t> Contracts </a:t>
                </a:r>
              </a:p>
              <a:p>
                <a:pPr algn="ctr" defTabSz="457200">
                  <a:lnSpc>
                    <a:spcPct val="85000"/>
                  </a:lnSpc>
                  <a:defRPr/>
                </a:pPr>
                <a:r>
                  <a:rPr lang="en-US" sz="1700" dirty="0">
                    <a:solidFill>
                      <a:prstClr val="white"/>
                    </a:solidFill>
                  </a:rPr>
                  <a:t>  </a:t>
                </a:r>
                <a:r>
                  <a:rPr lang="en-US" sz="1700" dirty="0" smtClean="0">
                    <a:solidFill>
                      <a:prstClr val="white"/>
                    </a:solidFill>
                  </a:rPr>
                  <a:t>Rentals </a:t>
                </a:r>
                <a:endParaRPr lang="en-US" sz="1700" dirty="0">
                  <a:solidFill>
                    <a:prstClr val="white"/>
                  </a:solidFill>
                </a:endParaRPr>
              </a:p>
              <a:p>
                <a:pPr algn="ctr" defTabSz="457200">
                  <a:lnSpc>
                    <a:spcPct val="85000"/>
                  </a:lnSpc>
                  <a:defRPr/>
                </a:pPr>
                <a:r>
                  <a:rPr lang="en-US" sz="1700" dirty="0">
                    <a:solidFill>
                      <a:prstClr val="white"/>
                    </a:solidFill>
                  </a:rPr>
                  <a:t> etc.</a:t>
                </a:r>
              </a:p>
            </p:txBody>
          </p:sp>
          <p:grpSp>
            <p:nvGrpSpPr>
              <p:cNvPr id="13" name="Group 17"/>
              <p:cNvGrpSpPr>
                <a:grpSpLocks/>
              </p:cNvGrpSpPr>
              <p:nvPr/>
            </p:nvGrpSpPr>
            <p:grpSpPr bwMode="auto">
              <a:xfrm>
                <a:off x="2571" y="1732"/>
                <a:ext cx="148" cy="332"/>
                <a:chOff x="2571" y="1732"/>
                <a:chExt cx="148" cy="332"/>
              </a:xfrm>
            </p:grpSpPr>
            <p:sp>
              <p:nvSpPr>
                <p:cNvPr id="655378" name="Line 18"/>
                <p:cNvSpPr>
                  <a:spLocks noChangeShapeType="1"/>
                </p:cNvSpPr>
                <p:nvPr/>
              </p:nvSpPr>
              <p:spPr bwMode="auto">
                <a:xfrm>
                  <a:off x="2571" y="1783"/>
                  <a:ext cx="37" cy="281"/>
                </a:xfrm>
                <a:prstGeom prst="line">
                  <a:avLst/>
                </a:prstGeom>
                <a:noFill/>
                <a:ln w="76200">
                  <a:solidFill>
                    <a:schemeClr val="bg1">
                      <a:lumMod val="65000"/>
                    </a:schemeClr>
                  </a:solidFill>
                  <a:round/>
                  <a:headEnd type="none" w="sm" len="sm"/>
                  <a:tailEnd type="stealth" w="med" len="med"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sz="17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5379" name="Line 19"/>
                <p:cNvSpPr>
                  <a:spLocks noChangeShapeType="1"/>
                </p:cNvSpPr>
                <p:nvPr/>
              </p:nvSpPr>
              <p:spPr bwMode="auto">
                <a:xfrm flipH="1" flipV="1">
                  <a:off x="2691" y="1732"/>
                  <a:ext cx="28" cy="286"/>
                </a:xfrm>
                <a:prstGeom prst="line">
                  <a:avLst/>
                </a:prstGeom>
                <a:noFill/>
                <a:ln w="76200">
                  <a:solidFill>
                    <a:srgbClr val="FFC000"/>
                  </a:solidFill>
                  <a:round/>
                  <a:headEnd type="none" w="sm" len="sm"/>
                  <a:tailEnd type="stealth" w="med" len="med"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sz="1700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" name="Group 20"/>
              <p:cNvGrpSpPr>
                <a:grpSpLocks/>
              </p:cNvGrpSpPr>
              <p:nvPr/>
            </p:nvGrpSpPr>
            <p:grpSpPr bwMode="auto">
              <a:xfrm>
                <a:off x="3021" y="1835"/>
                <a:ext cx="333" cy="309"/>
                <a:chOff x="3021" y="1835"/>
                <a:chExt cx="333" cy="309"/>
              </a:xfrm>
            </p:grpSpPr>
            <p:sp>
              <p:nvSpPr>
                <p:cNvPr id="655381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3021" y="1835"/>
                  <a:ext cx="202" cy="254"/>
                </a:xfrm>
                <a:prstGeom prst="line">
                  <a:avLst/>
                </a:prstGeom>
                <a:noFill/>
                <a:ln w="76200">
                  <a:solidFill>
                    <a:schemeClr val="bg1">
                      <a:lumMod val="65000"/>
                    </a:schemeClr>
                  </a:solidFill>
                  <a:round/>
                  <a:headEnd type="none" w="sm" len="sm"/>
                  <a:tailEnd type="stealth" w="med" len="med"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sz="17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5382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3133" y="1885"/>
                  <a:ext cx="221" cy="259"/>
                </a:xfrm>
                <a:prstGeom prst="line">
                  <a:avLst/>
                </a:prstGeom>
                <a:noFill/>
                <a:ln w="76200">
                  <a:solidFill>
                    <a:srgbClr val="FFC000"/>
                  </a:solidFill>
                  <a:round/>
                  <a:headEnd type="none" w="sm" len="sm"/>
                  <a:tailEnd type="stealth" w="med" len="med"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sz="1700"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5" name="Group 51"/>
            <p:cNvGrpSpPr/>
            <p:nvPr/>
          </p:nvGrpSpPr>
          <p:grpSpPr>
            <a:xfrm>
              <a:off x="2813050" y="2117725"/>
              <a:ext cx="1491815" cy="1268982"/>
              <a:chOff x="2813050" y="2117725"/>
              <a:chExt cx="1491815" cy="1268982"/>
            </a:xfrm>
          </p:grpSpPr>
          <p:sp>
            <p:nvSpPr>
              <p:cNvPr id="44" name="Oval 15"/>
              <p:cNvSpPr>
                <a:spLocks noChangeArrowheads="1"/>
              </p:cNvSpPr>
              <p:nvPr/>
            </p:nvSpPr>
            <p:spPr bwMode="auto">
              <a:xfrm>
                <a:off x="2813050" y="2117725"/>
                <a:ext cx="1120775" cy="1076325"/>
              </a:xfrm>
              <a:prstGeom prst="ellipse">
                <a:avLst/>
              </a:prstGeom>
              <a:solidFill>
                <a:srgbClr val="FFEEB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B2B2B2"/>
                </a:outerShdw>
              </a:effectLst>
            </p:spPr>
            <p:txBody>
              <a:bodyPr wrap="none" lIns="92075" tIns="46038" rIns="92075" bIns="46038" anchor="ctr"/>
              <a:lstStyle/>
              <a:p>
                <a:pPr algn="ctr" defTabSz="457200">
                  <a:lnSpc>
                    <a:spcPts val="1100"/>
                  </a:lnSpc>
                  <a:defRPr/>
                </a:pPr>
                <a:r>
                  <a:rPr lang="en-US" sz="1700" dirty="0">
                    <a:solidFill>
                      <a:prstClr val="white"/>
                    </a:solidFill>
                  </a:rPr>
                  <a:t> </a:t>
                </a:r>
                <a:br>
                  <a:rPr lang="en-US" sz="1700" dirty="0">
                    <a:solidFill>
                      <a:prstClr val="white"/>
                    </a:solidFill>
                  </a:rPr>
                </a:br>
                <a:r>
                  <a:rPr lang="en-US" sz="1700" b="1" dirty="0"/>
                  <a:t>Business</a:t>
                </a:r>
              </a:p>
              <a:p>
                <a:pPr algn="ctr" defTabSz="457200">
                  <a:lnSpc>
                    <a:spcPts val="2000"/>
                  </a:lnSpc>
                  <a:defRPr/>
                </a:pPr>
                <a:r>
                  <a:rPr lang="en-US" sz="1700" b="1" dirty="0"/>
                  <a:t>EOC</a:t>
                </a:r>
              </a:p>
            </p:txBody>
          </p:sp>
          <p:grpSp>
            <p:nvGrpSpPr>
              <p:cNvPr id="16" name="Group 17"/>
              <p:cNvGrpSpPr>
                <a:grpSpLocks/>
              </p:cNvGrpSpPr>
              <p:nvPr/>
            </p:nvGrpSpPr>
            <p:grpSpPr bwMode="auto">
              <a:xfrm rot="18261212" flipH="1">
                <a:off x="3886890" y="2968732"/>
                <a:ext cx="226350" cy="609600"/>
                <a:chOff x="2571" y="1702"/>
                <a:chExt cx="142" cy="344"/>
              </a:xfrm>
            </p:grpSpPr>
            <p:sp>
              <p:nvSpPr>
                <p:cNvPr id="50" name="Line 18"/>
                <p:cNvSpPr>
                  <a:spLocks noChangeShapeType="1"/>
                </p:cNvSpPr>
                <p:nvPr/>
              </p:nvSpPr>
              <p:spPr bwMode="auto">
                <a:xfrm>
                  <a:off x="2571" y="1765"/>
                  <a:ext cx="37" cy="281"/>
                </a:xfrm>
                <a:prstGeom prst="line">
                  <a:avLst/>
                </a:prstGeom>
                <a:noFill/>
                <a:ln w="76200">
                  <a:solidFill>
                    <a:schemeClr val="bg1">
                      <a:lumMod val="65000"/>
                    </a:schemeClr>
                  </a:solidFill>
                  <a:round/>
                  <a:headEnd type="none" w="sm" len="sm"/>
                  <a:tailEnd type="stealth" w="med" len="med"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sz="17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Line 19"/>
                <p:cNvSpPr>
                  <a:spLocks noChangeShapeType="1"/>
                </p:cNvSpPr>
                <p:nvPr/>
              </p:nvSpPr>
              <p:spPr bwMode="auto">
                <a:xfrm flipH="1" flipV="1">
                  <a:off x="2685" y="1702"/>
                  <a:ext cx="28" cy="286"/>
                </a:xfrm>
                <a:prstGeom prst="line">
                  <a:avLst/>
                </a:prstGeom>
                <a:noFill/>
                <a:ln w="76200">
                  <a:solidFill>
                    <a:srgbClr val="FFC000"/>
                  </a:solidFill>
                  <a:round/>
                  <a:headEnd type="none" w="sm" len="sm"/>
                  <a:tailEnd type="stealth" w="med" len="med"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sz="1700" dirty="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82" name="Oval 25"/>
          <p:cNvSpPr>
            <a:spLocks noChangeArrowheads="1"/>
          </p:cNvSpPr>
          <p:nvPr/>
        </p:nvSpPr>
        <p:spPr bwMode="auto">
          <a:xfrm>
            <a:off x="1168512" y="4460990"/>
            <a:ext cx="882607" cy="8515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lIns="92075" tIns="46038" rIns="92075" bIns="46038" anchor="ctr"/>
          <a:lstStyle/>
          <a:p>
            <a:pPr algn="ctr" defTabSz="457200">
              <a:lnSpc>
                <a:spcPts val="2100"/>
              </a:lnSpc>
              <a:defRPr/>
            </a:pPr>
            <a:r>
              <a:rPr lang="en-US" sz="1700" dirty="0">
                <a:solidFill>
                  <a:prstClr val="white"/>
                </a:solidFill>
              </a:rPr>
              <a:t> </a:t>
            </a:r>
            <a:r>
              <a:rPr lang="en-US" sz="1400" dirty="0" smtClean="0">
                <a:solidFill>
                  <a:prstClr val="white"/>
                </a:solidFill>
              </a:rPr>
              <a:t>Local </a:t>
            </a:r>
            <a:endParaRPr lang="en-US" sz="1400" dirty="0">
              <a:solidFill>
                <a:prstClr val="white"/>
              </a:solidFill>
            </a:endParaRPr>
          </a:p>
          <a:p>
            <a:pPr algn="ctr" defTabSz="457200">
              <a:lnSpc>
                <a:spcPts val="2100"/>
              </a:lnSpc>
              <a:defRPr/>
            </a:pPr>
            <a:r>
              <a:rPr lang="en-US" sz="1400" dirty="0">
                <a:solidFill>
                  <a:prstClr val="white"/>
                </a:solidFill>
              </a:rPr>
              <a:t>Assets</a:t>
            </a:r>
          </a:p>
        </p:txBody>
      </p:sp>
      <p:sp>
        <p:nvSpPr>
          <p:cNvPr id="83" name="Line 26"/>
          <p:cNvSpPr>
            <a:spLocks noChangeShapeType="1"/>
          </p:cNvSpPr>
          <p:nvPr/>
        </p:nvSpPr>
        <p:spPr bwMode="auto">
          <a:xfrm rot="5710352" flipH="1" flipV="1">
            <a:off x="2334930" y="4502816"/>
            <a:ext cx="210647" cy="440001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4" name="Line 27"/>
          <p:cNvSpPr>
            <a:spLocks noChangeShapeType="1"/>
          </p:cNvSpPr>
          <p:nvPr/>
        </p:nvSpPr>
        <p:spPr bwMode="auto">
          <a:xfrm rot="5710352">
            <a:off x="2178319" y="4299967"/>
            <a:ext cx="234699" cy="469853"/>
          </a:xfrm>
          <a:prstGeom prst="line">
            <a:avLst/>
          </a:prstGeom>
          <a:noFill/>
          <a:ln w="76200">
            <a:solidFill>
              <a:schemeClr val="bg1">
                <a:lumMod val="65000"/>
              </a:schemeClr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55495" y="2144277"/>
            <a:ext cx="890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79243" y="1887722"/>
            <a:ext cx="3244751" cy="2042276"/>
            <a:chOff x="179243" y="1887722"/>
            <a:chExt cx="3244751" cy="2042276"/>
          </a:xfrm>
        </p:grpSpPr>
        <p:grpSp>
          <p:nvGrpSpPr>
            <p:cNvPr id="74" name="Group 32"/>
            <p:cNvGrpSpPr>
              <a:grpSpLocks/>
            </p:cNvGrpSpPr>
            <p:nvPr/>
          </p:nvGrpSpPr>
          <p:grpSpPr bwMode="auto">
            <a:xfrm rot="9499224">
              <a:off x="1881403" y="2869768"/>
              <a:ext cx="1542591" cy="1060230"/>
              <a:chOff x="3262" y="2051"/>
              <a:chExt cx="1336" cy="910"/>
            </a:xfrm>
            <a:solidFill>
              <a:srgbClr val="FFEEB9"/>
            </a:solidFill>
          </p:grpSpPr>
          <p:sp>
            <p:nvSpPr>
              <p:cNvPr id="75" name="Oval 33"/>
              <p:cNvSpPr>
                <a:spLocks noChangeArrowheads="1"/>
              </p:cNvSpPr>
              <p:nvPr/>
            </p:nvSpPr>
            <p:spPr bwMode="auto">
              <a:xfrm>
                <a:off x="3698" y="2051"/>
                <a:ext cx="900" cy="91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B2B2B2"/>
                </a:outerShdw>
              </a:effectLst>
            </p:spPr>
            <p:txBody>
              <a:bodyPr wrap="none" lIns="92075" tIns="46038" rIns="92075" bIns="46038" anchor="ctr"/>
              <a:lstStyle/>
              <a:p>
                <a:pPr algn="ctr" defTabSz="457200">
                  <a:lnSpc>
                    <a:spcPts val="2100"/>
                  </a:lnSpc>
                  <a:defRPr/>
                </a:pPr>
                <a:endParaRPr lang="en-US" sz="17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Line 34"/>
              <p:cNvSpPr>
                <a:spLocks noChangeShapeType="1"/>
              </p:cNvSpPr>
              <p:nvPr/>
            </p:nvSpPr>
            <p:spPr bwMode="auto">
              <a:xfrm>
                <a:off x="3317" y="2412"/>
                <a:ext cx="334" cy="1"/>
              </a:xfrm>
              <a:prstGeom prst="line">
                <a:avLst/>
              </a:prstGeom>
              <a:grpFill/>
              <a:ln w="76200">
                <a:solidFill>
                  <a:schemeClr val="bg1">
                    <a:lumMod val="65000"/>
                  </a:schemeClr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pPr defTabSz="457200">
                  <a:defRPr/>
                </a:pPr>
                <a:endParaRPr lang="en-US" sz="17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Line 35"/>
              <p:cNvSpPr>
                <a:spLocks noChangeShapeType="1"/>
              </p:cNvSpPr>
              <p:nvPr/>
            </p:nvSpPr>
            <p:spPr bwMode="auto">
              <a:xfrm flipH="1">
                <a:off x="3262" y="2627"/>
                <a:ext cx="359" cy="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pPr defTabSz="457200">
                  <a:defRPr/>
                </a:pPr>
                <a:endParaRPr lang="en-US" sz="17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888273" y="3183302"/>
              <a:ext cx="10610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Virtual BEOC</a:t>
              </a:r>
              <a:endParaRPr lang="en-US" b="1" dirty="0"/>
            </a:p>
          </p:txBody>
        </p:sp>
        <p:grpSp>
          <p:nvGrpSpPr>
            <p:cNvPr id="78" name="Group 32"/>
            <p:cNvGrpSpPr>
              <a:grpSpLocks/>
            </p:cNvGrpSpPr>
            <p:nvPr/>
          </p:nvGrpSpPr>
          <p:grpSpPr bwMode="auto">
            <a:xfrm rot="11718223">
              <a:off x="179243" y="2387935"/>
              <a:ext cx="1760538" cy="1444626"/>
              <a:chOff x="3489" y="2051"/>
              <a:chExt cx="1109" cy="910"/>
            </a:xfrm>
            <a:solidFill>
              <a:srgbClr val="FFEEB9"/>
            </a:solidFill>
          </p:grpSpPr>
          <p:sp>
            <p:nvSpPr>
              <p:cNvPr id="79" name="Oval 33"/>
              <p:cNvSpPr>
                <a:spLocks noChangeArrowheads="1"/>
              </p:cNvSpPr>
              <p:nvPr/>
            </p:nvSpPr>
            <p:spPr bwMode="auto">
              <a:xfrm>
                <a:off x="3698" y="2051"/>
                <a:ext cx="900" cy="91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B2B2B2"/>
                </a:outerShdw>
              </a:effectLst>
            </p:spPr>
            <p:txBody>
              <a:bodyPr wrap="none" lIns="92075" tIns="46038" rIns="92075" bIns="46038" anchor="ctr"/>
              <a:lstStyle/>
              <a:p>
                <a:pPr algn="ctr" defTabSz="457200">
                  <a:lnSpc>
                    <a:spcPts val="2100"/>
                  </a:lnSpc>
                  <a:defRPr/>
                </a:pPr>
                <a:endParaRPr lang="en-US" sz="17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Line 34"/>
              <p:cNvSpPr>
                <a:spLocks noChangeShapeType="1"/>
              </p:cNvSpPr>
              <p:nvPr/>
            </p:nvSpPr>
            <p:spPr bwMode="auto">
              <a:xfrm flipV="1">
                <a:off x="3516" y="2485"/>
                <a:ext cx="154" cy="6"/>
              </a:xfrm>
              <a:prstGeom prst="line">
                <a:avLst/>
              </a:prstGeom>
              <a:grpFill/>
              <a:ln w="76200">
                <a:solidFill>
                  <a:schemeClr val="bg1">
                    <a:lumMod val="65000"/>
                  </a:schemeClr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pPr defTabSz="457200">
                  <a:defRPr/>
                </a:pPr>
                <a:endParaRPr lang="en-US" sz="17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Line 35"/>
              <p:cNvSpPr>
                <a:spLocks noChangeShapeType="1"/>
              </p:cNvSpPr>
              <p:nvPr/>
            </p:nvSpPr>
            <p:spPr bwMode="auto">
              <a:xfrm flipH="1">
                <a:off x="3489" y="2618"/>
                <a:ext cx="179" cy="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pPr defTabSz="457200">
                  <a:defRPr/>
                </a:pPr>
                <a:endParaRPr lang="en-US" sz="17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08981" y="2717812"/>
              <a:ext cx="981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Private Sector</a:t>
              </a:r>
              <a:endParaRPr lang="en-US" b="1" dirty="0"/>
            </a:p>
          </p:txBody>
        </p:sp>
        <p:grpSp>
          <p:nvGrpSpPr>
            <p:cNvPr id="85" name="Group 32"/>
            <p:cNvGrpSpPr>
              <a:grpSpLocks/>
            </p:cNvGrpSpPr>
            <p:nvPr/>
          </p:nvGrpSpPr>
          <p:grpSpPr bwMode="auto">
            <a:xfrm rot="11752479">
              <a:off x="1857741" y="1887722"/>
              <a:ext cx="1542591" cy="1060230"/>
              <a:chOff x="3262" y="2051"/>
              <a:chExt cx="1336" cy="910"/>
            </a:xfrm>
            <a:solidFill>
              <a:srgbClr val="FFEEB9"/>
            </a:solidFill>
          </p:grpSpPr>
          <p:sp>
            <p:nvSpPr>
              <p:cNvPr id="86" name="Oval 33"/>
              <p:cNvSpPr>
                <a:spLocks noChangeArrowheads="1"/>
              </p:cNvSpPr>
              <p:nvPr/>
            </p:nvSpPr>
            <p:spPr bwMode="auto">
              <a:xfrm>
                <a:off x="3698" y="2051"/>
                <a:ext cx="900" cy="91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B2B2B2"/>
                </a:outerShdw>
              </a:effectLst>
            </p:spPr>
            <p:txBody>
              <a:bodyPr wrap="none" lIns="92075" tIns="46038" rIns="92075" bIns="46038" anchor="ctr"/>
              <a:lstStyle/>
              <a:p>
                <a:pPr algn="ctr" defTabSz="457200">
                  <a:lnSpc>
                    <a:spcPts val="2100"/>
                  </a:lnSpc>
                  <a:defRPr/>
                </a:pPr>
                <a:endParaRPr lang="en-US" sz="17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Line 34"/>
              <p:cNvSpPr>
                <a:spLocks noChangeShapeType="1"/>
              </p:cNvSpPr>
              <p:nvPr/>
            </p:nvSpPr>
            <p:spPr bwMode="auto">
              <a:xfrm>
                <a:off x="3317" y="2412"/>
                <a:ext cx="334" cy="1"/>
              </a:xfrm>
              <a:prstGeom prst="line">
                <a:avLst/>
              </a:prstGeom>
              <a:grpFill/>
              <a:ln w="76200">
                <a:solidFill>
                  <a:schemeClr val="bg1">
                    <a:lumMod val="65000"/>
                  </a:schemeClr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pPr defTabSz="457200">
                  <a:defRPr/>
                </a:pPr>
                <a:endParaRPr lang="en-US" sz="17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Line 35"/>
              <p:cNvSpPr>
                <a:spLocks noChangeShapeType="1"/>
              </p:cNvSpPr>
              <p:nvPr/>
            </p:nvSpPr>
            <p:spPr bwMode="auto">
              <a:xfrm flipH="1">
                <a:off x="3262" y="2627"/>
                <a:ext cx="359" cy="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pPr defTabSz="457200">
                  <a:defRPr/>
                </a:pPr>
                <a:endParaRPr lang="en-US" sz="17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1825933" y="2047458"/>
              <a:ext cx="11340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State</a:t>
              </a:r>
            </a:p>
            <a:p>
              <a:r>
                <a:rPr lang="en-US" sz="1400" b="1" dirty="0" smtClean="0"/>
                <a:t>Associations</a:t>
              </a:r>
              <a:endParaRPr lang="en-US" sz="1400" b="1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882123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.3|.4|.4|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1DB39B6E899F42A5990755329EF8DC" ma:contentTypeVersion="" ma:contentTypeDescription="Create a new document." ma:contentTypeScope="" ma:versionID="a53686bfffb6aab43b2d02f10b1dd91d">
  <xsd:schema xmlns:xsd="http://www.w3.org/2001/XMLSchema" xmlns:xs="http://www.w3.org/2001/XMLSchema" xmlns:p="http://schemas.microsoft.com/office/2006/metadata/properties" xmlns:ns2="94b7c982-6ab7-4416-a477-2601a55c9820" targetNamespace="http://schemas.microsoft.com/office/2006/metadata/properties" ma:root="true" ma:fieldsID="dcbc9662474ffd4eefacabe39f7311c8" ns2:_="">
    <xsd:import namespace="94b7c982-6ab7-4416-a477-2601a55c9820"/>
    <xsd:element name="properties">
      <xsd:complexType>
        <xsd:sequence>
          <xsd:element name="documentManagement">
            <xsd:complexType>
              <xsd:all>
                <xsd:element ref="ns2:Division" minOccurs="0"/>
                <xsd:element ref="ns2:Se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7c982-6ab7-4416-a477-2601a55c9820" elementFormDefault="qualified">
    <xsd:import namespace="http://schemas.microsoft.com/office/2006/documentManagement/types"/>
    <xsd:import namespace="http://schemas.microsoft.com/office/infopath/2007/PartnerControls"/>
    <xsd:element name="Division" ma:index="8" nillable="true" ma:displayName="Division" ma:format="Dropdown" ma:internalName="Division">
      <xsd:simpleType>
        <xsd:restriction base="dms:Choice">
          <xsd:enumeration value="Executive"/>
          <xsd:enumeration value="Disaster Recovery"/>
          <xsd:enumeration value="Preparedness, Response &amp; Interoperability"/>
          <xsd:enumeration value="Grants &amp; Administration"/>
        </xsd:restriction>
      </xsd:simpleType>
    </xsd:element>
    <xsd:element name="Section" ma:index="9" nillable="true" ma:displayName="Section" ma:format="Dropdown" ma:internalName="Section">
      <xsd:simpleType>
        <xsd:restriction base="dms:Choice">
          <xsd:enumeration value="Executive Office"/>
          <xsd:enumeration value="Preparedness"/>
          <xsd:enumeration value="PRI Operations"/>
          <xsd:enumeration value="Sub Recipient Monitoring"/>
          <xsd:enumeration value="Facility Management"/>
          <xsd:enumeration value="G &amp; A Management"/>
          <xsd:enumeration value="DR Process Services"/>
          <xsd:enumeration value="DR Management"/>
          <xsd:enumeration value="DR Public Assistance Grants"/>
          <xsd:enumeration value="DR Public Assistance Closeout"/>
          <xsd:enumeration value="DR Public Assistance Technical Services"/>
          <xsd:enumeration value="DR Public Assistance SALs"/>
          <xsd:enumeration value="DR Hazard Mitigation Grants"/>
          <xsd:enumeration value="DR Hazard Mitigation SALs"/>
          <xsd:enumeration value="Homeland Security Grants"/>
          <xsd:enumeration value="Recovery Grants Administration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ction xmlns="94b7c982-6ab7-4416-a477-2601a55c9820" xsi:nil="true"/>
    <Division xmlns="94b7c982-6ab7-4416-a477-2601a55c9820" xsi:nil="true"/>
  </documentManagement>
</p:properties>
</file>

<file path=customXml/itemProps1.xml><?xml version="1.0" encoding="utf-8"?>
<ds:datastoreItem xmlns:ds="http://schemas.openxmlformats.org/officeDocument/2006/customXml" ds:itemID="{52276397-3C00-477D-992F-716434B240DD}"/>
</file>

<file path=customXml/itemProps2.xml><?xml version="1.0" encoding="utf-8"?>
<ds:datastoreItem xmlns:ds="http://schemas.openxmlformats.org/officeDocument/2006/customXml" ds:itemID="{8365BA08-2981-470F-82C3-1C0EF5F77EE5}"/>
</file>

<file path=customXml/itemProps3.xml><?xml version="1.0" encoding="utf-8"?>
<ds:datastoreItem xmlns:ds="http://schemas.openxmlformats.org/officeDocument/2006/customXml" ds:itemID="{C69B171C-1096-4B3A-B5D3-3B1ADBF8848F}"/>
</file>

<file path=docProps/app.xml><?xml version="1.0" encoding="utf-8"?>
<Properties xmlns="http://schemas.openxmlformats.org/officeDocument/2006/extended-properties" xmlns:vt="http://schemas.openxmlformats.org/officeDocument/2006/docPropsVTypes">
  <TotalTime>22234</TotalTime>
  <Words>340</Words>
  <Application>Microsoft Office PowerPoint</Application>
  <PresentationFormat>On-screen Show (4:3)</PresentationFormat>
  <Paragraphs>122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LA BEOC Floor Plan</vt:lpstr>
      <vt:lpstr>LABEOC.ORG</vt:lpstr>
      <vt:lpstr>PowerPoint Presentation</vt:lpstr>
      <vt:lpstr>Business B</vt:lpstr>
      <vt:lpstr>Public-private partnership . . .</vt:lpstr>
      <vt:lpstr>…Public-private partnership</vt:lpstr>
      <vt:lpstr>Industry Organizations,  Associations &amp; Registered Businesses</vt:lpstr>
      <vt:lpstr>PowerPoint Presentation</vt:lpstr>
      <vt:lpstr>Be Prepared</vt:lpstr>
      <vt:lpstr>LA BEOC Products</vt:lpstr>
      <vt:lpstr>Risk Assessment</vt:lpstr>
    </vt:vector>
  </TitlesOfParts>
  <Company>Sides &amp; Associates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Donny Gallagher</dc:creator>
  <cp:lastModifiedBy>Clay Rives</cp:lastModifiedBy>
  <cp:revision>75</cp:revision>
  <cp:lastPrinted>2015-11-11T21:15:30Z</cp:lastPrinted>
  <dcterms:created xsi:type="dcterms:W3CDTF">2015-10-27T12:44:10Z</dcterms:created>
  <dcterms:modified xsi:type="dcterms:W3CDTF">2016-06-16T18:48:57Z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0x0101003F1DB39B6E899F42A5990755329EF8DC</vt:lpwstr>
  </property>
</Properties>
</file>