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3" r:id="rId2"/>
    <p:sldMasterId id="2147483654" r:id="rId3"/>
    <p:sldMasterId id="2147483655" r:id="rId4"/>
    <p:sldMasterId id="2147483656" r:id="rId5"/>
    <p:sldMasterId id="2147483657" r:id="rId6"/>
    <p:sldMasterId id="2147483658" r:id="rId7"/>
    <p:sldMasterId id="2147483659" r:id="rId8"/>
    <p:sldMasterId id="2147483660" r:id="rId9"/>
    <p:sldMasterId id="2147483661" r:id="rId10"/>
    <p:sldMasterId id="2147483662" r:id="rId11"/>
    <p:sldMasterId id="2147483663" r:id="rId12"/>
    <p:sldMasterId id="2147483664" r:id="rId13"/>
    <p:sldMasterId id="2147483665" r:id="rId14"/>
    <p:sldMasterId id="2147483666" r:id="rId15"/>
    <p:sldMasterId id="2147483667" r:id="rId16"/>
    <p:sldMasterId id="2147483668" r:id="rId17"/>
    <p:sldMasterId id="2147483669" r:id="rId18"/>
    <p:sldMasterId id="2147483670" r:id="rId19"/>
    <p:sldMasterId id="2147483671" r:id="rId20"/>
  </p:sldMasterIdLst>
  <p:notesMasterIdLst>
    <p:notesMasterId r:id="rId31"/>
  </p:notesMasterIdLst>
  <p:sldIdLst>
    <p:sldId id="256" r:id="rId21"/>
    <p:sldId id="261" r:id="rId22"/>
    <p:sldId id="262" r:id="rId23"/>
    <p:sldId id="264" r:id="rId24"/>
    <p:sldId id="284" r:id="rId25"/>
    <p:sldId id="285" r:id="rId26"/>
    <p:sldId id="286" r:id="rId27"/>
    <p:sldId id="287" r:id="rId28"/>
    <p:sldId id="288" r:id="rId29"/>
    <p:sldId id="282" r:id="rId30"/>
  </p:sldIdLst>
  <p:sldSz cx="12192000" cy="6858000"/>
  <p:notesSz cx="7010400" cy="92233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2121"/>
    <a:srgbClr val="FF3737"/>
    <a:srgbClr val="87A9A9"/>
    <a:srgbClr val="233E5B"/>
    <a:srgbClr val="345C8A"/>
    <a:srgbClr val="7D5F47"/>
    <a:srgbClr val="AA876B"/>
    <a:srgbClr val="6B6A41"/>
    <a:srgbClr val="515031"/>
    <a:srgbClr val="9493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4" autoAdjust="0"/>
    <p:restoredTop sz="94660"/>
  </p:normalViewPr>
  <p:slideViewPr>
    <p:cSldViewPr snapToGrid="0">
      <p:cViewPr varScale="1">
        <p:scale>
          <a:sx n="77" d="100"/>
          <a:sy n="77" d="100"/>
        </p:scale>
        <p:origin x="58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5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4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3.xml"/><Relationship Id="rId28" Type="http://schemas.openxmlformats.org/officeDocument/2006/relationships/slide" Target="slides/slide8.xml"/><Relationship Id="rId36" Type="http://schemas.microsoft.com/office/2015/10/relationships/revisionInfo" Target="revisionInfo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2.xml"/><Relationship Id="rId27" Type="http://schemas.openxmlformats.org/officeDocument/2006/relationships/slide" Target="slides/slide7.xml"/><Relationship Id="rId30" Type="http://schemas.openxmlformats.org/officeDocument/2006/relationships/slide" Target="slides/slide10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0D0085-AB42-4067-925B-6CC89EFCA9F3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8188" y="1152525"/>
            <a:ext cx="5534025" cy="3113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38650"/>
            <a:ext cx="5607050" cy="36322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1413"/>
            <a:ext cx="3038475" cy="4619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761413"/>
            <a:ext cx="3038475" cy="4619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D0A418-7F95-4A39-8E87-0A1758357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413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331089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433872"/>
            <a:ext cx="12192000" cy="542412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841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48000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5423"/>
            <a:ext cx="12192000" cy="530257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8236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3122" y="1640264"/>
            <a:ext cx="5906678" cy="49679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640264"/>
            <a:ext cx="5912963" cy="49679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0724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theme" Target="../theme/theme17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theme" Target="../theme/theme18.xml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theme" Target="../theme/theme1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theme" Target="../theme/theme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527141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		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602557"/>
            <a:ext cx="12192000" cy="5255443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lvl="1" algn="ctr"/>
            <a:endParaRPr lang="en-US" sz="28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lvl="1" algn="ctr"/>
            <a:r>
              <a:rPr lang="en-US" sz="2800" dirty="0">
                <a:solidFill>
                  <a:schemeClr val="bg1"/>
                </a:solidFill>
                <a:latin typeface="Georgia" panose="02040502050405020303" pitchFamily="18" charset="0"/>
              </a:rPr>
              <a:t>The Texas General Land Office </a:t>
            </a:r>
          </a:p>
          <a:p>
            <a:pPr lvl="1" algn="ctr"/>
            <a:r>
              <a:rPr lang="en-US" sz="2800" dirty="0">
                <a:solidFill>
                  <a:schemeClr val="bg1"/>
                </a:solidFill>
                <a:latin typeface="Georgia" panose="02040502050405020303" pitchFamily="18" charset="0"/>
              </a:rPr>
              <a:t>Community Development and Revitalization Program </a:t>
            </a:r>
            <a:br>
              <a:rPr lang="en-US" sz="2800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en-US" sz="2800" dirty="0">
                <a:solidFill>
                  <a:schemeClr val="bg1"/>
                </a:solidFill>
                <a:latin typeface="Georgia" panose="02040502050405020303" pitchFamily="18" charset="0"/>
              </a:rPr>
              <a:t>(GLO-CDR)</a:t>
            </a:r>
            <a:br>
              <a:rPr lang="en-US" sz="2800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endParaRPr lang="en-US" sz="28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lvl="1" algn="ctr"/>
            <a:r>
              <a:rPr lang="en-US" sz="1200" dirty="0">
                <a:solidFill>
                  <a:schemeClr val="bg1"/>
                </a:solidFill>
                <a:latin typeface="Georgia" panose="02040502050405020303" pitchFamily="18" charset="0"/>
              </a:rPr>
              <a:t>“We work to rebuild communities, to put Texans back in their homes, and to help businesses recover after the trauma of disaster.”</a:t>
            </a:r>
          </a:p>
          <a:p>
            <a:pPr lvl="1" algn="ctr"/>
            <a:r>
              <a:rPr lang="en-US" sz="1100" i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US" sz="1100" b="1" i="1" dirty="0">
                <a:solidFill>
                  <a:schemeClr val="bg1"/>
                </a:solidFill>
                <a:latin typeface="Georgia" panose="02040502050405020303" pitchFamily="18" charset="0"/>
              </a:rPr>
              <a:t>George P. Bush</a:t>
            </a:r>
            <a:r>
              <a:rPr lang="en-US" sz="1100" b="0" i="1" dirty="0">
                <a:solidFill>
                  <a:schemeClr val="bg1"/>
                </a:solidFill>
                <a:latin typeface="Georgia" panose="02040502050405020303" pitchFamily="18" charset="0"/>
              </a:rPr>
              <a:t>, </a:t>
            </a:r>
            <a:r>
              <a:rPr lang="en-US" sz="1100" i="1" dirty="0">
                <a:solidFill>
                  <a:schemeClr val="bg1"/>
                </a:solidFill>
                <a:latin typeface="Georgia" panose="02040502050405020303" pitchFamily="18" charset="0"/>
              </a:rPr>
              <a:t>Commissioner</a:t>
            </a:r>
            <a:endParaRPr lang="en-US" dirty="0"/>
          </a:p>
          <a:p>
            <a:pPr algn="ctr"/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354970" y="151355"/>
            <a:ext cx="966460" cy="1112312"/>
            <a:chOff x="144710" y="88784"/>
            <a:chExt cx="851743" cy="1069835"/>
          </a:xfrm>
        </p:grpSpPr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4710" y="88784"/>
              <a:ext cx="851743" cy="851743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 userDrawn="1"/>
          </p:nvSpPr>
          <p:spPr>
            <a:xfrm>
              <a:off x="357054" y="914400"/>
              <a:ext cx="457199" cy="244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8B7951"/>
                  </a:solidFill>
                  <a:effectLst/>
                  <a:uLnTx/>
                  <a:uFillTx/>
                </a:rPr>
                <a:t>CDR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1724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bg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200" kern="1200">
          <a:blipFill>
            <a:blip r:embed="rId6"/>
            <a:tile tx="0" ty="0" sx="100000" sy="100000" flip="none" algn="tl"/>
          </a:blip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32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527141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		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602557"/>
            <a:ext cx="12192000" cy="5255443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lvl="1" algn="ctr"/>
            <a:endParaRPr lang="en-US" sz="28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ctr"/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354970" y="151355"/>
            <a:ext cx="966460" cy="1112312"/>
            <a:chOff x="144710" y="88784"/>
            <a:chExt cx="851743" cy="1069835"/>
          </a:xfrm>
        </p:grpSpPr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4710" y="88784"/>
              <a:ext cx="851743" cy="851743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 userDrawn="1"/>
          </p:nvSpPr>
          <p:spPr>
            <a:xfrm>
              <a:off x="357054" y="914400"/>
              <a:ext cx="457199" cy="244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8B7951"/>
                  </a:solidFill>
                  <a:effectLst/>
                  <a:uLnTx/>
                  <a:uFillTx/>
                </a:rPr>
                <a:t>CDR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61604954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bg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200" kern="1200">
          <a:blipFill>
            <a:blip r:embed="rId3"/>
            <a:tile tx="0" ty="0" sx="100000" sy="100000" flip="none" algn="tl"/>
          </a:blip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32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527141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		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602557"/>
            <a:ext cx="12192000" cy="5255443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lvl="1" algn="ctr"/>
            <a:endParaRPr lang="en-US" sz="28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ctr"/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354970" y="151355"/>
            <a:ext cx="966460" cy="1112312"/>
            <a:chOff x="144710" y="88784"/>
            <a:chExt cx="851743" cy="1069835"/>
          </a:xfrm>
        </p:grpSpPr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4710" y="88784"/>
              <a:ext cx="851743" cy="851743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 userDrawn="1"/>
          </p:nvSpPr>
          <p:spPr>
            <a:xfrm>
              <a:off x="357054" y="914400"/>
              <a:ext cx="457199" cy="244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8B7951"/>
                  </a:solidFill>
                  <a:effectLst/>
                  <a:uLnTx/>
                  <a:uFillTx/>
                </a:rPr>
                <a:t>CDR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85948228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bg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200" kern="1200">
          <a:blipFill>
            <a:blip r:embed="rId3"/>
            <a:tile tx="0" ty="0" sx="100000" sy="100000" flip="none" algn="tl"/>
          </a:blip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32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527141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		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602557"/>
            <a:ext cx="12192000" cy="5255443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lvl="1" algn="ctr"/>
            <a:endParaRPr lang="en-US" sz="28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ctr"/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354970" y="151355"/>
            <a:ext cx="966460" cy="1112312"/>
            <a:chOff x="144710" y="88784"/>
            <a:chExt cx="851743" cy="1069835"/>
          </a:xfrm>
        </p:grpSpPr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4710" y="88784"/>
              <a:ext cx="851743" cy="851743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 userDrawn="1"/>
          </p:nvSpPr>
          <p:spPr>
            <a:xfrm>
              <a:off x="357054" y="914400"/>
              <a:ext cx="457199" cy="244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8B7951"/>
                  </a:solidFill>
                  <a:effectLst/>
                  <a:uLnTx/>
                  <a:uFillTx/>
                </a:rPr>
                <a:t>CDR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19915774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bg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200" kern="1200">
          <a:blipFill>
            <a:blip r:embed="rId3"/>
            <a:tile tx="0" ty="0" sx="100000" sy="100000" flip="none" algn="tl"/>
          </a:blip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32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527141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		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602557"/>
            <a:ext cx="12192000" cy="5255443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lvl="1" algn="ctr"/>
            <a:endParaRPr lang="en-US" sz="28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ctr"/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354970" y="151355"/>
            <a:ext cx="966460" cy="1112312"/>
            <a:chOff x="144710" y="88784"/>
            <a:chExt cx="851743" cy="1069835"/>
          </a:xfrm>
        </p:grpSpPr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4710" y="88784"/>
              <a:ext cx="851743" cy="851743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 userDrawn="1"/>
          </p:nvSpPr>
          <p:spPr>
            <a:xfrm>
              <a:off x="357054" y="914400"/>
              <a:ext cx="457199" cy="244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8B7951"/>
                  </a:solidFill>
                  <a:effectLst/>
                  <a:uLnTx/>
                  <a:uFillTx/>
                </a:rPr>
                <a:t>CDR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03635503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bg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200" kern="1200">
          <a:blipFill>
            <a:blip r:embed="rId3"/>
            <a:tile tx="0" ty="0" sx="100000" sy="100000" flip="none" algn="tl"/>
          </a:blip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32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527141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		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602557"/>
            <a:ext cx="12192000" cy="5255443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lvl="1" algn="ctr"/>
            <a:endParaRPr lang="en-US" sz="28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ctr"/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354970" y="151355"/>
            <a:ext cx="966460" cy="1112312"/>
            <a:chOff x="144710" y="88784"/>
            <a:chExt cx="851743" cy="1069835"/>
          </a:xfrm>
        </p:grpSpPr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4710" y="88784"/>
              <a:ext cx="851743" cy="851743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 userDrawn="1"/>
          </p:nvSpPr>
          <p:spPr>
            <a:xfrm>
              <a:off x="357054" y="914400"/>
              <a:ext cx="457199" cy="244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8B7951"/>
                  </a:solidFill>
                  <a:effectLst/>
                  <a:uLnTx/>
                  <a:uFillTx/>
                </a:rPr>
                <a:t>CDR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62082937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bg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200" kern="1200">
          <a:blipFill>
            <a:blip r:embed="rId3"/>
            <a:tile tx="0" ty="0" sx="100000" sy="100000" flip="none" algn="tl"/>
          </a:blip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32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527141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		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602557"/>
            <a:ext cx="12192000" cy="5255443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lvl="1" algn="ctr"/>
            <a:endParaRPr lang="en-US" sz="28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ctr"/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354970" y="151355"/>
            <a:ext cx="966460" cy="1112312"/>
            <a:chOff x="144710" y="88784"/>
            <a:chExt cx="851743" cy="1069835"/>
          </a:xfrm>
        </p:grpSpPr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4710" y="88784"/>
              <a:ext cx="851743" cy="851743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 userDrawn="1"/>
          </p:nvSpPr>
          <p:spPr>
            <a:xfrm>
              <a:off x="357054" y="914400"/>
              <a:ext cx="457199" cy="244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8B7951"/>
                  </a:solidFill>
                  <a:effectLst/>
                  <a:uLnTx/>
                  <a:uFillTx/>
                </a:rPr>
                <a:t>CDR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36871439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bg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200" kern="1200">
          <a:blipFill>
            <a:blip r:embed="rId3"/>
            <a:tile tx="0" ty="0" sx="100000" sy="100000" flip="none" algn="tl"/>
          </a:blip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32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527141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		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602557"/>
            <a:ext cx="12192000" cy="5255443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lvl="1" algn="ctr"/>
            <a:endParaRPr lang="en-US" sz="28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ctr"/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354970" y="151355"/>
            <a:ext cx="966460" cy="1112312"/>
            <a:chOff x="144710" y="88784"/>
            <a:chExt cx="851743" cy="1069835"/>
          </a:xfrm>
        </p:grpSpPr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4710" y="88784"/>
              <a:ext cx="851743" cy="851743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 userDrawn="1"/>
          </p:nvSpPr>
          <p:spPr>
            <a:xfrm>
              <a:off x="357054" y="914400"/>
              <a:ext cx="457199" cy="244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8B7951"/>
                  </a:solidFill>
                  <a:effectLst/>
                  <a:uLnTx/>
                  <a:uFillTx/>
                </a:rPr>
                <a:t>CDR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91548095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bg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200" kern="1200">
          <a:blipFill>
            <a:blip r:embed="rId3"/>
            <a:tile tx="0" ty="0" sx="100000" sy="100000" flip="none" algn="tl"/>
          </a:blip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32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527141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		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602557"/>
            <a:ext cx="12192000" cy="5255443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lvl="1" algn="ctr"/>
            <a:endParaRPr lang="en-US" sz="28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ctr"/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354970" y="151355"/>
            <a:ext cx="966460" cy="1112312"/>
            <a:chOff x="144710" y="88784"/>
            <a:chExt cx="851743" cy="1069835"/>
          </a:xfrm>
        </p:grpSpPr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4710" y="88784"/>
              <a:ext cx="851743" cy="851743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 userDrawn="1"/>
          </p:nvSpPr>
          <p:spPr>
            <a:xfrm>
              <a:off x="357054" y="914400"/>
              <a:ext cx="457199" cy="244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8B7951"/>
                  </a:solidFill>
                  <a:effectLst/>
                  <a:uLnTx/>
                  <a:uFillTx/>
                </a:rPr>
                <a:t>CDR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31664917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bg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200" kern="1200">
          <a:blipFill>
            <a:blip r:embed="rId3"/>
            <a:tile tx="0" ty="0" sx="100000" sy="100000" flip="none" algn="tl"/>
          </a:blip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32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527141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		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602557"/>
            <a:ext cx="12192000" cy="5255443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lvl="1" algn="ctr"/>
            <a:endParaRPr lang="en-US" sz="28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ctr"/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354970" y="151355"/>
            <a:ext cx="966460" cy="1112312"/>
            <a:chOff x="144710" y="88784"/>
            <a:chExt cx="851743" cy="1069835"/>
          </a:xfrm>
        </p:grpSpPr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4710" y="88784"/>
              <a:ext cx="851743" cy="851743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 userDrawn="1"/>
          </p:nvSpPr>
          <p:spPr>
            <a:xfrm>
              <a:off x="357054" y="914400"/>
              <a:ext cx="457199" cy="244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8B7951"/>
                  </a:solidFill>
                  <a:effectLst/>
                  <a:uLnTx/>
                  <a:uFillTx/>
                </a:rPr>
                <a:t>CDR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32030754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bg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200" kern="1200">
          <a:blipFill>
            <a:blip r:embed="rId3"/>
            <a:tile tx="0" ty="0" sx="100000" sy="100000" flip="none" algn="tl"/>
          </a:blip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32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527141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		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602557"/>
            <a:ext cx="12192000" cy="5255443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lvl="1" algn="ctr"/>
            <a:endParaRPr lang="en-US" sz="28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ctr"/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354970" y="151355"/>
            <a:ext cx="966460" cy="1112312"/>
            <a:chOff x="144710" y="88784"/>
            <a:chExt cx="851743" cy="1069835"/>
          </a:xfrm>
        </p:grpSpPr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4710" y="88784"/>
              <a:ext cx="851743" cy="851743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 userDrawn="1"/>
          </p:nvSpPr>
          <p:spPr>
            <a:xfrm>
              <a:off x="357054" y="914400"/>
              <a:ext cx="457199" cy="244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8B7951"/>
                  </a:solidFill>
                  <a:effectLst/>
                  <a:uLnTx/>
                  <a:uFillTx/>
                </a:rPr>
                <a:t>CDR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63473624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bg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200" kern="1200">
          <a:blipFill>
            <a:blip r:embed="rId3"/>
            <a:tile tx="0" ty="0" sx="100000" sy="100000" flip="none" algn="tl"/>
          </a:blip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32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527141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		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602557"/>
            <a:ext cx="12192000" cy="5255443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lvl="1" algn="ctr"/>
            <a:endParaRPr lang="en-US" sz="28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ctr"/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354970" y="151355"/>
            <a:ext cx="966460" cy="1112312"/>
            <a:chOff x="144710" y="88784"/>
            <a:chExt cx="851743" cy="1069835"/>
          </a:xfrm>
        </p:grpSpPr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4710" y="88784"/>
              <a:ext cx="851743" cy="851743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 userDrawn="1"/>
          </p:nvSpPr>
          <p:spPr>
            <a:xfrm>
              <a:off x="357054" y="914400"/>
              <a:ext cx="457199" cy="244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8B7951"/>
                  </a:solidFill>
                  <a:effectLst/>
                  <a:uLnTx/>
                  <a:uFillTx/>
                </a:rPr>
                <a:t>CDR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40880985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bg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200" kern="1200">
          <a:blipFill>
            <a:blip r:embed="rId3"/>
            <a:tile tx="0" ty="0" sx="100000" sy="100000" flip="none" algn="tl"/>
          </a:blip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32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527141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		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602557"/>
            <a:ext cx="12192000" cy="5255443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lvl="1" algn="ctr"/>
            <a:endParaRPr lang="en-US" sz="28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ctr"/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354970" y="151355"/>
            <a:ext cx="966460" cy="1112312"/>
            <a:chOff x="144710" y="88784"/>
            <a:chExt cx="851743" cy="1069835"/>
          </a:xfrm>
        </p:grpSpPr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4710" y="88784"/>
              <a:ext cx="851743" cy="851743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 userDrawn="1"/>
          </p:nvSpPr>
          <p:spPr>
            <a:xfrm>
              <a:off x="357054" y="914400"/>
              <a:ext cx="457199" cy="244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8B7951"/>
                  </a:solidFill>
                  <a:effectLst/>
                  <a:uLnTx/>
                  <a:uFillTx/>
                </a:rPr>
                <a:t>CDR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06647208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bg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200" kern="1200">
          <a:blipFill>
            <a:blip r:embed="rId3"/>
            <a:tile tx="0" ty="0" sx="100000" sy="100000" flip="none" algn="tl"/>
          </a:blip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32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527141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		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602557"/>
            <a:ext cx="12192000" cy="5255443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lvl="1" algn="ctr"/>
            <a:endParaRPr lang="en-US" sz="28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ctr"/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354970" y="151355"/>
            <a:ext cx="966460" cy="1112312"/>
            <a:chOff x="144710" y="88784"/>
            <a:chExt cx="851743" cy="1069835"/>
          </a:xfrm>
        </p:grpSpPr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4710" y="88784"/>
              <a:ext cx="851743" cy="851743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 userDrawn="1"/>
          </p:nvSpPr>
          <p:spPr>
            <a:xfrm>
              <a:off x="357054" y="914400"/>
              <a:ext cx="457199" cy="244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8B7951"/>
                  </a:solidFill>
                  <a:effectLst/>
                  <a:uLnTx/>
                  <a:uFillTx/>
                </a:rPr>
                <a:t>CDR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03267484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bg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200" kern="1200">
          <a:blipFill>
            <a:blip r:embed="rId3"/>
            <a:tile tx="0" ty="0" sx="100000" sy="100000" flip="none" algn="tl"/>
          </a:blip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32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527141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		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602557"/>
            <a:ext cx="12192000" cy="5255443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lvl="1" algn="ctr"/>
            <a:endParaRPr lang="en-US" sz="28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ctr"/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354970" y="151355"/>
            <a:ext cx="966460" cy="1112312"/>
            <a:chOff x="144710" y="88784"/>
            <a:chExt cx="851743" cy="1069835"/>
          </a:xfrm>
        </p:grpSpPr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4710" y="88784"/>
              <a:ext cx="851743" cy="851743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 userDrawn="1"/>
          </p:nvSpPr>
          <p:spPr>
            <a:xfrm>
              <a:off x="357054" y="914400"/>
              <a:ext cx="457199" cy="244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8B7951"/>
                  </a:solidFill>
                  <a:effectLst/>
                  <a:uLnTx/>
                  <a:uFillTx/>
                </a:rPr>
                <a:t>CDR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92977819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bg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200" kern="1200">
          <a:blipFill>
            <a:blip r:embed="rId3"/>
            <a:tile tx="0" ty="0" sx="100000" sy="100000" flip="none" algn="tl"/>
          </a:blip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32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527141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		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602557"/>
            <a:ext cx="12192000" cy="5255443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lvl="1" algn="ctr"/>
            <a:endParaRPr lang="en-US" sz="28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ctr"/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354970" y="151355"/>
            <a:ext cx="966460" cy="1112312"/>
            <a:chOff x="144710" y="88784"/>
            <a:chExt cx="851743" cy="1069835"/>
          </a:xfrm>
        </p:grpSpPr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4710" y="88784"/>
              <a:ext cx="851743" cy="851743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 userDrawn="1"/>
          </p:nvSpPr>
          <p:spPr>
            <a:xfrm>
              <a:off x="357054" y="914400"/>
              <a:ext cx="457199" cy="244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8B7951"/>
                  </a:solidFill>
                  <a:effectLst/>
                  <a:uLnTx/>
                  <a:uFillTx/>
                </a:rPr>
                <a:t>CDR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3682906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bg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200" kern="1200">
          <a:blipFill>
            <a:blip r:embed="rId3"/>
            <a:tile tx="0" ty="0" sx="100000" sy="100000" flip="none" algn="tl"/>
          </a:blip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32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527141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		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602557"/>
            <a:ext cx="12192000" cy="5255443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lvl="1" algn="ctr"/>
            <a:endParaRPr lang="en-US" sz="28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ctr"/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354970" y="151355"/>
            <a:ext cx="966460" cy="1112312"/>
            <a:chOff x="144710" y="88784"/>
            <a:chExt cx="851743" cy="1069835"/>
          </a:xfrm>
        </p:grpSpPr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4710" y="88784"/>
              <a:ext cx="851743" cy="851743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 userDrawn="1"/>
          </p:nvSpPr>
          <p:spPr>
            <a:xfrm>
              <a:off x="357054" y="914400"/>
              <a:ext cx="457199" cy="244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8B7951"/>
                  </a:solidFill>
                  <a:effectLst/>
                  <a:uLnTx/>
                  <a:uFillTx/>
                </a:rPr>
                <a:t>CDR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83357106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bg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200" kern="1200">
          <a:blipFill>
            <a:blip r:embed="rId3"/>
            <a:tile tx="0" ty="0" sx="100000" sy="100000" flip="none" algn="tl"/>
          </a:blip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32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527141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		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602557"/>
            <a:ext cx="12192000" cy="5255443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lvl="1" algn="ctr"/>
            <a:endParaRPr lang="en-US" sz="28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ctr"/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354970" y="151355"/>
            <a:ext cx="966460" cy="1112312"/>
            <a:chOff x="144710" y="88784"/>
            <a:chExt cx="851743" cy="1069835"/>
          </a:xfrm>
        </p:grpSpPr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4710" y="88784"/>
              <a:ext cx="851743" cy="851743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 userDrawn="1"/>
          </p:nvSpPr>
          <p:spPr>
            <a:xfrm>
              <a:off x="357054" y="914400"/>
              <a:ext cx="457199" cy="244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8B7951"/>
                  </a:solidFill>
                  <a:effectLst/>
                  <a:uLnTx/>
                  <a:uFillTx/>
                </a:rPr>
                <a:t>CDR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33379490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bg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200" kern="1200">
          <a:blipFill>
            <a:blip r:embed="rId3"/>
            <a:tile tx="0" ty="0" sx="100000" sy="100000" flip="none" algn="tl"/>
          </a:blip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32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527141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		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602557"/>
            <a:ext cx="12192000" cy="5255443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lvl="1" algn="ctr"/>
            <a:endParaRPr lang="en-US" sz="28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ctr"/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354970" y="151355"/>
            <a:ext cx="966460" cy="1112312"/>
            <a:chOff x="144710" y="88784"/>
            <a:chExt cx="851743" cy="1069835"/>
          </a:xfrm>
        </p:grpSpPr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4710" y="88784"/>
              <a:ext cx="851743" cy="851743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 userDrawn="1"/>
          </p:nvSpPr>
          <p:spPr>
            <a:xfrm>
              <a:off x="357054" y="914400"/>
              <a:ext cx="457199" cy="244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8B7951"/>
                  </a:solidFill>
                  <a:effectLst/>
                  <a:uLnTx/>
                  <a:uFillTx/>
                </a:rPr>
                <a:t>CDR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28152609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bg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200" kern="1200">
          <a:blipFill>
            <a:blip r:embed="rId3"/>
            <a:tile tx="0" ty="0" sx="100000" sy="100000" flip="none" algn="tl"/>
          </a:blip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32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527141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		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602557"/>
            <a:ext cx="12192000" cy="5255443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lvl="1" algn="ctr"/>
            <a:endParaRPr lang="en-US" sz="28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ctr"/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354970" y="151355"/>
            <a:ext cx="966460" cy="1112312"/>
            <a:chOff x="144710" y="88784"/>
            <a:chExt cx="851743" cy="1069835"/>
          </a:xfrm>
        </p:grpSpPr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4710" y="88784"/>
              <a:ext cx="851743" cy="851743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 userDrawn="1"/>
          </p:nvSpPr>
          <p:spPr>
            <a:xfrm>
              <a:off x="357054" y="914400"/>
              <a:ext cx="457199" cy="244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8B7951"/>
                  </a:solidFill>
                  <a:effectLst/>
                  <a:uLnTx/>
                  <a:uFillTx/>
                </a:rPr>
                <a:t>CDR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94106394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bg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200" kern="1200">
          <a:blipFill>
            <a:blip r:embed="rId3"/>
            <a:tile tx="0" ty="0" sx="100000" sy="100000" flip="none" algn="tl"/>
          </a:blip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32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solidFill>
            <a:srgbClr val="105454">
              <a:alpha val="49804"/>
            </a:srgbClr>
          </a:solidFill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dirty="0">
                <a:solidFill>
                  <a:schemeClr val="bg1"/>
                </a:solidFill>
                <a:latin typeface="Georgia" panose="02040502050405020303" pitchFamily="18" charset="0"/>
              </a:rPr>
              <a:t>The Texas General Land Office </a:t>
            </a:r>
          </a:p>
          <a:p>
            <a:r>
              <a:rPr lang="en-US" sz="3600" dirty="0">
                <a:solidFill>
                  <a:schemeClr val="bg1"/>
                </a:solidFill>
                <a:latin typeface="Georgia" panose="02040502050405020303" pitchFamily="18" charset="0"/>
              </a:rPr>
              <a:t>Community Development and Revitalization Program </a:t>
            </a:r>
            <a:br>
              <a:rPr lang="en-US" sz="3600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en-US" sz="3600" dirty="0">
                <a:solidFill>
                  <a:schemeClr val="bg1"/>
                </a:solidFill>
                <a:latin typeface="Georgia" panose="02040502050405020303" pitchFamily="18" charset="0"/>
              </a:rPr>
              <a:t>(GLO-CDR)</a:t>
            </a:r>
            <a:br>
              <a:rPr lang="en-US" sz="2000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endParaRPr lang="en-US" sz="20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endParaRPr lang="en-US" sz="20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“We work to rebuild communities, to put Texans back in their homes, and to help businesses recover after the trauma of disaster.”</a:t>
            </a:r>
          </a:p>
          <a:p>
            <a:r>
              <a:rPr lang="en-US" i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US" b="1" i="1" dirty="0">
                <a:solidFill>
                  <a:schemeClr val="bg1"/>
                </a:solidFill>
                <a:latin typeface="Georgia" panose="02040502050405020303" pitchFamily="18" charset="0"/>
              </a:rPr>
              <a:t>George P. Bush</a:t>
            </a:r>
            <a:r>
              <a:rPr lang="en-US" i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</a:p>
          <a:p>
            <a:r>
              <a:rPr lang="en-US" i="1" dirty="0">
                <a:solidFill>
                  <a:schemeClr val="bg1"/>
                </a:solidFill>
                <a:latin typeface="Georgia" panose="02040502050405020303" pitchFamily="18" charset="0"/>
              </a:rPr>
              <a:t>Texas General Land Office Commissioner</a:t>
            </a:r>
            <a:endParaRPr lang="en-US" sz="2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dirty="0"/>
          </a:p>
        </p:txBody>
      </p:sp>
      <p:grpSp>
        <p:nvGrpSpPr>
          <p:cNvPr id="4" name="Group 3"/>
          <p:cNvGrpSpPr/>
          <p:nvPr/>
        </p:nvGrpSpPr>
        <p:grpSpPr>
          <a:xfrm>
            <a:off x="266997" y="120770"/>
            <a:ext cx="911084" cy="1147916"/>
            <a:chOff x="156837" y="64237"/>
            <a:chExt cx="802940" cy="110407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837" y="64237"/>
              <a:ext cx="802940" cy="876291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 userDrawn="1"/>
          </p:nvSpPr>
          <p:spPr>
            <a:xfrm>
              <a:off x="357054" y="914400"/>
              <a:ext cx="4572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8B7951"/>
                  </a:solidFill>
                  <a:effectLst/>
                  <a:uLnTx/>
                  <a:uFillTx/>
                </a:rPr>
                <a:t>CDR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01423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Thank you!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81200" y="3052894"/>
            <a:ext cx="8229600" cy="3046988"/>
          </a:xfrm>
          <a:prstGeom prst="rect">
            <a:avLst/>
          </a:prstGeom>
          <a:solidFill>
            <a:srgbClr val="DCB959">
              <a:alpha val="60000"/>
            </a:srgbClr>
          </a:solidFill>
          <a:ln w="28575">
            <a:solidFill>
              <a:srgbClr val="DCB959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kern="0" dirty="0">
                <a:solidFill>
                  <a:schemeClr val="bg1"/>
                </a:solidFill>
                <a:latin typeface="Georgia" panose="02040502050405020303" pitchFamily="18" charset="0"/>
              </a:rPr>
              <a:t>Pete Phillips or Heather Lagrone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kern="0" dirty="0">
                <a:solidFill>
                  <a:schemeClr val="bg1"/>
                </a:solidFill>
                <a:latin typeface="Georgia" panose="02040502050405020303" pitchFamily="18" charset="0"/>
              </a:rPr>
              <a:t>512.475.5000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kern="0" dirty="0">
                <a:solidFill>
                  <a:schemeClr val="bg1"/>
                </a:solidFill>
                <a:latin typeface="Georgia" panose="02040502050405020303" pitchFamily="18" charset="0"/>
              </a:rPr>
              <a:t>cdr@glo.texas.gov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kern="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62300" y="2139193"/>
            <a:ext cx="58674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kern="0" dirty="0">
                <a:solidFill>
                  <a:schemeClr val="bg1"/>
                </a:solidFill>
                <a:latin typeface="Georgia" panose="02040502050405020303" pitchFamily="18" charset="0"/>
              </a:rPr>
              <a:t>CONTACT:</a:t>
            </a:r>
          </a:p>
          <a:p>
            <a:pPr algn="ctr"/>
            <a:endParaRPr lang="en-US" sz="32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E5AFAA9-5C4A-40A4-810F-3FBCD60A18E6}"/>
              </a:ext>
            </a:extLst>
          </p:cNvPr>
          <p:cNvGrpSpPr/>
          <p:nvPr/>
        </p:nvGrpSpPr>
        <p:grpSpPr>
          <a:xfrm>
            <a:off x="293685" y="146292"/>
            <a:ext cx="885561" cy="1122394"/>
            <a:chOff x="180358" y="88784"/>
            <a:chExt cx="780447" cy="107953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56C43B7-8CEA-428E-9A91-E5706E18273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358" y="88784"/>
              <a:ext cx="780447" cy="851743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FFFBB37-A860-4E95-B636-324A7B4CC7E3}"/>
                </a:ext>
              </a:extLst>
            </p:cNvPr>
            <p:cNvSpPr txBox="1"/>
            <p:nvPr userDrawn="1"/>
          </p:nvSpPr>
          <p:spPr>
            <a:xfrm>
              <a:off x="357054" y="914400"/>
              <a:ext cx="4572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8B7951"/>
                  </a:solidFill>
                  <a:effectLst/>
                  <a:uLnTx/>
                  <a:uFillTx/>
                </a:rPr>
                <a:t>CDR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58526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  GLO and Long-Term Disaster Recovery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26299"/>
            <a:ext cx="12192000" cy="5302577"/>
          </a:xfrm>
        </p:spPr>
        <p:txBody>
          <a:bodyPr/>
          <a:lstStyle/>
          <a:p>
            <a:r>
              <a:rPr lang="en-US" dirty="0"/>
              <a:t> </a:t>
            </a:r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93685" y="146292"/>
            <a:ext cx="885561" cy="1122394"/>
            <a:chOff x="180358" y="88784"/>
            <a:chExt cx="780447" cy="1079532"/>
          </a:xfrm>
        </p:grpSpPr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358" y="88784"/>
              <a:ext cx="780447" cy="851743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 userDrawn="1"/>
          </p:nvSpPr>
          <p:spPr>
            <a:xfrm>
              <a:off x="357054" y="914400"/>
              <a:ext cx="4572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8B7951"/>
                  </a:solidFill>
                  <a:effectLst/>
                  <a:uLnTx/>
                  <a:uFillTx/>
                </a:rPr>
                <a:t>CDR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147" y="4084892"/>
            <a:ext cx="3219450" cy="26145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56" y="1705852"/>
            <a:ext cx="3065983" cy="22994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023" y="1705852"/>
            <a:ext cx="3446258" cy="22994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2051" y="1705852"/>
            <a:ext cx="3543178" cy="230164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525" y="4084891"/>
            <a:ext cx="4646151" cy="2614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372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Response vs. Recovery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93685" y="146292"/>
            <a:ext cx="885561" cy="1122394"/>
            <a:chOff x="180358" y="88784"/>
            <a:chExt cx="780447" cy="1079532"/>
          </a:xfrm>
        </p:grpSpPr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358" y="88784"/>
              <a:ext cx="780447" cy="851743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 userDrawn="1"/>
          </p:nvSpPr>
          <p:spPr>
            <a:xfrm>
              <a:off x="357054" y="914400"/>
              <a:ext cx="4572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8B7951"/>
                  </a:solidFill>
                  <a:effectLst/>
                  <a:uLnTx/>
                  <a:uFillTx/>
                </a:rPr>
                <a:t>CDR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43950" y="1669493"/>
            <a:ext cx="11283192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Disaster Response 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- performed by the Federal Emergency Management Agency (FEMA) and Texas Department of Emergency Management  (TDEM) during and immediately following a disaster under the Stafford Act for FEMA and Governor Disaster Declaration for TDEM.  Short-term Housing executed jointly by FEMA and the Texas General Land Office (GLO)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Disaster Recovery 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– conducted by the United States Department of Housing and Urban Development (HUD) and the Texas General Land Office’s Community Development and Revitalization Program Office (GLO-CDR), via Special US Congressional Appropriation for Community Development Block Grant – Disaster Recovery (CDBG-DR)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26177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GLO and Short-Term Recovery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93685" y="146292"/>
            <a:ext cx="885561" cy="1122394"/>
            <a:chOff x="180358" y="88784"/>
            <a:chExt cx="780447" cy="1079532"/>
          </a:xfrm>
        </p:grpSpPr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358" y="88784"/>
              <a:ext cx="780447" cy="851743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 userDrawn="1"/>
          </p:nvSpPr>
          <p:spPr>
            <a:xfrm>
              <a:off x="357054" y="914400"/>
              <a:ext cx="4572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8B7951"/>
                  </a:solidFill>
                  <a:effectLst/>
                  <a:uLnTx/>
                  <a:uFillTx/>
                </a:rPr>
                <a:t>CDR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53236" y="1778466"/>
            <a:ext cx="11707116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On 14 Sep 2017, Governor Abbott designated the Texas General Land Office with responsibility for administering short-term housing  disaster recovery for the State of Texas, through the administration of all </a:t>
            </a:r>
            <a:r>
              <a:rPr lang="en-US" sz="24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FEMA housing funds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.  </a:t>
            </a:r>
          </a:p>
          <a:p>
            <a:endParaRPr lang="en-US" sz="7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 lvl="1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FEMA short-term housing programs: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Direct Assistance Limited Home Repair (DAHLR)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Multi-Family Lease and Repair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Direct Lease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Manufactured Housing Units (MHUs)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Travel Trailers/Recreational Vehicles (TT/RV)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Partial Repair Essential Power for </a:t>
            </a:r>
            <a:r>
              <a:rPr lang="en-US" sz="32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Sheltering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(PREPS)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Sec 403 Public Assistance </a:t>
            </a:r>
            <a:r>
              <a:rPr lang="en-US" sz="24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Sheltering Program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rgbClr val="FF21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Required local match 10% for Harvey DR-4332-TX</a:t>
            </a:r>
            <a:endParaRPr lang="en-US" dirty="0">
              <a:solidFill>
                <a:srgbClr val="FF21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42180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Hurricane Harvey Recovery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93685" y="146292"/>
            <a:ext cx="885561" cy="1122394"/>
            <a:chOff x="180358" y="88784"/>
            <a:chExt cx="780447" cy="1079532"/>
          </a:xfrm>
        </p:grpSpPr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358" y="88784"/>
              <a:ext cx="780447" cy="851743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 userDrawn="1"/>
          </p:nvSpPr>
          <p:spPr>
            <a:xfrm>
              <a:off x="357054" y="914400"/>
              <a:ext cx="4572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8B7951"/>
                  </a:solidFill>
                  <a:effectLst/>
                  <a:uLnTx/>
                  <a:uFillTx/>
                </a:rPr>
                <a:t>CDR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1D343DE9-F1C2-47B0-95E5-54E11C30EA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0" y="1555423"/>
            <a:ext cx="8567928" cy="5302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075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Hurricane Harvey Impacted Area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93685" y="146292"/>
            <a:ext cx="885561" cy="1122394"/>
            <a:chOff x="180358" y="88784"/>
            <a:chExt cx="780447" cy="1079532"/>
          </a:xfrm>
        </p:grpSpPr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358" y="88784"/>
              <a:ext cx="780447" cy="851743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 userDrawn="1"/>
          </p:nvSpPr>
          <p:spPr>
            <a:xfrm>
              <a:off x="357054" y="914400"/>
              <a:ext cx="4572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8B7951"/>
                  </a:solidFill>
                  <a:effectLst/>
                  <a:uLnTx/>
                  <a:uFillTx/>
                </a:rPr>
                <a:t>CDR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616" y="1618487"/>
            <a:ext cx="6711696" cy="518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618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5D84B-3B36-49C9-8938-42EE4E3EA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Hurricane Harvey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2616B-2CA7-4AC9-9CEB-42050D9A8F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Single Family Homeowner Assistance: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Provides funding for rehabilitation and reconstruction of owner-occupied single family homes damaged by Hurricane Harvey.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Buyouts and Acquisitions: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Eligible homeowners are able to sell their home to a local government at a pre-storm or post-storm fair market value and move out of harm’s way by relocating outside of a floodplain to a lower-risk area.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Homeowner Reimbursement: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Allows homeowners to be reimbursed for certain out-of-pocket expenses incurred for repairs to their home including reconstruction, rehabilitation or mitigation up to $50,000.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Homelessness Prevention: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Provides programs such as short-term mortgage, utility payment and tenant-based rental assistance in an effort to prevent homelessness in the region following Hurricane Harvey.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20C939D-F75D-42BC-9429-B7A10D63435F}"/>
              </a:ext>
            </a:extLst>
          </p:cNvPr>
          <p:cNvGrpSpPr/>
          <p:nvPr/>
        </p:nvGrpSpPr>
        <p:grpSpPr>
          <a:xfrm>
            <a:off x="293685" y="146292"/>
            <a:ext cx="885561" cy="1122394"/>
            <a:chOff x="180358" y="88784"/>
            <a:chExt cx="780447" cy="107953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5D46619-511A-45BD-A720-AEC3895FFF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358" y="88784"/>
              <a:ext cx="780447" cy="851743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605390E-0253-4718-AAEC-955E1DEC1026}"/>
                </a:ext>
              </a:extLst>
            </p:cNvPr>
            <p:cNvSpPr txBox="1"/>
            <p:nvPr userDrawn="1"/>
          </p:nvSpPr>
          <p:spPr>
            <a:xfrm>
              <a:off x="357054" y="914400"/>
              <a:ext cx="4572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8B7951"/>
                  </a:solidFill>
                  <a:effectLst/>
                  <a:uLnTx/>
                  <a:uFillTx/>
                </a:rPr>
                <a:t>CDR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88479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5D84B-3B36-49C9-8938-42EE4E3EA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80007"/>
          </a:xfrm>
        </p:spPr>
        <p:txBody>
          <a:bodyPr/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CDBG-DR Funded Programs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2616B-2CA7-4AC9-9CEB-42050D9A8F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Affordable Rental: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Provides funding for rehabilitation, reconstruction and new construction of affordable multi-family housing projects in areas impacted by Hurricane Harvey.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Local Infrastructure: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Repairs, enhances and restores infrastructure for local communities impacted by Hurricane Harvey as part of a comprehensive long-term recovery program. </a:t>
            </a:r>
          </a:p>
          <a:p>
            <a:endParaRPr lang="en-US" sz="24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Economic Revitalization: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Allows for interim assistance to businesses impacted by Hurricane Harvey through deferred forgivable loans and loans in exchange for job creation or retention.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Local, Regional and State Planning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In coordination Texas public universities, the GLO will conduct planning studies in the impacted areas with the purpose of promoting sound long term recovery. 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20C939D-F75D-42BC-9429-B7A10D63435F}"/>
              </a:ext>
            </a:extLst>
          </p:cNvPr>
          <p:cNvGrpSpPr/>
          <p:nvPr/>
        </p:nvGrpSpPr>
        <p:grpSpPr>
          <a:xfrm>
            <a:off x="293685" y="146292"/>
            <a:ext cx="885561" cy="1122394"/>
            <a:chOff x="180358" y="88784"/>
            <a:chExt cx="780447" cy="107953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5D46619-511A-45BD-A720-AEC3895FFF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358" y="88784"/>
              <a:ext cx="780447" cy="851743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605390E-0253-4718-AAEC-955E1DEC1026}"/>
                </a:ext>
              </a:extLst>
            </p:cNvPr>
            <p:cNvSpPr txBox="1"/>
            <p:nvPr userDrawn="1"/>
          </p:nvSpPr>
          <p:spPr>
            <a:xfrm>
              <a:off x="357054" y="914400"/>
              <a:ext cx="4572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8B7951"/>
                  </a:solidFill>
                  <a:effectLst/>
                  <a:uLnTx/>
                  <a:uFillTx/>
                </a:rPr>
                <a:t>CDR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127558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5D84B-3B36-49C9-8938-42EE4E3EA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Issues &amp;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2616B-2CA7-4AC9-9CEB-42050D9A8F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Mission (Short-Term Housing)</a:t>
            </a:r>
          </a:p>
          <a:p>
            <a:pPr marL="1600200" lvl="2" indent="-457200"/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 time FEMA/State Partnership</a:t>
            </a:r>
          </a:p>
          <a:p>
            <a:pPr marL="1600200" lvl="2" indent="-457200"/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Housing Options</a:t>
            </a:r>
          </a:p>
          <a:p>
            <a:pPr marL="1600200" lvl="2" indent="-457200"/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Lack of Documentation</a:t>
            </a:r>
          </a:p>
          <a:p>
            <a:pPr marL="1600200" lvl="2" indent="-457200"/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IGSA vs. Grant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100% Federally Funded Staff (HUD)</a:t>
            </a:r>
            <a:endParaRPr lang="en-US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Procurement (2 CFR Part 200)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Legal Authorities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1972 Privacy Act</a:t>
            </a:r>
          </a:p>
          <a:p>
            <a:pPr marL="1600200" lvl="2" indent="-457200"/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Background Checks (Federal/State)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Systems</a:t>
            </a:r>
          </a:p>
          <a:p>
            <a:pPr marL="1600200" lvl="2" indent="-457200"/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Federal/State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20C939D-F75D-42BC-9429-B7A10D63435F}"/>
              </a:ext>
            </a:extLst>
          </p:cNvPr>
          <p:cNvGrpSpPr/>
          <p:nvPr/>
        </p:nvGrpSpPr>
        <p:grpSpPr>
          <a:xfrm>
            <a:off x="293685" y="146292"/>
            <a:ext cx="885561" cy="1122394"/>
            <a:chOff x="180358" y="88784"/>
            <a:chExt cx="780447" cy="107953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5D46619-511A-45BD-A720-AEC3895FFF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358" y="88784"/>
              <a:ext cx="780447" cy="851743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605390E-0253-4718-AAEC-955E1DEC1026}"/>
                </a:ext>
              </a:extLst>
            </p:cNvPr>
            <p:cNvSpPr txBox="1"/>
            <p:nvPr userDrawn="1"/>
          </p:nvSpPr>
          <p:spPr>
            <a:xfrm>
              <a:off x="357054" y="914400"/>
              <a:ext cx="4572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8B7951"/>
                  </a:solidFill>
                  <a:effectLst/>
                  <a:uLnTx/>
                  <a:uFillTx/>
                </a:rPr>
                <a:t>CDR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315727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105454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LO-CDR PowerPoint Template" id="{BAB7F0FD-C849-41C5-80B7-FACD8AD4722A}" vid="{28FBDF65-87F0-4C1D-A391-006F4B226B86}"/>
    </a:ext>
  </a:extLst>
</a:theme>
</file>

<file path=ppt/theme/theme10.xml><?xml version="1.0" encoding="utf-8"?>
<a:theme xmlns:a="http://schemas.openxmlformats.org/drawingml/2006/main" name="9_Office Theme">
  <a:themeElements>
    <a:clrScheme name="Custom 1">
      <a:dk1>
        <a:srgbClr val="105454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LO-CDR PowerPoint Template" id="{BAB7F0FD-C849-41C5-80B7-FACD8AD4722A}" vid="{28FBDF65-87F0-4C1D-A391-006F4B226B86}"/>
    </a:ext>
  </a:extLst>
</a:theme>
</file>

<file path=ppt/theme/theme11.xml><?xml version="1.0" encoding="utf-8"?>
<a:theme xmlns:a="http://schemas.openxmlformats.org/drawingml/2006/main" name="10_Office Theme">
  <a:themeElements>
    <a:clrScheme name="Custom 1">
      <a:dk1>
        <a:srgbClr val="105454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LO-CDR PowerPoint Template" id="{BAB7F0FD-C849-41C5-80B7-FACD8AD4722A}" vid="{28FBDF65-87F0-4C1D-A391-006F4B226B86}"/>
    </a:ext>
  </a:extLst>
</a:theme>
</file>

<file path=ppt/theme/theme12.xml><?xml version="1.0" encoding="utf-8"?>
<a:theme xmlns:a="http://schemas.openxmlformats.org/drawingml/2006/main" name="11_Office Theme">
  <a:themeElements>
    <a:clrScheme name="Custom 1">
      <a:dk1>
        <a:srgbClr val="105454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LO-CDR PowerPoint Template" id="{BAB7F0FD-C849-41C5-80B7-FACD8AD4722A}" vid="{28FBDF65-87F0-4C1D-A391-006F4B226B86}"/>
    </a:ext>
  </a:extLst>
</a:theme>
</file>

<file path=ppt/theme/theme13.xml><?xml version="1.0" encoding="utf-8"?>
<a:theme xmlns:a="http://schemas.openxmlformats.org/drawingml/2006/main" name="12_Office Theme">
  <a:themeElements>
    <a:clrScheme name="Custom 1">
      <a:dk1>
        <a:srgbClr val="105454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LO-CDR PowerPoint Template" id="{BAB7F0FD-C849-41C5-80B7-FACD8AD4722A}" vid="{28FBDF65-87F0-4C1D-A391-006F4B226B86}"/>
    </a:ext>
  </a:extLst>
</a:theme>
</file>

<file path=ppt/theme/theme14.xml><?xml version="1.0" encoding="utf-8"?>
<a:theme xmlns:a="http://schemas.openxmlformats.org/drawingml/2006/main" name="13_Office Theme">
  <a:themeElements>
    <a:clrScheme name="Custom 1">
      <a:dk1>
        <a:srgbClr val="105454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LO-CDR PowerPoint Template" id="{BAB7F0FD-C849-41C5-80B7-FACD8AD4722A}" vid="{28FBDF65-87F0-4C1D-A391-006F4B226B86}"/>
    </a:ext>
  </a:extLst>
</a:theme>
</file>

<file path=ppt/theme/theme15.xml><?xml version="1.0" encoding="utf-8"?>
<a:theme xmlns:a="http://schemas.openxmlformats.org/drawingml/2006/main" name="14_Office Theme">
  <a:themeElements>
    <a:clrScheme name="Custom 1">
      <a:dk1>
        <a:srgbClr val="105454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LO-CDR PowerPoint Template" id="{BAB7F0FD-C849-41C5-80B7-FACD8AD4722A}" vid="{28FBDF65-87F0-4C1D-A391-006F4B226B86}"/>
    </a:ext>
  </a:extLst>
</a:theme>
</file>

<file path=ppt/theme/theme16.xml><?xml version="1.0" encoding="utf-8"?>
<a:theme xmlns:a="http://schemas.openxmlformats.org/drawingml/2006/main" name="15_Office Theme">
  <a:themeElements>
    <a:clrScheme name="Custom 1">
      <a:dk1>
        <a:srgbClr val="105454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LO-CDR PowerPoint Template" id="{BAB7F0FD-C849-41C5-80B7-FACD8AD4722A}" vid="{28FBDF65-87F0-4C1D-A391-006F4B226B86}"/>
    </a:ext>
  </a:extLst>
</a:theme>
</file>

<file path=ppt/theme/theme17.xml><?xml version="1.0" encoding="utf-8"?>
<a:theme xmlns:a="http://schemas.openxmlformats.org/drawingml/2006/main" name="16_Office Theme">
  <a:themeElements>
    <a:clrScheme name="Custom 1">
      <a:dk1>
        <a:srgbClr val="105454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LO-CDR PowerPoint Template" id="{BAB7F0FD-C849-41C5-80B7-FACD8AD4722A}" vid="{28FBDF65-87F0-4C1D-A391-006F4B226B86}"/>
    </a:ext>
  </a:extLst>
</a:theme>
</file>

<file path=ppt/theme/theme18.xml><?xml version="1.0" encoding="utf-8"?>
<a:theme xmlns:a="http://schemas.openxmlformats.org/drawingml/2006/main" name="17_Office Theme">
  <a:themeElements>
    <a:clrScheme name="Custom 1">
      <a:dk1>
        <a:srgbClr val="105454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LO-CDR PowerPoint Template" id="{BAB7F0FD-C849-41C5-80B7-FACD8AD4722A}" vid="{28FBDF65-87F0-4C1D-A391-006F4B226B86}"/>
    </a:ext>
  </a:extLst>
</a:theme>
</file>

<file path=ppt/theme/theme19.xml><?xml version="1.0" encoding="utf-8"?>
<a:theme xmlns:a="http://schemas.openxmlformats.org/drawingml/2006/main" name="18_Office Theme">
  <a:themeElements>
    <a:clrScheme name="Custom 1">
      <a:dk1>
        <a:srgbClr val="105454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LO-CDR PowerPoint Template" id="{BAB7F0FD-C849-41C5-80B7-FACD8AD4722A}" vid="{28FBDF65-87F0-4C1D-A391-006F4B226B86}"/>
    </a:ext>
  </a:extLst>
</a:theme>
</file>

<file path=ppt/theme/theme2.xml><?xml version="1.0" encoding="utf-8"?>
<a:theme xmlns:a="http://schemas.openxmlformats.org/drawingml/2006/main" name="1_Office Theme">
  <a:themeElements>
    <a:clrScheme name="Custom 1">
      <a:dk1>
        <a:srgbClr val="105454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LO-CDR PowerPoint Template" id="{BAB7F0FD-C849-41C5-80B7-FACD8AD4722A}" vid="{28FBDF65-87F0-4C1D-A391-006F4B226B86}"/>
    </a:ext>
  </a:extLst>
</a:theme>
</file>

<file path=ppt/theme/theme20.xml><?xml version="1.0" encoding="utf-8"?>
<a:theme xmlns:a="http://schemas.openxmlformats.org/drawingml/2006/main" name="19_Office Theme">
  <a:themeElements>
    <a:clrScheme name="Custom 1">
      <a:dk1>
        <a:srgbClr val="105454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LO-CDR PowerPoint Template" id="{BAB7F0FD-C849-41C5-80B7-FACD8AD4722A}" vid="{28FBDF65-87F0-4C1D-A391-006F4B226B86}"/>
    </a:ext>
  </a:extLst>
</a:theme>
</file>

<file path=ppt/theme/theme2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Custom 1">
      <a:dk1>
        <a:srgbClr val="105454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LO-CDR PowerPoint Template" id="{BAB7F0FD-C849-41C5-80B7-FACD8AD4722A}" vid="{28FBDF65-87F0-4C1D-A391-006F4B226B86}"/>
    </a:ext>
  </a:extLst>
</a:theme>
</file>

<file path=ppt/theme/theme4.xml><?xml version="1.0" encoding="utf-8"?>
<a:theme xmlns:a="http://schemas.openxmlformats.org/drawingml/2006/main" name="3_Office Theme">
  <a:themeElements>
    <a:clrScheme name="Custom 1">
      <a:dk1>
        <a:srgbClr val="105454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LO-CDR PowerPoint Template" id="{BAB7F0FD-C849-41C5-80B7-FACD8AD4722A}" vid="{28FBDF65-87F0-4C1D-A391-006F4B226B86}"/>
    </a:ext>
  </a:extLst>
</a:theme>
</file>

<file path=ppt/theme/theme5.xml><?xml version="1.0" encoding="utf-8"?>
<a:theme xmlns:a="http://schemas.openxmlformats.org/drawingml/2006/main" name="4_Office Theme">
  <a:themeElements>
    <a:clrScheme name="Custom 1">
      <a:dk1>
        <a:srgbClr val="105454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LO-CDR PowerPoint Template" id="{BAB7F0FD-C849-41C5-80B7-FACD8AD4722A}" vid="{28FBDF65-87F0-4C1D-A391-006F4B226B86}"/>
    </a:ext>
  </a:extLst>
</a:theme>
</file>

<file path=ppt/theme/theme6.xml><?xml version="1.0" encoding="utf-8"?>
<a:theme xmlns:a="http://schemas.openxmlformats.org/drawingml/2006/main" name="5_Office Theme">
  <a:themeElements>
    <a:clrScheme name="Custom 1">
      <a:dk1>
        <a:srgbClr val="105454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LO-CDR PowerPoint Template" id="{BAB7F0FD-C849-41C5-80B7-FACD8AD4722A}" vid="{28FBDF65-87F0-4C1D-A391-006F4B226B86}"/>
    </a:ext>
  </a:extLst>
</a:theme>
</file>

<file path=ppt/theme/theme7.xml><?xml version="1.0" encoding="utf-8"?>
<a:theme xmlns:a="http://schemas.openxmlformats.org/drawingml/2006/main" name="6_Office Theme">
  <a:themeElements>
    <a:clrScheme name="Custom 1">
      <a:dk1>
        <a:srgbClr val="105454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LO-CDR PowerPoint Template" id="{BAB7F0FD-C849-41C5-80B7-FACD8AD4722A}" vid="{28FBDF65-87F0-4C1D-A391-006F4B226B86}"/>
    </a:ext>
  </a:extLst>
</a:theme>
</file>

<file path=ppt/theme/theme8.xml><?xml version="1.0" encoding="utf-8"?>
<a:theme xmlns:a="http://schemas.openxmlformats.org/drawingml/2006/main" name="7_Office Theme">
  <a:themeElements>
    <a:clrScheme name="Custom 1">
      <a:dk1>
        <a:srgbClr val="105454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LO-CDR PowerPoint Template" id="{BAB7F0FD-C849-41C5-80B7-FACD8AD4722A}" vid="{28FBDF65-87F0-4C1D-A391-006F4B226B86}"/>
    </a:ext>
  </a:extLst>
</a:theme>
</file>

<file path=ppt/theme/theme9.xml><?xml version="1.0" encoding="utf-8"?>
<a:theme xmlns:a="http://schemas.openxmlformats.org/drawingml/2006/main" name="8_Office Theme">
  <a:themeElements>
    <a:clrScheme name="Custom 1">
      <a:dk1>
        <a:srgbClr val="105454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LO-CDR PowerPoint Template" id="{BAB7F0FD-C849-41C5-80B7-FACD8AD4722A}" vid="{28FBDF65-87F0-4C1D-A391-006F4B226B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GLO-CDR PowerPoint Template</Template>
  <TotalTime>729</TotalTime>
  <Words>559</Words>
  <Application>Microsoft Office PowerPoint</Application>
  <PresentationFormat>Widescreen</PresentationFormat>
  <Paragraphs>82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20</vt:i4>
      </vt:variant>
      <vt:variant>
        <vt:lpstr>Slide Titles</vt:lpstr>
      </vt:variant>
      <vt:variant>
        <vt:i4>10</vt:i4>
      </vt:variant>
    </vt:vector>
  </HeadingPairs>
  <TitlesOfParts>
    <vt:vector size="34" baseType="lpstr">
      <vt:lpstr>Arial</vt:lpstr>
      <vt:lpstr>Calibri</vt:lpstr>
      <vt:lpstr>Georgia</vt:lpstr>
      <vt:lpstr>Wingdings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12_Office Theme</vt:lpstr>
      <vt:lpstr>13_Office Theme</vt:lpstr>
      <vt:lpstr>14_Office Theme</vt:lpstr>
      <vt:lpstr>15_Office Theme</vt:lpstr>
      <vt:lpstr>16_Office Theme</vt:lpstr>
      <vt:lpstr>17_Office Theme</vt:lpstr>
      <vt:lpstr>18_Office Theme</vt:lpstr>
      <vt:lpstr>19_Office Theme</vt:lpstr>
      <vt:lpstr> </vt:lpstr>
      <vt:lpstr>  GLO and Long-Term Disaster Recovery</vt:lpstr>
      <vt:lpstr>Response vs. Recovery</vt:lpstr>
      <vt:lpstr>GLO and Short-Term Recovery</vt:lpstr>
      <vt:lpstr>Hurricane Harvey Recovery </vt:lpstr>
      <vt:lpstr>Hurricane Harvey Impacted Area</vt:lpstr>
      <vt:lpstr>Hurricane Harvey Programs</vt:lpstr>
      <vt:lpstr>CDBG-DR Funded Programs (Cont.)</vt:lpstr>
      <vt:lpstr>Issues &amp; Challenges</vt:lpstr>
      <vt:lpstr>Thank you!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Rose Walker</dc:creator>
  <cp:lastModifiedBy>Maureen Mahoney</cp:lastModifiedBy>
  <cp:revision>97</cp:revision>
  <cp:lastPrinted>2018-03-28T14:37:59Z</cp:lastPrinted>
  <dcterms:created xsi:type="dcterms:W3CDTF">2017-04-27T17:57:15Z</dcterms:created>
  <dcterms:modified xsi:type="dcterms:W3CDTF">2018-03-28T14:44:01Z</dcterms:modified>
</cp:coreProperties>
</file>