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847" r:id="rId2"/>
    <p:sldId id="848" r:id="rId3"/>
    <p:sldId id="856" r:id="rId4"/>
    <p:sldId id="857" r:id="rId5"/>
    <p:sldId id="849" r:id="rId6"/>
    <p:sldId id="858" r:id="rId7"/>
    <p:sldId id="850" r:id="rId8"/>
    <p:sldId id="859" r:id="rId9"/>
    <p:sldId id="851" r:id="rId10"/>
    <p:sldId id="860" r:id="rId11"/>
    <p:sldId id="852" r:id="rId12"/>
    <p:sldId id="853" r:id="rId13"/>
    <p:sldId id="854" r:id="rId14"/>
    <p:sldId id="863" r:id="rId15"/>
    <p:sldId id="862" r:id="rId16"/>
    <p:sldId id="86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C60202"/>
    <a:srgbClr val="800000"/>
    <a:srgbClr val="E00202"/>
    <a:srgbClr val="175195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9" autoAdjust="0"/>
    <p:restoredTop sz="93967" autoAdjust="0"/>
  </p:normalViewPr>
  <p:slideViewPr>
    <p:cSldViewPr snapToGrid="0" snapToObjects="1">
      <p:cViewPr varScale="1">
        <p:scale>
          <a:sx n="144" d="100"/>
          <a:sy n="144" d="100"/>
        </p:scale>
        <p:origin x="-704" y="-104"/>
      </p:cViewPr>
      <p:guideLst>
        <p:guide orient="horz" pos="1397"/>
        <p:guide pos="547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-280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9C26F-696B-B146-988E-398A141A00AA}" type="datetime1">
              <a:rPr lang="en-US" smtClean="0"/>
              <a:t>7/2/14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FEMA Review Process Resource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BE482-B788-7448-8155-1973FBB90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8334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DB246-967E-C94A-BB4A-03F9AB057375}" type="datetime1">
              <a:rPr lang="en-US" smtClean="0"/>
              <a:t>7/2/14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FEMA Review Process Resource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F811F-1928-254C-BF43-FB576277D2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1853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1"/>
            <a:ext cx="4038600" cy="2628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5951"/>
            <a:ext cx="4038600" cy="26288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6500"/>
            <a:ext cx="8229600" cy="677253"/>
          </a:xfrm>
        </p:spPr>
        <p:txBody>
          <a:bodyPr>
            <a:noAutofit/>
          </a:bodyPr>
          <a:lstStyle>
            <a:lvl1pPr algn="ctr">
              <a:defRPr sz="9000" b="1"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0500" y="980809"/>
            <a:ext cx="6119812" cy="29244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0500" y="4025503"/>
            <a:ext cx="6119812" cy="4798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60500" y="980809"/>
            <a:ext cx="6119812" cy="29244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0500" y="4025503"/>
            <a:ext cx="6119812" cy="4798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>
                <a:latin typeface="Calibri"/>
              </a:rPr>
              <a:pPr/>
              <a:t>‹#›</a:t>
            </a:fld>
            <a:endParaRPr lang="en-US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47567"/>
            <a:ext cx="8229600" cy="6772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18"/>
            <a:ext cx="8229600" cy="2435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3300" y="142875"/>
            <a:ext cx="1473200" cy="5276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00000"/>
                </a:solidFill>
              </a:defRPr>
            </a:lvl1pPr>
          </a:lstStyle>
          <a:p>
            <a:fld id="{A1FCC955-EDC8-C641-B7EE-09FB459102F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987800" y="670568"/>
            <a:ext cx="4934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Prepare + Prevent + Respond</a:t>
            </a:r>
            <a:r>
              <a:rPr lang="en-US" sz="1200" b="1" baseline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+ Recover + </a:t>
            </a:r>
            <a:r>
              <a:rPr lang="en-US" sz="1200" b="1" baseline="0" dirty="0" smtClean="0">
                <a:solidFill>
                  <a:srgbClr val="800000"/>
                </a:solidFill>
              </a:rPr>
              <a:t>Mitigate</a:t>
            </a:r>
            <a:endParaRPr lang="en-US" sz="1200" b="1" dirty="0">
              <a:solidFill>
                <a:srgbClr val="800000"/>
              </a:solidFill>
            </a:endParaRPr>
          </a:p>
        </p:txBody>
      </p:sp>
      <p:pic>
        <p:nvPicPr>
          <p:cNvPr id="4" name="Picture 3" descr="Educate to Mitigate-01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33" y="4361572"/>
            <a:ext cx="1099123" cy="4602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9" r:id="rId7"/>
    <p:sldLayoutId id="2147483670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</p:titleStyle>
    <p:bodyStyle>
      <a:lvl1pPr marL="568325" indent="-342900" algn="l" defTabSz="569913" rtl="0" eaLnBrk="1" latinLnBrk="0" hangingPunct="1">
        <a:spcBef>
          <a:spcPts val="0"/>
        </a:spcBef>
        <a:buClr>
          <a:srgbClr val="595959"/>
        </a:buClr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1023938" indent="-285750" algn="l" defTabSz="457200" rtl="0" eaLnBrk="1" latinLnBrk="0" hangingPunct="1">
        <a:spcBef>
          <a:spcPts val="0"/>
        </a:spcBef>
        <a:buClr>
          <a:srgbClr val="595959"/>
        </a:buClr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368425" indent="-228600" algn="l" defTabSz="457200" rtl="0" eaLnBrk="1" latinLnBrk="0" hangingPunct="1">
        <a:spcBef>
          <a:spcPts val="0"/>
        </a:spcBef>
        <a:buClr>
          <a:srgbClr val="595959"/>
        </a:buClr>
        <a:buFont typeface="Courier New"/>
        <a:buChar char="o"/>
        <a:defRPr sz="2600" kern="1200">
          <a:solidFill>
            <a:srgbClr val="595959"/>
          </a:solidFill>
          <a:latin typeface="+mn-lt"/>
          <a:ea typeface="+mn-ea"/>
          <a:cs typeface="+mn-cs"/>
        </a:defRPr>
      </a:lvl3pPr>
      <a:lvl4pPr marL="1825625" indent="-228600" algn="l" defTabSz="457200" rtl="0" eaLnBrk="1" latinLnBrk="0" hangingPunct="1">
        <a:spcBef>
          <a:spcPts val="0"/>
        </a:spcBef>
        <a:buClr>
          <a:srgbClr val="595959"/>
        </a:buClr>
        <a:buFont typeface="Arial"/>
        <a:buChar char="–"/>
        <a:defRPr sz="2400" kern="1200">
          <a:solidFill>
            <a:srgbClr val="595959"/>
          </a:solidFill>
          <a:latin typeface="+mn-lt"/>
          <a:ea typeface="+mn-ea"/>
          <a:cs typeface="+mn-cs"/>
        </a:defRPr>
      </a:lvl4pPr>
      <a:lvl5pPr marL="2281238" indent="-228600" algn="l" defTabSz="457200" rtl="0" eaLnBrk="1" latinLnBrk="0" hangingPunct="1">
        <a:spcBef>
          <a:spcPts val="0"/>
        </a:spcBef>
        <a:buClr>
          <a:srgbClr val="595959"/>
        </a:buClr>
        <a:buFont typeface="Arial"/>
        <a:buChar char="»"/>
        <a:defRPr sz="2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71975"/>
            <a:ext cx="9144000" cy="77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1604473"/>
            <a:ext cx="9143999" cy="67725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6400" dirty="0" smtClean="0">
                <a:latin typeface="Calibri"/>
                <a:cs typeface="Calibri"/>
              </a:rPr>
              <a:t>HMA</a:t>
            </a:r>
            <a:r>
              <a:rPr lang="en-US" sz="6400" dirty="0">
                <a:latin typeface="Calibri"/>
                <a:cs typeface="Calibri"/>
              </a:rPr>
              <a:t/>
            </a:r>
            <a:br>
              <a:rPr lang="en-US" sz="6400" dirty="0">
                <a:latin typeface="Calibri"/>
                <a:cs typeface="Calibri"/>
              </a:rPr>
            </a:br>
            <a:r>
              <a:rPr lang="en-US" sz="6400" dirty="0" smtClean="0">
                <a:latin typeface="Calibri"/>
                <a:cs typeface="Calibri"/>
              </a:rPr>
              <a:t>											   Review </a:t>
            </a:r>
            <a:r>
              <a:rPr lang="en-US" sz="6400" dirty="0">
                <a:latin typeface="Calibri"/>
                <a:cs typeface="Calibri"/>
              </a:rPr>
              <a:t>Process</a:t>
            </a:r>
          </a:p>
        </p:txBody>
      </p:sp>
      <p:sp>
        <p:nvSpPr>
          <p:cNvPr id="5122" name="Rectangle 17"/>
          <p:cNvSpPr>
            <a:spLocks noGrp="1" noChangeArrowheads="1"/>
          </p:cNvSpPr>
          <p:nvPr>
            <p:ph type="subTitle" idx="4294967295"/>
          </p:nvPr>
        </p:nvSpPr>
        <p:spPr>
          <a:xfrm>
            <a:off x="3869266" y="3217334"/>
            <a:ext cx="4622800" cy="1761066"/>
          </a:xfrm>
          <a:noFill/>
        </p:spPr>
        <p:txBody>
          <a:bodyPr>
            <a:noAutofit/>
          </a:bodyPr>
          <a:lstStyle/>
          <a:p>
            <a:pPr algn="r">
              <a:buFont typeface="Wingdings" charset="0"/>
              <a:buNone/>
            </a:pPr>
            <a:r>
              <a:rPr lang="en-US" sz="2800" b="1" dirty="0" smtClean="0">
                <a:latin typeface="Calibri"/>
                <a:cs typeface="Calibri"/>
              </a:rPr>
              <a:t>John </a:t>
            </a:r>
            <a:r>
              <a:rPr lang="en-US" sz="2800" b="1" dirty="0">
                <a:latin typeface="Calibri"/>
                <a:cs typeface="Calibri"/>
              </a:rPr>
              <a:t>Washington</a:t>
            </a:r>
          </a:p>
          <a:p>
            <a:pPr algn="r">
              <a:buFont typeface="Wingdings" charset="0"/>
              <a:buNone/>
            </a:pPr>
            <a:r>
              <a:rPr lang="en-US" sz="2800" b="1" dirty="0">
                <a:latin typeface="Calibri"/>
                <a:cs typeface="Calibri"/>
              </a:rPr>
              <a:t>HMA Specialist</a:t>
            </a:r>
          </a:p>
          <a:p>
            <a:pPr algn="r">
              <a:buFont typeface="Wingdings" charset="0"/>
              <a:buNone/>
            </a:pPr>
            <a:r>
              <a:rPr lang="en-US" sz="2800" b="1" dirty="0">
                <a:latin typeface="Calibri"/>
                <a:cs typeface="Calibri"/>
              </a:rPr>
              <a:t>Louisiana HMGP Liaison</a:t>
            </a:r>
          </a:p>
          <a:p>
            <a:pPr algn="r">
              <a:buFont typeface="Wingdings" charset="0"/>
              <a:buNone/>
            </a:pPr>
            <a:r>
              <a:rPr lang="en-US" sz="2800" b="1" dirty="0">
                <a:latin typeface="Calibri"/>
                <a:cs typeface="Calibri"/>
              </a:rPr>
              <a:t>FEMA Region VI</a:t>
            </a:r>
            <a:r>
              <a:rPr lang="en-US" sz="2800" dirty="0">
                <a:latin typeface="Calibri"/>
                <a:cs typeface="Calibri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30" y="1896544"/>
            <a:ext cx="3225801" cy="11430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Calibri"/>
                <a:cs typeface="Calibri"/>
              </a:rPr>
              <a:t>QC </a:t>
            </a:r>
            <a:r>
              <a:rPr lang="en-US" dirty="0" smtClean="0">
                <a:latin typeface="Calibri"/>
                <a:cs typeface="Calibri"/>
              </a:rPr>
              <a:t>applications </a:t>
            </a:r>
            <a:r>
              <a:rPr lang="en-US" sz="2000" dirty="0" smtClean="0">
                <a:latin typeface="Calibri"/>
                <a:cs typeface="Calibri"/>
              </a:rPr>
              <a:t>(Continued . . . )</a:t>
            </a:r>
            <a:r>
              <a:rPr lang="en-US" dirty="0">
                <a:latin typeface="Calibri"/>
                <a:cs typeface="Calibri"/>
              </a:rPr>
              <a:t>	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Complete application contains </a:t>
            </a:r>
            <a:r>
              <a:rPr lang="en-US" sz="2000" dirty="0" smtClean="0">
                <a:latin typeface="Calibri"/>
                <a:cs typeface="Calibri"/>
              </a:rPr>
              <a:t>(at least)</a:t>
            </a:r>
            <a:r>
              <a:rPr lang="en-US" dirty="0" smtClean="0">
                <a:latin typeface="Calibri"/>
                <a:cs typeface="Calibri"/>
              </a:rPr>
              <a:t>: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Scope of Work </a:t>
            </a:r>
            <a:r>
              <a:rPr lang="en-US" sz="2000" b="1" dirty="0" smtClean="0">
                <a:solidFill>
                  <a:srgbClr val="800000"/>
                </a:solidFill>
                <a:latin typeface="Calibri"/>
                <a:cs typeface="Calibri"/>
              </a:rPr>
              <a:t>(SOW)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Cost breakdown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Benefit Cost Analysis </a:t>
            </a:r>
            <a:r>
              <a:rPr lang="en-US" sz="2000" b="1" dirty="0" smtClean="0">
                <a:solidFill>
                  <a:srgbClr val="800000"/>
                </a:solidFill>
                <a:latin typeface="Calibri"/>
                <a:cs typeface="Calibri"/>
              </a:rPr>
              <a:t>(BCA)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Work schedule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Environmental letters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353300" y="142875"/>
            <a:ext cx="1473200" cy="527693"/>
          </a:xfrm>
        </p:spPr>
        <p:txBody>
          <a:bodyPr/>
          <a:lstStyle/>
          <a:p>
            <a:fld id="{A1FCC955-EDC8-C641-B7EE-09FB459102F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12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71975"/>
            <a:ext cx="9144000" cy="77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79831"/>
            <a:ext cx="8229600" cy="67725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/>
                <a:cs typeface="Calibri"/>
              </a:rPr>
              <a:t>Streamlining timeframes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40002" name="Rectangle 2"/>
          <p:cNvSpPr>
            <a:spLocks noGrp="1" noChangeArrowheads="1"/>
          </p:cNvSpPr>
          <p:nvPr>
            <p:ph idx="1"/>
          </p:nvPr>
        </p:nvSpPr>
        <p:spPr>
          <a:xfrm>
            <a:off x="245528" y="1730881"/>
            <a:ext cx="8864600" cy="3264451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en-US" sz="2800" dirty="0" smtClean="0">
                <a:latin typeface="Calibri"/>
                <a:cs typeface="Calibri"/>
              </a:rPr>
              <a:t>Application </a:t>
            </a:r>
            <a:r>
              <a:rPr lang="en-US" sz="2800" dirty="0">
                <a:latin typeface="Calibri"/>
                <a:cs typeface="Calibri"/>
              </a:rPr>
              <a:t>is submitted to FEMA; FEMA has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60 days </a:t>
            </a:r>
            <a:r>
              <a:rPr lang="en-US" sz="2800" dirty="0">
                <a:latin typeface="Calibri"/>
                <a:cs typeface="Calibri"/>
              </a:rPr>
              <a:t>to </a:t>
            </a:r>
            <a:r>
              <a:rPr lang="en-US" sz="2800" dirty="0" smtClean="0">
                <a:latin typeface="Calibri"/>
                <a:cs typeface="Calibri"/>
              </a:rPr>
              <a:t>review.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defRPr/>
            </a:pPr>
            <a:r>
              <a:rPr lang="en-US" sz="2800" dirty="0">
                <a:latin typeface="Calibri"/>
                <a:cs typeface="Calibri"/>
              </a:rPr>
              <a:t>FEMA requests </a:t>
            </a:r>
            <a:r>
              <a:rPr lang="en-US" sz="2800" b="1" dirty="0">
                <a:latin typeface="Calibri"/>
                <a:cs typeface="Calibri"/>
              </a:rPr>
              <a:t>additional information </a:t>
            </a:r>
            <a:r>
              <a:rPr lang="en-US" sz="2000" dirty="0">
                <a:latin typeface="Calibri"/>
                <a:cs typeface="Calibri"/>
              </a:rPr>
              <a:t>(email) </a:t>
            </a:r>
            <a:r>
              <a:rPr lang="en-US" sz="2800" dirty="0">
                <a:latin typeface="Calibri"/>
                <a:cs typeface="Calibri"/>
              </a:rPr>
              <a:t>–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30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days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defRPr/>
            </a:pPr>
            <a:r>
              <a:rPr lang="en-US" sz="2800" b="1" dirty="0" smtClean="0">
                <a:latin typeface="Calibri"/>
                <a:cs typeface="Calibri"/>
              </a:rPr>
              <a:t>2</a:t>
            </a:r>
            <a:r>
              <a:rPr lang="en-US" sz="2800" b="1" baseline="30000" dirty="0" smtClean="0">
                <a:latin typeface="Calibri"/>
                <a:cs typeface="Calibri"/>
              </a:rPr>
              <a:t>nd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b="1" dirty="0">
                <a:latin typeface="Calibri"/>
                <a:cs typeface="Calibri"/>
              </a:rPr>
              <a:t>request </a:t>
            </a:r>
            <a:r>
              <a:rPr lang="en-US" sz="2800" dirty="0">
                <a:latin typeface="Calibri"/>
                <a:cs typeface="Calibri"/>
              </a:rPr>
              <a:t>for information </a:t>
            </a:r>
            <a:r>
              <a:rPr lang="en-US" sz="2000" dirty="0">
                <a:latin typeface="Calibri"/>
                <a:cs typeface="Calibri"/>
              </a:rPr>
              <a:t>(email) </a:t>
            </a:r>
            <a:r>
              <a:rPr lang="en-US" sz="2800" dirty="0">
                <a:latin typeface="Calibri"/>
                <a:cs typeface="Calibri"/>
              </a:rPr>
              <a:t>–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14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days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defRPr/>
            </a:pPr>
            <a:r>
              <a:rPr lang="en-US" sz="2800" b="1" dirty="0" smtClean="0">
                <a:latin typeface="Calibri"/>
                <a:cs typeface="Calibri"/>
              </a:rPr>
              <a:t>3</a:t>
            </a:r>
            <a:r>
              <a:rPr lang="en-US" sz="2800" b="1" baseline="30000" dirty="0" smtClean="0">
                <a:latin typeface="Calibri"/>
                <a:cs typeface="Calibri"/>
              </a:rPr>
              <a:t>rd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b="1" dirty="0">
                <a:latin typeface="Calibri"/>
                <a:cs typeface="Calibri"/>
              </a:rPr>
              <a:t>request </a:t>
            </a:r>
            <a:r>
              <a:rPr lang="en-US" sz="2800" dirty="0">
                <a:latin typeface="Calibri"/>
                <a:cs typeface="Calibri"/>
              </a:rPr>
              <a:t>for information </a:t>
            </a:r>
            <a:r>
              <a:rPr lang="en-US" sz="2000" dirty="0">
                <a:latin typeface="Calibri"/>
                <a:cs typeface="Calibri"/>
              </a:rPr>
              <a:t>(letter) </a:t>
            </a:r>
            <a:r>
              <a:rPr lang="en-US" sz="2800" dirty="0">
                <a:latin typeface="Calibri"/>
                <a:cs typeface="Calibri"/>
              </a:rPr>
              <a:t>–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30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days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  <a:p>
            <a:pPr marL="457200" indent="-457200">
              <a:defRPr/>
            </a:pPr>
            <a:r>
              <a:rPr lang="en-US" sz="2800" dirty="0">
                <a:latin typeface="Calibri"/>
                <a:cs typeface="Calibri"/>
              </a:rPr>
              <a:t>Formal </a:t>
            </a:r>
            <a:r>
              <a:rPr lang="en-US" sz="2800" b="1" dirty="0" smtClean="0">
                <a:latin typeface="Calibri"/>
                <a:cs typeface="Calibri"/>
              </a:rPr>
              <a:t>denial</a:t>
            </a:r>
            <a:r>
              <a:rPr lang="en-US" sz="2800" dirty="0" smtClean="0">
                <a:latin typeface="Calibri"/>
                <a:cs typeface="Calibri"/>
              </a:rPr>
              <a:t>.</a:t>
            </a:r>
            <a:endParaRPr lang="en-US" sz="2800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 descr="newinfo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5097"/>
            <a:ext cx="2120900" cy="110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71975"/>
            <a:ext cx="9144000" cy="77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1" b="8803"/>
          <a:stretch/>
        </p:blipFill>
        <p:spPr>
          <a:xfrm>
            <a:off x="-1" y="670569"/>
            <a:ext cx="6908801" cy="447293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939367" y="1133750"/>
            <a:ext cx="2887133" cy="6772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800" dirty="0">
                <a:latin typeface="Calibri"/>
                <a:cs typeface="Calibri"/>
              </a:rPr>
              <a:t>Application </a:t>
            </a:r>
            <a:r>
              <a:rPr lang="en-US" sz="3800" dirty="0" smtClean="0">
                <a:latin typeface="Calibri"/>
                <a:cs typeface="Calibri"/>
              </a:rPr>
              <a:t>review </a:t>
            </a:r>
            <a:r>
              <a:rPr lang="en-US" sz="3800" dirty="0">
                <a:latin typeface="Calibri"/>
                <a:cs typeface="Calibri"/>
              </a:rPr>
              <a:t>flow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96523" y="864364"/>
            <a:ext cx="4878638" cy="2059534"/>
            <a:chOff x="896523" y="864364"/>
            <a:chExt cx="4878638" cy="205953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53" t="4232" r="62182" b="81532"/>
            <a:stretch/>
          </p:blipFill>
          <p:spPr>
            <a:xfrm>
              <a:off x="3243236" y="1133750"/>
              <a:ext cx="2531925" cy="1646337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Oval 2"/>
            <p:cNvSpPr/>
            <p:nvPr/>
          </p:nvSpPr>
          <p:spPr>
            <a:xfrm>
              <a:off x="896523" y="864364"/>
              <a:ext cx="1355457" cy="778995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351287" y="1155092"/>
              <a:ext cx="2349163" cy="1768806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9" idx="2"/>
              <a:endCxn id="3" idx="6"/>
            </p:cNvCxnSpPr>
            <p:nvPr/>
          </p:nvCxnSpPr>
          <p:spPr>
            <a:xfrm flipH="1" flipV="1">
              <a:off x="2251980" y="1253862"/>
              <a:ext cx="1099307" cy="785633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3168524" y="3222690"/>
            <a:ext cx="5786621" cy="1707387"/>
            <a:chOff x="3168524" y="3222690"/>
            <a:chExt cx="5786621" cy="1707387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503" t="77212" r="37005" b="14955"/>
            <a:stretch/>
          </p:blipFill>
          <p:spPr>
            <a:xfrm>
              <a:off x="5940494" y="3222690"/>
              <a:ext cx="3014651" cy="1205669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Oval 12"/>
            <p:cNvSpPr/>
            <p:nvPr/>
          </p:nvSpPr>
          <p:spPr>
            <a:xfrm>
              <a:off x="3168524" y="4371975"/>
              <a:ext cx="844483" cy="558102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6178279" y="3222690"/>
              <a:ext cx="2648221" cy="1205669"/>
            </a:xfrm>
            <a:prstGeom prst="ellipse">
              <a:avLst/>
            </a:prstGeom>
            <a:noFill/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4" idx="2"/>
              <a:endCxn id="13" idx="6"/>
            </p:cNvCxnSpPr>
            <p:nvPr/>
          </p:nvCxnSpPr>
          <p:spPr>
            <a:xfrm flipH="1">
              <a:off x="4013007" y="3825525"/>
              <a:ext cx="2165272" cy="825501"/>
            </a:xfrm>
            <a:prstGeom prst="line">
              <a:avLst/>
            </a:prstGeom>
            <a:ln w="3810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Calibri"/>
                <a:cs typeface="Calibri"/>
              </a:rPr>
              <a:t>Phasing </a:t>
            </a:r>
            <a:r>
              <a:rPr lang="en-US" dirty="0" smtClean="0">
                <a:latin typeface="Calibri"/>
                <a:cs typeface="Calibri"/>
              </a:rPr>
              <a:t>project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118533" y="1798618"/>
            <a:ext cx="8881534" cy="24359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For </a:t>
            </a:r>
            <a:r>
              <a:rPr lang="en-US" b="1" dirty="0" smtClean="0">
                <a:latin typeface="Calibri"/>
                <a:cs typeface="Calibri"/>
              </a:rPr>
              <a:t>complex </a:t>
            </a:r>
            <a:r>
              <a:rPr lang="en-US" b="1" dirty="0">
                <a:latin typeface="Calibri"/>
                <a:cs typeface="Calibri"/>
              </a:rPr>
              <a:t>projects </a:t>
            </a:r>
            <a:r>
              <a:rPr lang="en-US" dirty="0">
                <a:latin typeface="Calibri"/>
                <a:cs typeface="Calibri"/>
              </a:rPr>
              <a:t>requiring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additional technical </a:t>
            </a:r>
            <a:r>
              <a:rPr lang="en-US" dirty="0">
                <a:latin typeface="Calibri"/>
                <a:cs typeface="Calibri"/>
              </a:rPr>
              <a:t>and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financial resources</a:t>
            </a:r>
            <a:r>
              <a:rPr lang="en-US" dirty="0">
                <a:latin typeface="Calibri"/>
                <a:cs typeface="Calibri"/>
              </a:rPr>
              <a:t>. </a:t>
            </a:r>
            <a:endParaRPr lang="en-US" dirty="0" smtClean="0">
              <a:latin typeface="Calibri"/>
              <a:cs typeface="Calibri"/>
            </a:endParaRPr>
          </a:p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Must be </a:t>
            </a:r>
            <a:r>
              <a:rPr lang="en-US" b="1" dirty="0" smtClean="0">
                <a:latin typeface="Calibri"/>
                <a:cs typeface="Calibri"/>
              </a:rPr>
              <a:t>requested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in </a:t>
            </a:r>
            <a:r>
              <a:rPr lang="en-US" b="1" dirty="0">
                <a:solidFill>
                  <a:srgbClr val="800000"/>
                </a:solidFill>
                <a:latin typeface="Calibri"/>
                <a:cs typeface="Calibri"/>
              </a:rPr>
              <a:t>initial application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16940"/>
            <a:ext cx="1368054" cy="484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371975"/>
            <a:ext cx="9144000" cy="77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Calibri"/>
                <a:cs typeface="Calibri"/>
              </a:rPr>
              <a:t>Phasing </a:t>
            </a:r>
            <a:r>
              <a:rPr lang="en-US" dirty="0" smtClean="0">
                <a:latin typeface="Calibri"/>
                <a:cs typeface="Calibri"/>
              </a:rPr>
              <a:t>project </a:t>
            </a:r>
            <a:r>
              <a:rPr lang="en-US" sz="2000" dirty="0" smtClean="0">
                <a:latin typeface="Calibri"/>
                <a:cs typeface="Calibri"/>
              </a:rPr>
              <a:t>(Continued . . . )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637955" name="Rectangle 3"/>
          <p:cNvSpPr>
            <a:spLocks noGrp="1" noChangeArrowheads="1"/>
          </p:cNvSpPr>
          <p:nvPr>
            <p:ph idx="1"/>
          </p:nvPr>
        </p:nvSpPr>
        <p:spPr>
          <a:xfrm>
            <a:off x="118533" y="1798618"/>
            <a:ext cx="8881534" cy="2435954"/>
          </a:xfrm>
        </p:spPr>
        <p:txBody>
          <a:bodyPr>
            <a:noAutofit/>
          </a:bodyPr>
          <a:lstStyle/>
          <a:p>
            <a:pPr lvl="1">
              <a:defRPr/>
            </a:pPr>
            <a:r>
              <a:rPr lang="en-US" b="1" dirty="0" smtClean="0">
                <a:latin typeface="Calibri"/>
                <a:cs typeface="Calibri"/>
              </a:rPr>
              <a:t>Hydrologic </a:t>
            </a:r>
            <a:r>
              <a:rPr lang="en-US" b="1" dirty="0">
                <a:latin typeface="Calibri"/>
                <a:cs typeface="Calibri"/>
              </a:rPr>
              <a:t>and </a:t>
            </a:r>
            <a:r>
              <a:rPr lang="en-US" b="1" dirty="0" smtClean="0">
                <a:latin typeface="Calibri"/>
                <a:cs typeface="Calibri"/>
              </a:rPr>
              <a:t>Hydraulic </a:t>
            </a:r>
            <a:r>
              <a:rPr lang="en-US" sz="2000" dirty="0" smtClean="0">
                <a:latin typeface="Calibri"/>
                <a:cs typeface="Calibri"/>
              </a:rPr>
              <a:t>(H + H)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or Other </a:t>
            </a:r>
            <a:r>
              <a:rPr lang="en-US" b="1" dirty="0">
                <a:latin typeface="Calibri"/>
                <a:cs typeface="Calibri"/>
              </a:rPr>
              <a:t>Relevant Technical </a:t>
            </a:r>
            <a:r>
              <a:rPr lang="en-US" b="1" dirty="0" smtClean="0">
                <a:latin typeface="Calibri"/>
                <a:cs typeface="Calibri"/>
              </a:rPr>
              <a:t>Data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dirty="0">
                <a:latin typeface="Calibri"/>
                <a:cs typeface="Calibri"/>
              </a:rPr>
              <a:t>Preliminary </a:t>
            </a:r>
            <a:r>
              <a:rPr lang="en-US" b="1" dirty="0" smtClean="0">
                <a:latin typeface="Calibri"/>
                <a:cs typeface="Calibri"/>
              </a:rPr>
              <a:t>engineering design</a:t>
            </a:r>
            <a:r>
              <a:rPr lang="en-US" dirty="0" smtClean="0">
                <a:latin typeface="Calibri"/>
                <a:cs typeface="Calibri"/>
              </a:rPr>
              <a:t>. 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dirty="0">
                <a:latin typeface="Calibri"/>
                <a:cs typeface="Calibri"/>
              </a:rPr>
              <a:t>EO 11988 </a:t>
            </a:r>
            <a:r>
              <a:rPr lang="en-US" dirty="0" smtClean="0">
                <a:latin typeface="Calibri"/>
                <a:cs typeface="Calibri"/>
              </a:rPr>
              <a:t>– demonstrate </a:t>
            </a:r>
            <a:r>
              <a:rPr lang="en-US" b="1" dirty="0">
                <a:latin typeface="Calibri"/>
                <a:cs typeface="Calibri"/>
              </a:rPr>
              <a:t>compliance</a:t>
            </a:r>
            <a:r>
              <a:rPr lang="en-US" dirty="0">
                <a:latin typeface="Calibri"/>
                <a:cs typeface="Calibri"/>
              </a:rPr>
              <a:t> with floodplain management </a:t>
            </a:r>
            <a:r>
              <a:rPr lang="en-US" dirty="0" smtClean="0">
                <a:latin typeface="Calibri"/>
                <a:cs typeface="Calibri"/>
              </a:rPr>
              <a:t>requirements.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dirty="0">
                <a:latin typeface="Calibri"/>
                <a:cs typeface="Calibri"/>
              </a:rPr>
              <a:t>Refinement of the </a:t>
            </a:r>
            <a:r>
              <a:rPr lang="en-US" b="1" dirty="0" smtClean="0">
                <a:latin typeface="Calibri"/>
                <a:cs typeface="Calibri"/>
              </a:rPr>
              <a:t>cost-effectiveness </a:t>
            </a:r>
            <a:r>
              <a:rPr lang="en-US" dirty="0" smtClean="0">
                <a:latin typeface="Calibri"/>
                <a:cs typeface="Calibri"/>
              </a:rPr>
              <a:t>Assessment.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b="1" dirty="0">
                <a:latin typeface="Calibri"/>
                <a:cs typeface="Calibri"/>
              </a:rPr>
              <a:t>Environmental</a:t>
            </a:r>
            <a:r>
              <a:rPr lang="en-US" dirty="0">
                <a:latin typeface="Calibri"/>
                <a:cs typeface="Calibri"/>
              </a:rPr>
              <a:t> a</a:t>
            </a:r>
            <a:r>
              <a:rPr lang="en-US" dirty="0" smtClean="0">
                <a:latin typeface="Calibri"/>
                <a:cs typeface="Calibri"/>
              </a:rPr>
              <a:t>ssessment.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b="1" dirty="0">
                <a:latin typeface="Calibri"/>
                <a:cs typeface="Calibri"/>
              </a:rPr>
              <a:t>Phase II approval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6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8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charset="0"/>
              </a:rPr>
              <a:t>Contact</a:t>
            </a:r>
          </a:p>
        </p:txBody>
      </p:sp>
      <p:sp>
        <p:nvSpPr>
          <p:cNvPr id="34509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118788D7-13BC-DE4B-801C-DBDCFC2AF600}" type="slidenum">
              <a:rPr lang="en-US" sz="1200">
                <a:solidFill>
                  <a:srgbClr val="800000"/>
                </a:solidFill>
              </a:rPr>
              <a:pPr/>
              <a:t>15</a:t>
            </a:fld>
            <a:endParaRPr lang="en-US" sz="1200">
              <a:solidFill>
                <a:srgbClr val="800000"/>
              </a:solidFill>
            </a:endParaRPr>
          </a:p>
        </p:txBody>
      </p:sp>
      <p:sp>
        <p:nvSpPr>
          <p:cNvPr id="345093" name="Text Box 5"/>
          <p:cNvSpPr txBox="1">
            <a:spLocks noChangeArrowheads="1"/>
          </p:cNvSpPr>
          <p:nvPr/>
        </p:nvSpPr>
        <p:spPr bwMode="auto">
          <a:xfrm>
            <a:off x="1303867" y="2167378"/>
            <a:ext cx="440055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b="1" dirty="0" smtClean="0">
                <a:solidFill>
                  <a:srgbClr val="800000"/>
                </a:solidFill>
              </a:rPr>
              <a:t>John Washington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b="1" i="1" dirty="0" smtClean="0">
                <a:solidFill>
                  <a:srgbClr val="800000"/>
                </a:solidFill>
              </a:rPr>
              <a:t>HMA Specialist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b="1" i="1" dirty="0" smtClean="0">
                <a:solidFill>
                  <a:srgbClr val="800000"/>
                </a:solidFill>
              </a:rPr>
              <a:t>Louisiana HMGP Liaison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3200" b="1" i="1" dirty="0" smtClean="0">
                <a:solidFill>
                  <a:srgbClr val="800000"/>
                </a:solidFill>
              </a:rPr>
              <a:t>FEMA Region VI</a:t>
            </a:r>
          </a:p>
        </p:txBody>
      </p:sp>
      <p:pic>
        <p:nvPicPr>
          <p:cNvPr id="2" name="Picture 1" descr="FEM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72" y="1308625"/>
            <a:ext cx="2423591" cy="85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Questions?</a:t>
            </a:r>
          </a:p>
        </p:txBody>
      </p:sp>
      <p:sp>
        <p:nvSpPr>
          <p:cNvPr id="3461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defTabSz="569913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569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7BD4F3A9-C8E3-D849-8C77-2F6CE34981E2}" type="slidenum">
              <a:rPr lang="en-US" sz="1200">
                <a:solidFill>
                  <a:srgbClr val="800000"/>
                </a:solidFill>
              </a:rPr>
              <a:pPr/>
              <a:t>16</a:t>
            </a:fld>
            <a:endParaRPr lang="en-US" sz="120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9391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71975"/>
            <a:ext cx="9144000" cy="77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Application review criteria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18"/>
            <a:ext cx="8229600" cy="33448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Application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eligibility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lvl="1">
              <a:defRPr/>
            </a:pPr>
            <a:r>
              <a:rPr lang="en-US" b="1" dirty="0" smtClean="0">
                <a:latin typeface="Calibri"/>
                <a:cs typeface="Calibri"/>
              </a:rPr>
              <a:t>Eligible activity </a:t>
            </a:r>
            <a:r>
              <a:rPr lang="en-US" dirty="0" smtClean="0">
                <a:latin typeface="Calibri"/>
                <a:cs typeface="Calibri"/>
              </a:rPr>
              <a:t>but not eligible.</a:t>
            </a:r>
          </a:p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Cost-effectiveness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Documentation to </a:t>
            </a:r>
            <a:r>
              <a:rPr lang="en-US" b="1" dirty="0" smtClean="0">
                <a:latin typeface="Calibri"/>
                <a:cs typeface="Calibri"/>
              </a:rPr>
              <a:t>validate accuracy </a:t>
            </a:r>
            <a:r>
              <a:rPr lang="en-US" dirty="0" smtClean="0">
                <a:latin typeface="Calibri"/>
                <a:cs typeface="Calibri"/>
              </a:rPr>
              <a:t>and </a:t>
            </a:r>
            <a:r>
              <a:rPr lang="en-US" b="1" dirty="0" smtClean="0">
                <a:latin typeface="Calibri"/>
                <a:cs typeface="Calibri"/>
              </a:rPr>
              <a:t>credibility</a:t>
            </a:r>
            <a:r>
              <a:rPr lang="en-US" dirty="0" smtClean="0">
                <a:latin typeface="Calibri"/>
                <a:cs typeface="Calibri"/>
              </a:rPr>
              <a:t> of </a:t>
            </a:r>
            <a:r>
              <a:rPr lang="en-US" b="1" dirty="0" smtClean="0">
                <a:latin typeface="Calibri"/>
                <a:cs typeface="Calibri"/>
              </a:rPr>
              <a:t>data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371975"/>
            <a:ext cx="9144000" cy="771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Application review criteria </a:t>
            </a:r>
            <a:r>
              <a:rPr lang="en-US" sz="2000" dirty="0" smtClean="0">
                <a:latin typeface="Calibri"/>
                <a:cs typeface="Calibri"/>
              </a:rPr>
              <a:t>(Continued . . . )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18"/>
            <a:ext cx="8229600" cy="33448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Feasibility</a:t>
            </a:r>
            <a:r>
              <a:rPr lang="en-US" dirty="0" smtClean="0">
                <a:latin typeface="Calibri"/>
                <a:cs typeface="Calibri"/>
              </a:rPr>
              <a:t> +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effectiveness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FEMA </a:t>
            </a:r>
            <a:r>
              <a:rPr lang="en-US" dirty="0">
                <a:latin typeface="Calibri"/>
                <a:cs typeface="Calibri"/>
              </a:rPr>
              <a:t>will accept </a:t>
            </a:r>
            <a:r>
              <a:rPr lang="en-US" b="1" dirty="0">
                <a:latin typeface="Calibri"/>
                <a:cs typeface="Calibri"/>
              </a:rPr>
              <a:t>cost </a:t>
            </a:r>
            <a:r>
              <a:rPr lang="en-US" b="1" dirty="0" smtClean="0">
                <a:latin typeface="Calibri"/>
                <a:cs typeface="Calibri"/>
              </a:rPr>
              <a:t>estimates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dirty="0">
                <a:latin typeface="Calibri"/>
                <a:cs typeface="Calibri"/>
              </a:rPr>
              <a:t>Grantee certifies: </a:t>
            </a:r>
            <a:r>
              <a:rPr lang="en-US" b="1" dirty="0">
                <a:latin typeface="Calibri"/>
                <a:cs typeface="Calibri"/>
              </a:rPr>
              <a:t>nationally published </a:t>
            </a:r>
            <a:r>
              <a:rPr lang="en-US" dirty="0">
                <a:latin typeface="Calibri"/>
                <a:cs typeface="Calibri"/>
              </a:rPr>
              <a:t>or </a:t>
            </a:r>
            <a:r>
              <a:rPr lang="en-US" b="1" dirty="0">
                <a:latin typeface="Calibri"/>
                <a:cs typeface="Calibri"/>
              </a:rPr>
              <a:t>local cost </a:t>
            </a:r>
            <a:r>
              <a:rPr lang="en-US" b="1" dirty="0" smtClean="0">
                <a:latin typeface="Calibri"/>
                <a:cs typeface="Calibri"/>
              </a:rPr>
              <a:t>guides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lvl="2">
              <a:defRPr/>
            </a:pPr>
            <a:r>
              <a:rPr lang="en-US" b="1" dirty="0">
                <a:latin typeface="Calibri"/>
                <a:cs typeface="Calibri"/>
              </a:rPr>
              <a:t>Detailed documentation </a:t>
            </a:r>
            <a:r>
              <a:rPr lang="en-US" dirty="0">
                <a:latin typeface="Calibri"/>
                <a:cs typeface="Calibri"/>
              </a:rPr>
              <a:t>must be </a:t>
            </a:r>
            <a:r>
              <a:rPr lang="en-US" dirty="0" smtClean="0">
                <a:latin typeface="Calibri"/>
                <a:cs typeface="Calibri"/>
              </a:rPr>
              <a:t>provided.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dirty="0">
                <a:latin typeface="Calibri"/>
                <a:cs typeface="Calibri"/>
              </a:rPr>
              <a:t>Contractor </a:t>
            </a:r>
            <a:r>
              <a:rPr lang="en-US" b="1" dirty="0" smtClean="0">
                <a:latin typeface="Calibri"/>
                <a:cs typeface="Calibri"/>
              </a:rPr>
              <a:t>bid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  <a:p>
            <a:pPr lvl="1">
              <a:defRPr/>
            </a:pPr>
            <a:r>
              <a:rPr lang="en-US" b="1" dirty="0">
                <a:latin typeface="Calibri"/>
                <a:cs typeface="Calibri"/>
              </a:rPr>
              <a:t>Historic costs </a:t>
            </a:r>
            <a:r>
              <a:rPr lang="en-US" dirty="0">
                <a:latin typeface="Calibri"/>
                <a:cs typeface="Calibri"/>
              </a:rPr>
              <a:t>from another </a:t>
            </a:r>
            <a:r>
              <a:rPr lang="en-US" dirty="0" smtClean="0">
                <a:latin typeface="Calibri"/>
                <a:cs typeface="Calibri"/>
              </a:rPr>
              <a:t>activity.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06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9367"/>
            <a:ext cx="8229600" cy="6772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Application review criteria </a:t>
            </a:r>
            <a:r>
              <a:rPr lang="en-US" sz="2000" dirty="0" smtClean="0">
                <a:latin typeface="Calibri"/>
                <a:cs typeface="Calibri"/>
              </a:rPr>
              <a:t>(Continued . . . )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0418"/>
            <a:ext cx="8229600" cy="334488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800000"/>
                </a:solidFill>
                <a:latin typeface="Calibri"/>
                <a:cs typeface="Calibri"/>
              </a:rPr>
              <a:t>EHP</a:t>
            </a:r>
            <a:r>
              <a:rPr lang="en-US" sz="2800" dirty="0" smtClean="0">
                <a:latin typeface="Calibri"/>
                <a:cs typeface="Calibri"/>
              </a:rPr>
              <a:t> compliance.</a:t>
            </a:r>
          </a:p>
          <a:p>
            <a:pPr marL="342900">
              <a:defRPr/>
            </a:pPr>
            <a:endParaRPr lang="en-US" sz="2800" dirty="0" smtClean="0">
              <a:latin typeface="Calibri"/>
              <a:cs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62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Emphasis on application detail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Application should </a:t>
            </a:r>
            <a:r>
              <a:rPr lang="en-US" b="1" dirty="0" smtClean="0">
                <a:solidFill>
                  <a:srgbClr val="800000"/>
                </a:solidFill>
                <a:latin typeface="Calibri"/>
                <a:ea typeface="+mn-ea"/>
                <a:cs typeface="Calibri"/>
              </a:rPr>
              <a:t>paint a picture</a:t>
            </a:r>
            <a:r>
              <a:rPr lang="en-US" dirty="0" smtClean="0">
                <a:latin typeface="Calibri"/>
                <a:ea typeface="+mn-ea"/>
                <a:cs typeface="Calibri"/>
              </a:rPr>
              <a:t>.</a:t>
            </a:r>
          </a:p>
          <a:p>
            <a:pPr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State + FEMA expect a </a:t>
            </a:r>
            <a:r>
              <a:rPr lang="en-US" b="1" dirty="0" smtClean="0">
                <a:solidFill>
                  <a:srgbClr val="800000"/>
                </a:solidFill>
                <a:latin typeface="Calibri"/>
                <a:ea typeface="+mn-ea"/>
                <a:cs typeface="Calibri"/>
              </a:rPr>
              <a:t>good faith effort </a:t>
            </a:r>
            <a:r>
              <a:rPr lang="en-US" dirty="0" smtClean="0">
                <a:latin typeface="Calibri"/>
                <a:ea typeface="+mn-ea"/>
                <a:cs typeface="Calibri"/>
              </a:rPr>
              <a:t>by the local government and are available to </a:t>
            </a:r>
            <a:r>
              <a:rPr lang="en-US" b="1" dirty="0" smtClean="0">
                <a:latin typeface="Calibri"/>
                <a:ea typeface="+mn-ea"/>
                <a:cs typeface="Calibri"/>
              </a:rPr>
              <a:t>answer questions </a:t>
            </a:r>
            <a:r>
              <a:rPr lang="en-US" dirty="0" smtClean="0">
                <a:latin typeface="Calibri"/>
                <a:ea typeface="+mn-ea"/>
                <a:cs typeface="Calibri"/>
              </a:rPr>
              <a:t>during the process and </a:t>
            </a:r>
            <a:r>
              <a:rPr lang="en-US" b="1" dirty="0" smtClean="0">
                <a:solidFill>
                  <a:srgbClr val="800000"/>
                </a:solidFill>
                <a:latin typeface="Calibri"/>
                <a:ea typeface="+mn-ea"/>
                <a:cs typeface="Calibri"/>
              </a:rPr>
              <a:t>provide technical assistance</a:t>
            </a:r>
            <a:r>
              <a:rPr lang="en-US" dirty="0" smtClean="0">
                <a:latin typeface="Calibri"/>
                <a:ea typeface="+mn-ea"/>
                <a:cs typeface="Calibri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5303"/>
            <a:ext cx="8229600" cy="6772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Emphasis on application detail </a:t>
            </a:r>
            <a:r>
              <a:rPr lang="en-US" sz="2000" dirty="0" smtClean="0">
                <a:latin typeface="Calibri"/>
                <a:cs typeface="Calibri"/>
              </a:rPr>
              <a:t>(Continued . . . </a:t>
            </a:r>
            <a:r>
              <a:rPr lang="en-US" sz="2000" dirty="0">
                <a:latin typeface="Calibri"/>
                <a:cs typeface="Calibri"/>
              </a:rPr>
              <a:t>)</a:t>
            </a: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7156"/>
            <a:ext cx="8229600" cy="24359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ea typeface="+mn-ea"/>
                <a:cs typeface="Calibri"/>
              </a:rPr>
              <a:t>State + FEMA will need the </a:t>
            </a:r>
            <a:r>
              <a:rPr lang="en-US" b="1" dirty="0" smtClean="0">
                <a:latin typeface="Calibri"/>
                <a:ea typeface="+mn-ea"/>
                <a:cs typeface="Calibri"/>
              </a:rPr>
              <a:t>required information </a:t>
            </a:r>
            <a:r>
              <a:rPr lang="en-US" dirty="0" smtClean="0">
                <a:latin typeface="Calibri"/>
                <a:ea typeface="+mn-ea"/>
                <a:cs typeface="Calibri"/>
              </a:rPr>
              <a:t>to make an </a:t>
            </a:r>
            <a:r>
              <a:rPr lang="en-US" b="1" dirty="0" smtClean="0">
                <a:solidFill>
                  <a:srgbClr val="800000"/>
                </a:solidFill>
                <a:latin typeface="Calibri"/>
                <a:ea typeface="+mn-ea"/>
                <a:cs typeface="Calibri"/>
              </a:rPr>
              <a:t>eligibility determination</a:t>
            </a:r>
            <a:r>
              <a:rPr lang="en-US" dirty="0" smtClean="0">
                <a:latin typeface="Calibri"/>
                <a:ea typeface="+mn-ea"/>
                <a:cs typeface="Calibri"/>
              </a:rPr>
              <a:t>.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33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Calibri"/>
                <a:cs typeface="Calibri"/>
              </a:rPr>
              <a:t>HMA </a:t>
            </a:r>
            <a:r>
              <a:rPr lang="en-US" dirty="0" smtClean="0">
                <a:latin typeface="Calibri"/>
                <a:cs typeface="Calibri"/>
              </a:rPr>
              <a:t>efficiencies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latin typeface="Calibri"/>
                <a:cs typeface="Calibri"/>
              </a:rPr>
              <a:t>FEMA will </a:t>
            </a:r>
            <a:r>
              <a:rPr lang="en-US" sz="2800" b="1" dirty="0" smtClean="0">
                <a:solidFill>
                  <a:srgbClr val="800000"/>
                </a:solidFill>
                <a:latin typeface="Calibri"/>
                <a:cs typeface="Calibri"/>
              </a:rPr>
              <a:t>accept engineering design</a:t>
            </a:r>
            <a:r>
              <a:rPr lang="en-US" sz="2800" b="1" dirty="0" smtClean="0">
                <a:latin typeface="Calibri"/>
                <a:cs typeface="Calibri"/>
              </a:rPr>
              <a:t> </a:t>
            </a:r>
            <a:r>
              <a:rPr lang="en-US" sz="2800" dirty="0" smtClean="0">
                <a:latin typeface="Calibri"/>
                <a:cs typeface="Calibri"/>
              </a:rPr>
              <a:t>for mitigation efficiency:</a:t>
            </a:r>
          </a:p>
          <a:p>
            <a:pPr lvl="1">
              <a:defRPr/>
            </a:pPr>
            <a:r>
              <a:rPr lang="en-US" b="1" dirty="0" smtClean="0">
                <a:latin typeface="Calibri"/>
                <a:cs typeface="Calibri"/>
              </a:rPr>
              <a:t>Safe Room </a:t>
            </a:r>
            <a:r>
              <a:rPr lang="en-US" dirty="0" smtClean="0">
                <a:latin typeface="Calibri"/>
                <a:cs typeface="Calibri"/>
              </a:rPr>
              <a:t>projects.</a:t>
            </a:r>
          </a:p>
          <a:p>
            <a:pPr lvl="1">
              <a:defRPr/>
            </a:pPr>
            <a:r>
              <a:rPr lang="en-US" b="1" dirty="0" smtClean="0">
                <a:latin typeface="Calibri"/>
                <a:cs typeface="Calibri"/>
              </a:rPr>
              <a:t>Wind Retrofit </a:t>
            </a:r>
            <a:r>
              <a:rPr lang="en-US" dirty="0" smtClean="0">
                <a:latin typeface="Calibri"/>
                <a:cs typeface="Calibri"/>
              </a:rPr>
              <a:t>projects.</a:t>
            </a:r>
          </a:p>
          <a:p>
            <a:pPr lvl="1">
              <a:defRPr/>
            </a:pPr>
            <a:r>
              <a:rPr lang="en-US" b="1" dirty="0" smtClean="0">
                <a:latin typeface="Calibri"/>
                <a:cs typeface="Calibri"/>
              </a:rPr>
              <a:t>Certain Flood Mitigation </a:t>
            </a:r>
            <a:r>
              <a:rPr lang="en-US" dirty="0" smtClean="0">
                <a:latin typeface="Calibri"/>
                <a:cs typeface="Calibri"/>
              </a:rPr>
              <a:t>projects.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latin typeface="Calibri"/>
                <a:cs typeface="Calibri"/>
              </a:rPr>
              <a:t>HMA </a:t>
            </a:r>
            <a:r>
              <a:rPr lang="en-US" dirty="0" smtClean="0">
                <a:latin typeface="Calibri"/>
                <a:cs typeface="Calibri"/>
              </a:rPr>
              <a:t>efficiencies </a:t>
            </a:r>
            <a:r>
              <a:rPr lang="en-US" sz="2000" dirty="0" smtClean="0">
                <a:latin typeface="Calibri"/>
                <a:cs typeface="Calibri"/>
              </a:rPr>
              <a:t>(Continued . . . )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>
          <a:xfrm>
            <a:off x="59269" y="1798617"/>
            <a:ext cx="8890000" cy="289191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latin typeface="Calibri"/>
                <a:cs typeface="Calibri"/>
              </a:rPr>
              <a:t>FEMA provides </a:t>
            </a:r>
            <a:r>
              <a:rPr lang="en-US" sz="2800" b="1" dirty="0" smtClean="0">
                <a:latin typeface="Calibri"/>
                <a:cs typeface="Calibri"/>
              </a:rPr>
              <a:t>opportunities</a:t>
            </a:r>
            <a:r>
              <a:rPr lang="en-US" sz="2800" dirty="0" smtClean="0">
                <a:latin typeface="Calibri"/>
                <a:cs typeface="Calibri"/>
              </a:rPr>
              <a:t> to streamline application requirements by allowing Applicants to use:</a:t>
            </a:r>
          </a:p>
          <a:p>
            <a:pPr lvl="1">
              <a:defRPr/>
            </a:pPr>
            <a:r>
              <a:rPr lang="en-US" dirty="0" smtClean="0">
                <a:latin typeface="Calibri"/>
                <a:cs typeface="Calibri"/>
              </a:rPr>
              <a:t>FEMA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technical publications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National standards </a:t>
            </a:r>
            <a:r>
              <a:rPr lang="en-US" dirty="0" smtClean="0">
                <a:latin typeface="Calibri"/>
                <a:cs typeface="Calibri"/>
              </a:rPr>
              <a:t>and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codes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Design criteria </a:t>
            </a:r>
            <a:r>
              <a:rPr lang="en-US" dirty="0" smtClean="0">
                <a:latin typeface="Calibri"/>
                <a:cs typeface="Calibri"/>
              </a:rPr>
              <a:t>such as ASCE criteria.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Pre-calculated benefits</a:t>
            </a:r>
            <a:r>
              <a:rPr lang="en-US" dirty="0" smtClean="0">
                <a:latin typeface="Calibri"/>
                <a:cs typeface="Calibri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150775"/>
            <a:ext cx="6781800" cy="6772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Quality control </a:t>
            </a:r>
            <a:r>
              <a:rPr lang="en-US" sz="2000" dirty="0" smtClean="0">
                <a:latin typeface="Calibri"/>
                <a:cs typeface="Calibri"/>
              </a:rPr>
              <a:t>(QC)</a:t>
            </a:r>
            <a:r>
              <a:rPr lang="en-US" dirty="0" smtClean="0">
                <a:latin typeface="Calibri"/>
                <a:cs typeface="Calibri"/>
              </a:rPr>
              <a:t> applications</a:t>
            </a:r>
            <a:r>
              <a:rPr lang="en-US" dirty="0">
                <a:latin typeface="Calibri"/>
                <a:cs typeface="Calibri"/>
              </a:rPr>
              <a:t>	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7298"/>
            <a:ext cx="8229600" cy="243595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FEMA will </a:t>
            </a:r>
            <a:r>
              <a:rPr lang="en-US" b="1" dirty="0" smtClean="0">
                <a:solidFill>
                  <a:srgbClr val="800000"/>
                </a:solidFill>
                <a:latin typeface="Calibri"/>
                <a:cs typeface="Calibri"/>
              </a:rPr>
              <a:t>no longer accept </a:t>
            </a:r>
            <a:r>
              <a:rPr lang="en-US" b="1" dirty="0" smtClean="0">
                <a:latin typeface="Calibri"/>
                <a:cs typeface="Calibri"/>
              </a:rPr>
              <a:t>incomplete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b="1" dirty="0" smtClean="0">
                <a:latin typeface="Calibri"/>
                <a:cs typeface="Calibri"/>
              </a:rPr>
              <a:t>project applications.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CC955-EDC8-C641-B7EE-09FB459102F8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newinfo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5097"/>
            <a:ext cx="2120900" cy="110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FEMA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74" y="4325407"/>
            <a:ext cx="1368054" cy="4847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13403</TotalTime>
  <Words>426</Words>
  <Application>Microsoft Macintosh PowerPoint</Application>
  <PresentationFormat>On-screen Show (16:9)</PresentationFormat>
  <Paragraphs>91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4_Office Theme</vt:lpstr>
      <vt:lpstr>HMA               Review Process</vt:lpstr>
      <vt:lpstr>Application review criteria</vt:lpstr>
      <vt:lpstr>Application review criteria (Continued . . . )</vt:lpstr>
      <vt:lpstr>Application review criteria (Continued . . . )</vt:lpstr>
      <vt:lpstr>Emphasis on application detail</vt:lpstr>
      <vt:lpstr>Emphasis on application detail (Continued . . . )</vt:lpstr>
      <vt:lpstr>HMA efficiencies </vt:lpstr>
      <vt:lpstr>HMA efficiencies (Continued . . . ) </vt:lpstr>
      <vt:lpstr>Quality control (QC) applications </vt:lpstr>
      <vt:lpstr>QC applications (Continued . . . ) </vt:lpstr>
      <vt:lpstr>Streamlining timeframes</vt:lpstr>
      <vt:lpstr>Application review flow</vt:lpstr>
      <vt:lpstr>Phasing project</vt:lpstr>
      <vt:lpstr>Phasing project (Continued . . . )</vt:lpstr>
      <vt:lpstr>Contact</vt:lpstr>
      <vt:lpstr>Questions?</vt:lpstr>
    </vt:vector>
  </TitlesOfParts>
  <Company>Sides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Media</dc:creator>
  <cp:lastModifiedBy>Donny Gallagher</cp:lastModifiedBy>
  <cp:revision>710</cp:revision>
  <cp:lastPrinted>2014-06-24T14:15:35Z</cp:lastPrinted>
  <dcterms:created xsi:type="dcterms:W3CDTF">2014-02-10T16:12:32Z</dcterms:created>
  <dcterms:modified xsi:type="dcterms:W3CDTF">2014-07-02T15:14:18Z</dcterms:modified>
</cp:coreProperties>
</file>