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15" r:id="rId2"/>
    <p:sldId id="616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C60202"/>
    <a:srgbClr val="800000"/>
    <a:srgbClr val="E00202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9" autoAdjust="0"/>
    <p:restoredTop sz="93967" autoAdjust="0"/>
  </p:normalViewPr>
  <p:slideViewPr>
    <p:cSldViewPr snapToGrid="0" snapToObjects="1">
      <p:cViewPr varScale="1">
        <p:scale>
          <a:sx n="144" d="100"/>
          <a:sy n="144" d="100"/>
        </p:scale>
        <p:origin x="-704" y="-104"/>
      </p:cViewPr>
      <p:guideLst>
        <p:guide orient="horz" pos="1397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DA85E-70A1-6D4B-94B5-06C5A9C33AAC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Procurement Resource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70C5-42F0-9D41-BA2F-51050E41033F}" type="datetime1">
              <a:rPr lang="en-US" smtClean="0"/>
              <a:t>7/2/14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Procurement Resource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56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6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15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99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58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48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41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382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5951"/>
            <a:ext cx="4038600" cy="2628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0"/>
            <a:ext cx="8229600" cy="677253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770855"/>
            <a:ext cx="8229600" cy="13561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1" y="142879"/>
            <a:ext cx="1435100" cy="52769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135646"/>
      </p:ext>
    </p:extLst>
  </p:cSld>
  <p:clrMapOvr>
    <a:masterClrMapping/>
  </p:clrMapOvr>
  <p:transition xmlns:p14="http://schemas.microsoft.com/office/powerpoint/2010/main"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980809"/>
            <a:ext cx="6119812" cy="2924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4025503"/>
            <a:ext cx="6119812" cy="479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7567"/>
            <a:ext cx="8229600" cy="67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18"/>
            <a:ext cx="8229600" cy="243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3300" y="142875"/>
            <a:ext cx="1473200" cy="5276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670568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Educate to Mitigate-01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33" y="4361572"/>
            <a:ext cx="1099123" cy="4602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77" r:id="rId7"/>
    <p:sldLayoutId id="2147483669" r:id="rId8"/>
    <p:sldLayoutId id="2147483670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Procurement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8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788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10</a:t>
            </a:fld>
            <a:endParaRPr lang="en-US" dirty="0">
              <a:latin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3266" y="2088350"/>
            <a:ext cx="4399844" cy="20621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Ben Plaia</a:t>
            </a:r>
          </a:p>
          <a:p>
            <a:pPr>
              <a:buFont typeface="Arial" charset="0"/>
              <a:buNone/>
            </a:pPr>
            <a:r>
              <a:rPr lang="en-US" sz="3200" i="1" dirty="0" smtClean="0">
                <a:solidFill>
                  <a:srgbClr val="595959"/>
                </a:solidFill>
                <a:latin typeface="Calibri" charset="0"/>
              </a:rPr>
              <a:t>Legal Counsel Disaster Recovery Division</a:t>
            </a:r>
          </a:p>
          <a:p>
            <a:pPr>
              <a:buFont typeface="Arial" charset="0"/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Calibri" charset="0"/>
              </a:rPr>
              <a:t>ben.plaia@la.gov</a:t>
            </a:r>
            <a:endParaRPr lang="en-US" sz="3200" dirty="0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83" y="916805"/>
            <a:ext cx="16240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13110" y="1728519"/>
            <a:ext cx="439984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err="1" smtClean="0">
                <a:solidFill>
                  <a:srgbClr val="800000"/>
                </a:solidFill>
                <a:latin typeface="Calibri" charset="0"/>
              </a:rPr>
              <a:t>LaShaunté</a:t>
            </a: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Martin </a:t>
            </a:r>
            <a:endParaRPr lang="en-US" sz="3200" b="1" dirty="0" smtClean="0">
              <a:solidFill>
                <a:srgbClr val="800000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3200" i="1" dirty="0" smtClean="0">
                <a:solidFill>
                  <a:srgbClr val="595959"/>
                </a:solidFill>
                <a:latin typeface="Calibri" charset="0"/>
              </a:rPr>
              <a:t>Deputy Legal Counsel</a:t>
            </a:r>
          </a:p>
          <a:p>
            <a:pPr>
              <a:buFont typeface="Arial" charset="0"/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Calibri" charset="0"/>
              </a:rPr>
              <a:t>lashaunte.martin</a:t>
            </a:r>
            <a:r>
              <a:rPr lang="en-US" sz="3200" dirty="0" err="1">
                <a:solidFill>
                  <a:srgbClr val="0000FF"/>
                </a:solidFill>
                <a:latin typeface="Calibri" charset="0"/>
              </a:rPr>
              <a:t>@</a:t>
            </a:r>
            <a:r>
              <a:rPr lang="en-US" sz="3200" dirty="0" err="1" smtClean="0">
                <a:solidFill>
                  <a:srgbClr val="0000FF"/>
                </a:solidFill>
                <a:latin typeface="Calibri" charset="0"/>
              </a:rPr>
              <a:t>la.gov</a:t>
            </a:r>
            <a:endParaRPr lang="en-US" sz="32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13110" y="3448757"/>
            <a:ext cx="439984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err="1" smtClean="0">
                <a:solidFill>
                  <a:srgbClr val="800000"/>
                </a:solidFill>
                <a:latin typeface="Calibri" charset="0"/>
              </a:rPr>
              <a:t>Shontae</a:t>
            </a: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 Davis</a:t>
            </a:r>
          </a:p>
          <a:p>
            <a:pPr>
              <a:buFont typeface="Arial" charset="0"/>
              <a:buNone/>
            </a:pPr>
            <a:r>
              <a:rPr lang="en-US" sz="3200" i="1" dirty="0" smtClean="0">
                <a:solidFill>
                  <a:srgbClr val="595959"/>
                </a:solidFill>
                <a:latin typeface="Calibri" charset="0"/>
              </a:rPr>
              <a:t>Legal Assistant</a:t>
            </a:r>
          </a:p>
          <a:p>
            <a:pPr>
              <a:buFont typeface="Arial" charset="0"/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Calibri" charset="0"/>
              </a:rPr>
              <a:t>shontae.davis</a:t>
            </a:r>
            <a:r>
              <a:rPr lang="en-US" sz="3200" dirty="0" err="1">
                <a:solidFill>
                  <a:srgbClr val="0000FF"/>
                </a:solidFill>
                <a:latin typeface="Calibri" charset="0"/>
              </a:rPr>
              <a:t>@</a:t>
            </a:r>
            <a:r>
              <a:rPr lang="en-US" sz="3200" dirty="0" err="1" smtClean="0">
                <a:solidFill>
                  <a:srgbClr val="0000FF"/>
                </a:solidFill>
                <a:latin typeface="Calibri" charset="0"/>
              </a:rPr>
              <a:t>la.gov</a:t>
            </a:r>
            <a:endParaRPr lang="en-US" sz="3200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6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11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9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64" y="1424517"/>
            <a:ext cx="8305800" cy="1724510"/>
          </a:xfrm>
        </p:spPr>
        <p:txBody>
          <a:bodyPr>
            <a:normAutofit fontScale="90000"/>
          </a:bodyPr>
          <a:lstStyle/>
          <a:p>
            <a:pPr algn="l"/>
            <a:r>
              <a:rPr lang="en-US" sz="5500" dirty="0" smtClean="0"/>
              <a:t>For more information + to download materials from today’s seminar:</a:t>
            </a:r>
            <a:endParaRPr lang="en-US" sz="5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12</a:t>
            </a:fld>
            <a:endParaRPr lang="en-US" dirty="0">
              <a:latin typeface="Calibr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52764" y="3441700"/>
            <a:ext cx="8391236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Calibri"/>
              </a:rPr>
              <a:t>gohsep.la.gov/outreach.aspx</a:t>
            </a:r>
          </a:p>
        </p:txBody>
      </p:sp>
    </p:spTree>
    <p:extLst>
      <p:ext uri="{BB962C8B-B14F-4D97-AF65-F5344CB8AC3E}">
        <p14:creationId xmlns:p14="http://schemas.microsoft.com/office/powerpoint/2010/main" val="35939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862671"/>
            <a:ext cx="4254500" cy="2144912"/>
          </a:xfrm>
        </p:spPr>
        <p:txBody>
          <a:bodyPr>
            <a:normAutofit/>
          </a:bodyPr>
          <a:lstStyle/>
          <a:p>
            <a:pPr marL="225425" indent="0" algn="r">
              <a:buNone/>
            </a:pPr>
            <a:r>
              <a:rPr lang="en-US" sz="6000" b="1" dirty="0" smtClean="0">
                <a:solidFill>
                  <a:srgbClr val="800000"/>
                </a:solidFill>
              </a:rPr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2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44CF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" y="1126391"/>
            <a:ext cx="5474550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3</a:t>
            </a:fld>
            <a:endParaRPr lang="en-US" dirty="0">
              <a:latin typeface="Calibri"/>
            </a:endParaRPr>
          </a:p>
        </p:txBody>
      </p:sp>
      <p:pic>
        <p:nvPicPr>
          <p:cNvPr id="13" name="Picture 12" descr="abandoned_train_wreck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291" y="-67555"/>
            <a:ext cx="10574346" cy="5397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55892">
            <a:off x="536177" y="4080202"/>
            <a:ext cx="5860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prstClr val="white"/>
                </a:solidFill>
                <a:effectLst>
                  <a:glow rad="127000">
                    <a:prstClr val="black">
                      <a:alpha val="95000"/>
                    </a:prstClr>
                  </a:glow>
                </a:effectLst>
                <a:latin typeface="Calibri"/>
              </a:rPr>
              <a:t>DE-OBLIGATION</a:t>
            </a:r>
            <a:endParaRPr lang="en-US" sz="6000" b="1" dirty="0">
              <a:solidFill>
                <a:prstClr val="white"/>
              </a:solidFill>
              <a:effectLst>
                <a:glow rad="127000">
                  <a:prstClr val="black">
                    <a:alpha val="95000"/>
                  </a:prstClr>
                </a:glo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 rot="21365161">
            <a:off x="566144" y="3078115"/>
            <a:ext cx="5466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prstClr val="white"/>
                </a:solidFill>
                <a:effectLst>
                  <a:glow rad="127000">
                    <a:prstClr val="black">
                      <a:alpha val="95000"/>
                    </a:prstClr>
                  </a:glow>
                </a:effectLst>
                <a:latin typeface="Calibri"/>
              </a:rPr>
              <a:t>COST ANALYSIS</a:t>
            </a:r>
            <a:endParaRPr lang="en-US" sz="6000" b="1" dirty="0">
              <a:solidFill>
                <a:prstClr val="white"/>
              </a:solidFill>
              <a:effectLst>
                <a:glow rad="127000">
                  <a:prstClr val="black">
                    <a:alpha val="95000"/>
                  </a:prstClr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6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8000"/>
            <a:ext cx="9144000" cy="82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67317"/>
            <a:ext cx="8229600" cy="677253"/>
          </a:xfrm>
        </p:spPr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8476"/>
            <a:ext cx="8229600" cy="2435954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How to develop a </a:t>
            </a:r>
            <a:r>
              <a:rPr lang="en-US" b="1" dirty="0" smtClean="0"/>
              <a:t>Request for Proposal </a:t>
            </a:r>
            <a:r>
              <a:rPr lang="en-US" sz="2400" dirty="0" smtClean="0"/>
              <a:t>(RFP)</a:t>
            </a:r>
            <a:r>
              <a:rPr lang="en-US" dirty="0" smtClean="0"/>
              <a:t>/</a:t>
            </a:r>
            <a:r>
              <a:rPr lang="en-US" b="1" dirty="0" smtClean="0"/>
              <a:t>Qualifications</a:t>
            </a:r>
            <a:r>
              <a:rPr lang="en-US" dirty="0" smtClean="0"/>
              <a:t> </a:t>
            </a:r>
            <a:r>
              <a:rPr lang="en-US" sz="2400" dirty="0" smtClean="0"/>
              <a:t>(RFQ).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Review of </a:t>
            </a:r>
            <a:r>
              <a:rPr lang="en-US" b="1" dirty="0" smtClean="0"/>
              <a:t>Procurement Checklist</a:t>
            </a:r>
            <a:r>
              <a:rPr lang="en-US" dirty="0" smtClean="0"/>
              <a:t>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Procurement requirements</a:t>
            </a:r>
            <a:r>
              <a:rPr lang="en-US" dirty="0" smtClean="0"/>
              <a:t>.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Review of </a:t>
            </a:r>
            <a:r>
              <a:rPr lang="en-US" b="1" dirty="0" smtClean="0"/>
              <a:t>Procurement Guide</a:t>
            </a:r>
            <a:r>
              <a:rPr lang="en-US" dirty="0" smtClean="0"/>
              <a:t>.</a:t>
            </a:r>
          </a:p>
          <a:p>
            <a:pPr>
              <a:spcBef>
                <a:spcPts val="500"/>
              </a:spcBef>
            </a:pPr>
            <a:r>
              <a:rPr lang="en-US" b="1" dirty="0" smtClean="0"/>
              <a:t>Current issue</a:t>
            </a:r>
            <a:r>
              <a:rPr lang="en-US" dirty="0" smtClean="0"/>
              <a:t>.</a:t>
            </a:r>
          </a:p>
          <a:p>
            <a:pPr marL="738188" lvl="1" indent="0">
              <a:spcBef>
                <a:spcPts val="500"/>
              </a:spcBef>
              <a:buNone/>
            </a:pPr>
            <a:endParaRPr lang="en-US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4</a:t>
            </a:fld>
            <a:endParaRPr lang="en-US" dirty="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098550"/>
            <a:ext cx="8229600" cy="67725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dirty="0"/>
              <a:t>How to develop a </a:t>
            </a:r>
            <a:r>
              <a:rPr lang="en-US" dirty="0" smtClean="0"/>
              <a:t>RFP/RFQ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2190750"/>
            <a:ext cx="5545667" cy="2303663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None/>
            </a:pPr>
            <a:endParaRPr lang="en-US" sz="200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Do you need a contract?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800000"/>
                </a:solidFill>
              </a:rPr>
              <a:t>YES</a:t>
            </a:r>
            <a:r>
              <a:rPr lang="en-US" dirty="0"/>
              <a:t> </a:t>
            </a:r>
            <a:r>
              <a:rPr lang="en-US" dirty="0" smtClean="0"/>
              <a:t>. . .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F</a:t>
            </a:r>
            <a:r>
              <a:rPr lang="en-US" dirty="0" smtClean="0"/>
              <a:t>orm a </a:t>
            </a:r>
            <a:r>
              <a:rPr lang="en-US" b="1" dirty="0" smtClean="0"/>
              <a:t>contracts committee</a:t>
            </a:r>
            <a:r>
              <a:rPr lang="en-US" dirty="0" smtClean="0"/>
              <a:t>.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D</a:t>
            </a:r>
            <a:r>
              <a:rPr lang="en-US" dirty="0" smtClean="0"/>
              <a:t>evelop accurate scope of work </a:t>
            </a:r>
            <a:r>
              <a:rPr lang="en-US" sz="1600" dirty="0" smtClean="0"/>
              <a:t>(SOW</a:t>
            </a:r>
            <a:r>
              <a:rPr lang="en-US" sz="1600" dirty="0"/>
              <a:t>)</a:t>
            </a:r>
            <a:r>
              <a:rPr lang="en-US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5</a:t>
            </a:fld>
            <a:endParaRPr lang="en-US" dirty="0">
              <a:latin typeface="Calibri"/>
            </a:endParaRPr>
          </a:p>
        </p:txBody>
      </p:sp>
      <p:pic>
        <p:nvPicPr>
          <p:cNvPr id="2" name="Picture 1" descr="tabletop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08" y="1786467"/>
            <a:ext cx="350968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1166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Procurement</a:t>
            </a:r>
            <a:br>
              <a:rPr lang="en-US" dirty="0" smtClean="0"/>
            </a:br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6</a:t>
            </a:fld>
            <a:endParaRPr lang="en-US" dirty="0">
              <a:latin typeface="Calibri"/>
            </a:endParaRPr>
          </a:p>
        </p:txBody>
      </p:sp>
      <p:pic>
        <p:nvPicPr>
          <p:cNvPr id="3" name="Picture 2" descr="ProcurementChecklist_v32_10-29-13_350p_FN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6"/>
          <a:stretch/>
        </p:blipFill>
        <p:spPr>
          <a:xfrm>
            <a:off x="833404" y="923925"/>
            <a:ext cx="4190258" cy="3914775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ulloutProcurementChecklist_v32_10-29-13_350p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14584" r="12500" b="75694"/>
          <a:stretch/>
        </p:blipFill>
        <p:spPr>
          <a:xfrm>
            <a:off x="142608" y="2588114"/>
            <a:ext cx="11565511" cy="5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887" y="971550"/>
            <a:ext cx="4848578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Procurement </a:t>
            </a:r>
            <a:r>
              <a:rPr lang="en-US" dirty="0"/>
              <a:t>G</a:t>
            </a:r>
            <a:r>
              <a:rPr lang="en-US" dirty="0" smtClean="0"/>
              <a:t>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7</a:t>
            </a:fld>
            <a:endParaRPr lang="en-US" dirty="0">
              <a:latin typeface="Calibri"/>
            </a:endParaRPr>
          </a:p>
        </p:txBody>
      </p:sp>
      <p:pic>
        <p:nvPicPr>
          <p:cNvPr id="8" name="Picture 7" descr="Procurement Brochure_v51_5-16-13_320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3577" r="1297" b="4812"/>
          <a:stretch/>
        </p:blipFill>
        <p:spPr>
          <a:xfrm>
            <a:off x="144638" y="1995052"/>
            <a:ext cx="8898465" cy="25003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rocurement Brochure_v41_6-28-11_850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852">
            <a:off x="350980" y="1224288"/>
            <a:ext cx="4257715" cy="359244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6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2052109"/>
            <a:ext cx="4368800" cy="2102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</a:t>
            </a:r>
            <a:r>
              <a:rPr lang="en-US" b="1" dirty="0" smtClean="0">
                <a:solidFill>
                  <a:srgbClr val="800000"/>
                </a:solidFill>
              </a:rPr>
              <a:t>2 Code of Federal Regulations </a:t>
            </a:r>
            <a:r>
              <a:rPr lang="en-US" sz="2000" b="1" dirty="0" smtClean="0">
                <a:solidFill>
                  <a:srgbClr val="800000"/>
                </a:solidFill>
              </a:rPr>
              <a:t>(CFR) </a:t>
            </a:r>
            <a:r>
              <a:rPr lang="en-US" sz="4600" b="1" dirty="0" smtClean="0">
                <a:solidFill>
                  <a:srgbClr val="800000"/>
                </a:solidFill>
              </a:rPr>
              <a:t>200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Super circular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>
                <a:latin typeface="Calibri"/>
              </a:rPr>
              <a:pPr/>
              <a:t>8</a:t>
            </a:fld>
            <a:endParaRPr lang="en-US" dirty="0">
              <a:latin typeface="Calibri"/>
            </a:endParaRPr>
          </a:p>
        </p:txBody>
      </p:sp>
      <p:pic>
        <p:nvPicPr>
          <p:cNvPr id="6" name="Picture 5" descr="Cover Page to Fed Reg. Vol 78 No. 248 Part III [OMB]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-312" r="-1518" b="290"/>
          <a:stretch/>
        </p:blipFill>
        <p:spPr>
          <a:xfrm rot="20592119">
            <a:off x="345970" y="1129334"/>
            <a:ext cx="4339737" cy="41600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newinf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84" y="3945886"/>
            <a:ext cx="2121451" cy="11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265084"/>
            <a:ext cx="9144000" cy="87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151"/>
            <a:ext cx="8229600" cy="6772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267" y="1465230"/>
            <a:ext cx="8887177" cy="2835026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Always have 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a competitive process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Avoid prohibited contracts 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and </a:t>
            </a:r>
            <a:r>
              <a:rPr lang="en-US" sz="2800" b="1" dirty="0" smtClean="0">
                <a:solidFill>
                  <a:srgbClr val="595959"/>
                </a:solidFill>
                <a:latin typeface="Calibri"/>
                <a:cs typeface="Calibri"/>
              </a:rPr>
              <a:t>be very careful</a:t>
            </a:r>
            <a:r>
              <a:rPr lang="en-US" sz="2800" dirty="0" smtClean="0">
                <a:solidFill>
                  <a:srgbClr val="595959"/>
                </a:solidFill>
                <a:latin typeface="Calibri"/>
                <a:cs typeface="Calibri"/>
              </a:rPr>
              <a:t> with Time + Materials contracts.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Include all 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required clauses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Affirmative steps </a:t>
            </a:r>
            <a:r>
              <a:rPr lang="en-US" sz="2800" dirty="0" smtClean="0">
                <a:latin typeface="Calibri"/>
                <a:cs typeface="Calibri"/>
              </a:rPr>
              <a:t>for minority, small, women-owned businesses.</a:t>
            </a:r>
            <a:endParaRPr lang="en-US" sz="28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Process to 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monitor</a:t>
            </a:r>
            <a:r>
              <a:rPr lang="en-US" sz="2800" dirty="0" smtClean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contractors.</a:t>
            </a:r>
          </a:p>
          <a:p>
            <a:pPr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r>
              <a:rPr lang="en-US" sz="2800" dirty="0" smtClean="0">
                <a:latin typeface="Calibri"/>
                <a:cs typeface="Calibri"/>
              </a:rPr>
              <a:t>Most </a:t>
            </a:r>
            <a:r>
              <a:rPr lang="en-US" sz="2800" b="1" dirty="0" smtClean="0">
                <a:solidFill>
                  <a:srgbClr val="800000"/>
                </a:solidFill>
                <a:latin typeface="Calibri"/>
                <a:cs typeface="Calibri"/>
              </a:rPr>
              <a:t>conservative approach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 marL="225425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91DC4-D975-E943-A025-05BBEE3AD01E}" type="slidenum">
              <a:rPr lang="en-US" smtClean="0">
                <a:latin typeface="Calibri"/>
              </a:rPr>
              <a:pPr/>
              <a:t>9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7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218</Words>
  <Application>Microsoft Macintosh PowerPoint</Application>
  <PresentationFormat>On-screen Show (16:9)</PresentationFormat>
  <Paragraphs>68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4_Office Theme</vt:lpstr>
      <vt:lpstr>Procurement</vt:lpstr>
      <vt:lpstr>Purpose</vt:lpstr>
      <vt:lpstr>Why is this important?</vt:lpstr>
      <vt:lpstr>Agenda</vt:lpstr>
      <vt:lpstr>How to develop a RFP/RFQ</vt:lpstr>
      <vt:lpstr>Procurement Checklist</vt:lpstr>
      <vt:lpstr>Procurement Guide</vt:lpstr>
      <vt:lpstr>Current issue</vt:lpstr>
      <vt:lpstr>Key takeaways</vt:lpstr>
      <vt:lpstr>Contact</vt:lpstr>
      <vt:lpstr>Questions?</vt:lpstr>
      <vt:lpstr>For more information + to download materials from today’s seminar: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Donny Gallagher</cp:lastModifiedBy>
  <cp:revision>712</cp:revision>
  <cp:lastPrinted>2014-06-24T14:15:35Z</cp:lastPrinted>
  <dcterms:created xsi:type="dcterms:W3CDTF">2014-02-10T16:12:32Z</dcterms:created>
  <dcterms:modified xsi:type="dcterms:W3CDTF">2014-07-02T15:27:14Z</dcterms:modified>
</cp:coreProperties>
</file>