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29" r:id="rId5"/>
    <p:sldId id="297" r:id="rId6"/>
    <p:sldId id="272" r:id="rId7"/>
    <p:sldId id="314" r:id="rId8"/>
    <p:sldId id="293" r:id="rId9"/>
    <p:sldId id="270" r:id="rId10"/>
    <p:sldId id="282" r:id="rId11"/>
    <p:sldId id="328" r:id="rId12"/>
    <p:sldId id="301" r:id="rId13"/>
    <p:sldId id="287" r:id="rId14"/>
    <p:sldId id="310" r:id="rId15"/>
    <p:sldId id="302" r:id="rId16"/>
    <p:sldId id="304" r:id="rId17"/>
    <p:sldId id="288" r:id="rId18"/>
    <p:sldId id="275" r:id="rId19"/>
    <p:sldId id="300" r:id="rId20"/>
    <p:sldId id="330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7" r:id="rId33"/>
    <p:sldId id="331" r:id="rId3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19" autoAdjust="0"/>
  </p:normalViewPr>
  <p:slideViewPr>
    <p:cSldViewPr snapToGrid="0">
      <p:cViewPr varScale="1">
        <p:scale>
          <a:sx n="91" d="100"/>
          <a:sy n="91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PARISH EOP Format</a:t>
            </a:r>
            <a:endParaRPr lang="en-US" dirty="0"/>
          </a:p>
        </c:rich>
      </c:tx>
      <c:layout>
        <c:manualLayout>
          <c:xMode val="edge"/>
          <c:yMode val="edge"/>
          <c:x val="0.35369592689802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EOP Format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Traditional</c:v>
                </c:pt>
                <c:pt idx="1">
                  <c:v>ESF</c:v>
                </c:pt>
                <c:pt idx="2">
                  <c:v>Basic Plan Only</c:v>
                </c:pt>
                <c:pt idx="3">
                  <c:v>No Submission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39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F780F-C4C5-450D-B419-AF317970B95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357CFA-2162-408F-9E47-BA889811070B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CI Owners</a:t>
          </a:r>
          <a:endParaRPr lang="en-US" dirty="0"/>
        </a:p>
      </dgm:t>
    </dgm:pt>
    <dgm:pt modelId="{85E6979C-5580-4A3D-89B1-2DCE7342B490}" type="parTrans" cxnId="{CA064E6C-E2E7-4C3E-A658-DA1F5192DFB0}">
      <dgm:prSet/>
      <dgm:spPr/>
      <dgm:t>
        <a:bodyPr/>
        <a:lstStyle/>
        <a:p>
          <a:endParaRPr lang="en-US"/>
        </a:p>
      </dgm:t>
    </dgm:pt>
    <dgm:pt modelId="{0E713C4E-D1D1-4118-8A13-D2218F625AED}" type="sibTrans" cxnId="{CA064E6C-E2E7-4C3E-A658-DA1F5192DFB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Private Sector</a:t>
          </a:r>
          <a:endParaRPr lang="en-US" sz="1600" dirty="0"/>
        </a:p>
      </dgm:t>
    </dgm:pt>
    <dgm:pt modelId="{4658153C-7304-40F2-BCB1-F111C5031F3F}">
      <dgm:prSet phldrT="[Text]" custT="1"/>
      <dgm:spPr/>
      <dgm:t>
        <a:bodyPr/>
        <a:lstStyle/>
        <a:p>
          <a:r>
            <a:rPr lang="en-US" sz="1800" b="1" dirty="0" smtClean="0"/>
            <a:t>Operators and Manager</a:t>
          </a:r>
          <a:endParaRPr lang="en-US" sz="1800" b="1" dirty="0"/>
        </a:p>
      </dgm:t>
    </dgm:pt>
    <dgm:pt modelId="{FF68A93F-9917-4305-AD04-9881DC749581}" type="parTrans" cxnId="{85EF9597-9E12-4D2C-A199-9C61F2818726}">
      <dgm:prSet/>
      <dgm:spPr/>
      <dgm:t>
        <a:bodyPr/>
        <a:lstStyle/>
        <a:p>
          <a:endParaRPr lang="en-US"/>
        </a:p>
      </dgm:t>
    </dgm:pt>
    <dgm:pt modelId="{B48F9143-5DA3-41A4-A026-DDCF43F84F55}" type="sibTrans" cxnId="{85EF9597-9E12-4D2C-A199-9C61F2818726}">
      <dgm:prSet/>
      <dgm:spPr/>
      <dgm:t>
        <a:bodyPr/>
        <a:lstStyle/>
        <a:p>
          <a:endParaRPr lang="en-US"/>
        </a:p>
      </dgm:t>
    </dgm:pt>
    <dgm:pt modelId="{DEE07B3C-5349-498B-ABC1-A207854D79CB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Government Entities</a:t>
          </a:r>
          <a:endParaRPr lang="en-US" dirty="0"/>
        </a:p>
      </dgm:t>
    </dgm:pt>
    <dgm:pt modelId="{38F8F77A-27D4-40D4-AA77-AC0F2CF430C2}" type="parTrans" cxnId="{058BDDE3-442A-4F46-8677-AC562A3A6169}">
      <dgm:prSet/>
      <dgm:spPr/>
      <dgm:t>
        <a:bodyPr/>
        <a:lstStyle/>
        <a:p>
          <a:endParaRPr lang="en-US"/>
        </a:p>
      </dgm:t>
    </dgm:pt>
    <dgm:pt modelId="{502DE3D0-C112-4DC8-8F1C-A9728442AF9E}" type="sibTrans" cxnId="{058BDDE3-442A-4F46-8677-AC562A3A6169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Federal Agencies</a:t>
          </a:r>
          <a:endParaRPr lang="en-US" sz="1600" dirty="0"/>
        </a:p>
      </dgm:t>
    </dgm:pt>
    <dgm:pt modelId="{2ABA6493-2EAC-4C67-A350-BF98C9B5FFA3}">
      <dgm:prSet phldrT="[Text]" custT="1"/>
      <dgm:spPr/>
      <dgm:t>
        <a:bodyPr/>
        <a:lstStyle/>
        <a:p>
          <a:r>
            <a:rPr lang="en-US" sz="1800" b="1" dirty="0" smtClean="0"/>
            <a:t>State, Local, Tribal, Territorial, Elected Officials, and Manager</a:t>
          </a:r>
          <a:endParaRPr lang="en-US" sz="1800" b="1" dirty="0"/>
        </a:p>
      </dgm:t>
    </dgm:pt>
    <dgm:pt modelId="{2C2D2BBE-F2B6-4D9F-A461-529EEDF0AEA6}" type="parTrans" cxnId="{E48F7A71-39B9-4EE2-BD53-3F0BB34FBE9D}">
      <dgm:prSet/>
      <dgm:spPr/>
      <dgm:t>
        <a:bodyPr/>
        <a:lstStyle/>
        <a:p>
          <a:endParaRPr lang="en-US"/>
        </a:p>
      </dgm:t>
    </dgm:pt>
    <dgm:pt modelId="{3AEE144D-2710-4A98-984D-9B80222A42E8}" type="sibTrans" cxnId="{E48F7A71-39B9-4EE2-BD53-3F0BB34FBE9D}">
      <dgm:prSet/>
      <dgm:spPr/>
      <dgm:t>
        <a:bodyPr/>
        <a:lstStyle/>
        <a:p>
          <a:endParaRPr lang="en-US"/>
        </a:p>
      </dgm:t>
    </dgm:pt>
    <dgm:pt modelId="{7B3724A4-90E3-48E2-9C09-17C631950C30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/>
            <a:t>Public Officials - Other</a:t>
          </a:r>
          <a:endParaRPr lang="en-US" sz="1400" dirty="0"/>
        </a:p>
      </dgm:t>
    </dgm:pt>
    <dgm:pt modelId="{EBF03A3A-B598-4677-AFA7-AF9D42E561B6}" type="parTrans" cxnId="{D96B48B4-3E03-4CF3-AD39-DB679329B3BB}">
      <dgm:prSet/>
      <dgm:spPr/>
      <dgm:t>
        <a:bodyPr/>
        <a:lstStyle/>
        <a:p>
          <a:endParaRPr lang="en-US"/>
        </a:p>
      </dgm:t>
    </dgm:pt>
    <dgm:pt modelId="{680FBEE4-45A0-498D-9DD8-12C34BBFD74C}" type="sibTrans" cxnId="{D96B48B4-3E03-4CF3-AD39-DB679329B3B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Research &amp; Academia Centers</a:t>
          </a:r>
          <a:endParaRPr lang="en-US" sz="1600" dirty="0"/>
        </a:p>
      </dgm:t>
    </dgm:pt>
    <dgm:pt modelId="{FC61928C-32C1-4BB8-AB24-436D5A252C27}" type="pres">
      <dgm:prSet presAssocID="{426F780F-C4C5-450D-B419-AF317970B95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5BD6E54-6255-47A3-9C0B-11AF109C4A41}" type="pres">
      <dgm:prSet presAssocID="{46357CFA-2162-408F-9E47-BA889811070B}" presName="composite" presStyleCnt="0"/>
      <dgm:spPr/>
    </dgm:pt>
    <dgm:pt modelId="{CD192917-CA22-4A7D-95D9-BD6A61294BD3}" type="pres">
      <dgm:prSet presAssocID="{46357CFA-2162-408F-9E47-BA889811070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DC8E6-7F86-411B-A9B7-49BFC742F3D4}" type="pres">
      <dgm:prSet presAssocID="{46357CFA-2162-408F-9E47-BA889811070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DA77A-2D82-4087-993B-BCBB8EBEE011}" type="pres">
      <dgm:prSet presAssocID="{46357CFA-2162-408F-9E47-BA889811070B}" presName="BalanceSpacing" presStyleCnt="0"/>
      <dgm:spPr/>
    </dgm:pt>
    <dgm:pt modelId="{961931F6-09B4-413E-B677-9AC8B120F693}" type="pres">
      <dgm:prSet presAssocID="{46357CFA-2162-408F-9E47-BA889811070B}" presName="BalanceSpacing1" presStyleCnt="0"/>
      <dgm:spPr/>
    </dgm:pt>
    <dgm:pt modelId="{290F5106-1A5A-4690-9918-73A25B133E5D}" type="pres">
      <dgm:prSet presAssocID="{0E713C4E-D1D1-4118-8A13-D2218F625AED}" presName="Accent1Text" presStyleLbl="node1" presStyleIdx="1" presStyleCnt="6" custLinFactNeighborX="-906" custLinFactNeighborY="1463"/>
      <dgm:spPr/>
      <dgm:t>
        <a:bodyPr/>
        <a:lstStyle/>
        <a:p>
          <a:endParaRPr lang="en-US"/>
        </a:p>
      </dgm:t>
    </dgm:pt>
    <dgm:pt modelId="{E8ECD2CC-3768-47A4-8A95-341906E71F1C}" type="pres">
      <dgm:prSet presAssocID="{0E713C4E-D1D1-4118-8A13-D2218F625AED}" presName="spaceBetweenRectangles" presStyleCnt="0"/>
      <dgm:spPr/>
    </dgm:pt>
    <dgm:pt modelId="{5D4ACA6A-48CA-4E23-B3B9-F2A1A4A99A58}" type="pres">
      <dgm:prSet presAssocID="{DEE07B3C-5349-498B-ABC1-A207854D79CB}" presName="composite" presStyleCnt="0"/>
      <dgm:spPr/>
    </dgm:pt>
    <dgm:pt modelId="{2F6A9E99-0F0B-486E-B43D-3F4B8C1550F1}" type="pres">
      <dgm:prSet presAssocID="{DEE07B3C-5349-498B-ABC1-A207854D79CB}" presName="Parent1" presStyleLbl="node1" presStyleIdx="2" presStyleCnt="6" custLinFactNeighborX="-127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B1845-31FE-47CF-AA28-F71C867F92B0}" type="pres">
      <dgm:prSet presAssocID="{DEE07B3C-5349-498B-ABC1-A207854D79CB}" presName="Childtext1" presStyleLbl="revTx" presStyleIdx="1" presStyleCnt="3" custScaleX="136233" custLinFactNeighborX="-26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7F8C3-2F1A-41F1-AE29-54E235FF32DC}" type="pres">
      <dgm:prSet presAssocID="{DEE07B3C-5349-498B-ABC1-A207854D79CB}" presName="BalanceSpacing" presStyleCnt="0"/>
      <dgm:spPr/>
    </dgm:pt>
    <dgm:pt modelId="{FD1379B5-FA50-40B1-B582-A219A548FF0C}" type="pres">
      <dgm:prSet presAssocID="{DEE07B3C-5349-498B-ABC1-A207854D79CB}" presName="BalanceSpacing1" presStyleCnt="0"/>
      <dgm:spPr/>
    </dgm:pt>
    <dgm:pt modelId="{D95CBC9B-A191-4C6C-BD32-AF9D33D41C0F}" type="pres">
      <dgm:prSet presAssocID="{502DE3D0-C112-4DC8-8F1C-A9728442AF9E}" presName="Accent1Text" presStyleLbl="node1" presStyleIdx="3" presStyleCnt="6" custLinFactNeighborX="-12743"/>
      <dgm:spPr/>
      <dgm:t>
        <a:bodyPr/>
        <a:lstStyle/>
        <a:p>
          <a:endParaRPr lang="en-US"/>
        </a:p>
      </dgm:t>
    </dgm:pt>
    <dgm:pt modelId="{2EE47DE1-5711-4DB7-A1D9-428E3006BD45}" type="pres">
      <dgm:prSet presAssocID="{502DE3D0-C112-4DC8-8F1C-A9728442AF9E}" presName="spaceBetweenRectangles" presStyleCnt="0"/>
      <dgm:spPr/>
    </dgm:pt>
    <dgm:pt modelId="{0F2793B3-B593-461F-81F2-9A9EF64FB6A6}" type="pres">
      <dgm:prSet presAssocID="{7B3724A4-90E3-48E2-9C09-17C631950C30}" presName="composite" presStyleCnt="0"/>
      <dgm:spPr/>
    </dgm:pt>
    <dgm:pt modelId="{7971F1E5-E884-47EB-85EB-05B0E5CC71E9}" type="pres">
      <dgm:prSet presAssocID="{7B3724A4-90E3-48E2-9C09-17C631950C30}" presName="Parent1" presStyleLbl="node1" presStyleIdx="4" presStyleCnt="6" custScaleX="108013" custScaleY="110272" custLinFactNeighborX="767" custLinFactNeighborY="-26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3423A-85C9-4345-A468-F69F3B125EA6}" type="pres">
      <dgm:prSet presAssocID="{7B3724A4-90E3-48E2-9C09-17C631950C30}" presName="Childtext1" presStyleLbl="revTx" presStyleIdx="2" presStyleCnt="3" custLinFactNeighborX="7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6CDE1-2034-4F18-8629-A87056CDAB35}" type="pres">
      <dgm:prSet presAssocID="{7B3724A4-90E3-48E2-9C09-17C631950C30}" presName="BalanceSpacing" presStyleCnt="0"/>
      <dgm:spPr/>
    </dgm:pt>
    <dgm:pt modelId="{CCD4E5F2-46F5-4480-BD01-6C2EFB108580}" type="pres">
      <dgm:prSet presAssocID="{7B3724A4-90E3-48E2-9C09-17C631950C30}" presName="BalanceSpacing1" presStyleCnt="0"/>
      <dgm:spPr/>
    </dgm:pt>
    <dgm:pt modelId="{303BBF96-8843-4C34-AA63-CDD8899A4461}" type="pres">
      <dgm:prSet presAssocID="{680FBEE4-45A0-498D-9DD8-12C34BBFD74C}" presName="Accent1Text" presStyleLbl="node1" presStyleIdx="5" presStyleCnt="6" custScaleX="107169" custScaleY="113108" custLinFactNeighborX="-2676" custLinFactNeighborY="-1836"/>
      <dgm:spPr/>
      <dgm:t>
        <a:bodyPr/>
        <a:lstStyle/>
        <a:p>
          <a:endParaRPr lang="en-US"/>
        </a:p>
      </dgm:t>
    </dgm:pt>
  </dgm:ptLst>
  <dgm:cxnLst>
    <dgm:cxn modelId="{058BDDE3-442A-4F46-8677-AC562A3A6169}" srcId="{426F780F-C4C5-450D-B419-AF317970B954}" destId="{DEE07B3C-5349-498B-ABC1-A207854D79CB}" srcOrd="1" destOrd="0" parTransId="{38F8F77A-27D4-40D4-AA77-AC0F2CF430C2}" sibTransId="{502DE3D0-C112-4DC8-8F1C-A9728442AF9E}"/>
    <dgm:cxn modelId="{FB0FF77A-C554-469E-BA45-1EF55BB280B9}" type="presOf" srcId="{4658153C-7304-40F2-BCB1-F111C5031F3F}" destId="{B18DC8E6-7F86-411B-A9B7-49BFC742F3D4}" srcOrd="0" destOrd="0" presId="urn:microsoft.com/office/officeart/2008/layout/AlternatingHexagons"/>
    <dgm:cxn modelId="{85EF9597-9E12-4D2C-A199-9C61F2818726}" srcId="{46357CFA-2162-408F-9E47-BA889811070B}" destId="{4658153C-7304-40F2-BCB1-F111C5031F3F}" srcOrd="0" destOrd="0" parTransId="{FF68A93F-9917-4305-AD04-9881DC749581}" sibTransId="{B48F9143-5DA3-41A4-A026-DDCF43F84F55}"/>
    <dgm:cxn modelId="{079DA643-6CCC-4B92-ADCF-A9999AC9F12C}" type="presOf" srcId="{680FBEE4-45A0-498D-9DD8-12C34BBFD74C}" destId="{303BBF96-8843-4C34-AA63-CDD8899A4461}" srcOrd="0" destOrd="0" presId="urn:microsoft.com/office/officeart/2008/layout/AlternatingHexagons"/>
    <dgm:cxn modelId="{F941D7C0-D844-4915-81A4-0B532F811204}" type="presOf" srcId="{7B3724A4-90E3-48E2-9C09-17C631950C30}" destId="{7971F1E5-E884-47EB-85EB-05B0E5CC71E9}" srcOrd="0" destOrd="0" presId="urn:microsoft.com/office/officeart/2008/layout/AlternatingHexagons"/>
    <dgm:cxn modelId="{84173052-A57F-4D49-AFE2-C6686C54F56F}" type="presOf" srcId="{0E713C4E-D1D1-4118-8A13-D2218F625AED}" destId="{290F5106-1A5A-4690-9918-73A25B133E5D}" srcOrd="0" destOrd="0" presId="urn:microsoft.com/office/officeart/2008/layout/AlternatingHexagons"/>
    <dgm:cxn modelId="{20DD6973-A491-42C3-AA7D-DAA887B24B20}" type="presOf" srcId="{426F780F-C4C5-450D-B419-AF317970B954}" destId="{FC61928C-32C1-4BB8-AB24-436D5A252C27}" srcOrd="0" destOrd="0" presId="urn:microsoft.com/office/officeart/2008/layout/AlternatingHexagons"/>
    <dgm:cxn modelId="{B158EBB0-EF75-4BC6-BD0D-09419C7D66BE}" type="presOf" srcId="{46357CFA-2162-408F-9E47-BA889811070B}" destId="{CD192917-CA22-4A7D-95D9-BD6A61294BD3}" srcOrd="0" destOrd="0" presId="urn:microsoft.com/office/officeart/2008/layout/AlternatingHexagons"/>
    <dgm:cxn modelId="{D96B48B4-3E03-4CF3-AD39-DB679329B3BB}" srcId="{426F780F-C4C5-450D-B419-AF317970B954}" destId="{7B3724A4-90E3-48E2-9C09-17C631950C30}" srcOrd="2" destOrd="0" parTransId="{EBF03A3A-B598-4677-AFA7-AF9D42E561B6}" sibTransId="{680FBEE4-45A0-498D-9DD8-12C34BBFD74C}"/>
    <dgm:cxn modelId="{EF27D50C-F547-47D1-9A29-34FA7E63D952}" type="presOf" srcId="{502DE3D0-C112-4DC8-8F1C-A9728442AF9E}" destId="{D95CBC9B-A191-4C6C-BD32-AF9D33D41C0F}" srcOrd="0" destOrd="0" presId="urn:microsoft.com/office/officeart/2008/layout/AlternatingHexagons"/>
    <dgm:cxn modelId="{0D76AB03-7698-4A75-B4CE-4357D81F3941}" type="presOf" srcId="{2ABA6493-2EAC-4C67-A350-BF98C9B5FFA3}" destId="{6A9B1845-31FE-47CF-AA28-F71C867F92B0}" srcOrd="0" destOrd="0" presId="urn:microsoft.com/office/officeart/2008/layout/AlternatingHexagons"/>
    <dgm:cxn modelId="{9E549EF2-6E5A-479B-B87C-9A6744168FF5}" type="presOf" srcId="{DEE07B3C-5349-498B-ABC1-A207854D79CB}" destId="{2F6A9E99-0F0B-486E-B43D-3F4B8C1550F1}" srcOrd="0" destOrd="0" presId="urn:microsoft.com/office/officeart/2008/layout/AlternatingHexagons"/>
    <dgm:cxn modelId="{E48F7A71-39B9-4EE2-BD53-3F0BB34FBE9D}" srcId="{DEE07B3C-5349-498B-ABC1-A207854D79CB}" destId="{2ABA6493-2EAC-4C67-A350-BF98C9B5FFA3}" srcOrd="0" destOrd="0" parTransId="{2C2D2BBE-F2B6-4D9F-A461-529EEDF0AEA6}" sibTransId="{3AEE144D-2710-4A98-984D-9B80222A42E8}"/>
    <dgm:cxn modelId="{CA064E6C-E2E7-4C3E-A658-DA1F5192DFB0}" srcId="{426F780F-C4C5-450D-B419-AF317970B954}" destId="{46357CFA-2162-408F-9E47-BA889811070B}" srcOrd="0" destOrd="0" parTransId="{85E6979C-5580-4A3D-89B1-2DCE7342B490}" sibTransId="{0E713C4E-D1D1-4118-8A13-D2218F625AED}"/>
    <dgm:cxn modelId="{3C779BEA-ABFE-40E9-AFC6-3FF0FE4DCAEA}" type="presParOf" srcId="{FC61928C-32C1-4BB8-AB24-436D5A252C27}" destId="{85BD6E54-6255-47A3-9C0B-11AF109C4A41}" srcOrd="0" destOrd="0" presId="urn:microsoft.com/office/officeart/2008/layout/AlternatingHexagons"/>
    <dgm:cxn modelId="{1FD360FA-86A9-40FA-ABD1-2B474A72BCC6}" type="presParOf" srcId="{85BD6E54-6255-47A3-9C0B-11AF109C4A41}" destId="{CD192917-CA22-4A7D-95D9-BD6A61294BD3}" srcOrd="0" destOrd="0" presId="urn:microsoft.com/office/officeart/2008/layout/AlternatingHexagons"/>
    <dgm:cxn modelId="{6A02C6BD-7109-4034-9E3A-D1588BB068A0}" type="presParOf" srcId="{85BD6E54-6255-47A3-9C0B-11AF109C4A41}" destId="{B18DC8E6-7F86-411B-A9B7-49BFC742F3D4}" srcOrd="1" destOrd="0" presId="urn:microsoft.com/office/officeart/2008/layout/AlternatingHexagons"/>
    <dgm:cxn modelId="{50FC28F0-5B83-4C43-856C-8326BAD08D1C}" type="presParOf" srcId="{85BD6E54-6255-47A3-9C0B-11AF109C4A41}" destId="{9C9DA77A-2D82-4087-993B-BCBB8EBEE011}" srcOrd="2" destOrd="0" presId="urn:microsoft.com/office/officeart/2008/layout/AlternatingHexagons"/>
    <dgm:cxn modelId="{DFCFAC02-55BC-475B-AEC9-68B8AB137FBC}" type="presParOf" srcId="{85BD6E54-6255-47A3-9C0B-11AF109C4A41}" destId="{961931F6-09B4-413E-B677-9AC8B120F693}" srcOrd="3" destOrd="0" presId="urn:microsoft.com/office/officeart/2008/layout/AlternatingHexagons"/>
    <dgm:cxn modelId="{96E95DB7-C4EE-4804-9E8D-9517BCCFF639}" type="presParOf" srcId="{85BD6E54-6255-47A3-9C0B-11AF109C4A41}" destId="{290F5106-1A5A-4690-9918-73A25B133E5D}" srcOrd="4" destOrd="0" presId="urn:microsoft.com/office/officeart/2008/layout/AlternatingHexagons"/>
    <dgm:cxn modelId="{8B2E9927-A329-44B6-B3D5-A2B374EA5E3C}" type="presParOf" srcId="{FC61928C-32C1-4BB8-AB24-436D5A252C27}" destId="{E8ECD2CC-3768-47A4-8A95-341906E71F1C}" srcOrd="1" destOrd="0" presId="urn:microsoft.com/office/officeart/2008/layout/AlternatingHexagons"/>
    <dgm:cxn modelId="{07ECE7BE-F149-4269-922C-E5B52AA04D1E}" type="presParOf" srcId="{FC61928C-32C1-4BB8-AB24-436D5A252C27}" destId="{5D4ACA6A-48CA-4E23-B3B9-F2A1A4A99A58}" srcOrd="2" destOrd="0" presId="urn:microsoft.com/office/officeart/2008/layout/AlternatingHexagons"/>
    <dgm:cxn modelId="{08494893-C2B0-421D-8E5F-33834DD4CF0C}" type="presParOf" srcId="{5D4ACA6A-48CA-4E23-B3B9-F2A1A4A99A58}" destId="{2F6A9E99-0F0B-486E-B43D-3F4B8C1550F1}" srcOrd="0" destOrd="0" presId="urn:microsoft.com/office/officeart/2008/layout/AlternatingHexagons"/>
    <dgm:cxn modelId="{7B1090FA-076C-41A2-9A90-F2CF0956675F}" type="presParOf" srcId="{5D4ACA6A-48CA-4E23-B3B9-F2A1A4A99A58}" destId="{6A9B1845-31FE-47CF-AA28-F71C867F92B0}" srcOrd="1" destOrd="0" presId="urn:microsoft.com/office/officeart/2008/layout/AlternatingHexagons"/>
    <dgm:cxn modelId="{7F98353A-0E98-49C6-A405-09F9B5E85EC6}" type="presParOf" srcId="{5D4ACA6A-48CA-4E23-B3B9-F2A1A4A99A58}" destId="{B4C7F8C3-2F1A-41F1-AE29-54E235FF32DC}" srcOrd="2" destOrd="0" presId="urn:microsoft.com/office/officeart/2008/layout/AlternatingHexagons"/>
    <dgm:cxn modelId="{35DE974F-8E45-4041-8021-CE2F3B6AD83F}" type="presParOf" srcId="{5D4ACA6A-48CA-4E23-B3B9-F2A1A4A99A58}" destId="{FD1379B5-FA50-40B1-B582-A219A548FF0C}" srcOrd="3" destOrd="0" presId="urn:microsoft.com/office/officeart/2008/layout/AlternatingHexagons"/>
    <dgm:cxn modelId="{51475DA3-18ED-4F83-A2BC-ED5A4D4401D9}" type="presParOf" srcId="{5D4ACA6A-48CA-4E23-B3B9-F2A1A4A99A58}" destId="{D95CBC9B-A191-4C6C-BD32-AF9D33D41C0F}" srcOrd="4" destOrd="0" presId="urn:microsoft.com/office/officeart/2008/layout/AlternatingHexagons"/>
    <dgm:cxn modelId="{F030193F-40BA-4536-849D-590100918DBC}" type="presParOf" srcId="{FC61928C-32C1-4BB8-AB24-436D5A252C27}" destId="{2EE47DE1-5711-4DB7-A1D9-428E3006BD45}" srcOrd="3" destOrd="0" presId="urn:microsoft.com/office/officeart/2008/layout/AlternatingHexagons"/>
    <dgm:cxn modelId="{CC0ACA0F-2068-46A8-8EB9-67AFD63FF67B}" type="presParOf" srcId="{FC61928C-32C1-4BB8-AB24-436D5A252C27}" destId="{0F2793B3-B593-461F-81F2-9A9EF64FB6A6}" srcOrd="4" destOrd="0" presId="urn:microsoft.com/office/officeart/2008/layout/AlternatingHexagons"/>
    <dgm:cxn modelId="{EC975CF6-EFC9-4217-A43A-018C581AFBBF}" type="presParOf" srcId="{0F2793B3-B593-461F-81F2-9A9EF64FB6A6}" destId="{7971F1E5-E884-47EB-85EB-05B0E5CC71E9}" srcOrd="0" destOrd="0" presId="urn:microsoft.com/office/officeart/2008/layout/AlternatingHexagons"/>
    <dgm:cxn modelId="{0D872598-D733-45FD-BA4D-525865D49CAD}" type="presParOf" srcId="{0F2793B3-B593-461F-81F2-9A9EF64FB6A6}" destId="{A7C3423A-85C9-4345-A468-F69F3B125EA6}" srcOrd="1" destOrd="0" presId="urn:microsoft.com/office/officeart/2008/layout/AlternatingHexagons"/>
    <dgm:cxn modelId="{6D30F27B-6E60-4C3C-9E63-4D572E57ED5F}" type="presParOf" srcId="{0F2793B3-B593-461F-81F2-9A9EF64FB6A6}" destId="{C486CDE1-2034-4F18-8629-A87056CDAB35}" srcOrd="2" destOrd="0" presId="urn:microsoft.com/office/officeart/2008/layout/AlternatingHexagons"/>
    <dgm:cxn modelId="{E583D31A-065D-49F5-8F06-7DF30E0F77BC}" type="presParOf" srcId="{0F2793B3-B593-461F-81F2-9A9EF64FB6A6}" destId="{CCD4E5F2-46F5-4480-BD01-6C2EFB108580}" srcOrd="3" destOrd="0" presId="urn:microsoft.com/office/officeart/2008/layout/AlternatingHexagons"/>
    <dgm:cxn modelId="{610C162B-3361-459A-BBBC-15F9D62B09CE}" type="presParOf" srcId="{0F2793B3-B593-461F-81F2-9A9EF64FB6A6}" destId="{303BBF96-8843-4C34-AA63-CDD8899A446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92917-CA22-4A7D-95D9-BD6A61294BD3}">
      <dsp:nvSpPr>
        <dsp:cNvPr id="0" name=""/>
        <dsp:cNvSpPr/>
      </dsp:nvSpPr>
      <dsp:spPr>
        <a:xfrm rot="5400000">
          <a:off x="3960371" y="105239"/>
          <a:ext cx="1611664" cy="1402147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CI Owners</a:t>
          </a:r>
          <a:endParaRPr lang="en-US" sz="1300" kern="1200" dirty="0"/>
        </a:p>
      </dsp:txBody>
      <dsp:txXfrm rot="-5400000">
        <a:off x="4283630" y="251632"/>
        <a:ext cx="965145" cy="1109362"/>
      </dsp:txXfrm>
    </dsp:sp>
    <dsp:sp modelId="{B18DC8E6-7F86-411B-A9B7-49BFC742F3D4}">
      <dsp:nvSpPr>
        <dsp:cNvPr id="0" name=""/>
        <dsp:cNvSpPr/>
      </dsp:nvSpPr>
      <dsp:spPr>
        <a:xfrm>
          <a:off x="5509825" y="322814"/>
          <a:ext cx="1798617" cy="96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Operators and Manager</a:t>
          </a:r>
          <a:endParaRPr lang="en-US" sz="1800" b="1" kern="1200" dirty="0"/>
        </a:p>
      </dsp:txBody>
      <dsp:txXfrm>
        <a:off x="5509825" y="322814"/>
        <a:ext cx="1798617" cy="966998"/>
      </dsp:txXfrm>
    </dsp:sp>
    <dsp:sp modelId="{290F5106-1A5A-4690-9918-73A25B133E5D}">
      <dsp:nvSpPr>
        <dsp:cNvPr id="0" name=""/>
        <dsp:cNvSpPr/>
      </dsp:nvSpPr>
      <dsp:spPr>
        <a:xfrm rot="5400000">
          <a:off x="2433348" y="128818"/>
          <a:ext cx="1611664" cy="1402147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Private Sector</a:t>
          </a:r>
          <a:endParaRPr lang="en-US" sz="1600" kern="1200" dirty="0"/>
        </a:p>
      </dsp:txBody>
      <dsp:txXfrm rot="-5400000">
        <a:off x="2756607" y="275211"/>
        <a:ext cx="965145" cy="1109362"/>
      </dsp:txXfrm>
    </dsp:sp>
    <dsp:sp modelId="{2F6A9E99-0F0B-486E-B43D-3F4B8C1550F1}">
      <dsp:nvSpPr>
        <dsp:cNvPr id="0" name=""/>
        <dsp:cNvSpPr/>
      </dsp:nvSpPr>
      <dsp:spPr>
        <a:xfrm rot="5400000">
          <a:off x="3179302" y="1473220"/>
          <a:ext cx="1611664" cy="1402147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Government Entities</a:t>
          </a:r>
          <a:endParaRPr lang="en-US" sz="1300" kern="1200" dirty="0"/>
        </a:p>
      </dsp:txBody>
      <dsp:txXfrm rot="-5400000">
        <a:off x="3502561" y="1619613"/>
        <a:ext cx="965145" cy="1109362"/>
      </dsp:txXfrm>
    </dsp:sp>
    <dsp:sp modelId="{6A9B1845-31FE-47CF-AA28-F71C867F92B0}">
      <dsp:nvSpPr>
        <dsp:cNvPr id="0" name=""/>
        <dsp:cNvSpPr/>
      </dsp:nvSpPr>
      <dsp:spPr>
        <a:xfrm>
          <a:off x="886324" y="1690795"/>
          <a:ext cx="2371268" cy="96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State, Local, Tribal, Territorial, Elected Officials, and Manager</a:t>
          </a:r>
          <a:endParaRPr lang="en-US" sz="1800" b="1" kern="1200" dirty="0"/>
        </a:p>
      </dsp:txBody>
      <dsp:txXfrm>
        <a:off x="886324" y="1690795"/>
        <a:ext cx="2371268" cy="966998"/>
      </dsp:txXfrm>
    </dsp:sp>
    <dsp:sp modelId="{D95CBC9B-A191-4C6C-BD32-AF9D33D41C0F}">
      <dsp:nvSpPr>
        <dsp:cNvPr id="0" name=""/>
        <dsp:cNvSpPr/>
      </dsp:nvSpPr>
      <dsp:spPr>
        <a:xfrm rot="5400000">
          <a:off x="4693622" y="1473220"/>
          <a:ext cx="1611664" cy="1402147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Federal Agencies</a:t>
          </a:r>
          <a:endParaRPr lang="en-US" sz="1600" kern="1200" dirty="0"/>
        </a:p>
      </dsp:txBody>
      <dsp:txXfrm rot="-5400000">
        <a:off x="5016881" y="1619613"/>
        <a:ext cx="965145" cy="1109362"/>
      </dsp:txXfrm>
    </dsp:sp>
    <dsp:sp modelId="{7971F1E5-E884-47EB-85EB-05B0E5CC71E9}">
      <dsp:nvSpPr>
        <dsp:cNvPr id="0" name=""/>
        <dsp:cNvSpPr/>
      </dsp:nvSpPr>
      <dsp:spPr>
        <a:xfrm rot="5400000">
          <a:off x="3888351" y="2847637"/>
          <a:ext cx="1777214" cy="1514502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Public Officials - Other</a:t>
          </a:r>
          <a:endParaRPr lang="en-US" sz="1400" kern="1200" dirty="0"/>
        </a:p>
      </dsp:txBody>
      <dsp:txXfrm rot="-5400000">
        <a:off x="4253468" y="2990591"/>
        <a:ext cx="1046980" cy="1228594"/>
      </dsp:txXfrm>
    </dsp:sp>
    <dsp:sp modelId="{A7C3423A-85C9-4345-A468-F69F3B125EA6}">
      <dsp:nvSpPr>
        <dsp:cNvPr id="0" name=""/>
        <dsp:cNvSpPr/>
      </dsp:nvSpPr>
      <dsp:spPr>
        <a:xfrm>
          <a:off x="5638193" y="3164404"/>
          <a:ext cx="1798617" cy="96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BBF96-8843-4C34-AA63-CDD8899A4461}">
      <dsp:nvSpPr>
        <dsp:cNvPr id="0" name=""/>
        <dsp:cNvSpPr/>
      </dsp:nvSpPr>
      <dsp:spPr>
        <a:xfrm rot="5400000">
          <a:off x="2302902" y="2866979"/>
          <a:ext cx="1822921" cy="1502667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Research &amp; Academia Centers</a:t>
          </a:r>
          <a:endParaRPr lang="en-US" sz="1600" kern="1200" dirty="0"/>
        </a:p>
      </dsp:txBody>
      <dsp:txXfrm rot="-5400000">
        <a:off x="2691474" y="2983984"/>
        <a:ext cx="1045777" cy="1268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08CEA-16D1-4EF0-8424-9D3223F44408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3F86C-E57E-4C46-9906-063289A792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38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F395E7E-36BA-441D-9754-5575C8E368D5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35B912F-5C78-4E29-9050-3E21357CF0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2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CC32-02D0-4521-AF51-AFD2C177EE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1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</a:t>
            </a:r>
            <a:r>
              <a:rPr lang="en-US" baseline="0" dirty="0"/>
              <a:t> discuss the agenda for the presentation</a:t>
            </a:r>
          </a:p>
          <a:p>
            <a:endParaRPr lang="en-US" dirty="0"/>
          </a:p>
          <a:p>
            <a:r>
              <a:rPr lang="en-US"/>
              <a:t>Key Concepts – </a:t>
            </a: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/>
              <a:t>Critical Infrastructure </a:t>
            </a:r>
            <a:endParaRPr lang="en-US" dirty="0"/>
          </a:p>
          <a:p>
            <a:r>
              <a:rPr lang="en-US" dirty="0"/>
              <a:t>	</a:t>
            </a:r>
            <a:r>
              <a:rPr lang="en-US"/>
              <a:t>Planning </a:t>
            </a:r>
            <a:endParaRPr lang="en-US" dirty="0"/>
          </a:p>
          <a:p>
            <a:r>
              <a:rPr lang="en-US" dirty="0"/>
              <a:t>	</a:t>
            </a:r>
            <a:r>
              <a:rPr lang="en-US"/>
              <a:t>Partnership Forming </a:t>
            </a:r>
            <a:endParaRPr lang="en-US" dirty="0"/>
          </a:p>
          <a:p>
            <a:r>
              <a:rPr lang="en-US" dirty="0"/>
              <a:t>	</a:t>
            </a:r>
            <a:r>
              <a:rPr lang="en-US"/>
              <a:t>Managing Risk </a:t>
            </a:r>
            <a:endParaRPr lang="en-US" dirty="0"/>
          </a:p>
          <a:p>
            <a:r>
              <a:rPr lang="en-US" dirty="0"/>
              <a:t>	</a:t>
            </a:r>
            <a:r>
              <a:rPr lang="en-US"/>
              <a:t>Ensuring Continuous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CC32-02D0-4521-AF51-AFD2C177EE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8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CC32-02D0-4521-AF51-AFD2C177EE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6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Establish the 16 Sectors.</a:t>
            </a:r>
            <a:r>
              <a:rPr lang="en-US" baseline="0" dirty="0" smtClean="0"/>
              <a:t> Read from slide and briefly describe each.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Chemical – Chemical factories making and distributing various types of products statewide.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Commercial – Sites that draw large crowds of people for shopping, business, entertainment, or lodging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Communications – Private owns and operates the majority (AT&amp;T, Verizon, Sprint) but governmental agencies, specifically ESF 2, ensure that communication capabilities are implemented throughout the state.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Critical Manufacturing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CC32-02D0-4521-AF51-AFD2C177EE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5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</a:t>
            </a:r>
            <a:r>
              <a:rPr lang="en-US" baseline="0" dirty="0" smtClean="0"/>
              <a:t> audience does not fall under our usual emergency support functions and responders. Therefore to effectively tackle critical infrastructure issues the focus is on groups outside of emergency services.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Private Sector – Roughly 80% of CI is owned and operated by CI owners. </a:t>
            </a:r>
          </a:p>
          <a:p>
            <a:r>
              <a:rPr lang="en-US" baseline="0" dirty="0" smtClean="0"/>
              <a:t>CI Owners – Entergy, Levee (Orphan Levees), Hospital (University Medical Center (UMC))</a:t>
            </a:r>
          </a:p>
          <a:p>
            <a:r>
              <a:rPr lang="en-US" baseline="0" dirty="0" smtClean="0"/>
              <a:t>Government Entities – Emergency Operations Centers, Roads, Bridges etc.</a:t>
            </a:r>
          </a:p>
          <a:p>
            <a:r>
              <a:rPr lang="en-US" baseline="0" dirty="0" smtClean="0"/>
              <a:t>Federal Agencies – Road’s (DOT), Levee’s (USACE)</a:t>
            </a:r>
          </a:p>
          <a:p>
            <a:r>
              <a:rPr lang="en-US" baseline="0" dirty="0" smtClean="0"/>
              <a:t>Research and Academia Centers – LSU Stephenson Disaster Management Institute, (USGS) United State Geological Survey</a:t>
            </a:r>
          </a:p>
          <a:p>
            <a:r>
              <a:rPr lang="en-US" baseline="0" dirty="0" smtClean="0"/>
              <a:t>Public Officials – Governor, Elected and Appointed Officials.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CC32-02D0-4521-AF51-AFD2C177EE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8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E600D5-C509-4760-84CC-27A37DD11B3E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8C46DC-AD91-4EEE-A8DD-2A936F44AA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2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E600D5-C509-4760-84CC-27A37DD11B3E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8C46DC-AD91-4EEE-A8DD-2A936F44AA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0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1FCC955-EDC8-C641-B7EE-09FB459102F8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0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9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856" y="1376772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540" y="2132856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 r="8385" b="80800"/>
          <a:stretch/>
        </p:blipFill>
        <p:spPr bwMode="auto">
          <a:xfrm>
            <a:off x="0" y="-27384"/>
            <a:ext cx="9144000" cy="131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88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rgbClr val="1C437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Clr>
          <a:srgbClr val="214F87"/>
        </a:buClr>
        <a:buSzPct val="9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69913" indent="-233363" algn="l" defTabSz="914400" rtl="0" eaLnBrk="1" latinLnBrk="0" hangingPunct="1">
        <a:spcBef>
          <a:spcPct val="20000"/>
        </a:spcBef>
        <a:buClr>
          <a:srgbClr val="FFC000"/>
        </a:buClr>
        <a:buSzPct val="56000"/>
        <a:buFont typeface="Arial" panose="020B0604020202020204" pitchFamily="34" charset="0"/>
        <a:buChar char="►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4075" indent="-233363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9000"/>
        <a:buFont typeface="Calibri" panose="020F0502020204030204" pitchFamily="34" charset="0"/>
        <a:buChar char="+"/>
        <a:tabLst>
          <a:tab pos="284163" algn="l"/>
        </a:tabLst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7763" indent="-231775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5100" indent="-228600" algn="l" defTabSz="914400" rtl="0" eaLnBrk="1" latinLnBrk="0" hangingPunct="1">
        <a:spcBef>
          <a:spcPct val="20000"/>
        </a:spcBef>
        <a:buClr>
          <a:srgbClr val="245794"/>
        </a:buClr>
        <a:buSzPct val="88000"/>
        <a:buFont typeface="Arial" panose="020B0604020202020204" pitchFamily="34" charset="0"/>
        <a:buChar char="Ⱶ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arrett.Nugent@l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arrick.hesson@la.gov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ipgateway.dhs.gov/dana-na/auth/url_m6p1tLulyMel9bNp/welcome.cg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uth.dhs.gov/oam/hsinlogin/HSINLogin?contextType=external&amp;username=string&amp;ssoCookie:max-age=3600&amp;password=secure_string&amp;challenge_url=/oam/hsinlogin/HSINLogin&amp;ssoCookie=max-age=3600&amp;request_id=-1996732610830758086&amp;authn_try_count=0&amp;locale=en_US&amp;resource_url=http://auth.dhs.gov/fed/idp/wsfed11?wa=wsignin1.0&amp;wtrealm=https://hsin.dhs.gov&amp;wctx=https://hsin.dhs.gov/_layouts/Authenticate.aspx?Source%3d/" TargetMode="External"/><Relationship Id="rId5" Type="http://schemas.openxmlformats.org/officeDocument/2006/relationships/hyperlink" Target="https://pciims.dhs.gov/dana-na/auth/url_22/welcome.cgi" TargetMode="Externa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arrick.Hesson@la.gov" TargetMode="External"/><Relationship Id="rId2" Type="http://schemas.openxmlformats.org/officeDocument/2006/relationships/hyperlink" Target="mailto:GohsepPlanning@l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mes.Haney@la.gov" TargetMode="External"/><Relationship Id="rId5" Type="http://schemas.openxmlformats.org/officeDocument/2006/relationships/hyperlink" Target="mailto:Genea.Catron@la.gov" TargetMode="External"/><Relationship Id="rId4" Type="http://schemas.openxmlformats.org/officeDocument/2006/relationships/hyperlink" Target="mailto:Barrett.Nugent@la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7929" y="3060128"/>
            <a:ext cx="8632329" cy="122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70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Planning Update</a:t>
            </a:r>
            <a:endParaRPr lang="en-US" sz="7000" b="1" cap="small" spc="-34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37484"/>
            <a:ext cx="7886700" cy="1325563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Emergency Management Plan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 Cycle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573" y="2040157"/>
            <a:ext cx="3868340" cy="8239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Year 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06262"/>
            <a:ext cx="3868340" cy="4055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CPG-101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Matrix 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checklist items are satisfied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5881" y="2040157"/>
            <a:ext cx="3887391" cy="8239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Year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06262"/>
            <a:ext cx="3887391" cy="40557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CPG-101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Matrix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EOP content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 checklist</a:t>
            </a:r>
          </a:p>
          <a:p>
            <a:pPr marL="0" indent="0">
              <a:buNone/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Content of plan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Annual report gaps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lanning assumptions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site visit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20055" y="2921876"/>
            <a:ext cx="0" cy="34579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6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056147"/>
            <a:ext cx="8229600" cy="638944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EOP Review Cycle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087997"/>
              </p:ext>
            </p:extLst>
          </p:nvPr>
        </p:nvGraphicFramePr>
        <p:xfrm>
          <a:off x="360327" y="1662540"/>
          <a:ext cx="8423347" cy="5239868"/>
        </p:xfrm>
        <a:graphic>
          <a:graphicData uri="http://schemas.openxmlformats.org/drawingml/2006/table">
            <a:tbl>
              <a:tblPr/>
              <a:tblGrid>
                <a:gridCol w="393214"/>
                <a:gridCol w="598010"/>
                <a:gridCol w="595963"/>
                <a:gridCol w="595963"/>
                <a:gridCol w="294909"/>
                <a:gridCol w="595963"/>
                <a:gridCol w="595963"/>
                <a:gridCol w="589818"/>
                <a:gridCol w="294909"/>
                <a:gridCol w="589818"/>
                <a:gridCol w="581627"/>
                <a:gridCol w="632827"/>
                <a:gridCol w="294909"/>
                <a:gridCol w="589818"/>
                <a:gridCol w="589818"/>
                <a:gridCol w="589818"/>
              </a:tblGrid>
              <a:tr h="13289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1st Quarter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2nd Quarter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3rd Quarter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4th Quarter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FEBRUARY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OCTOBER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26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Jefferson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Morehouse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Madison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Orleans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Lincoln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East Carroll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Tensas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 Bernard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Jackson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 Carroll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Franklin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Plaquemines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Ouachita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Caldwell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95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9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1st Quarter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2nd Quarter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3rd Quarter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4th Quarter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FEBRUARY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OCTOBER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26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Charles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Assumption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Lafayette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Evangeline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John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Terrebonne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Iberia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James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Mary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Landry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Allen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Lafourche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Martin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Vermillion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Jeff Davis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95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9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1st Quarter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2nd Quarter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3rd Quarter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4th Quarter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FEBRUARY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OCTOBER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32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Beauregard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Iberville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East Feliciana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Avoyelles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Calcasieu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Ascension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West Feliciana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Catahoula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Cameron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Livingston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Point Coupee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LaSalle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East Baton Rouge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West Baton Rouge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Concordia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Rapides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95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9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1st Quarter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2nd Quarter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3rd Quarter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4th Quarter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FEBRUARY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OCTOBER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32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Vernon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Red River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 Helena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Natchitoches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Bienville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 Tammany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Caddo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Claiborne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Tangipahoa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Bossier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Webster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Washington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95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895">
                <a:tc gridSpan="2"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Color Key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224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56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56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56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56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56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56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56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56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95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567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46" y="5352331"/>
            <a:ext cx="1437546" cy="137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2" y="2347616"/>
            <a:ext cx="6987265" cy="25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Preparedness Toolkit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 of the document series include: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EOP Development Guidance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Standards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EOP Templates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Planning Standards and Templates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Infrastructure Protection Guide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GOHSEP Preparedness Documentation Standards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Turning Data into Information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we asking the right questions?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Annual Report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Capabilities Estimation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report from Excel based to WebEOC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Engage State Agency partners</a:t>
            </a:r>
          </a:p>
        </p:txBody>
      </p:sp>
    </p:spTree>
    <p:extLst>
      <p:ext uri="{BB962C8B-B14F-4D97-AF65-F5344CB8AC3E}">
        <p14:creationId xmlns:p14="http://schemas.microsoft.com/office/powerpoint/2010/main" val="326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Branch Initiatives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Preparedness Toolkit Document Series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plan annex creation and revision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WebEOC Preparedness board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Includes: Annual Report, EOP Submission, CPG-101 Matrix, additional Preparedness requirements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101 course for local delivery</a:t>
            </a:r>
          </a:p>
        </p:txBody>
      </p:sp>
    </p:spTree>
    <p:extLst>
      <p:ext uri="{BB962C8B-B14F-4D97-AF65-F5344CB8AC3E}">
        <p14:creationId xmlns:p14="http://schemas.microsoft.com/office/powerpoint/2010/main" val="23980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Tools and Reference Materials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and Maintaining Emergency Operations Plans, Comprehensive Preparedness Guide (CPG) 101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Version 2.0, November 2011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Incident Management System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Edition, October 2017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Response Framework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Edition, May 2013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Preparedness Goal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Edition, September 2015</a:t>
            </a:r>
          </a:p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GOHSEP Preparedness Toolkit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coming in 2018</a:t>
            </a:r>
          </a:p>
        </p:txBody>
      </p:sp>
    </p:spTree>
    <p:extLst>
      <p:ext uri="{BB962C8B-B14F-4D97-AF65-F5344CB8AC3E}">
        <p14:creationId xmlns:p14="http://schemas.microsoft.com/office/powerpoint/2010/main" val="1521255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8209" y="3512975"/>
            <a:ext cx="8632329" cy="131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96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Questions?</a:t>
            </a:r>
            <a:endParaRPr lang="en-US" sz="8000" b="1" cap="small" spc="-34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2133600"/>
            <a:ext cx="8153400" cy="1470025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tx2"/>
                </a:solidFill>
              </a:rPr>
              <a:t>Critical </a:t>
            </a:r>
            <a:r>
              <a:rPr lang="en-US" sz="7200" dirty="0" smtClean="0">
                <a:solidFill>
                  <a:schemeClr val="tx2"/>
                </a:solidFill>
              </a:rPr>
              <a:t>Infrastructure</a:t>
            </a:r>
            <a:endParaRPr lang="en-US" sz="72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Barrett Nugent, All Hazards Planner</a:t>
            </a:r>
          </a:p>
          <a:p>
            <a:r>
              <a:rPr lang="en-US" dirty="0" smtClean="0">
                <a:hlinkClick r:id="rId3"/>
              </a:rPr>
              <a:t>Barrett.Nugent@la.gov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(225) 358-5690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2133600"/>
            <a:ext cx="8153400" cy="411480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dirty="0" smtClean="0"/>
              <a:t>Overview of Critical Infrastructure</a:t>
            </a:r>
          </a:p>
          <a:p>
            <a:pPr lvl="1"/>
            <a:r>
              <a:rPr lang="en-US" dirty="0" smtClean="0"/>
              <a:t>Target Audience</a:t>
            </a:r>
          </a:p>
          <a:p>
            <a:r>
              <a:rPr lang="en-US" dirty="0" smtClean="0"/>
              <a:t>Louisiana Infrastructure Protection Guide</a:t>
            </a:r>
          </a:p>
          <a:p>
            <a:r>
              <a:rPr lang="en-US" dirty="0" smtClean="0"/>
              <a:t>Programs Available</a:t>
            </a:r>
          </a:p>
          <a:p>
            <a:r>
              <a:rPr lang="en-US" dirty="0" smtClean="0"/>
              <a:t>Special Event Working Group</a:t>
            </a:r>
          </a:p>
          <a:p>
            <a:r>
              <a:rPr lang="en-US" dirty="0" smtClean="0"/>
              <a:t>CI Data Call</a:t>
            </a:r>
            <a:endParaRPr lang="en-US" dirty="0"/>
          </a:p>
          <a:p>
            <a:r>
              <a:rPr lang="en-US" dirty="0" smtClean="0"/>
              <a:t>Advancing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262" y="3548528"/>
            <a:ext cx="6663559" cy="21796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Darrick Hesson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CEM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Planning Branch Manager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Office: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(225) 925-1706</a:t>
            </a:r>
          </a:p>
          <a:p>
            <a:pPr marL="0" indent="0" algn="ctr">
              <a:buNone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darrick.hesson@la.gov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41" y="2133516"/>
            <a:ext cx="8229600" cy="638944"/>
          </a:xfrm>
        </p:spPr>
        <p:txBody>
          <a:bodyPr>
            <a:noAutofit/>
          </a:bodyPr>
          <a:lstStyle/>
          <a:p>
            <a:r>
              <a:rPr lang="en-US" sz="7200" dirty="0" smtClean="0"/>
              <a:t>Planning Update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00319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678" y="2133600"/>
            <a:ext cx="7886700" cy="4299347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Critical Infrastructure</a:t>
            </a:r>
            <a:r>
              <a:rPr lang="en-US" sz="2400" b="1" dirty="0">
                <a:solidFill>
                  <a:schemeClr val="tx1"/>
                </a:solidFill>
              </a:rPr>
              <a:t> (CI) </a:t>
            </a:r>
            <a:r>
              <a:rPr lang="en-US" sz="2400" dirty="0">
                <a:solidFill>
                  <a:schemeClr val="tx1"/>
                </a:solidFill>
              </a:rPr>
              <a:t>such as </a:t>
            </a:r>
            <a:r>
              <a:rPr lang="en-US" sz="2400" b="1" dirty="0">
                <a:solidFill>
                  <a:srgbClr val="C00000"/>
                </a:solidFill>
              </a:rPr>
              <a:t>food, water, energy</a:t>
            </a:r>
            <a:r>
              <a:rPr lang="en-US" sz="2400" dirty="0">
                <a:solidFill>
                  <a:schemeClr val="tx1"/>
                </a:solidFill>
              </a:rPr>
              <a:t>, etc. represent day-to-day goods and services that are a part of the life of every Louisiana citizen.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CI provides the </a:t>
            </a:r>
            <a:r>
              <a:rPr lang="en-US" sz="2400" b="1" dirty="0">
                <a:solidFill>
                  <a:srgbClr val="C00000"/>
                </a:solidFill>
              </a:rPr>
              <a:t>foundation</a:t>
            </a:r>
            <a:r>
              <a:rPr lang="en-US" sz="2400" dirty="0">
                <a:solidFill>
                  <a:schemeClr val="tx1"/>
                </a:solidFill>
              </a:rPr>
              <a:t> for the states ability to </a:t>
            </a:r>
            <a:r>
              <a:rPr lang="en-US" sz="2400" b="1" dirty="0">
                <a:solidFill>
                  <a:schemeClr val="tx1"/>
                </a:solidFill>
              </a:rPr>
              <a:t>maintain our way of life.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dirty="0">
                <a:solidFill>
                  <a:schemeClr val="tx1"/>
                </a:solidFill>
              </a:rPr>
              <a:t>Protecting</a:t>
            </a:r>
            <a:r>
              <a:rPr lang="en-US" sz="2400" dirty="0">
                <a:solidFill>
                  <a:schemeClr val="tx1"/>
                </a:solidFill>
              </a:rPr>
              <a:t> CI of Louisiana is essential to the state and nation’s security because the local, state, and national well being relies upon a secure and resilient CI system.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7586" y="1435162"/>
            <a:ext cx="7900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2866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 Critical Infrastructure 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226469"/>
            <a:ext cx="3409951" cy="4174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1. Chemical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2. Commercial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3. Communications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4. Critical Manufacturing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5. Dams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6. Defense Industrial </a:t>
            </a:r>
            <a:r>
              <a:rPr lang="en-US" sz="2200" dirty="0">
                <a:solidFill>
                  <a:schemeClr val="tx1"/>
                </a:solidFill>
              </a:rPr>
              <a:t>B</a:t>
            </a:r>
            <a:r>
              <a:rPr lang="en-US" sz="2200" dirty="0" smtClean="0">
                <a:solidFill>
                  <a:schemeClr val="tx1"/>
                </a:solidFill>
              </a:rPr>
              <a:t>ase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7. Emergency Services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8. Energy </a:t>
            </a:r>
          </a:p>
          <a:p>
            <a:pPr marL="0" indent="0">
              <a:buNone/>
            </a:pPr>
            <a:endParaRPr lang="en-US" sz="2600" dirty="0" smtClean="0"/>
          </a:p>
          <a:p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072095" y="2226469"/>
            <a:ext cx="3409951" cy="4174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914400" rtl="0" eaLnBrk="1" latinLnBrk="0" hangingPunct="1">
              <a:spcBef>
                <a:spcPct val="20000"/>
              </a:spcBef>
              <a:buClr>
                <a:srgbClr val="214F87"/>
              </a:buClr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9913" indent="-233363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56000"/>
              <a:buFont typeface="Arial" panose="020B0604020202020204" pitchFamily="34" charset="0"/>
              <a:buChar char="►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4075" indent="-233363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9000"/>
              <a:buFont typeface="Calibri" panose="020F0502020204030204" pitchFamily="34" charset="0"/>
              <a:buChar char="+"/>
              <a:tabLst>
                <a:tab pos="284163" algn="l"/>
              </a:tabLst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7763" indent="-231775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5100" indent="-228600" algn="l" defTabSz="914400" rtl="0" eaLnBrk="1" latinLnBrk="0" hangingPunct="1">
              <a:spcBef>
                <a:spcPct val="20000"/>
              </a:spcBef>
              <a:buClr>
                <a:srgbClr val="245794"/>
              </a:buClr>
              <a:buSzPct val="88000"/>
              <a:buFont typeface="Arial" panose="020B0604020202020204" pitchFamily="34" charset="0"/>
              <a:buChar char="Ⱶ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 smtClean="0"/>
          </a:p>
          <a:p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319752" y="2226469"/>
            <a:ext cx="4356704" cy="4174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914400" rtl="0" eaLnBrk="1" latinLnBrk="0" hangingPunct="1">
              <a:spcBef>
                <a:spcPct val="20000"/>
              </a:spcBef>
              <a:buClr>
                <a:srgbClr val="214F87"/>
              </a:buClr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9913" indent="-233363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56000"/>
              <a:buFont typeface="Arial" panose="020B0604020202020204" pitchFamily="34" charset="0"/>
              <a:buChar char="►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4075" indent="-233363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9000"/>
              <a:buFont typeface="Calibri" panose="020F0502020204030204" pitchFamily="34" charset="0"/>
              <a:buChar char="+"/>
              <a:tabLst>
                <a:tab pos="284163" algn="l"/>
              </a:tabLst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7763" indent="-231775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5100" indent="-228600" algn="l" defTabSz="914400" rtl="0" eaLnBrk="1" latinLnBrk="0" hangingPunct="1">
              <a:spcBef>
                <a:spcPct val="20000"/>
              </a:spcBef>
              <a:buClr>
                <a:srgbClr val="245794"/>
              </a:buClr>
              <a:buSzPct val="88000"/>
              <a:buFont typeface="Arial" panose="020B0604020202020204" pitchFamily="34" charset="0"/>
              <a:buChar char="Ⱶ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9. Financial </a:t>
            </a:r>
            <a:r>
              <a:rPr lang="en-US" sz="2200" dirty="0">
                <a:solidFill>
                  <a:schemeClr val="tx1"/>
                </a:solidFill>
              </a:rPr>
              <a:t>Services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10. Food </a:t>
            </a:r>
            <a:r>
              <a:rPr lang="en-US" sz="2200" dirty="0">
                <a:solidFill>
                  <a:schemeClr val="tx1"/>
                </a:solidFill>
              </a:rPr>
              <a:t>and Agriculture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11. Government </a:t>
            </a:r>
            <a:r>
              <a:rPr lang="en-US" sz="2200" dirty="0">
                <a:solidFill>
                  <a:schemeClr val="tx1"/>
                </a:solidFill>
              </a:rPr>
              <a:t>Facilities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12. Healthcare </a:t>
            </a:r>
            <a:r>
              <a:rPr lang="en-US" sz="2200" dirty="0">
                <a:solidFill>
                  <a:schemeClr val="tx1"/>
                </a:solidFill>
              </a:rPr>
              <a:t>and Public </a:t>
            </a:r>
            <a:r>
              <a:rPr lang="en-US" sz="2200" dirty="0" smtClean="0">
                <a:solidFill>
                  <a:schemeClr val="tx1"/>
                </a:solidFill>
              </a:rPr>
              <a:t>Health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13. Information </a:t>
            </a:r>
            <a:r>
              <a:rPr lang="en-US" sz="2200" dirty="0">
                <a:solidFill>
                  <a:schemeClr val="tx1"/>
                </a:solidFill>
              </a:rPr>
              <a:t>Technology</a:t>
            </a:r>
          </a:p>
          <a:p>
            <a:pPr marL="461963" indent="-461963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14. Nuclear Reactors, Materials</a:t>
            </a:r>
            <a:r>
              <a:rPr lang="en-US" sz="2200" dirty="0">
                <a:solidFill>
                  <a:schemeClr val="tx1"/>
                </a:solidFill>
              </a:rPr>
              <a:t>, and </a:t>
            </a:r>
            <a:r>
              <a:rPr lang="en-US" sz="2200" dirty="0" smtClean="0">
                <a:solidFill>
                  <a:schemeClr val="tx1"/>
                </a:solidFill>
              </a:rPr>
              <a:t>                                                                                             Waste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15. Transportation </a:t>
            </a:r>
            <a:r>
              <a:rPr lang="en-US" sz="2200" dirty="0">
                <a:solidFill>
                  <a:schemeClr val="tx1"/>
                </a:solidFill>
              </a:rPr>
              <a:t>Systems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16. Water </a:t>
            </a:r>
            <a:r>
              <a:rPr lang="en-US" sz="2200" dirty="0">
                <a:solidFill>
                  <a:schemeClr val="tx1"/>
                </a:solidFill>
              </a:rPr>
              <a:t>and Wastewater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Audience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130999"/>
              </p:ext>
            </p:extLst>
          </p:nvPr>
        </p:nvGraphicFramePr>
        <p:xfrm>
          <a:off x="154208" y="2093202"/>
          <a:ext cx="8814895" cy="4559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74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Louisiana Infrastructure Protection Program (LIPP)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reated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educate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infrastructure stakeholders and key resource owners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 critical infrastructure, also providing various conceptual resources that can better prepare local, state, and tribal entities statewide. 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2361922"/>
            <a:ext cx="7886700" cy="4116023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chemeClr val="tx1"/>
                </a:solidFill>
              </a:rPr>
              <a:t>Critical </a:t>
            </a:r>
            <a:r>
              <a:rPr lang="en-US" sz="3100" dirty="0">
                <a:solidFill>
                  <a:schemeClr val="tx1"/>
                </a:solidFill>
              </a:rPr>
              <a:t>Infrastructure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16 Critical Infrastructure Sectors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3100" dirty="0">
                <a:solidFill>
                  <a:schemeClr val="tx1"/>
                </a:solidFill>
              </a:rPr>
              <a:t>Planning</a:t>
            </a:r>
          </a:p>
          <a:p>
            <a:r>
              <a:rPr lang="en-US" sz="3100" dirty="0">
                <a:solidFill>
                  <a:schemeClr val="tx1"/>
                </a:solidFill>
              </a:rPr>
              <a:t>Partnership Forming</a:t>
            </a:r>
          </a:p>
          <a:p>
            <a:r>
              <a:rPr lang="en-US" sz="3100" dirty="0">
                <a:solidFill>
                  <a:schemeClr val="tx1"/>
                </a:solidFill>
              </a:rPr>
              <a:t>Managing Risk</a:t>
            </a:r>
          </a:p>
          <a:p>
            <a:r>
              <a:rPr lang="en-US" sz="3100" dirty="0">
                <a:solidFill>
                  <a:schemeClr val="tx1"/>
                </a:solidFill>
              </a:rPr>
              <a:t>Ensuring Continuous Improvement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524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Implement Critical Infrastructure Planning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56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434" y="1600198"/>
            <a:ext cx="3584028" cy="2300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787" y="1705304"/>
            <a:ext cx="4328949" cy="1784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51" y="4246178"/>
            <a:ext cx="4110436" cy="2036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7613" y="3974067"/>
            <a:ext cx="43617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hlinkClick r:id="rId5"/>
              </a:rPr>
              <a:t>PCII Management System</a:t>
            </a:r>
            <a:endParaRPr lang="en-US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hlinkClick r:id="rId6"/>
              </a:rPr>
              <a:t>Homeland Security Information Network (HSIN)</a:t>
            </a:r>
            <a:endParaRPr lang="en-US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hlinkClick r:id="rId7"/>
              </a:rPr>
              <a:t>IPGateway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0672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/>
              <a:t>Special </a:t>
            </a:r>
            <a:r>
              <a:rPr lang="en-US" dirty="0"/>
              <a:t>Event Working Group </a:t>
            </a:r>
            <a:br>
              <a:rPr lang="en-US" dirty="0"/>
            </a:br>
            <a:r>
              <a:rPr lang="en-US" dirty="0"/>
              <a:t>National Special Event Data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2606566"/>
            <a:ext cx="8229600" cy="38517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 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annual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process that relies on the voluntary participation of state, local, tribal, and territorial personnel from across the country to 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collect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information 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events occurring in their jurisdictions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þ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2018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Special Event Data Call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9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67EC86-6CEE-4203-93D1-8883A823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Infrastructure Data Call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AD9CA5-B6E2-4228-84D8-3808073FC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Collect and maintain critical infrastructure data sets to improve our awareness and understanding of systems in </a:t>
            </a:r>
            <a:r>
              <a:rPr lang="en-US" dirty="0" smtClean="0">
                <a:solidFill>
                  <a:schemeClr val="tx1"/>
                </a:solidFill>
              </a:rPr>
              <a:t>Louisiana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8" y="3838904"/>
            <a:ext cx="8974189" cy="163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84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Advance LA 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Critical Infrastructure Planning</a:t>
            </a:r>
          </a:p>
          <a:p>
            <a:r>
              <a:rPr lang="en-US" dirty="0"/>
              <a:t>Build upon partnership efforts</a:t>
            </a:r>
          </a:p>
          <a:p>
            <a:pPr lvl="1"/>
            <a:r>
              <a:rPr lang="en-US" dirty="0"/>
              <a:t>Become involved in sector-specific and information sharing partnerships</a:t>
            </a:r>
          </a:p>
          <a:p>
            <a:r>
              <a:rPr lang="en-US" dirty="0" smtClean="0"/>
              <a:t>Promote </a:t>
            </a:r>
            <a:r>
              <a:rPr lang="en-US" dirty="0"/>
              <a:t>Learning and Information Sharing</a:t>
            </a:r>
          </a:p>
          <a:p>
            <a:r>
              <a:rPr lang="en-US" dirty="0" smtClean="0"/>
              <a:t>Innovate </a:t>
            </a:r>
            <a:r>
              <a:rPr lang="en-US" dirty="0"/>
              <a:t>in managing </a:t>
            </a:r>
            <a:r>
              <a:rPr lang="en-US" dirty="0" smtClean="0"/>
              <a:t>risk</a:t>
            </a:r>
          </a:p>
          <a:p>
            <a:r>
              <a:rPr lang="en-US" dirty="0" smtClean="0"/>
              <a:t>Fostering continuous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Planning Branch Contact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GOHSEP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MAIN</a:t>
            </a:r>
          </a:p>
          <a:p>
            <a:pPr lvl="1"/>
            <a:r>
              <a:rPr lang="en-US" dirty="0" smtClean="0"/>
              <a:t>(225) 925-7500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BRANCH:</a:t>
            </a:r>
          </a:p>
          <a:p>
            <a:pPr lvl="1"/>
            <a:r>
              <a:rPr lang="en-US" dirty="0" smtClean="0"/>
              <a:t>(225) 925-3633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EMAIL:</a:t>
            </a:r>
          </a:p>
          <a:p>
            <a:pPr lvl="1"/>
            <a:r>
              <a:rPr lang="en-US" dirty="0" smtClean="0">
                <a:hlinkClick r:id="rId2"/>
              </a:rPr>
              <a:t>GohsepPlanning@la.gov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Darrick Hesson, CEM</a:t>
            </a:r>
          </a:p>
          <a:p>
            <a:pPr lvl="1"/>
            <a:r>
              <a:rPr lang="en-US" dirty="0" smtClean="0">
                <a:hlinkClick r:id="rId3"/>
              </a:rPr>
              <a:t>Darrick.Hesson@la.gov</a:t>
            </a:r>
            <a:endParaRPr lang="en-US" dirty="0" smtClean="0"/>
          </a:p>
          <a:p>
            <a:r>
              <a:rPr lang="en-US" dirty="0" smtClean="0"/>
              <a:t>Barrett Nugent</a:t>
            </a:r>
          </a:p>
          <a:p>
            <a:pPr lvl="1"/>
            <a:r>
              <a:rPr lang="en-US" dirty="0" smtClean="0">
                <a:hlinkClick r:id="rId4"/>
              </a:rPr>
              <a:t>Barrett.Nugent@la.gov</a:t>
            </a:r>
            <a:endParaRPr lang="en-US" dirty="0" smtClean="0"/>
          </a:p>
          <a:p>
            <a:r>
              <a:rPr lang="en-US" dirty="0" err="1" smtClean="0"/>
              <a:t>Genea</a:t>
            </a:r>
            <a:r>
              <a:rPr lang="en-US" dirty="0" smtClean="0"/>
              <a:t> Catron</a:t>
            </a:r>
          </a:p>
          <a:p>
            <a:pPr lvl="1"/>
            <a:r>
              <a:rPr lang="en-US" dirty="0" smtClean="0">
                <a:hlinkClick r:id="rId5"/>
              </a:rPr>
              <a:t>Genea.Catron@la.gov</a:t>
            </a:r>
            <a:endParaRPr lang="en-US" dirty="0" smtClean="0"/>
          </a:p>
          <a:p>
            <a:r>
              <a:rPr lang="en-US" dirty="0" smtClean="0"/>
              <a:t>James Haney</a:t>
            </a:r>
          </a:p>
          <a:p>
            <a:pPr lvl="1"/>
            <a:r>
              <a:rPr lang="en-US" dirty="0" smtClean="0">
                <a:hlinkClick r:id="rId6"/>
              </a:rPr>
              <a:t>James.Haney@la.gov</a:t>
            </a:r>
            <a:r>
              <a:rPr lang="en-US" dirty="0" smtClean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98182" y="2367509"/>
            <a:ext cx="0" cy="38747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00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Projects: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Creation, Revision, Update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684849"/>
              </p:ext>
            </p:extLst>
          </p:nvPr>
        </p:nvGraphicFramePr>
        <p:xfrm>
          <a:off x="431800" y="2133600"/>
          <a:ext cx="8229600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751"/>
                <a:gridCol w="2118049"/>
                <a:gridCol w="500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Creation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new plan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documents.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new annex for a hazard or function not yet addressed in the plan.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Rewrite an existing basic plan or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annex to generate a new document.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Revise an existing document because: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Hazard consequences or risk areas change.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concept of operations for emergencies changes.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Lead or support organizations have significant changes in their responsibilities or can no longer perform tasks assigned to them.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training exercise or an actual emergency reveals significant deficiencies in existing planning documents.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specific edits to a limited number of pages to update the document.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Update facts such as: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Agency and personnel name changes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Correction of out-of-date references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Correction of previously identified content errors.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2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8209" y="3512975"/>
            <a:ext cx="8632329" cy="131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96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Questions?</a:t>
            </a:r>
            <a:endParaRPr lang="en-US" sz="8000" b="1" cap="small" spc="-34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6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3257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Structuring an Emergency Operations Plan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75753"/>
            <a:ext cx="3868340" cy="823912"/>
          </a:xfrm>
        </p:spPr>
        <p:txBody>
          <a:bodyPr/>
          <a:lstStyle/>
          <a:p>
            <a:r>
              <a:rPr lang="en-US" sz="2400" dirty="0" smtClean="0"/>
              <a:t>Traditional Functional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99665"/>
            <a:ext cx="3868340" cy="3684588"/>
          </a:xfrm>
        </p:spPr>
        <p:txBody>
          <a:bodyPr/>
          <a:lstStyle/>
          <a:p>
            <a:r>
              <a:rPr lang="en-US" dirty="0" smtClean="0"/>
              <a:t>Older format</a:t>
            </a:r>
          </a:p>
          <a:p>
            <a:r>
              <a:rPr lang="en-US" dirty="0" smtClean="0"/>
              <a:t>Three major sections:</a:t>
            </a:r>
          </a:p>
          <a:p>
            <a:pPr lvl="1"/>
            <a:r>
              <a:rPr lang="en-US" dirty="0" smtClean="0"/>
              <a:t>Basic </a:t>
            </a:r>
            <a:r>
              <a:rPr lang="en-US" dirty="0"/>
              <a:t>P</a:t>
            </a:r>
            <a:r>
              <a:rPr lang="en-US" dirty="0" smtClean="0"/>
              <a:t>lan</a:t>
            </a:r>
          </a:p>
          <a:p>
            <a:pPr lvl="1"/>
            <a:r>
              <a:rPr lang="en-US" dirty="0" smtClean="0"/>
              <a:t>Functional Annexes</a:t>
            </a:r>
          </a:p>
          <a:p>
            <a:pPr lvl="1"/>
            <a:r>
              <a:rPr lang="en-US" dirty="0" smtClean="0"/>
              <a:t>Hazard-specific Annexes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75753"/>
            <a:ext cx="3887391" cy="823912"/>
          </a:xfrm>
        </p:spPr>
        <p:txBody>
          <a:bodyPr>
            <a:noAutofit/>
          </a:bodyPr>
          <a:lstStyle/>
          <a:p>
            <a:r>
              <a:rPr lang="en-US" sz="2400" dirty="0" smtClean="0"/>
              <a:t>Emergency Support Function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99665"/>
            <a:ext cx="3887391" cy="36845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Used in the NRF</a:t>
            </a:r>
          </a:p>
          <a:p>
            <a:r>
              <a:rPr lang="en-US" dirty="0" smtClean="0"/>
              <a:t>Used at state-level</a:t>
            </a:r>
          </a:p>
          <a:p>
            <a:r>
              <a:rPr lang="en-US" dirty="0" smtClean="0"/>
              <a:t>Four main components:</a:t>
            </a:r>
          </a:p>
          <a:p>
            <a:pPr lvl="1"/>
            <a:r>
              <a:rPr lang="en-US" dirty="0" smtClean="0"/>
              <a:t>Basic Plan</a:t>
            </a:r>
          </a:p>
          <a:p>
            <a:pPr lvl="1"/>
            <a:r>
              <a:rPr lang="en-US" dirty="0" smtClean="0"/>
              <a:t>Support Function Annexes</a:t>
            </a:r>
          </a:p>
          <a:p>
            <a:pPr lvl="1"/>
            <a:r>
              <a:rPr lang="en-US" dirty="0" smtClean="0"/>
              <a:t>Emergency Support Function Annexes</a:t>
            </a:r>
          </a:p>
          <a:p>
            <a:pPr lvl="1"/>
            <a:r>
              <a:rPr lang="en-US" dirty="0" smtClean="0"/>
              <a:t>Hazard-specific Annexes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98182" y="2364828"/>
            <a:ext cx="0" cy="37311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20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 Plan Components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Basic Plan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Top-level basis for the annexes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Support Functions Annexes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Align with federally coordinated support functions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Function Annexes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Cover additional support functions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Hazard Annexes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 detailed information about hazards and how they intersect with support functions</a:t>
            </a:r>
          </a:p>
        </p:txBody>
      </p:sp>
    </p:spTree>
    <p:extLst>
      <p:ext uri="{BB962C8B-B14F-4D97-AF65-F5344CB8AC3E}">
        <p14:creationId xmlns:p14="http://schemas.microsoft.com/office/powerpoint/2010/main" val="12900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Operation Plan Format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281332"/>
              </p:ext>
            </p:extLst>
          </p:nvPr>
        </p:nvGraphicFramePr>
        <p:xfrm>
          <a:off x="431800" y="2133600"/>
          <a:ext cx="82296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10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Plan Review Process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step-by-step process explained in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Preparedness Toolkit Document Series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Locals continue to operate on 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 year technical review cycle for EOP’s</a:t>
            </a:r>
          </a:p>
          <a:p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due biennially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between June 1 – 30.</a:t>
            </a:r>
          </a:p>
        </p:txBody>
      </p:sp>
    </p:spTree>
    <p:extLst>
      <p:ext uri="{BB962C8B-B14F-4D97-AF65-F5344CB8AC3E}">
        <p14:creationId xmlns:p14="http://schemas.microsoft.com/office/powerpoint/2010/main" val="15500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Plan Review Process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 Plans reviewed per quarter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GOHSEP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GOHSEP Planner’s utilize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red-teaming approach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Locals complete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content requirement checklist</a:t>
            </a:r>
            <a:endParaRPr lang="en-US" b="1" dirty="0"/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uploaded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ebEOC</a:t>
            </a:r>
          </a:p>
        </p:txBody>
      </p:sp>
    </p:spTree>
    <p:extLst>
      <p:ext uri="{BB962C8B-B14F-4D97-AF65-F5344CB8AC3E}">
        <p14:creationId xmlns:p14="http://schemas.microsoft.com/office/powerpoint/2010/main" val="15500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Approach to CONOPS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Concept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 (CONOPS) section explains in broad terms the decision maker’s or leader’s intent with regard to an operation.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383fe21-241c-4b58-a6fa-ef802baabd5f">
      <UserInfo>
        <DisplayName/>
        <AccountId xsi:nil="true"/>
        <AccountType/>
      </UserInfo>
    </Own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5296AA4CB44AAC993CF3D2FFA90A" ma:contentTypeVersion="0" ma:contentTypeDescription="Create a new document." ma:contentTypeScope="" ma:versionID="aca7f2fccd4ea3c50fbd5cd04c7b52cc">
  <xsd:schema xmlns:xsd="http://www.w3.org/2001/XMLSchema" xmlns:xs="http://www.w3.org/2001/XMLSchema" xmlns:p="http://schemas.microsoft.com/office/2006/metadata/properties" xmlns:ns2="9383fe21-241c-4b58-a6fa-ef802baabd5f" targetNamespace="http://schemas.microsoft.com/office/2006/metadata/properties" ma:root="true" ma:fieldsID="aa856dbb0ad6a99fea3cb64e1314eb2c" ns2:_="">
    <xsd:import namespace="9383fe21-241c-4b58-a6fa-ef802baabd5f"/>
    <xsd:element name="properties">
      <xsd:complexType>
        <xsd:sequence>
          <xsd:element name="documentManagement">
            <xsd:complexType>
              <xsd:all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3fe21-241c-4b58-a6fa-ef802baabd5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harePointGroup="0" ma:internalName="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390AD5-B056-4343-ACFB-CE81A1B377FA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9383fe21-241c-4b58-a6fa-ef802baabd5f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1926536-1DD9-4EE9-A742-FF809EA6B5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3fe21-241c-4b58-a6fa-ef802baab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C56563-E795-4551-B830-CCF9D9C98A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9071</TotalTime>
  <Words>1335</Words>
  <Application>Microsoft Office PowerPoint</Application>
  <PresentationFormat>On-screen Show (4:3)</PresentationFormat>
  <Paragraphs>401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PowerPoint Presentation</vt:lpstr>
      <vt:lpstr>Planning Update</vt:lpstr>
      <vt:lpstr>Planning Projects: Creation, Revision, Update</vt:lpstr>
      <vt:lpstr>Structuring an Emergency Operations Plan</vt:lpstr>
      <vt:lpstr>State Plan Components</vt:lpstr>
      <vt:lpstr>Emergency Operation Plan Format</vt:lpstr>
      <vt:lpstr>Local Plan Review Process</vt:lpstr>
      <vt:lpstr>Local Plan Review Process</vt:lpstr>
      <vt:lpstr>New Approach to CONOPS</vt:lpstr>
      <vt:lpstr>Local Emergency Management Plan 4 Year Cycle</vt:lpstr>
      <vt:lpstr>Local EOP Review Cycle</vt:lpstr>
      <vt:lpstr>PowerPoint Presentation</vt:lpstr>
      <vt:lpstr>The Preparedness Toolkit</vt:lpstr>
      <vt:lpstr>Turning Data into Information</vt:lpstr>
      <vt:lpstr>Additional Branch Initiatives</vt:lpstr>
      <vt:lpstr>Tools and Reference Materials</vt:lpstr>
      <vt:lpstr>PowerPoint Presentation</vt:lpstr>
      <vt:lpstr>Critical Infrastructure</vt:lpstr>
      <vt:lpstr>Critical Points</vt:lpstr>
      <vt:lpstr>PowerPoint Presentation</vt:lpstr>
      <vt:lpstr>16 Critical Infrastructure Sectors</vt:lpstr>
      <vt:lpstr>Target Audience </vt:lpstr>
      <vt:lpstr>Louisiana Infrastructure Protection Program (LIPP)</vt:lpstr>
      <vt:lpstr>PowerPoint Presentation</vt:lpstr>
      <vt:lpstr>PowerPoint Presentation</vt:lpstr>
      <vt:lpstr> Special Event Working Group  National Special Event Data Call</vt:lpstr>
      <vt:lpstr>Critical Infrastructure Data Call </vt:lpstr>
      <vt:lpstr>Steps to Advance LA CI</vt:lpstr>
      <vt:lpstr>  Planning Branch Contact Information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GOHSEPSlideMaster_Prepare_2015</dc:title>
  <dc:creator>swb</dc:creator>
  <dc:description/>
  <cp:lastModifiedBy>Dayries, Christina</cp:lastModifiedBy>
  <cp:revision>124</cp:revision>
  <cp:lastPrinted>2017-12-11T20:10:01Z</cp:lastPrinted>
  <dcterms:created xsi:type="dcterms:W3CDTF">2015-09-22T16:44:38Z</dcterms:created>
  <dcterms:modified xsi:type="dcterms:W3CDTF">2018-05-08T21:15:20Z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s">
    <vt:lpwstr/>
  </property>
  <property fmtid="{D5CDD505-2E9C-101B-9397-08002B2CF9AE}" pid="3" name="ContentTypeId">
    <vt:lpwstr>0x010100CB9C5296AA4CB44AAC993CF3D2FFA90A</vt:lpwstr>
  </property>
  <property fmtid="{D5CDD505-2E9C-101B-9397-08002B2CF9AE}" pid="4" name="ContentType">
    <vt:lpwstr>Slide</vt:lpwstr>
  </property>
  <property fmtid="{D5CDD505-2E9C-101B-9397-08002B2CF9AE}" pid="5" name="Presentation">
    <vt:lpwstr>GOHSEPSlideMaster_Prepare_2015</vt:lpwstr>
  </property>
  <property fmtid="{D5CDD505-2E9C-101B-9397-08002B2CF9AE}" pid="6" name="SlideDescription">
    <vt:lpwstr/>
  </property>
</Properties>
</file>