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20" r:id="rId2"/>
    <p:sldId id="321" r:id="rId3"/>
    <p:sldId id="322" r:id="rId4"/>
    <p:sldId id="323" r:id="rId5"/>
    <p:sldId id="324" r:id="rId6"/>
    <p:sldId id="325" r:id="rId7"/>
    <p:sldId id="326" r:id="rId8"/>
    <p:sldId id="327" r:id="rId9"/>
    <p:sldId id="328" r:id="rId10"/>
    <p:sldId id="310" r:id="rId11"/>
    <p:sldId id="329" r:id="rId12"/>
    <p:sldId id="340" r:id="rId13"/>
    <p:sldId id="313" r:id="rId14"/>
    <p:sldId id="330" r:id="rId15"/>
    <p:sldId id="331" r:id="rId16"/>
    <p:sldId id="332" r:id="rId17"/>
    <p:sldId id="333" r:id="rId18"/>
    <p:sldId id="334" r:id="rId19"/>
    <p:sldId id="335" r:id="rId20"/>
    <p:sldId id="336" r:id="rId21"/>
    <p:sldId id="337" r:id="rId22"/>
    <p:sldId id="341" r:id="rId23"/>
    <p:sldId id="342" r:id="rId24"/>
    <p:sldId id="319" r:id="rId25"/>
    <p:sldId id="338" r:id="rId26"/>
    <p:sldId id="339" r:id="rId27"/>
    <p:sldId id="344" r:id="rId28"/>
    <p:sldId id="345" r:id="rId29"/>
  </p:sldIdLst>
  <p:sldSz cx="12188825"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115" d="100"/>
          <a:sy n="115" d="100"/>
        </p:scale>
        <p:origin x="378" y="12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Subscribers</c:v>
                </c:pt>
              </c:strCache>
            </c:strRef>
          </c:tx>
          <c:spPr>
            <a:solidFill>
              <a:schemeClr val="tx1"/>
            </a:solidFill>
            <a:ln w="60325">
              <a:solidFill>
                <a:srgbClr val="FFC000"/>
              </a:solidFill>
            </a:ln>
            <a:effectLst/>
            <a:sp3d contourW="60325">
              <a:contourClr>
                <a:srgbClr val="FFC000"/>
              </a:contourClr>
            </a:sp3d>
          </c:spPr>
          <c:invertIfNegative val="0"/>
          <c:cat>
            <c:numRef>
              <c:f>Sheet1!$A$2:$A$13</c:f>
              <c:numCache>
                <c:formatCode>mmm\-yy</c:formatCode>
                <c:ptCount val="12"/>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numCache>
            </c:numRef>
          </c:cat>
          <c:val>
            <c:numRef>
              <c:f>Sheet1!$B$2:$B$13</c:f>
              <c:numCache>
                <c:formatCode>#,##0</c:formatCode>
                <c:ptCount val="12"/>
                <c:pt idx="0">
                  <c:v>115715</c:v>
                </c:pt>
                <c:pt idx="1">
                  <c:v>115890</c:v>
                </c:pt>
                <c:pt idx="2">
                  <c:v>116355</c:v>
                </c:pt>
                <c:pt idx="3">
                  <c:v>116534</c:v>
                </c:pt>
                <c:pt idx="4">
                  <c:v>116800</c:v>
                </c:pt>
                <c:pt idx="5">
                  <c:v>117184</c:v>
                </c:pt>
                <c:pt idx="6">
                  <c:v>117619</c:v>
                </c:pt>
                <c:pt idx="7">
                  <c:v>117947</c:v>
                </c:pt>
                <c:pt idx="8">
                  <c:v>118037</c:v>
                </c:pt>
                <c:pt idx="9">
                  <c:v>118221</c:v>
                </c:pt>
                <c:pt idx="10">
                  <c:v>118498</c:v>
                </c:pt>
                <c:pt idx="11">
                  <c:v>118901</c:v>
                </c:pt>
              </c:numCache>
            </c:numRef>
          </c:val>
          <c:extLst>
            <c:ext xmlns:c16="http://schemas.microsoft.com/office/drawing/2014/chart" uri="{C3380CC4-5D6E-409C-BE32-E72D297353CC}">
              <c16:uniqueId val="{00000000-FD44-4D02-9E7B-EE191A77EA4E}"/>
            </c:ext>
          </c:extLst>
        </c:ser>
        <c:dLbls>
          <c:showLegendKey val="0"/>
          <c:showVal val="0"/>
          <c:showCatName val="0"/>
          <c:showSerName val="0"/>
          <c:showPercent val="0"/>
          <c:showBubbleSize val="0"/>
        </c:dLbls>
        <c:gapWidth val="150"/>
        <c:shape val="box"/>
        <c:axId val="572623744"/>
        <c:axId val="572616528"/>
        <c:axId val="566686600"/>
      </c:bar3DChart>
      <c:dateAx>
        <c:axId val="572623744"/>
        <c:scaling>
          <c:orientation val="minMax"/>
        </c:scaling>
        <c:delete val="1"/>
        <c:axPos val="b"/>
        <c:numFmt formatCode="mmm\-yy" sourceLinked="1"/>
        <c:majorTickMark val="none"/>
        <c:minorTickMark val="none"/>
        <c:tickLblPos val="nextTo"/>
        <c:crossAx val="572616528"/>
        <c:crosses val="autoZero"/>
        <c:auto val="1"/>
        <c:lblOffset val="100"/>
        <c:baseTimeUnit val="months"/>
      </c:dateAx>
      <c:valAx>
        <c:axId val="572616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72623744"/>
        <c:crosses val="autoZero"/>
        <c:crossBetween val="between"/>
      </c:valAx>
      <c:serAx>
        <c:axId val="566686600"/>
        <c:scaling>
          <c:orientation val="minMax"/>
        </c:scaling>
        <c:delete val="1"/>
        <c:axPos val="b"/>
        <c:majorTickMark val="none"/>
        <c:minorTickMark val="none"/>
        <c:tickLblPos val="nextTo"/>
        <c:crossAx val="572616528"/>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dTable>
      <c:spPr>
        <a:noFill/>
        <a:ln w="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1243410698169"/>
          <c:y val="2.2441884030032971E-2"/>
          <c:w val="0.88983357072601665"/>
          <c:h val="0.84649712571239333"/>
        </c:manualLayout>
      </c:layout>
      <c:barChart>
        <c:barDir val="col"/>
        <c:grouping val="stacked"/>
        <c:varyColors val="0"/>
        <c:ser>
          <c:idx val="0"/>
          <c:order val="0"/>
          <c:tx>
            <c:strRef>
              <c:f>Sheet1!$B$1</c:f>
              <c:strCache>
                <c:ptCount val="1"/>
                <c:pt idx="0">
                  <c:v>Daily PTT</c:v>
                </c:pt>
              </c:strCache>
            </c:strRef>
          </c:tx>
          <c:spPr>
            <a:solidFill>
              <a:schemeClr val="tx1"/>
            </a:solidFill>
            <a:ln w="73025">
              <a:solidFill>
                <a:srgbClr val="FFC000"/>
              </a:solidFill>
            </a:ln>
            <a:effectLst/>
          </c:spPr>
          <c:invertIfNegative val="0"/>
          <c:dPt>
            <c:idx val="0"/>
            <c:invertIfNegative val="0"/>
            <c:bubble3D val="0"/>
            <c:spPr>
              <a:solidFill>
                <a:schemeClr val="tx1"/>
              </a:solidFill>
              <a:ln w="73025" cap="rnd">
                <a:solidFill>
                  <a:srgbClr val="FFC000"/>
                </a:solidFill>
                <a:round/>
              </a:ln>
              <a:effectLst/>
            </c:spPr>
            <c:extLst>
              <c:ext xmlns:c16="http://schemas.microsoft.com/office/drawing/2014/chart" uri="{C3380CC4-5D6E-409C-BE32-E72D297353CC}">
                <c16:uniqueId val="{00000004-CF1F-441D-942D-1105BA39364E}"/>
              </c:ext>
            </c:extLst>
          </c:dPt>
          <c:cat>
            <c:numRef>
              <c:f>Sheet1!$A$2:$A$13</c:f>
              <c:numCache>
                <c:formatCode>mmm\-yy</c:formatCode>
                <c:ptCount val="12"/>
                <c:pt idx="0">
                  <c:v>44835</c:v>
                </c:pt>
                <c:pt idx="1">
                  <c:v>44866</c:v>
                </c:pt>
                <c:pt idx="2">
                  <c:v>44896</c:v>
                </c:pt>
                <c:pt idx="3">
                  <c:v>44927</c:v>
                </c:pt>
                <c:pt idx="4">
                  <c:v>44958</c:v>
                </c:pt>
                <c:pt idx="5">
                  <c:v>44986</c:v>
                </c:pt>
                <c:pt idx="6">
                  <c:v>45017</c:v>
                </c:pt>
                <c:pt idx="7">
                  <c:v>45047</c:v>
                </c:pt>
                <c:pt idx="8">
                  <c:v>45078</c:v>
                </c:pt>
                <c:pt idx="9">
                  <c:v>45108</c:v>
                </c:pt>
                <c:pt idx="10">
                  <c:v>45139</c:v>
                </c:pt>
                <c:pt idx="11">
                  <c:v>45199</c:v>
                </c:pt>
              </c:numCache>
            </c:numRef>
          </c:cat>
          <c:val>
            <c:numRef>
              <c:f>Sheet1!$B$2:$B$13</c:f>
              <c:numCache>
                <c:formatCode>#,##0</c:formatCode>
                <c:ptCount val="12"/>
                <c:pt idx="0">
                  <c:v>360137</c:v>
                </c:pt>
                <c:pt idx="1">
                  <c:v>337792</c:v>
                </c:pt>
                <c:pt idx="2">
                  <c:v>338906</c:v>
                </c:pt>
                <c:pt idx="3">
                  <c:v>349882</c:v>
                </c:pt>
                <c:pt idx="4">
                  <c:v>376519</c:v>
                </c:pt>
                <c:pt idx="5">
                  <c:v>364859</c:v>
                </c:pt>
                <c:pt idx="6">
                  <c:v>347895</c:v>
                </c:pt>
                <c:pt idx="7">
                  <c:v>365762</c:v>
                </c:pt>
                <c:pt idx="8">
                  <c:v>360485</c:v>
                </c:pt>
                <c:pt idx="9">
                  <c:v>345171</c:v>
                </c:pt>
                <c:pt idx="10">
                  <c:v>394628</c:v>
                </c:pt>
                <c:pt idx="11">
                  <c:v>362276</c:v>
                </c:pt>
              </c:numCache>
            </c:numRef>
          </c:val>
          <c:extLst>
            <c:ext xmlns:c16="http://schemas.microsoft.com/office/drawing/2014/chart" uri="{C3380CC4-5D6E-409C-BE32-E72D297353CC}">
              <c16:uniqueId val="{00000000-CF1F-441D-942D-1105BA39364E}"/>
            </c:ext>
          </c:extLst>
        </c:ser>
        <c:dLbls>
          <c:showLegendKey val="0"/>
          <c:showVal val="0"/>
          <c:showCatName val="0"/>
          <c:showSerName val="0"/>
          <c:showPercent val="0"/>
          <c:showBubbleSize val="0"/>
        </c:dLbls>
        <c:gapWidth val="150"/>
        <c:overlap val="100"/>
        <c:axId val="568695384"/>
        <c:axId val="568693088"/>
      </c:barChart>
      <c:dateAx>
        <c:axId val="568695384"/>
        <c:scaling>
          <c:orientation val="minMax"/>
        </c:scaling>
        <c:delete val="1"/>
        <c:axPos val="b"/>
        <c:numFmt formatCode="mmm\-yy" sourceLinked="1"/>
        <c:majorTickMark val="none"/>
        <c:minorTickMark val="none"/>
        <c:tickLblPos val="nextTo"/>
        <c:crossAx val="568693088"/>
        <c:crosses val="autoZero"/>
        <c:auto val="1"/>
        <c:lblOffset val="100"/>
        <c:baseTimeUnit val="months"/>
      </c:dateAx>
      <c:valAx>
        <c:axId val="56869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8695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Monthly PTT</c:v>
                </c:pt>
              </c:strCache>
            </c:strRef>
          </c:tx>
          <c:spPr>
            <a:solidFill>
              <a:schemeClr val="tx1"/>
            </a:solidFill>
            <a:ln w="60325">
              <a:solidFill>
                <a:srgbClr val="FFC000"/>
              </a:solidFill>
            </a:ln>
            <a:effectLst/>
          </c:spPr>
          <c:invertIfNegative val="0"/>
          <c:cat>
            <c:numRef>
              <c:f>Sheet1!$A$2:$A$13</c:f>
              <c:numCache>
                <c:formatCode>mmm\-yy</c:formatCode>
                <c:ptCount val="12"/>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numCache>
            </c:numRef>
          </c:cat>
          <c:val>
            <c:numRef>
              <c:f>Sheet1!$B$2:$B$13</c:f>
              <c:numCache>
                <c:formatCode>#,##0</c:formatCode>
                <c:ptCount val="12"/>
                <c:pt idx="0">
                  <c:v>11164220</c:v>
                </c:pt>
                <c:pt idx="1">
                  <c:v>10133735</c:v>
                </c:pt>
                <c:pt idx="2">
                  <c:v>10506072</c:v>
                </c:pt>
                <c:pt idx="3">
                  <c:v>10846366</c:v>
                </c:pt>
                <c:pt idx="4">
                  <c:v>10542536</c:v>
                </c:pt>
                <c:pt idx="5">
                  <c:v>11310647</c:v>
                </c:pt>
                <c:pt idx="6">
                  <c:v>10436829</c:v>
                </c:pt>
                <c:pt idx="7">
                  <c:v>11338615</c:v>
                </c:pt>
                <c:pt idx="8">
                  <c:v>10814533</c:v>
                </c:pt>
                <c:pt idx="9">
                  <c:v>10700283</c:v>
                </c:pt>
                <c:pt idx="10">
                  <c:v>11838838</c:v>
                </c:pt>
                <c:pt idx="11">
                  <c:v>10868280</c:v>
                </c:pt>
              </c:numCache>
            </c:numRef>
          </c:val>
          <c:extLst>
            <c:ext xmlns:c16="http://schemas.microsoft.com/office/drawing/2014/chart" uri="{C3380CC4-5D6E-409C-BE32-E72D297353CC}">
              <c16:uniqueId val="{00000000-6E77-4983-AC6A-4E6A5C1A278A}"/>
            </c:ext>
          </c:extLst>
        </c:ser>
        <c:dLbls>
          <c:showLegendKey val="0"/>
          <c:showVal val="0"/>
          <c:showCatName val="0"/>
          <c:showSerName val="0"/>
          <c:showPercent val="0"/>
          <c:showBubbleSize val="0"/>
        </c:dLbls>
        <c:gapWidth val="150"/>
        <c:axId val="415884976"/>
        <c:axId val="415893176"/>
      </c:barChart>
      <c:dateAx>
        <c:axId val="415884976"/>
        <c:scaling>
          <c:orientation val="minMax"/>
        </c:scaling>
        <c:delete val="1"/>
        <c:axPos val="b"/>
        <c:numFmt formatCode="mmm\-yy" sourceLinked="1"/>
        <c:majorTickMark val="none"/>
        <c:minorTickMark val="none"/>
        <c:tickLblPos val="nextTo"/>
        <c:crossAx val="415893176"/>
        <c:crosses val="autoZero"/>
        <c:auto val="1"/>
        <c:lblOffset val="100"/>
        <c:baseTimeUnit val="months"/>
      </c:dateAx>
      <c:valAx>
        <c:axId val="41589317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41588497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Busies</c:v>
                </c:pt>
              </c:strCache>
            </c:strRef>
          </c:tx>
          <c:spPr>
            <a:solidFill>
              <a:schemeClr val="tx1"/>
            </a:solidFill>
            <a:ln w="60325" cmpd="sng">
              <a:solidFill>
                <a:srgbClr val="FFC000">
                  <a:alpha val="91000"/>
                </a:srgbClr>
              </a:solidFill>
              <a:prstDash val="solid"/>
            </a:ln>
            <a:effectLst>
              <a:outerShdw blurRad="50800" dist="50800" dir="5400000" sx="1000" sy="1000" algn="ctr" rotWithShape="0">
                <a:srgbClr val="FFC000"/>
              </a:outerShdw>
            </a:effectLst>
          </c:spPr>
          <c:invertIfNegative val="0"/>
          <c:dPt>
            <c:idx val="8"/>
            <c:invertIfNegative val="0"/>
            <c:bubble3D val="0"/>
            <c:extLst>
              <c:ext xmlns:c16="http://schemas.microsoft.com/office/drawing/2014/chart" uri="{C3380CC4-5D6E-409C-BE32-E72D297353CC}">
                <c16:uniqueId val="{00000000-92B8-4209-8E2F-57F0139723C0}"/>
              </c:ext>
            </c:extLst>
          </c:dPt>
          <c:dPt>
            <c:idx val="11"/>
            <c:invertIfNegative val="0"/>
            <c:bubble3D val="0"/>
            <c:extLst>
              <c:ext xmlns:c16="http://schemas.microsoft.com/office/drawing/2014/chart" uri="{C3380CC4-5D6E-409C-BE32-E72D297353CC}">
                <c16:uniqueId val="{00000001-92B8-4209-8E2F-57F0139723C0}"/>
              </c:ext>
            </c:extLst>
          </c:dPt>
          <c:cat>
            <c:numRef>
              <c:f>Sheet1!$A$2:$A$13</c:f>
              <c:numCache>
                <c:formatCode>mmm\-yy</c:formatCode>
                <c:ptCount val="12"/>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numCache>
            </c:numRef>
          </c:cat>
          <c:val>
            <c:numRef>
              <c:f>Sheet1!$B$2:$B$13</c:f>
              <c:numCache>
                <c:formatCode>#,##0</c:formatCode>
                <c:ptCount val="12"/>
                <c:pt idx="0">
                  <c:v>310</c:v>
                </c:pt>
                <c:pt idx="1">
                  <c:v>99</c:v>
                </c:pt>
                <c:pt idx="2">
                  <c:v>426</c:v>
                </c:pt>
                <c:pt idx="3">
                  <c:v>136</c:v>
                </c:pt>
                <c:pt idx="4">
                  <c:v>433</c:v>
                </c:pt>
                <c:pt idx="5">
                  <c:v>261</c:v>
                </c:pt>
                <c:pt idx="6">
                  <c:v>154</c:v>
                </c:pt>
                <c:pt idx="7">
                  <c:v>4947</c:v>
                </c:pt>
                <c:pt idx="8">
                  <c:v>567</c:v>
                </c:pt>
                <c:pt idx="9">
                  <c:v>218</c:v>
                </c:pt>
                <c:pt idx="10">
                  <c:v>7399</c:v>
                </c:pt>
                <c:pt idx="11">
                  <c:v>177</c:v>
                </c:pt>
              </c:numCache>
            </c:numRef>
          </c:val>
          <c:extLst>
            <c:ext xmlns:c16="http://schemas.microsoft.com/office/drawing/2014/chart" uri="{C3380CC4-5D6E-409C-BE32-E72D297353CC}">
              <c16:uniqueId val="{00000000-535F-4CD0-B246-FD0E75C79F96}"/>
            </c:ext>
          </c:extLst>
        </c:ser>
        <c:dLbls>
          <c:showLegendKey val="0"/>
          <c:showVal val="0"/>
          <c:showCatName val="0"/>
          <c:showSerName val="0"/>
          <c:showPercent val="0"/>
          <c:showBubbleSize val="0"/>
        </c:dLbls>
        <c:gapWidth val="150"/>
        <c:overlap val="100"/>
        <c:axId val="557629336"/>
        <c:axId val="557631960"/>
      </c:barChart>
      <c:dateAx>
        <c:axId val="557629336"/>
        <c:scaling>
          <c:orientation val="minMax"/>
        </c:scaling>
        <c:delete val="1"/>
        <c:axPos val="b"/>
        <c:numFmt formatCode="mmm\-yy" sourceLinked="1"/>
        <c:majorTickMark val="none"/>
        <c:minorTickMark val="none"/>
        <c:tickLblPos val="nextTo"/>
        <c:crossAx val="557631960"/>
        <c:crosses val="autoZero"/>
        <c:auto val="1"/>
        <c:lblOffset val="100"/>
        <c:baseTimeUnit val="months"/>
      </c:dateAx>
      <c:valAx>
        <c:axId val="557631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76293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solidFill>
          <a:schemeClr val="tx1"/>
        </a:solidFill>
        <a:ln>
          <a:solidFill>
            <a:schemeClr val="tx1"/>
          </a:solid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601057152847175E-2"/>
          <c:y val="0.14851039111914288"/>
          <c:w val="0.85863150317889092"/>
          <c:h val="0.82143506367259644"/>
        </c:manualLayout>
      </c:layout>
      <c:pie3DChart>
        <c:varyColors val="1"/>
        <c:ser>
          <c:idx val="0"/>
          <c:order val="0"/>
          <c:tx>
            <c:strRef>
              <c:f>Sheet1!$B$1</c:f>
              <c:strCache>
                <c:ptCount val="1"/>
                <c:pt idx="0">
                  <c:v>What were the issues?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0F7-4C73-A9F7-B2CF8AD54E40}"/>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30F7-4C73-A9F7-B2CF8AD54E40}"/>
              </c:ext>
            </c:extLst>
          </c:dPt>
          <c:dPt>
            <c:idx val="2"/>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0F7-4C73-A9F7-B2CF8AD54E40}"/>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629-4716-A1FA-EC69F91C40C0}"/>
              </c:ext>
            </c:extLst>
          </c:dPt>
          <c:dLbls>
            <c:dLbl>
              <c:idx val="0"/>
              <c:layout/>
              <c:tx>
                <c:rich>
                  <a:bodyPr/>
                  <a:lstStyle/>
                  <a:p>
                    <a:r>
                      <a:rPr lang="en-US" dirty="0" smtClean="0"/>
                      <a:t>69%</a:t>
                    </a:r>
                    <a:endParaRPr lang="en-US" dirty="0"/>
                  </a:p>
                </c:rich>
              </c:tx>
              <c:dLblPos val="ct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0F7-4C73-A9F7-B2CF8AD54E40}"/>
                </c:ext>
              </c:extLst>
            </c:dLbl>
            <c:dLbl>
              <c:idx val="1"/>
              <c:layout/>
              <c:tx>
                <c:rich>
                  <a:bodyPr/>
                  <a:lstStyle/>
                  <a:p>
                    <a:r>
                      <a:rPr lang="en-US" smtClean="0"/>
                      <a:t>13%</a:t>
                    </a:r>
                    <a:endParaRPr lang="en-US"/>
                  </a:p>
                </c:rich>
              </c:tx>
              <c:dLblPos val="ct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0F7-4C73-A9F7-B2CF8AD54E40}"/>
                </c:ext>
              </c:extLst>
            </c:dLbl>
            <c:dLbl>
              <c:idx val="2"/>
              <c:layout/>
              <c:tx>
                <c:rich>
                  <a:bodyPr/>
                  <a:lstStyle/>
                  <a:p>
                    <a:fld id="{2E04D58D-631E-411F-8417-DD1FA8CBD06C}" type="VALUE">
                      <a:rPr lang="en-US" smtClean="0"/>
                      <a:pPr/>
                      <a:t>[VALUE]</a:t>
                    </a:fld>
                    <a:endParaRPr lang="en-US"/>
                  </a:p>
                </c:rich>
              </c:tx>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30F7-4C73-A9F7-B2CF8AD54E4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Telco</c:v>
                </c:pt>
                <c:pt idx="1">
                  <c:v>Power</c:v>
                </c:pt>
                <c:pt idx="2">
                  <c:v>Equipment</c:v>
                </c:pt>
              </c:strCache>
            </c:strRef>
          </c:cat>
          <c:val>
            <c:numRef>
              <c:f>Sheet1!$B$2:$B$5</c:f>
              <c:numCache>
                <c:formatCode>0%</c:formatCode>
                <c:ptCount val="4"/>
                <c:pt idx="0">
                  <c:v>0.69</c:v>
                </c:pt>
                <c:pt idx="1">
                  <c:v>0.18</c:v>
                </c:pt>
                <c:pt idx="2">
                  <c:v>0.18</c:v>
                </c:pt>
              </c:numCache>
            </c:numRef>
          </c:val>
          <c:extLst>
            <c:ext xmlns:c16="http://schemas.microsoft.com/office/drawing/2014/chart" uri="{C3380CC4-5D6E-409C-BE32-E72D297353CC}">
              <c16:uniqueId val="{00000000-30F7-4C73-A9F7-B2CF8AD54E40}"/>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83762363808252849"/>
          <c:y val="0.27932124263155628"/>
          <c:w val="0.15462442314435931"/>
          <c:h val="0.47374811755087992"/>
        </c:manualLayout>
      </c:layout>
      <c:overlay val="0"/>
      <c:spPr>
        <a:noFill/>
        <a:ln>
          <a:solidFill>
            <a:srgbClr val="FFC000"/>
          </a:solidFill>
        </a:ln>
        <a:effectLst>
          <a:innerShdw blurRad="63500" dist="50800" dir="16200000">
            <a:srgbClr val="FFC000">
              <a:alpha val="50000"/>
            </a:srgbClr>
          </a:innerShdw>
          <a:softEdge rad="647700"/>
        </a:effectLst>
      </c:spPr>
      <c:txPr>
        <a:bodyPr rot="0" spcFirstLastPara="1" vertOverflow="ellipsis" vert="horz" wrap="square" anchor="ctr" anchorCtr="1"/>
        <a:lstStyle/>
        <a:p>
          <a:pPr>
            <a:defRPr sz="1197" b="0" i="0" u="none" strike="noStrike" kern="1200" baseline="0">
              <a:solidFill>
                <a:schemeClr val="tx1"/>
              </a:solidFill>
              <a:latin typeface="Arial Black" panose="020B0A04020102020204" pitchFamily="34" charset="0"/>
              <a:ea typeface="+mn-ea"/>
              <a:cs typeface="+mn-cs"/>
            </a:defRPr>
          </a:pPr>
          <a:endParaRPr lang="en-US"/>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smtClean="0">
                <a:latin typeface="Arial" panose="020B0604020202020204" pitchFamily="34" charset="0"/>
                <a:cs typeface="Arial" panose="020B0604020202020204" pitchFamily="34" charset="0"/>
              </a:rPr>
              <a:t>Percentage</a:t>
            </a:r>
            <a:r>
              <a:rPr lang="en-US" sz="1800" b="1" baseline="0" dirty="0" smtClean="0">
                <a:latin typeface="Arial" panose="020B0604020202020204" pitchFamily="34" charset="0"/>
                <a:cs typeface="Arial" panose="020B0604020202020204" pitchFamily="34" charset="0"/>
              </a:rPr>
              <a:t> of All Sites IN WIDE AREA Operations</a:t>
            </a:r>
            <a:endParaRPr lang="en-US" sz="1800" b="1"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solidFill>
              <a:ln w="60325">
                <a:solidFill>
                  <a:srgbClr val="FFC000"/>
                </a:solidFill>
              </a:ln>
              <a:effectLst/>
            </c:spPr>
            <c:extLst>
              <c:ext xmlns:c16="http://schemas.microsoft.com/office/drawing/2014/chart" uri="{C3380CC4-5D6E-409C-BE32-E72D297353CC}">
                <c16:uniqueId val="{00000003-7CF3-4EBF-9BCE-5E116D032521}"/>
              </c:ext>
            </c:extLst>
          </c:dPt>
          <c:dPt>
            <c:idx val="1"/>
            <c:invertIfNegative val="0"/>
            <c:bubble3D val="0"/>
            <c:spPr>
              <a:solidFill>
                <a:schemeClr val="tx1"/>
              </a:solidFill>
              <a:ln w="60325">
                <a:solidFill>
                  <a:srgbClr val="FFC000"/>
                </a:solidFill>
              </a:ln>
              <a:effectLst/>
            </c:spPr>
            <c:extLst>
              <c:ext xmlns:c16="http://schemas.microsoft.com/office/drawing/2014/chart" uri="{C3380CC4-5D6E-409C-BE32-E72D297353CC}">
                <c16:uniqueId val="{00000001-7CF3-4EBF-9BCE-5E116D032521}"/>
              </c:ext>
            </c:extLst>
          </c:dPt>
          <c:dPt>
            <c:idx val="2"/>
            <c:invertIfNegative val="0"/>
            <c:bubble3D val="0"/>
            <c:spPr>
              <a:solidFill>
                <a:schemeClr val="tx1"/>
              </a:solidFill>
              <a:ln w="60325">
                <a:solidFill>
                  <a:srgbClr val="FFC000"/>
                </a:solidFill>
              </a:ln>
              <a:effectLst/>
            </c:spPr>
            <c:extLst>
              <c:ext xmlns:c16="http://schemas.microsoft.com/office/drawing/2014/chart" uri="{C3380CC4-5D6E-409C-BE32-E72D297353CC}">
                <c16:uniqueId val="{00000002-7CF3-4EBF-9BCE-5E116D032521}"/>
              </c:ext>
            </c:extLst>
          </c:dPt>
          <c:cat>
            <c:strRef>
              <c:f>Sheet1!$A$19:$A$21</c:f>
              <c:strCache>
                <c:ptCount val="3"/>
                <c:pt idx="0">
                  <c:v>August</c:v>
                </c:pt>
                <c:pt idx="1">
                  <c:v>September</c:v>
                </c:pt>
                <c:pt idx="2">
                  <c:v>Average Uptime</c:v>
                </c:pt>
              </c:strCache>
            </c:strRef>
          </c:cat>
          <c:val>
            <c:numRef>
              <c:f>Sheet1!$B$19:$B$21</c:f>
              <c:numCache>
                <c:formatCode>0.00%</c:formatCode>
                <c:ptCount val="3"/>
                <c:pt idx="0">
                  <c:v>0.99590000000000001</c:v>
                </c:pt>
                <c:pt idx="1">
                  <c:v>0.99819999999999998</c:v>
                </c:pt>
                <c:pt idx="2">
                  <c:v>0.99709999999999999</c:v>
                </c:pt>
              </c:numCache>
            </c:numRef>
          </c:val>
          <c:extLst>
            <c:ext xmlns:c16="http://schemas.microsoft.com/office/drawing/2014/chart" uri="{C3380CC4-5D6E-409C-BE32-E72D297353CC}">
              <c16:uniqueId val="{00000000-7CF3-4EBF-9BCE-5E116D032521}"/>
            </c:ext>
          </c:extLst>
        </c:ser>
        <c:dLbls>
          <c:showLegendKey val="0"/>
          <c:showVal val="0"/>
          <c:showCatName val="0"/>
          <c:showSerName val="0"/>
          <c:showPercent val="0"/>
          <c:showBubbleSize val="0"/>
        </c:dLbls>
        <c:gapWidth val="219"/>
        <c:overlap val="-27"/>
        <c:axId val="563342960"/>
        <c:axId val="563354440"/>
      </c:barChart>
      <c:catAx>
        <c:axId val="56334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63354440"/>
        <c:crosses val="autoZero"/>
        <c:auto val="1"/>
        <c:lblAlgn val="ctr"/>
        <c:lblOffset val="100"/>
        <c:noMultiLvlLbl val="0"/>
      </c:catAx>
      <c:valAx>
        <c:axId val="5633544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6334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8.png"/><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8.png"/><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29649-0EA2-4F85-AC91-AD862724B441}"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C0B84F-418D-49FC-B520-4F7880A4FDEC}">
      <dgm:prSet custT="1"/>
      <dgm:spPr/>
      <dgm:t>
        <a:bodyPr/>
        <a:lstStyle/>
        <a:p>
          <a:pPr>
            <a:lnSpc>
              <a:spcPct val="100000"/>
            </a:lnSpc>
            <a:defRPr b="1"/>
          </a:pPr>
          <a:r>
            <a:rPr lang="en-US" sz="2000" b="1" dirty="0">
              <a:solidFill>
                <a:schemeClr val="tx1"/>
              </a:solidFill>
              <a:latin typeface="Arial Black" panose="020B0A04020102020204" pitchFamily="34" charset="0"/>
            </a:rPr>
            <a:t>Security</a:t>
          </a:r>
          <a:r>
            <a:rPr lang="en-US" sz="1800" b="1" dirty="0">
              <a:solidFill>
                <a:schemeClr val="accent5">
                  <a:lumMod val="50000"/>
                </a:schemeClr>
              </a:solidFill>
              <a:latin typeface="+mn-lt"/>
            </a:rPr>
            <a:t> </a:t>
          </a:r>
          <a:r>
            <a:rPr lang="en-US" sz="1800" b="1" dirty="0">
              <a:solidFill>
                <a:schemeClr val="tx1"/>
              </a:solidFill>
              <a:latin typeface="Arial Black" panose="020B0A04020102020204" pitchFamily="34" charset="0"/>
            </a:rPr>
            <a:t>Groups</a:t>
          </a:r>
        </a:p>
      </dgm:t>
    </dgm:pt>
    <dgm:pt modelId="{88564D1F-623D-45DA-82D7-93BBA6E5AB2C}" type="parTrans" cxnId="{49CE0257-39C9-4212-BC8F-D833DE19566E}">
      <dgm:prSet/>
      <dgm:spPr/>
      <dgm:t>
        <a:bodyPr/>
        <a:lstStyle/>
        <a:p>
          <a:endParaRPr lang="en-US">
            <a:latin typeface="+mn-lt"/>
          </a:endParaRPr>
        </a:p>
      </dgm:t>
    </dgm:pt>
    <dgm:pt modelId="{A39F5705-877E-404B-88B9-22396A2A96BD}" type="sibTrans" cxnId="{49CE0257-39C9-4212-BC8F-D833DE19566E}">
      <dgm:prSet/>
      <dgm:spPr/>
      <dgm:t>
        <a:bodyPr/>
        <a:lstStyle/>
        <a:p>
          <a:endParaRPr lang="en-US">
            <a:latin typeface="+mn-lt"/>
          </a:endParaRPr>
        </a:p>
      </dgm:t>
    </dgm:pt>
    <dgm:pt modelId="{29BBA8C2-5C93-4DFE-AD39-33322EDC47FA}">
      <dgm:prSet custT="1"/>
      <dgm:spPr/>
      <dgm:t>
        <a:bodyPr/>
        <a:lstStyle/>
        <a:p>
          <a:pPr>
            <a:lnSpc>
              <a:spcPct val="100000"/>
            </a:lnSpc>
          </a:pPr>
          <a:r>
            <a:rPr lang="en-US" sz="2000" b="1" dirty="0">
              <a:solidFill>
                <a:schemeClr val="accent5">
                  <a:lumMod val="50000"/>
                </a:schemeClr>
              </a:solidFill>
              <a:latin typeface="+mn-lt"/>
            </a:rPr>
            <a:t>     </a:t>
          </a:r>
          <a:r>
            <a:rPr lang="en-US" sz="2000" b="1" dirty="0" smtClean="0">
              <a:solidFill>
                <a:schemeClr val="tx1"/>
              </a:solidFill>
              <a:latin typeface="Arial Black" panose="020B0A04020102020204" pitchFamily="34" charset="0"/>
            </a:rPr>
            <a:t>192</a:t>
          </a:r>
          <a:endParaRPr lang="en-US" sz="2000" b="1" dirty="0">
            <a:solidFill>
              <a:schemeClr val="tx1"/>
            </a:solidFill>
            <a:latin typeface="Arial Black" panose="020B0A04020102020204" pitchFamily="34" charset="0"/>
          </a:endParaRPr>
        </a:p>
      </dgm:t>
    </dgm:pt>
    <dgm:pt modelId="{DA792307-BE60-4DDD-BD80-F5B039099034}" type="parTrans" cxnId="{66182C47-25FD-4B57-9A52-8E2E154E1CE2}">
      <dgm:prSet/>
      <dgm:spPr/>
      <dgm:t>
        <a:bodyPr/>
        <a:lstStyle/>
        <a:p>
          <a:endParaRPr lang="en-US">
            <a:latin typeface="+mn-lt"/>
          </a:endParaRPr>
        </a:p>
      </dgm:t>
    </dgm:pt>
    <dgm:pt modelId="{C085F233-CE48-43D6-B23B-4D67F15F446D}" type="sibTrans" cxnId="{66182C47-25FD-4B57-9A52-8E2E154E1CE2}">
      <dgm:prSet/>
      <dgm:spPr/>
      <dgm:t>
        <a:bodyPr/>
        <a:lstStyle/>
        <a:p>
          <a:endParaRPr lang="en-US">
            <a:latin typeface="+mn-lt"/>
          </a:endParaRPr>
        </a:p>
      </dgm:t>
    </dgm:pt>
    <dgm:pt modelId="{DF8840C8-678B-4816-8F7A-975FD17F3F69}">
      <dgm:prSet/>
      <dgm:spPr/>
      <dgm:t>
        <a:bodyPr/>
        <a:lstStyle/>
        <a:p>
          <a:pPr algn="ctr">
            <a:lnSpc>
              <a:spcPct val="100000"/>
            </a:lnSpc>
            <a:defRPr b="1"/>
          </a:pPr>
          <a:r>
            <a:rPr lang="en-US" dirty="0">
              <a:solidFill>
                <a:schemeClr val="tx1"/>
              </a:solidFill>
              <a:latin typeface="Arial Black" panose="020B0A04020102020204" pitchFamily="34" charset="0"/>
            </a:rPr>
            <a:t>Agencies</a:t>
          </a:r>
          <a:r>
            <a:rPr lang="en-US" dirty="0">
              <a:latin typeface="+mn-lt"/>
            </a:rPr>
            <a:t> </a:t>
          </a:r>
        </a:p>
      </dgm:t>
    </dgm:pt>
    <dgm:pt modelId="{38ECF62B-2DD9-49A4-A559-4A9C55E07747}" type="parTrans" cxnId="{5BFC32DF-B465-4EFC-A97A-5A3D92678AFC}">
      <dgm:prSet/>
      <dgm:spPr/>
      <dgm:t>
        <a:bodyPr/>
        <a:lstStyle/>
        <a:p>
          <a:endParaRPr lang="en-US">
            <a:latin typeface="+mn-lt"/>
          </a:endParaRPr>
        </a:p>
      </dgm:t>
    </dgm:pt>
    <dgm:pt modelId="{0ACFA2CD-FC99-4479-B843-347575C2A2B1}" type="sibTrans" cxnId="{5BFC32DF-B465-4EFC-A97A-5A3D92678AFC}">
      <dgm:prSet/>
      <dgm:spPr/>
      <dgm:t>
        <a:bodyPr/>
        <a:lstStyle/>
        <a:p>
          <a:endParaRPr lang="en-US">
            <a:latin typeface="+mn-lt"/>
          </a:endParaRPr>
        </a:p>
      </dgm:t>
    </dgm:pt>
    <dgm:pt modelId="{88ACB95D-AAF9-4571-9217-54015D7274C1}">
      <dgm:prSet custT="1"/>
      <dgm:spPr/>
      <dgm:t>
        <a:bodyPr/>
        <a:lstStyle/>
        <a:p>
          <a:pPr algn="l">
            <a:lnSpc>
              <a:spcPct val="100000"/>
            </a:lnSpc>
          </a:pPr>
          <a:r>
            <a:rPr lang="en-US" sz="2000" b="1" dirty="0" smtClean="0">
              <a:solidFill>
                <a:schemeClr val="tx1"/>
              </a:solidFill>
              <a:latin typeface="Arial Black" panose="020B0A04020102020204" pitchFamily="34" charset="0"/>
            </a:rPr>
            <a:t>609</a:t>
          </a:r>
          <a:endParaRPr lang="en-US" sz="2000" b="1" dirty="0">
            <a:solidFill>
              <a:schemeClr val="tx1"/>
            </a:solidFill>
            <a:latin typeface="Arial Black" panose="020B0A04020102020204" pitchFamily="34" charset="0"/>
          </a:endParaRPr>
        </a:p>
      </dgm:t>
    </dgm:pt>
    <dgm:pt modelId="{E4976C0F-84C3-419D-85CA-5C45674719D2}" type="parTrans" cxnId="{5EEB6050-EB22-4B7D-8043-FD82A7378107}">
      <dgm:prSet/>
      <dgm:spPr/>
      <dgm:t>
        <a:bodyPr/>
        <a:lstStyle/>
        <a:p>
          <a:endParaRPr lang="en-US">
            <a:latin typeface="+mn-lt"/>
          </a:endParaRPr>
        </a:p>
      </dgm:t>
    </dgm:pt>
    <dgm:pt modelId="{177DFFB5-7AAC-4596-A45F-C82E00D65E5F}" type="sibTrans" cxnId="{5EEB6050-EB22-4B7D-8043-FD82A7378107}">
      <dgm:prSet/>
      <dgm:spPr/>
      <dgm:t>
        <a:bodyPr/>
        <a:lstStyle/>
        <a:p>
          <a:endParaRPr lang="en-US">
            <a:latin typeface="+mn-lt"/>
          </a:endParaRPr>
        </a:p>
      </dgm:t>
    </dgm:pt>
    <dgm:pt modelId="{1DB330BF-6883-469D-827E-75CB53C4BA9D}">
      <dgm:prSet custT="1"/>
      <dgm:spPr/>
      <dgm:t>
        <a:bodyPr/>
        <a:lstStyle/>
        <a:p>
          <a:pPr>
            <a:lnSpc>
              <a:spcPct val="100000"/>
            </a:lnSpc>
            <a:defRPr b="1"/>
          </a:pPr>
          <a:r>
            <a:rPr lang="en-US" sz="2000" dirty="0">
              <a:solidFill>
                <a:schemeClr val="tx1"/>
              </a:solidFill>
              <a:latin typeface="Arial Black" panose="020B0A04020102020204" pitchFamily="34" charset="0"/>
            </a:rPr>
            <a:t>Talkgroups</a:t>
          </a:r>
        </a:p>
      </dgm:t>
    </dgm:pt>
    <dgm:pt modelId="{8800FAE4-794C-402A-9068-C2126408A9BB}" type="parTrans" cxnId="{4DE6B165-6F63-4B23-A420-DBF265166E67}">
      <dgm:prSet/>
      <dgm:spPr/>
      <dgm:t>
        <a:bodyPr/>
        <a:lstStyle/>
        <a:p>
          <a:endParaRPr lang="en-US">
            <a:latin typeface="+mn-lt"/>
          </a:endParaRPr>
        </a:p>
      </dgm:t>
    </dgm:pt>
    <dgm:pt modelId="{B3F9E5CC-B0B8-4FB5-BA30-BB832EF9DA50}" type="sibTrans" cxnId="{4DE6B165-6F63-4B23-A420-DBF265166E67}">
      <dgm:prSet/>
      <dgm:spPr/>
      <dgm:t>
        <a:bodyPr/>
        <a:lstStyle/>
        <a:p>
          <a:endParaRPr lang="en-US">
            <a:latin typeface="+mn-lt"/>
          </a:endParaRPr>
        </a:p>
      </dgm:t>
    </dgm:pt>
    <dgm:pt modelId="{66D715C4-0BC8-4D1C-8AF5-6D3D9729E6EC}">
      <dgm:prSet custT="1"/>
      <dgm:spPr/>
      <dgm:t>
        <a:bodyPr/>
        <a:lstStyle/>
        <a:p>
          <a:pPr>
            <a:lnSpc>
              <a:spcPct val="100000"/>
            </a:lnSpc>
          </a:pPr>
          <a:r>
            <a:rPr lang="en-US" sz="2000" b="1" dirty="0" smtClean="0">
              <a:solidFill>
                <a:schemeClr val="accent5">
                  <a:lumMod val="50000"/>
                </a:schemeClr>
              </a:solidFill>
              <a:latin typeface="+mn-lt"/>
            </a:rPr>
            <a:t>       </a:t>
          </a:r>
          <a:r>
            <a:rPr lang="en-US" sz="2000" b="1" dirty="0" smtClean="0">
              <a:solidFill>
                <a:schemeClr val="tx1"/>
              </a:solidFill>
              <a:latin typeface="Arial Black" panose="020B0A04020102020204" pitchFamily="34" charset="0"/>
            </a:rPr>
            <a:t>6522</a:t>
          </a:r>
          <a:endParaRPr lang="en-US" sz="2000" b="1" dirty="0">
            <a:solidFill>
              <a:schemeClr val="tx1"/>
            </a:solidFill>
            <a:latin typeface="Arial Black" panose="020B0A04020102020204" pitchFamily="34" charset="0"/>
          </a:endParaRPr>
        </a:p>
      </dgm:t>
    </dgm:pt>
    <dgm:pt modelId="{009156F0-F60D-4C61-87CD-5015ED4E8C04}" type="parTrans" cxnId="{45B3DFEE-7E97-44BC-89A7-41DD81057937}">
      <dgm:prSet/>
      <dgm:spPr/>
      <dgm:t>
        <a:bodyPr/>
        <a:lstStyle/>
        <a:p>
          <a:endParaRPr lang="en-US">
            <a:latin typeface="+mn-lt"/>
          </a:endParaRPr>
        </a:p>
      </dgm:t>
    </dgm:pt>
    <dgm:pt modelId="{7FC18CB6-3D17-4389-9525-67DC11076114}" type="sibTrans" cxnId="{45B3DFEE-7E97-44BC-89A7-41DD81057937}">
      <dgm:prSet/>
      <dgm:spPr/>
      <dgm:t>
        <a:bodyPr/>
        <a:lstStyle/>
        <a:p>
          <a:endParaRPr lang="en-US">
            <a:latin typeface="+mn-lt"/>
          </a:endParaRPr>
        </a:p>
      </dgm:t>
    </dgm:pt>
    <dgm:pt modelId="{1E6D94A9-C2D1-408C-BED9-8A12BCA3817D}" type="pres">
      <dgm:prSet presAssocID="{37929649-0EA2-4F85-AC91-AD862724B441}" presName="root" presStyleCnt="0">
        <dgm:presLayoutVars>
          <dgm:dir/>
          <dgm:resizeHandles val="exact"/>
        </dgm:presLayoutVars>
      </dgm:prSet>
      <dgm:spPr/>
      <dgm:t>
        <a:bodyPr/>
        <a:lstStyle/>
        <a:p>
          <a:endParaRPr lang="en-US"/>
        </a:p>
      </dgm:t>
    </dgm:pt>
    <dgm:pt modelId="{4F9FEE5B-0DFC-46E8-88F6-BF6A7D3E1468}" type="pres">
      <dgm:prSet presAssocID="{98C0B84F-418D-49FC-B520-4F7880A4FDEC}" presName="compNode" presStyleCnt="0"/>
      <dgm:spPr/>
    </dgm:pt>
    <dgm:pt modelId="{2AD77B80-49CB-4136-B15B-8D1A81285FC0}" type="pres">
      <dgm:prSet presAssocID="{98C0B84F-418D-49FC-B520-4F7880A4FDEC}" presName="iconRect" presStyleLbl="node1" presStyleIdx="0" presStyleCnt="3" custScaleX="108407" custScaleY="104789" custLinFactNeighborX="65283" custLinFactNeighborY="-2399"/>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t="-2000" b="-2000"/>
          </a:stretch>
        </a:blipFill>
        <a:ln>
          <a:noFill/>
        </a:ln>
      </dgm:spPr>
      <dgm:t>
        <a:bodyPr/>
        <a:lstStyle/>
        <a:p>
          <a:endParaRPr lang="en-US"/>
        </a:p>
      </dgm:t>
      <dgm:extLst>
        <a:ext uri="{E40237B7-FDA0-4F09-8148-C483321AD2D9}">
          <dgm14:cNvPr xmlns:dgm14="http://schemas.microsoft.com/office/drawing/2010/diagram" id="0" name="" descr="Security camera"/>
        </a:ext>
      </dgm:extLst>
    </dgm:pt>
    <dgm:pt modelId="{E6E5361F-FB09-4105-848B-5B6B9584DEF9}" type="pres">
      <dgm:prSet presAssocID="{98C0B84F-418D-49FC-B520-4F7880A4FDEC}" presName="iconSpace" presStyleCnt="0"/>
      <dgm:spPr/>
    </dgm:pt>
    <dgm:pt modelId="{CCF8B312-F1D4-4D5F-B268-1379C27612D5}" type="pres">
      <dgm:prSet presAssocID="{98C0B84F-418D-49FC-B520-4F7880A4FDEC}" presName="parTx" presStyleLbl="revTx" presStyleIdx="0" presStyleCnt="6" custScaleX="84425" custScaleY="125047">
        <dgm:presLayoutVars>
          <dgm:chMax val="0"/>
          <dgm:chPref val="0"/>
        </dgm:presLayoutVars>
      </dgm:prSet>
      <dgm:spPr/>
      <dgm:t>
        <a:bodyPr/>
        <a:lstStyle/>
        <a:p>
          <a:endParaRPr lang="en-US"/>
        </a:p>
      </dgm:t>
    </dgm:pt>
    <dgm:pt modelId="{DDFCDFE4-1C02-485E-9061-6024D77C133A}" type="pres">
      <dgm:prSet presAssocID="{98C0B84F-418D-49FC-B520-4F7880A4FDEC}" presName="txSpace" presStyleCnt="0"/>
      <dgm:spPr/>
    </dgm:pt>
    <dgm:pt modelId="{789046AE-0A39-4592-89FB-64A9102EED0C}" type="pres">
      <dgm:prSet presAssocID="{98C0B84F-418D-49FC-B520-4F7880A4FDEC}" presName="desTx" presStyleLbl="revTx" presStyleIdx="1" presStyleCnt="6" custScaleX="43576" custScaleY="172862">
        <dgm:presLayoutVars/>
      </dgm:prSet>
      <dgm:spPr/>
      <dgm:t>
        <a:bodyPr/>
        <a:lstStyle/>
        <a:p>
          <a:endParaRPr lang="en-US"/>
        </a:p>
      </dgm:t>
    </dgm:pt>
    <dgm:pt modelId="{10B59DED-3C64-4460-9103-1501A896C484}" type="pres">
      <dgm:prSet presAssocID="{A39F5705-877E-404B-88B9-22396A2A96BD}" presName="sibTrans" presStyleCnt="0"/>
      <dgm:spPr/>
    </dgm:pt>
    <dgm:pt modelId="{D253E490-4EB7-4F85-B778-9AACD13FE3B2}" type="pres">
      <dgm:prSet presAssocID="{DF8840C8-678B-4816-8F7A-975FD17F3F69}" presName="compNode" presStyleCnt="0"/>
      <dgm:spPr/>
    </dgm:pt>
    <dgm:pt modelId="{63D9FCB6-27F5-402E-BEA8-8A797144EAA3}" type="pres">
      <dgm:prSet presAssocID="{DF8840C8-678B-4816-8F7A-975FD17F3F69}" presName="iconRect" presStyleLbl="node1" presStyleIdx="1" presStyleCnt="3" custLinFactNeighborX="82678" custLinFactNeighborY="639"/>
      <dgm:spPr>
        <a:blipFill dpi="0" rotWithShape="1">
          <a:blip xmlns:r="http://schemas.openxmlformats.org/officeDocument/2006/relationships" r:embed="rId3" cstate="print">
            <a:alphaModFix amt="69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ank"/>
        </a:ext>
      </dgm:extLst>
    </dgm:pt>
    <dgm:pt modelId="{D9DBA5B0-FEA0-4882-B5CE-D9CD2512A513}" type="pres">
      <dgm:prSet presAssocID="{DF8840C8-678B-4816-8F7A-975FD17F3F69}" presName="iconSpace" presStyleCnt="0"/>
      <dgm:spPr/>
    </dgm:pt>
    <dgm:pt modelId="{0E922CAA-BE8A-4A77-90A4-DF845747F5B2}" type="pres">
      <dgm:prSet presAssocID="{DF8840C8-678B-4816-8F7A-975FD17F3F69}" presName="parTx" presStyleLbl="revTx" presStyleIdx="2" presStyleCnt="6" custAng="0" custScaleX="78142" custScaleY="92125" custLinFactNeighborX="-2319" custLinFactNeighborY="-5461">
        <dgm:presLayoutVars>
          <dgm:chMax val="0"/>
          <dgm:chPref val="0"/>
        </dgm:presLayoutVars>
      </dgm:prSet>
      <dgm:spPr/>
      <dgm:t>
        <a:bodyPr/>
        <a:lstStyle/>
        <a:p>
          <a:endParaRPr lang="en-US"/>
        </a:p>
      </dgm:t>
    </dgm:pt>
    <dgm:pt modelId="{1924DA59-836E-496D-93D8-1F8424828803}" type="pres">
      <dgm:prSet presAssocID="{DF8840C8-678B-4816-8F7A-975FD17F3F69}" presName="txSpace" presStyleCnt="0"/>
      <dgm:spPr/>
    </dgm:pt>
    <dgm:pt modelId="{7CE4CA94-CD85-4338-B416-72E4D77EB94C}" type="pres">
      <dgm:prSet presAssocID="{DF8840C8-678B-4816-8F7A-975FD17F3F69}" presName="desTx" presStyleLbl="revTx" presStyleIdx="3" presStyleCnt="6" custScaleX="54512" custScaleY="202822" custLinFactNeighborX="14905" custLinFactNeighborY="40302">
        <dgm:presLayoutVars/>
      </dgm:prSet>
      <dgm:spPr/>
      <dgm:t>
        <a:bodyPr/>
        <a:lstStyle/>
        <a:p>
          <a:endParaRPr lang="en-US"/>
        </a:p>
      </dgm:t>
    </dgm:pt>
    <dgm:pt modelId="{B0322CE4-44C3-473B-A0EF-7A940837A621}" type="pres">
      <dgm:prSet presAssocID="{0ACFA2CD-FC99-4479-B843-347575C2A2B1}" presName="sibTrans" presStyleCnt="0"/>
      <dgm:spPr/>
    </dgm:pt>
    <dgm:pt modelId="{7B3E06D1-C061-4227-A54D-86FC53388552}" type="pres">
      <dgm:prSet presAssocID="{1DB330BF-6883-469D-827E-75CB53C4BA9D}" presName="compNode" presStyleCnt="0"/>
      <dgm:spPr/>
    </dgm:pt>
    <dgm:pt modelId="{BD21A5C0-2B4B-4B62-AFE6-BE7E093B89C5}" type="pres">
      <dgm:prSet presAssocID="{1DB330BF-6883-469D-827E-75CB53C4BA9D}" presName="iconRect" presStyleLbl="node1" presStyleIdx="2" presStyleCnt="3" custLinFactNeighborX="45579" custLinFactNeighborY="9977"/>
      <dgm:spPr>
        <a:blipFill>
          <a:blip xmlns:r="http://schemas.openxmlformats.org/officeDocument/2006/relationships" r:embed="rId5">
            <a:alphaModFix amt="67000"/>
            <a:extLst>
              <a:ext uri="{96DAC541-7B7A-43D3-8B79-37D633B846F1}">
                <asvg:svgBlip xmlns="" xmlns:asvg="http://schemas.microsoft.com/office/drawing/2016/SVG/main" r:embed="rId6"/>
              </a:ext>
            </a:extLst>
          </a:blip>
          <a:stretch>
            <a:fillRect/>
          </a:stretch>
        </a:blipFill>
        <a:ln>
          <a:solidFill>
            <a:srgbClr val="FFC000"/>
          </a:solidFill>
        </a:ln>
      </dgm:spPr>
      <dgm:t>
        <a:bodyPr/>
        <a:lstStyle/>
        <a:p>
          <a:endParaRPr lang="en-US"/>
        </a:p>
      </dgm:t>
      <dgm:extLst>
        <a:ext uri="{E40237B7-FDA0-4F09-8148-C483321AD2D9}">
          <dgm14:cNvPr xmlns:dgm14="http://schemas.microsoft.com/office/drawing/2010/diagram" id="0" name="" descr="Social network"/>
        </a:ext>
      </dgm:extLst>
    </dgm:pt>
    <dgm:pt modelId="{DE5ED4F6-4ABD-49AD-BA55-983D91E88968}" type="pres">
      <dgm:prSet presAssocID="{1DB330BF-6883-469D-827E-75CB53C4BA9D}" presName="iconSpace" presStyleCnt="0"/>
      <dgm:spPr/>
    </dgm:pt>
    <dgm:pt modelId="{B9BF01C2-DF94-40B5-84FD-B139B9B04182}" type="pres">
      <dgm:prSet presAssocID="{1DB330BF-6883-469D-827E-75CB53C4BA9D}" presName="parTx" presStyleLbl="revTx" presStyleIdx="4" presStyleCnt="6" custScaleX="91276" custScaleY="102481" custLinFactNeighborX="16693" custLinFactNeighborY="9877">
        <dgm:presLayoutVars>
          <dgm:chMax val="0"/>
          <dgm:chPref val="0"/>
        </dgm:presLayoutVars>
      </dgm:prSet>
      <dgm:spPr/>
      <dgm:t>
        <a:bodyPr/>
        <a:lstStyle/>
        <a:p>
          <a:endParaRPr lang="en-US"/>
        </a:p>
      </dgm:t>
    </dgm:pt>
    <dgm:pt modelId="{C3FF075F-C0FC-4354-B11E-C0A8A3271DCB}" type="pres">
      <dgm:prSet presAssocID="{1DB330BF-6883-469D-827E-75CB53C4BA9D}" presName="txSpace" presStyleCnt="0"/>
      <dgm:spPr/>
    </dgm:pt>
    <dgm:pt modelId="{914824B2-2066-406E-B121-41D6DD0392FD}" type="pres">
      <dgm:prSet presAssocID="{1DB330BF-6883-469D-827E-75CB53C4BA9D}" presName="desTx" presStyleLbl="revTx" presStyleIdx="5" presStyleCnt="6" custScaleX="51295" custScaleY="144991" custLinFactNeighborX="-13502" custLinFactNeighborY="5391">
        <dgm:presLayoutVars/>
      </dgm:prSet>
      <dgm:spPr/>
      <dgm:t>
        <a:bodyPr/>
        <a:lstStyle/>
        <a:p>
          <a:endParaRPr lang="en-US"/>
        </a:p>
      </dgm:t>
    </dgm:pt>
  </dgm:ptLst>
  <dgm:cxnLst>
    <dgm:cxn modelId="{1CCD4D4F-A602-4A32-B789-CE78EB7416F1}" type="presOf" srcId="{DF8840C8-678B-4816-8F7A-975FD17F3F69}" destId="{0E922CAA-BE8A-4A77-90A4-DF845747F5B2}" srcOrd="0" destOrd="0" presId="urn:microsoft.com/office/officeart/2018/2/layout/IconLabelDescriptionList"/>
    <dgm:cxn modelId="{6056E721-63B5-4A14-BD35-B1A6517DFA66}" type="presOf" srcId="{98C0B84F-418D-49FC-B520-4F7880A4FDEC}" destId="{CCF8B312-F1D4-4D5F-B268-1379C27612D5}" srcOrd="0" destOrd="0" presId="urn:microsoft.com/office/officeart/2018/2/layout/IconLabelDescriptionList"/>
    <dgm:cxn modelId="{4DE6B165-6F63-4B23-A420-DBF265166E67}" srcId="{37929649-0EA2-4F85-AC91-AD862724B441}" destId="{1DB330BF-6883-469D-827E-75CB53C4BA9D}" srcOrd="2" destOrd="0" parTransId="{8800FAE4-794C-402A-9068-C2126408A9BB}" sibTransId="{B3F9E5CC-B0B8-4FB5-BA30-BB832EF9DA50}"/>
    <dgm:cxn modelId="{5BFC32DF-B465-4EFC-A97A-5A3D92678AFC}" srcId="{37929649-0EA2-4F85-AC91-AD862724B441}" destId="{DF8840C8-678B-4816-8F7A-975FD17F3F69}" srcOrd="1" destOrd="0" parTransId="{38ECF62B-2DD9-49A4-A559-4A9C55E07747}" sibTransId="{0ACFA2CD-FC99-4479-B843-347575C2A2B1}"/>
    <dgm:cxn modelId="{49CE0257-39C9-4212-BC8F-D833DE19566E}" srcId="{37929649-0EA2-4F85-AC91-AD862724B441}" destId="{98C0B84F-418D-49FC-B520-4F7880A4FDEC}" srcOrd="0" destOrd="0" parTransId="{88564D1F-623D-45DA-82D7-93BBA6E5AB2C}" sibTransId="{A39F5705-877E-404B-88B9-22396A2A96BD}"/>
    <dgm:cxn modelId="{C133C1A6-8B59-4990-B2C6-3FA0D7332FF9}" type="presOf" srcId="{66D715C4-0BC8-4D1C-8AF5-6D3D9729E6EC}" destId="{914824B2-2066-406E-B121-41D6DD0392FD}" srcOrd="0" destOrd="0" presId="urn:microsoft.com/office/officeart/2018/2/layout/IconLabelDescriptionList"/>
    <dgm:cxn modelId="{6C7D2426-B1C6-434C-A8E1-6D6BF531668A}" type="presOf" srcId="{29BBA8C2-5C93-4DFE-AD39-33322EDC47FA}" destId="{789046AE-0A39-4592-89FB-64A9102EED0C}" srcOrd="0" destOrd="0" presId="urn:microsoft.com/office/officeart/2018/2/layout/IconLabelDescriptionList"/>
    <dgm:cxn modelId="{5EEB6050-EB22-4B7D-8043-FD82A7378107}" srcId="{DF8840C8-678B-4816-8F7A-975FD17F3F69}" destId="{88ACB95D-AAF9-4571-9217-54015D7274C1}" srcOrd="0" destOrd="0" parTransId="{E4976C0F-84C3-419D-85CA-5C45674719D2}" sibTransId="{177DFFB5-7AAC-4596-A45F-C82E00D65E5F}"/>
    <dgm:cxn modelId="{B5B1CCC1-B801-4872-A470-1C6D25AC4071}" type="presOf" srcId="{88ACB95D-AAF9-4571-9217-54015D7274C1}" destId="{7CE4CA94-CD85-4338-B416-72E4D77EB94C}" srcOrd="0" destOrd="0" presId="urn:microsoft.com/office/officeart/2018/2/layout/IconLabelDescriptionList"/>
    <dgm:cxn modelId="{3809BFBA-862D-43C7-90CB-35907218605F}" type="presOf" srcId="{37929649-0EA2-4F85-AC91-AD862724B441}" destId="{1E6D94A9-C2D1-408C-BED9-8A12BCA3817D}" srcOrd="0" destOrd="0" presId="urn:microsoft.com/office/officeart/2018/2/layout/IconLabelDescriptionList"/>
    <dgm:cxn modelId="{66182C47-25FD-4B57-9A52-8E2E154E1CE2}" srcId="{98C0B84F-418D-49FC-B520-4F7880A4FDEC}" destId="{29BBA8C2-5C93-4DFE-AD39-33322EDC47FA}" srcOrd="0" destOrd="0" parTransId="{DA792307-BE60-4DDD-BD80-F5B039099034}" sibTransId="{C085F233-CE48-43D6-B23B-4D67F15F446D}"/>
    <dgm:cxn modelId="{B347E461-C021-4444-85ED-963E00497FE3}" type="presOf" srcId="{1DB330BF-6883-469D-827E-75CB53C4BA9D}" destId="{B9BF01C2-DF94-40B5-84FD-B139B9B04182}" srcOrd="0" destOrd="0" presId="urn:microsoft.com/office/officeart/2018/2/layout/IconLabelDescriptionList"/>
    <dgm:cxn modelId="{45B3DFEE-7E97-44BC-89A7-41DD81057937}" srcId="{1DB330BF-6883-469D-827E-75CB53C4BA9D}" destId="{66D715C4-0BC8-4D1C-8AF5-6D3D9729E6EC}" srcOrd="0" destOrd="0" parTransId="{009156F0-F60D-4C61-87CD-5015ED4E8C04}" sibTransId="{7FC18CB6-3D17-4389-9525-67DC11076114}"/>
    <dgm:cxn modelId="{C7DB9A71-7CC7-4BD6-AA56-FF15B228D0D4}" type="presParOf" srcId="{1E6D94A9-C2D1-408C-BED9-8A12BCA3817D}" destId="{4F9FEE5B-0DFC-46E8-88F6-BF6A7D3E1468}" srcOrd="0" destOrd="0" presId="urn:microsoft.com/office/officeart/2018/2/layout/IconLabelDescriptionList"/>
    <dgm:cxn modelId="{F0279C36-A6E5-4CBF-8630-2FF832EAB82A}" type="presParOf" srcId="{4F9FEE5B-0DFC-46E8-88F6-BF6A7D3E1468}" destId="{2AD77B80-49CB-4136-B15B-8D1A81285FC0}" srcOrd="0" destOrd="0" presId="urn:microsoft.com/office/officeart/2018/2/layout/IconLabelDescriptionList"/>
    <dgm:cxn modelId="{63DD6AF5-206F-42BA-AA9C-BD6B658A7DC9}" type="presParOf" srcId="{4F9FEE5B-0DFC-46E8-88F6-BF6A7D3E1468}" destId="{E6E5361F-FB09-4105-848B-5B6B9584DEF9}" srcOrd="1" destOrd="0" presId="urn:microsoft.com/office/officeart/2018/2/layout/IconLabelDescriptionList"/>
    <dgm:cxn modelId="{02ABAA55-9F78-431A-9C93-1A324BC32B73}" type="presParOf" srcId="{4F9FEE5B-0DFC-46E8-88F6-BF6A7D3E1468}" destId="{CCF8B312-F1D4-4D5F-B268-1379C27612D5}" srcOrd="2" destOrd="0" presId="urn:microsoft.com/office/officeart/2018/2/layout/IconLabelDescriptionList"/>
    <dgm:cxn modelId="{70E472A0-209F-4E9F-A51C-29BAAE7B84BC}" type="presParOf" srcId="{4F9FEE5B-0DFC-46E8-88F6-BF6A7D3E1468}" destId="{DDFCDFE4-1C02-485E-9061-6024D77C133A}" srcOrd="3" destOrd="0" presId="urn:microsoft.com/office/officeart/2018/2/layout/IconLabelDescriptionList"/>
    <dgm:cxn modelId="{8604E333-B36F-4185-9A19-E37BCEE0BC08}" type="presParOf" srcId="{4F9FEE5B-0DFC-46E8-88F6-BF6A7D3E1468}" destId="{789046AE-0A39-4592-89FB-64A9102EED0C}" srcOrd="4" destOrd="0" presId="urn:microsoft.com/office/officeart/2018/2/layout/IconLabelDescriptionList"/>
    <dgm:cxn modelId="{91EA1FAB-BF52-4823-B0B3-271613899115}" type="presParOf" srcId="{1E6D94A9-C2D1-408C-BED9-8A12BCA3817D}" destId="{10B59DED-3C64-4460-9103-1501A896C484}" srcOrd="1" destOrd="0" presId="urn:microsoft.com/office/officeart/2018/2/layout/IconLabelDescriptionList"/>
    <dgm:cxn modelId="{BFC3633A-67BE-48B4-ACD5-1DFC904C4D59}" type="presParOf" srcId="{1E6D94A9-C2D1-408C-BED9-8A12BCA3817D}" destId="{D253E490-4EB7-4F85-B778-9AACD13FE3B2}" srcOrd="2" destOrd="0" presId="urn:microsoft.com/office/officeart/2018/2/layout/IconLabelDescriptionList"/>
    <dgm:cxn modelId="{8032304E-17C4-45F2-AA55-D5034322F9E0}" type="presParOf" srcId="{D253E490-4EB7-4F85-B778-9AACD13FE3B2}" destId="{63D9FCB6-27F5-402E-BEA8-8A797144EAA3}" srcOrd="0" destOrd="0" presId="urn:microsoft.com/office/officeart/2018/2/layout/IconLabelDescriptionList"/>
    <dgm:cxn modelId="{FC2A52D6-58EB-4A6E-8472-23FEE1D087C4}" type="presParOf" srcId="{D253E490-4EB7-4F85-B778-9AACD13FE3B2}" destId="{D9DBA5B0-FEA0-4882-B5CE-D9CD2512A513}" srcOrd="1" destOrd="0" presId="urn:microsoft.com/office/officeart/2018/2/layout/IconLabelDescriptionList"/>
    <dgm:cxn modelId="{5C3CC748-0DF6-4A2F-BFB3-9B8D5257BBDC}" type="presParOf" srcId="{D253E490-4EB7-4F85-B778-9AACD13FE3B2}" destId="{0E922CAA-BE8A-4A77-90A4-DF845747F5B2}" srcOrd="2" destOrd="0" presId="urn:microsoft.com/office/officeart/2018/2/layout/IconLabelDescriptionList"/>
    <dgm:cxn modelId="{C9EBCF7B-2243-4111-8C07-B8DB80AB2208}" type="presParOf" srcId="{D253E490-4EB7-4F85-B778-9AACD13FE3B2}" destId="{1924DA59-836E-496D-93D8-1F8424828803}" srcOrd="3" destOrd="0" presId="urn:microsoft.com/office/officeart/2018/2/layout/IconLabelDescriptionList"/>
    <dgm:cxn modelId="{410C29C8-D098-4AEE-8264-2F490D9D85C4}" type="presParOf" srcId="{D253E490-4EB7-4F85-B778-9AACD13FE3B2}" destId="{7CE4CA94-CD85-4338-B416-72E4D77EB94C}" srcOrd="4" destOrd="0" presId="urn:microsoft.com/office/officeart/2018/2/layout/IconLabelDescriptionList"/>
    <dgm:cxn modelId="{6FDDC924-9C7A-4D16-A1B4-C677049AFE0E}" type="presParOf" srcId="{1E6D94A9-C2D1-408C-BED9-8A12BCA3817D}" destId="{B0322CE4-44C3-473B-A0EF-7A940837A621}" srcOrd="3" destOrd="0" presId="urn:microsoft.com/office/officeart/2018/2/layout/IconLabelDescriptionList"/>
    <dgm:cxn modelId="{C093C9AC-7E3F-42BA-A17A-1BF18225E3B6}" type="presParOf" srcId="{1E6D94A9-C2D1-408C-BED9-8A12BCA3817D}" destId="{7B3E06D1-C061-4227-A54D-86FC53388552}" srcOrd="4" destOrd="0" presId="urn:microsoft.com/office/officeart/2018/2/layout/IconLabelDescriptionList"/>
    <dgm:cxn modelId="{37220416-924E-420C-BB7C-7F7723B8188A}" type="presParOf" srcId="{7B3E06D1-C061-4227-A54D-86FC53388552}" destId="{BD21A5C0-2B4B-4B62-AFE6-BE7E093B89C5}" srcOrd="0" destOrd="0" presId="urn:microsoft.com/office/officeart/2018/2/layout/IconLabelDescriptionList"/>
    <dgm:cxn modelId="{85DBB19B-2DDE-485A-9804-670A3C001B5E}" type="presParOf" srcId="{7B3E06D1-C061-4227-A54D-86FC53388552}" destId="{DE5ED4F6-4ABD-49AD-BA55-983D91E88968}" srcOrd="1" destOrd="0" presId="urn:microsoft.com/office/officeart/2018/2/layout/IconLabelDescriptionList"/>
    <dgm:cxn modelId="{81527215-E2C1-4895-A5A9-2DBB6BAC38EA}" type="presParOf" srcId="{7B3E06D1-C061-4227-A54D-86FC53388552}" destId="{B9BF01C2-DF94-40B5-84FD-B139B9B04182}" srcOrd="2" destOrd="0" presId="urn:microsoft.com/office/officeart/2018/2/layout/IconLabelDescriptionList"/>
    <dgm:cxn modelId="{CB7C1180-C58D-4172-8423-76E14058907E}" type="presParOf" srcId="{7B3E06D1-C061-4227-A54D-86FC53388552}" destId="{C3FF075F-C0FC-4354-B11E-C0A8A3271DCB}" srcOrd="3" destOrd="0" presId="urn:microsoft.com/office/officeart/2018/2/layout/IconLabelDescriptionList"/>
    <dgm:cxn modelId="{241A8936-67E4-4744-80AA-4C723F74F357}" type="presParOf" srcId="{7B3E06D1-C061-4227-A54D-86FC53388552}" destId="{914824B2-2066-406E-B121-41D6DD0392F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77B80-49CB-4136-B15B-8D1A81285FC0}">
      <dsp:nvSpPr>
        <dsp:cNvPr id="0" name=""/>
        <dsp:cNvSpPr/>
      </dsp:nvSpPr>
      <dsp:spPr>
        <a:xfrm>
          <a:off x="686685" y="1125483"/>
          <a:ext cx="1133293" cy="1095470"/>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8B312-F1D4-4D5F-B268-1379C27612D5}">
      <dsp:nvSpPr>
        <dsp:cNvPr id="0" name=""/>
        <dsp:cNvSpPr/>
      </dsp:nvSpPr>
      <dsp:spPr>
        <a:xfrm>
          <a:off x="280759" y="2251886"/>
          <a:ext cx="2521669" cy="56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defRPr b="1"/>
          </a:pPr>
          <a:r>
            <a:rPr lang="en-US" sz="2000" b="1" kern="1200" dirty="0">
              <a:solidFill>
                <a:schemeClr val="tx1"/>
              </a:solidFill>
              <a:latin typeface="Arial Black" panose="020B0A04020102020204" pitchFamily="34" charset="0"/>
            </a:rPr>
            <a:t>Security</a:t>
          </a:r>
          <a:r>
            <a:rPr lang="en-US" sz="1800" b="1" kern="1200" dirty="0">
              <a:solidFill>
                <a:schemeClr val="accent5">
                  <a:lumMod val="50000"/>
                </a:schemeClr>
              </a:solidFill>
              <a:latin typeface="+mn-lt"/>
            </a:rPr>
            <a:t> </a:t>
          </a:r>
          <a:r>
            <a:rPr lang="en-US" sz="1800" b="1" kern="1200" dirty="0">
              <a:solidFill>
                <a:schemeClr val="tx1"/>
              </a:solidFill>
              <a:latin typeface="Arial Black" panose="020B0A04020102020204" pitchFamily="34" charset="0"/>
            </a:rPr>
            <a:t>Groups</a:t>
          </a:r>
        </a:p>
      </dsp:txBody>
      <dsp:txXfrm>
        <a:off x="280759" y="2251886"/>
        <a:ext cx="2521669" cy="560249"/>
      </dsp:txXfrm>
    </dsp:sp>
    <dsp:sp modelId="{789046AE-0A39-4592-89FB-64A9102EED0C}">
      <dsp:nvSpPr>
        <dsp:cNvPr id="0" name=""/>
        <dsp:cNvSpPr/>
      </dsp:nvSpPr>
      <dsp:spPr>
        <a:xfrm>
          <a:off x="890813" y="2649957"/>
          <a:ext cx="1301560" cy="69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pPr>
          <a:r>
            <a:rPr lang="en-US" sz="2000" b="1" kern="1200" dirty="0">
              <a:solidFill>
                <a:schemeClr val="accent5">
                  <a:lumMod val="50000"/>
                </a:schemeClr>
              </a:solidFill>
              <a:latin typeface="+mn-lt"/>
            </a:rPr>
            <a:t>     </a:t>
          </a:r>
          <a:r>
            <a:rPr lang="en-US" sz="2000" b="1" kern="1200" dirty="0" smtClean="0">
              <a:solidFill>
                <a:schemeClr val="tx1"/>
              </a:solidFill>
              <a:latin typeface="Arial Black" panose="020B0A04020102020204" pitchFamily="34" charset="0"/>
            </a:rPr>
            <a:t>192</a:t>
          </a:r>
          <a:endParaRPr lang="en-US" sz="2000" b="1" kern="1200" dirty="0">
            <a:solidFill>
              <a:schemeClr val="tx1"/>
            </a:solidFill>
            <a:latin typeface="Arial Black" panose="020B0A04020102020204" pitchFamily="34" charset="0"/>
          </a:endParaRPr>
        </a:p>
      </dsp:txBody>
      <dsp:txXfrm>
        <a:off x="890813" y="2649957"/>
        <a:ext cx="1301560" cy="695279"/>
      </dsp:txXfrm>
    </dsp:sp>
    <dsp:sp modelId="{63D9FCB6-27F5-402E-BEA8-8A797144EAA3}">
      <dsp:nvSpPr>
        <dsp:cNvPr id="0" name=""/>
        <dsp:cNvSpPr/>
      </dsp:nvSpPr>
      <dsp:spPr>
        <a:xfrm>
          <a:off x="4422055" y="1139633"/>
          <a:ext cx="1045406" cy="1045406"/>
        </a:xfrm>
        <a:prstGeom prst="rect">
          <a:avLst/>
        </a:prstGeom>
        <a:blipFill dpi="0" rotWithShape="1">
          <a:blip xmlns:r="http://schemas.openxmlformats.org/officeDocument/2006/relationships" r:embed="rId3" cstate="print">
            <a:alphaModFix amt="69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922CAA-BE8A-4A77-90A4-DF845747F5B2}">
      <dsp:nvSpPr>
        <dsp:cNvPr id="0" name=""/>
        <dsp:cNvSpPr/>
      </dsp:nvSpPr>
      <dsp:spPr>
        <a:xfrm>
          <a:off x="3814904" y="2258527"/>
          <a:ext cx="2334003" cy="412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b="1"/>
          </a:pPr>
          <a:r>
            <a:rPr lang="en-US" sz="2300" kern="1200" dirty="0">
              <a:solidFill>
                <a:schemeClr val="tx1"/>
              </a:solidFill>
              <a:latin typeface="Arial Black" panose="020B0A04020102020204" pitchFamily="34" charset="0"/>
            </a:rPr>
            <a:t>Agencies</a:t>
          </a:r>
          <a:r>
            <a:rPr lang="en-US" sz="2300" kern="1200" dirty="0">
              <a:latin typeface="+mn-lt"/>
            </a:rPr>
            <a:t> </a:t>
          </a:r>
        </a:p>
      </dsp:txBody>
      <dsp:txXfrm>
        <a:off x="3814904" y="2258527"/>
        <a:ext cx="2334003" cy="412748"/>
      </dsp:txXfrm>
    </dsp:sp>
    <dsp:sp modelId="{7CE4CA94-CD85-4338-B416-72E4D77EB94C}">
      <dsp:nvSpPr>
        <dsp:cNvPr id="0" name=""/>
        <dsp:cNvSpPr/>
      </dsp:nvSpPr>
      <dsp:spPr>
        <a:xfrm>
          <a:off x="4682262" y="2709164"/>
          <a:ext cx="1628205" cy="81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pPr>
          <a:r>
            <a:rPr lang="en-US" sz="2000" b="1" kern="1200" dirty="0" smtClean="0">
              <a:solidFill>
                <a:schemeClr val="tx1"/>
              </a:solidFill>
              <a:latin typeface="Arial Black" panose="020B0A04020102020204" pitchFamily="34" charset="0"/>
            </a:rPr>
            <a:t>609</a:t>
          </a:r>
          <a:endParaRPr lang="en-US" sz="2000" b="1" kern="1200" dirty="0">
            <a:solidFill>
              <a:schemeClr val="tx1"/>
            </a:solidFill>
            <a:latin typeface="Arial Black" panose="020B0A04020102020204" pitchFamily="34" charset="0"/>
          </a:endParaRPr>
        </a:p>
      </dsp:txBody>
      <dsp:txXfrm>
        <a:off x="4682262" y="2709164"/>
        <a:ext cx="1628205" cy="815783"/>
      </dsp:txXfrm>
    </dsp:sp>
    <dsp:sp modelId="{BD21A5C0-2B4B-4B62-AFE6-BE7E093B89C5}">
      <dsp:nvSpPr>
        <dsp:cNvPr id="0" name=""/>
        <dsp:cNvSpPr/>
      </dsp:nvSpPr>
      <dsp:spPr>
        <a:xfrm>
          <a:off x="7543798" y="1295404"/>
          <a:ext cx="1045406" cy="1045406"/>
        </a:xfrm>
        <a:prstGeom prst="rect">
          <a:avLst/>
        </a:prstGeom>
        <a:blipFill>
          <a:blip xmlns:r="http://schemas.openxmlformats.org/officeDocument/2006/relationships" r:embed="rId5">
            <a:alphaModFix amt="67000"/>
            <a:extLst>
              <a:ext uri="{96DAC541-7B7A-43D3-8B79-37D633B846F1}">
                <asvg:svgBlip xmlns="" xmlns:asvg="http://schemas.microsoft.com/office/drawing/2016/SVG/main" r:embed="rId6"/>
              </a:ext>
            </a:extLst>
          </a:blip>
          <a:stretch>
            <a:fillRect/>
          </a:stretch>
        </a:blip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F01C2-DF94-40B5-84FD-B139B9B04182}">
      <dsp:nvSpPr>
        <dsp:cNvPr id="0" name=""/>
        <dsp:cNvSpPr/>
      </dsp:nvSpPr>
      <dsp:spPr>
        <a:xfrm>
          <a:off x="7332099" y="2362198"/>
          <a:ext cx="2726300" cy="45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defRPr b="1"/>
          </a:pPr>
          <a:r>
            <a:rPr lang="en-US" sz="2000" kern="1200" dirty="0">
              <a:solidFill>
                <a:schemeClr val="tx1"/>
              </a:solidFill>
              <a:latin typeface="Arial Black" panose="020B0A04020102020204" pitchFamily="34" charset="0"/>
            </a:rPr>
            <a:t>Talkgroups</a:t>
          </a:r>
        </a:p>
      </dsp:txBody>
      <dsp:txXfrm>
        <a:off x="7332099" y="2362198"/>
        <a:ext cx="2726300" cy="459146"/>
      </dsp:txXfrm>
    </dsp:sp>
    <dsp:sp modelId="{914824B2-2066-406E-B121-41D6DD0392FD}">
      <dsp:nvSpPr>
        <dsp:cNvPr id="0" name=""/>
        <dsp:cNvSpPr/>
      </dsp:nvSpPr>
      <dsp:spPr>
        <a:xfrm>
          <a:off x="7391403" y="2743200"/>
          <a:ext cx="1532117" cy="58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pPr>
          <a:r>
            <a:rPr lang="en-US" sz="2000" b="1" kern="1200" dirty="0" smtClean="0">
              <a:solidFill>
                <a:schemeClr val="accent5">
                  <a:lumMod val="50000"/>
                </a:schemeClr>
              </a:solidFill>
              <a:latin typeface="+mn-lt"/>
            </a:rPr>
            <a:t>       </a:t>
          </a:r>
          <a:r>
            <a:rPr lang="en-US" sz="2000" b="1" kern="1200" dirty="0" smtClean="0">
              <a:solidFill>
                <a:schemeClr val="tx1"/>
              </a:solidFill>
              <a:latin typeface="Arial Black" panose="020B0A04020102020204" pitchFamily="34" charset="0"/>
            </a:rPr>
            <a:t>6522</a:t>
          </a:r>
          <a:endParaRPr lang="en-US" sz="2000" b="1" kern="1200" dirty="0">
            <a:solidFill>
              <a:schemeClr val="tx1"/>
            </a:solidFill>
            <a:latin typeface="Arial Black" panose="020B0A04020102020204" pitchFamily="34" charset="0"/>
          </a:endParaRPr>
        </a:p>
      </dsp:txBody>
      <dsp:txXfrm>
        <a:off x="7391403" y="2743200"/>
        <a:ext cx="1532117" cy="5831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0.18368</cdr:x>
      <cdr:y>0.64407</cdr:y>
    </cdr:from>
    <cdr:to>
      <cdr:x>0.23517</cdr:x>
      <cdr:y>0.72881</cdr:y>
    </cdr:to>
    <cdr:sp macro="" textlink="">
      <cdr:nvSpPr>
        <cdr:cNvPr id="5" name="TextBox 4"/>
        <cdr:cNvSpPr txBox="1"/>
      </cdr:nvSpPr>
      <cdr:spPr>
        <a:xfrm xmlns:a="http://schemas.openxmlformats.org/drawingml/2006/main">
          <a:off x="1902667" y="2895600"/>
          <a:ext cx="533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latin typeface="Arial" panose="020B0604020202020204" pitchFamily="34" charset="0"/>
              <a:cs typeface="Arial" panose="020B0604020202020204" pitchFamily="34" charset="0"/>
            </a:rPr>
            <a:t>99.59</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0.48529</cdr:x>
      <cdr:y>0.22034</cdr:y>
    </cdr:from>
    <cdr:to>
      <cdr:x>0.54414</cdr:x>
      <cdr:y>0.30508</cdr:y>
    </cdr:to>
    <cdr:sp macro="" textlink="">
      <cdr:nvSpPr>
        <cdr:cNvPr id="6" name="TextBox 5"/>
        <cdr:cNvSpPr txBox="1"/>
      </cdr:nvSpPr>
      <cdr:spPr>
        <a:xfrm xmlns:a="http://schemas.openxmlformats.org/drawingml/2006/main">
          <a:off x="5026867" y="990600"/>
          <a:ext cx="609600" cy="381000"/>
        </a:xfrm>
        <a:prstGeom xmlns:a="http://schemas.openxmlformats.org/drawingml/2006/main" prst="rect">
          <a:avLst/>
        </a:prstGeom>
        <a:solidFill xmlns:a="http://schemas.openxmlformats.org/drawingml/2006/main">
          <a:schemeClr val="tx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latin typeface="Arial" panose="020B0604020202020204" pitchFamily="34" charset="0"/>
              <a:cs typeface="Arial" panose="020B0604020202020204" pitchFamily="34" charset="0"/>
            </a:rPr>
            <a:t>99.82%</a:t>
          </a:r>
          <a:endParaRPr lang="en-US" sz="18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0.78689</cdr:x>
      <cdr:y>0.42373</cdr:y>
    </cdr:from>
    <cdr:to>
      <cdr:x>0.87517</cdr:x>
      <cdr:y>0.50847</cdr:y>
    </cdr:to>
    <cdr:sp macro="" textlink="">
      <cdr:nvSpPr>
        <cdr:cNvPr id="7" name="TextBox 6"/>
        <cdr:cNvSpPr txBox="1"/>
      </cdr:nvSpPr>
      <cdr:spPr>
        <a:xfrm xmlns:a="http://schemas.openxmlformats.org/drawingml/2006/main">
          <a:off x="8151067" y="19050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latin typeface="Arial" panose="020B0604020202020204" pitchFamily="34" charset="0"/>
              <a:cs typeface="Arial" panose="020B0604020202020204" pitchFamily="34" charset="0"/>
            </a:rPr>
            <a:t>99.71%</a:t>
          </a:r>
          <a:endParaRPr lang="en-US" sz="1800" dirty="0">
            <a:solidFill>
              <a:schemeClr val="bg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10/25/2023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C325C5-45B1-4D11-BF92-EF804C82A15D}" type="slidenum">
              <a:rPr lang="en-US" smtClean="0"/>
              <a:pPr>
                <a:defRPr/>
              </a:pPr>
              <a:t>11</a:t>
            </a:fld>
            <a:endParaRPr lang="en-US" dirty="0"/>
          </a:p>
        </p:txBody>
      </p:sp>
    </p:spTree>
    <p:extLst>
      <p:ext uri="{BB962C8B-B14F-4D97-AF65-F5344CB8AC3E}">
        <p14:creationId xmlns:p14="http://schemas.microsoft.com/office/powerpoint/2010/main" val="137302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28648"/>
            <a:fld id="{3BEC2A06-71DF-40BD-A274-7AA1D3D791BD}" type="slidenum">
              <a:rPr lang="en-US" smtClean="0">
                <a:solidFill>
                  <a:srgbClr val="000000"/>
                </a:solidFill>
              </a:rPr>
              <a:pPr defTabSz="928648"/>
              <a:t>15</a:t>
            </a:fld>
            <a:endParaRPr lang="en-US" dirty="0">
              <a:solidFill>
                <a:srgbClr val="000000"/>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702950" y="4422460"/>
            <a:ext cx="5617207" cy="4190367"/>
          </a:xfrm>
          <a:noFill/>
          <a:ln/>
        </p:spPr>
        <p:txBody>
          <a:bodyPr/>
          <a:lstStyle/>
          <a:p>
            <a:pPr eaLnBrk="1" hangingPunct="1"/>
            <a:endParaRPr lang="en-US" dirty="0"/>
          </a:p>
        </p:txBody>
      </p:sp>
    </p:spTree>
    <p:extLst>
      <p:ext uri="{BB962C8B-B14F-4D97-AF65-F5344CB8AC3E}">
        <p14:creationId xmlns:p14="http://schemas.microsoft.com/office/powerpoint/2010/main" val="1180015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10/25/2023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10/25/2023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10/25/2023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10/25/2023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10/25/2023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10/25/2023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10/25/2023</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381000"/>
            <a:ext cx="9982200" cy="3352800"/>
          </a:xfrm>
        </p:spPr>
        <p:txBody>
          <a:bodyPr>
            <a:normAutofit/>
          </a:bodyPr>
          <a:lstStyle/>
          <a:p>
            <a:pPr algn="ctr"/>
            <a:r>
              <a:rPr lang="en-US" sz="19900" dirty="0" smtClean="0">
                <a:latin typeface="Arial Black" panose="020B0A04020102020204" pitchFamily="34" charset="0"/>
              </a:rPr>
              <a:t>L.W.I.N</a:t>
            </a:r>
            <a:endParaRPr lang="en-US" sz="19900" dirty="0">
              <a:latin typeface="Arial Black" panose="020B0A04020102020204" pitchFamily="34" charset="0"/>
            </a:endParaRPr>
          </a:p>
        </p:txBody>
      </p:sp>
      <p:sp>
        <p:nvSpPr>
          <p:cNvPr id="4" name="Subtitle 3"/>
          <p:cNvSpPr>
            <a:spLocks noGrp="1"/>
          </p:cNvSpPr>
          <p:nvPr>
            <p:ph type="subTitle" idx="1"/>
          </p:nvPr>
        </p:nvSpPr>
        <p:spPr>
          <a:xfrm>
            <a:off x="1065212" y="4419600"/>
            <a:ext cx="10439399" cy="2286000"/>
          </a:xfrm>
        </p:spPr>
        <p:txBody>
          <a:bodyPr>
            <a:normAutofit/>
          </a:bodyPr>
          <a:lstStyle/>
          <a:p>
            <a:pPr algn="ctr">
              <a:defRPr/>
            </a:pP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Louisiana </a:t>
            </a: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Wireless</a:t>
            </a:r>
            <a:b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Information Network</a:t>
            </a:r>
          </a:p>
          <a:p>
            <a:pPr algn="ctr">
              <a:defRPr/>
            </a:pP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System Management &amp; Maintenance </a:t>
            </a:r>
            <a:endPar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defRPr/>
            </a:pP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OCTOBER 25, </a:t>
            </a: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2023</a:t>
            </a:r>
          </a:p>
          <a:p>
            <a:pPr algn="ctr">
              <a:defRPr/>
            </a:pP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 of Public Safety-State Police</a:t>
            </a:r>
          </a:p>
          <a:p>
            <a:pPr algn="ctr">
              <a:defRPr/>
            </a:pP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Mobility and Communication Services</a:t>
            </a:r>
          </a:p>
          <a:p>
            <a:pPr algn="ctr">
              <a:defRPr/>
            </a:pP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(225) </a:t>
            </a: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925-6036</a:t>
            </a:r>
            <a:endPar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82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94388" y="0"/>
            <a:ext cx="9144001" cy="1371600"/>
          </a:xfrm>
        </p:spPr>
        <p:txBody>
          <a:bodyPr>
            <a:normAutofit/>
          </a:bodyPr>
          <a:lstStyle/>
          <a:p>
            <a:pPr algn="ctr"/>
            <a:r>
              <a:rPr lang="en-US" sz="5400" dirty="0" smtClean="0">
                <a:latin typeface="Arial Black" panose="020B0A04020102020204" pitchFamily="34" charset="0"/>
              </a:rPr>
              <a:t>SUBSCRIBERS</a:t>
            </a:r>
            <a:endParaRPr lang="en-US" sz="5400" dirty="0">
              <a:latin typeface="Arial Black" panose="020B0A040201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9446301"/>
              </p:ext>
            </p:extLst>
          </p:nvPr>
        </p:nvGraphicFramePr>
        <p:xfrm>
          <a:off x="132312" y="1219200"/>
          <a:ext cx="11600899"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27894"/>
            <a:ext cx="8229600" cy="1143000"/>
          </a:xfrm>
        </p:spPr>
        <p:txBody>
          <a:bodyPr>
            <a:normAutofit/>
          </a:bodyPr>
          <a:lstStyle/>
          <a:p>
            <a:pPr algn="ctr"/>
            <a:r>
              <a:rPr lang="en-US" sz="4400" b="1" dirty="0">
                <a:latin typeface="Arial Black" panose="020B0A04020102020204" pitchFamily="34" charset="0"/>
              </a:rPr>
              <a:t>PUSH TO TALK PER DAY</a:t>
            </a:r>
          </a:p>
        </p:txBody>
      </p:sp>
      <p:graphicFrame>
        <p:nvGraphicFramePr>
          <p:cNvPr id="4" name="Chart 3"/>
          <p:cNvGraphicFramePr>
            <a:graphicFrameLocks/>
          </p:cNvGraphicFramePr>
          <p:nvPr>
            <p:extLst>
              <p:ext uri="{D42A27DB-BD31-4B8C-83A1-F6EECF244321}">
                <p14:modId xmlns:p14="http://schemas.microsoft.com/office/powerpoint/2010/main" val="4213530311"/>
              </p:ext>
            </p:extLst>
          </p:nvPr>
        </p:nvGraphicFramePr>
        <p:xfrm>
          <a:off x="531812" y="1219200"/>
          <a:ext cx="11201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3970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4400" b="1" dirty="0" smtClean="0">
                <a:latin typeface="Arial Black" panose="020B0A04020102020204" pitchFamily="34" charset="0"/>
              </a:rPr>
              <a:t>MONTHLY PUSH </a:t>
            </a:r>
            <a:r>
              <a:rPr lang="en-US" sz="4400" b="1" dirty="0">
                <a:latin typeface="Arial Black" panose="020B0A04020102020204" pitchFamily="34" charset="0"/>
              </a:rPr>
              <a:t>TO </a:t>
            </a:r>
            <a:r>
              <a:rPr lang="en-US" sz="4400" b="1" dirty="0" smtClean="0">
                <a:latin typeface="Arial Black" panose="020B0A04020102020204" pitchFamily="34" charset="0"/>
              </a:rPr>
              <a:t>TALK</a:t>
            </a:r>
            <a:endParaRPr lang="en-US" sz="4400" b="1" dirty="0">
              <a:latin typeface="Arial Black" panose="020B0A040201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609858481"/>
              </p:ext>
            </p:extLst>
          </p:nvPr>
        </p:nvGraphicFramePr>
        <p:xfrm>
          <a:off x="150812" y="2057400"/>
          <a:ext cx="115824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92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BUSIES</a:t>
            </a:r>
            <a:endParaRPr lang="en-US" sz="6000" dirty="0">
              <a:latin typeface="Arial Black" panose="020B0A040201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393926300"/>
              </p:ext>
            </p:extLst>
          </p:nvPr>
        </p:nvGraphicFramePr>
        <p:xfrm>
          <a:off x="303212" y="1981200"/>
          <a:ext cx="10744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a:latin typeface="Arial Black" panose="020B0A04020102020204" pitchFamily="34" charset="0"/>
              </a:rPr>
              <a:t>Top Busy Sites</a:t>
            </a:r>
          </a:p>
        </p:txBody>
      </p:sp>
      <p:sp>
        <p:nvSpPr>
          <p:cNvPr id="5" name="Rectangle 4" descr="Cell Tower"/>
          <p:cNvSpPr/>
          <p:nvPr/>
        </p:nvSpPr>
        <p:spPr>
          <a:xfrm>
            <a:off x="1674812" y="1600200"/>
            <a:ext cx="3468976" cy="411480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TextBox 6"/>
          <p:cNvSpPr txBox="1"/>
          <p:nvPr/>
        </p:nvSpPr>
        <p:spPr>
          <a:xfrm>
            <a:off x="5180012" y="2590800"/>
            <a:ext cx="4800600" cy="1569660"/>
          </a:xfrm>
          <a:prstGeom prst="rect">
            <a:avLst/>
          </a:prstGeom>
          <a:noFill/>
        </p:spPr>
        <p:txBody>
          <a:bodyPr wrap="square" rtlCol="0">
            <a:spAutoFit/>
          </a:bodyPr>
          <a:lstStyle/>
          <a:p>
            <a:pPr marL="342900" indent="-342900">
              <a:buAutoNum type="arabicPeriod"/>
            </a:pPr>
            <a:r>
              <a:rPr lang="en-US" sz="3200" b="1" dirty="0" smtClean="0">
                <a:latin typeface="Arial" panose="020B0604020202020204" pitchFamily="34" charset="0"/>
                <a:cs typeface="Arial" panose="020B0604020202020204" pitchFamily="34" charset="0"/>
              </a:rPr>
              <a:t>Merryville    5,951</a:t>
            </a:r>
          </a:p>
          <a:p>
            <a:pPr marL="342900" indent="-342900">
              <a:buAutoNum type="arabicPeriod"/>
            </a:pPr>
            <a:r>
              <a:rPr lang="en-US" sz="3200" b="1" dirty="0" smtClean="0">
                <a:latin typeface="Arial" panose="020B0604020202020204" pitchFamily="34" charset="0"/>
                <a:cs typeface="Arial" panose="020B0604020202020204" pitchFamily="34" charset="0"/>
              </a:rPr>
              <a:t>Hornbeck    526        </a:t>
            </a:r>
          </a:p>
          <a:p>
            <a:pPr marL="342900" indent="-342900">
              <a:buAutoNum type="arabicPeriod"/>
            </a:pPr>
            <a:r>
              <a:rPr lang="en-US" sz="3200" b="1" dirty="0" smtClean="0">
                <a:latin typeface="Arial" panose="020B0604020202020204" pitchFamily="34" charset="0"/>
                <a:cs typeface="Arial" panose="020B0604020202020204" pitchFamily="34" charset="0"/>
              </a:rPr>
              <a:t>Cravens </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387</a:t>
            </a:r>
          </a:p>
        </p:txBody>
      </p:sp>
    </p:spTree>
    <p:extLst>
      <p:ext uri="{BB962C8B-B14F-4D97-AF65-F5344CB8AC3E}">
        <p14:creationId xmlns:p14="http://schemas.microsoft.com/office/powerpoint/2010/main" val="227779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txBox="1">
            <a:spLocks noChangeArrowheads="1"/>
          </p:cNvSpPr>
          <p:nvPr/>
        </p:nvSpPr>
        <p:spPr bwMode="auto">
          <a:xfrm>
            <a:off x="1650864" y="224778"/>
            <a:ext cx="8869680" cy="710005"/>
          </a:xfrm>
          <a:prstGeom prst="rect">
            <a:avLst/>
          </a:prstGeom>
          <a:noFill/>
          <a:ln>
            <a:miter lim="800000"/>
            <a:headEnd/>
            <a:tailEnd/>
          </a:ln>
        </p:spPr>
        <p:txBody>
          <a:bodyPr anchor="ctr"/>
          <a:lstStyle/>
          <a:p>
            <a:pPr algn="ctr">
              <a:defRPr/>
            </a:pPr>
            <a:r>
              <a:rPr lang="en-US" sz="3200" u="sng" kern="0" cap="small" dirty="0">
                <a:latin typeface="Arial Black" panose="020B0A04020102020204" pitchFamily="34" charset="0"/>
                <a:cs typeface="Times New Roman" pitchFamily="18" charset="0"/>
              </a:rPr>
              <a:t> </a:t>
            </a:r>
            <a:r>
              <a:rPr lang="en-US" sz="3200" b="1" u="sng" kern="0" cap="small" dirty="0">
                <a:latin typeface="Arial Black" panose="020B0A04020102020204" pitchFamily="34" charset="0"/>
                <a:cs typeface="Times New Roman" pitchFamily="18" charset="0"/>
              </a:rPr>
              <a:t>SITE</a:t>
            </a:r>
            <a:r>
              <a:rPr lang="en-US" sz="3200" u="sng" kern="0" cap="small" dirty="0">
                <a:latin typeface="Arial Black" panose="020B0A04020102020204" pitchFamily="34" charset="0"/>
                <a:cs typeface="Times New Roman" pitchFamily="18" charset="0"/>
              </a:rPr>
              <a:t> OUTAGES</a:t>
            </a:r>
          </a:p>
        </p:txBody>
      </p:sp>
      <p:sp>
        <p:nvSpPr>
          <p:cNvPr id="2" name="TextBox 1"/>
          <p:cNvSpPr txBox="1"/>
          <p:nvPr/>
        </p:nvSpPr>
        <p:spPr>
          <a:xfrm>
            <a:off x="2908163" y="6276936"/>
            <a:ext cx="6248400" cy="369332"/>
          </a:xfrm>
          <a:prstGeom prst="rect">
            <a:avLst/>
          </a:prstGeom>
          <a:noFill/>
        </p:spPr>
        <p:txBody>
          <a:bodyPr wrap="square" rtlCol="0">
            <a:spAutoFit/>
          </a:bodyPr>
          <a:lstStyle/>
          <a:p>
            <a:pPr algn="ctr"/>
            <a:r>
              <a:rPr lang="en-US" dirty="0">
                <a:solidFill>
                  <a:srgbClr val="CC9900"/>
                </a:solidFill>
                <a:latin typeface="Arial Black" panose="020B0A04020102020204" pitchFamily="34" charset="0"/>
              </a:rPr>
              <a:t>Total</a:t>
            </a:r>
            <a:r>
              <a:rPr lang="en-US" dirty="0">
                <a:solidFill>
                  <a:srgbClr val="C00000"/>
                </a:solidFill>
                <a:latin typeface="Arial Black" panose="020B0A04020102020204" pitchFamily="34" charset="0"/>
              </a:rPr>
              <a:t> </a:t>
            </a:r>
            <a:r>
              <a:rPr lang="en-US" dirty="0">
                <a:solidFill>
                  <a:srgbClr val="CC9900"/>
                </a:solidFill>
                <a:latin typeface="Arial Black" panose="020B0A04020102020204" pitchFamily="34" charset="0"/>
                <a:cs typeface="Arial" panose="020B0604020202020204" pitchFamily="34" charset="0"/>
              </a:rPr>
              <a:t>Downtime</a:t>
            </a:r>
            <a:r>
              <a:rPr lang="en-US" dirty="0">
                <a:solidFill>
                  <a:srgbClr val="CC9900"/>
                </a:solidFill>
                <a:latin typeface="Arial Black" panose="020B0A04020102020204" pitchFamily="34" charset="0"/>
              </a:rPr>
              <a:t>: </a:t>
            </a:r>
            <a:r>
              <a:rPr lang="en-US" dirty="0" smtClean="0">
                <a:solidFill>
                  <a:srgbClr val="CC9900"/>
                </a:solidFill>
                <a:latin typeface="Arial Black" panose="020B0A04020102020204" pitchFamily="34" charset="0"/>
              </a:rPr>
              <a:t>614 </a:t>
            </a:r>
            <a:r>
              <a:rPr lang="en-US" dirty="0">
                <a:solidFill>
                  <a:srgbClr val="CC9900"/>
                </a:solidFill>
                <a:latin typeface="Arial Black" panose="020B0A04020102020204" pitchFamily="34" charset="0"/>
              </a:rPr>
              <a:t>Hours  </a:t>
            </a:r>
          </a:p>
        </p:txBody>
      </p:sp>
      <p:graphicFrame>
        <p:nvGraphicFramePr>
          <p:cNvPr id="7" name="Table 6"/>
          <p:cNvGraphicFramePr>
            <a:graphicFrameLocks noGrp="1"/>
          </p:cNvGraphicFramePr>
          <p:nvPr>
            <p:extLst>
              <p:ext uri="{D42A27DB-BD31-4B8C-83A1-F6EECF244321}">
                <p14:modId xmlns:p14="http://schemas.microsoft.com/office/powerpoint/2010/main" val="3961214807"/>
              </p:ext>
            </p:extLst>
          </p:nvPr>
        </p:nvGraphicFramePr>
        <p:xfrm>
          <a:off x="1650864" y="934783"/>
          <a:ext cx="8762999" cy="5619305"/>
        </p:xfrm>
        <a:graphic>
          <a:graphicData uri="http://schemas.openxmlformats.org/drawingml/2006/table">
            <a:tbl>
              <a:tblPr>
                <a:tableStyleId>{C083E6E3-FA7D-4D7B-A595-EF9225AFEA82}</a:tableStyleId>
              </a:tblPr>
              <a:tblGrid>
                <a:gridCol w="1546412">
                  <a:extLst>
                    <a:ext uri="{9D8B030D-6E8A-4147-A177-3AD203B41FA5}">
                      <a16:colId xmlns:a16="http://schemas.microsoft.com/office/drawing/2014/main" val="2885236478"/>
                    </a:ext>
                  </a:extLst>
                </a:gridCol>
                <a:gridCol w="1975969">
                  <a:extLst>
                    <a:ext uri="{9D8B030D-6E8A-4147-A177-3AD203B41FA5}">
                      <a16:colId xmlns:a16="http://schemas.microsoft.com/office/drawing/2014/main" val="3297360715"/>
                    </a:ext>
                  </a:extLst>
                </a:gridCol>
                <a:gridCol w="1718235">
                  <a:extLst>
                    <a:ext uri="{9D8B030D-6E8A-4147-A177-3AD203B41FA5}">
                      <a16:colId xmlns:a16="http://schemas.microsoft.com/office/drawing/2014/main" val="612890613"/>
                    </a:ext>
                  </a:extLst>
                </a:gridCol>
                <a:gridCol w="2046508">
                  <a:extLst>
                    <a:ext uri="{9D8B030D-6E8A-4147-A177-3AD203B41FA5}">
                      <a16:colId xmlns:a16="http://schemas.microsoft.com/office/drawing/2014/main" val="3159238098"/>
                    </a:ext>
                  </a:extLst>
                </a:gridCol>
                <a:gridCol w="1475875">
                  <a:extLst>
                    <a:ext uri="{9D8B030D-6E8A-4147-A177-3AD203B41FA5}">
                      <a16:colId xmlns:a16="http://schemas.microsoft.com/office/drawing/2014/main" val="1425836046"/>
                    </a:ext>
                  </a:extLst>
                </a:gridCol>
              </a:tblGrid>
              <a:tr h="665417">
                <a:tc>
                  <a:txBody>
                    <a:bodyPr/>
                    <a:lstStyle/>
                    <a:p>
                      <a:pPr marL="0" marR="0" algn="ctr" fontAlgn="b">
                        <a:lnSpc>
                          <a:spcPct val="115000"/>
                        </a:lnSpc>
                        <a:spcBef>
                          <a:spcPts val="0"/>
                        </a:spcBef>
                        <a:spcAft>
                          <a:spcPts val="0"/>
                        </a:spcAft>
                      </a:pPr>
                      <a:r>
                        <a:rPr lang="en-US" sz="1800" b="1" dirty="0" smtClean="0">
                          <a:solidFill>
                            <a:schemeClr val="tx1"/>
                          </a:solidFill>
                          <a:effectLst/>
                          <a:latin typeface="Arial" panose="020B0604020202020204" pitchFamily="34" charset="0"/>
                          <a:cs typeface="Arial" panose="020B0604020202020204" pitchFamily="34" charset="0"/>
                        </a:rPr>
                        <a:t>Alexandria</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cs typeface="Arial" panose="020B0604020202020204" pitchFamily="34" charset="0"/>
                        </a:rPr>
                        <a:t>Ashland</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Baywood</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fontAlgn="b">
                        <a:lnSpc>
                          <a:spcPct val="115000"/>
                        </a:lnSpc>
                        <a:spcBef>
                          <a:spcPts val="0"/>
                        </a:spcBef>
                        <a:spcAft>
                          <a:spcPts val="0"/>
                        </a:spcAf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Berwick</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Bourg</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extLst>
                  <a:ext uri="{0D108BD9-81ED-4DB2-BD59-A6C34878D82A}">
                    <a16:rowId xmlns:a16="http://schemas.microsoft.com/office/drawing/2014/main" val="3794072086"/>
                  </a:ext>
                </a:extLst>
              </a:tr>
              <a:tr h="586785">
                <a:tc>
                  <a:txBody>
                    <a:bodyPr/>
                    <a:lstStyle/>
                    <a:p>
                      <a:pPr marL="0" marR="0" algn="ctr" fontAlgn="b">
                        <a:lnSpc>
                          <a:spcPct val="115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Chopin</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Coushatta</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Denham</a:t>
                      </a:r>
                      <a:r>
                        <a:rPr lang="en-US" sz="18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Springs</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Dequincy</a:t>
                      </a:r>
                    </a:p>
                  </a:txBody>
                  <a:tcPr marL="3619" marR="3619" marT="3619" marB="0" anchor="ctr"/>
                </a:tc>
                <a:tc>
                  <a:txBody>
                    <a:bodyPr/>
                    <a:lstStyle/>
                    <a:p>
                      <a:pPr marL="0" marR="0" algn="ctr" fontAlgn="b">
                        <a:lnSpc>
                          <a:spcPct val="115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Enterprise</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extLst>
                  <a:ext uri="{0D108BD9-81ED-4DB2-BD59-A6C34878D82A}">
                    <a16:rowId xmlns:a16="http://schemas.microsoft.com/office/drawing/2014/main" val="2315352075"/>
                  </a:ext>
                </a:extLst>
              </a:tr>
              <a:tr h="546484">
                <a:tc>
                  <a:txBody>
                    <a:bodyPr/>
                    <a:lstStyle/>
                    <a:p>
                      <a:pPr marL="0" marR="0" algn="ctr" fontAlgn="b">
                        <a:lnSpc>
                          <a:spcPct val="115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Gray</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Hagewood</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Hicks</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Hineston</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Holloway</a:t>
                      </a:r>
                    </a:p>
                  </a:txBody>
                  <a:tcPr marL="3619" marR="3619" marT="3619" marB="0" anchor="ctr"/>
                </a:tc>
                <a:extLst>
                  <a:ext uri="{0D108BD9-81ED-4DB2-BD59-A6C34878D82A}">
                    <a16:rowId xmlns:a16="http://schemas.microsoft.com/office/drawing/2014/main" val="3221121806"/>
                  </a:ext>
                </a:extLst>
              </a:tr>
              <a:tr h="586785">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Iberville</a:t>
                      </a:r>
                    </a:p>
                    <a:p>
                      <a:pPr marL="0" marR="0" algn="ctr" fontAlgn="b">
                        <a:lnSpc>
                          <a:spcPct val="115000"/>
                        </a:lnSpc>
                        <a:spcBef>
                          <a:spcPts val="0"/>
                        </a:spcBef>
                        <a:spcAft>
                          <a:spcPts val="0"/>
                        </a:spcAf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algn="ctr" fontAlgn="b">
                        <a:lnSpc>
                          <a:spcPct val="115000"/>
                        </a:lnSpc>
                        <a:spcBef>
                          <a:spcPts val="0"/>
                        </a:spcBef>
                        <a:spcAft>
                          <a:spcPts val="0"/>
                        </a:spcAf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Jeanerette</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Keachi</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LaRose</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Livonia</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extLst>
                  <a:ext uri="{0D108BD9-81ED-4DB2-BD59-A6C34878D82A}">
                    <a16:rowId xmlns:a16="http://schemas.microsoft.com/office/drawing/2014/main" val="4004872605"/>
                  </a:ext>
                </a:extLst>
              </a:tr>
              <a:tr h="586785">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Many</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fontAlgn="b">
                        <a:lnSpc>
                          <a:spcPct val="115000"/>
                        </a:lnSpc>
                        <a:spcBef>
                          <a:spcPts val="0"/>
                        </a:spcBef>
                        <a:spcAft>
                          <a:spcPts val="0"/>
                        </a:spcAf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Merryville</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Opelousas</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mn-ea"/>
                          <a:cs typeface="Arial" panose="020B0604020202020204" pitchFamily="34" charset="0"/>
                        </a:rPr>
                        <a:t>Paincourtville</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Parker Road</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extLst>
                  <a:ext uri="{0D108BD9-81ED-4DB2-BD59-A6C34878D82A}">
                    <a16:rowId xmlns:a16="http://schemas.microsoft.com/office/drawing/2014/main" val="1170323507"/>
                  </a:ext>
                </a:extLst>
              </a:tr>
              <a:tr h="878503">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Port </a:t>
                      </a: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Fourchon</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fontAlgn="b">
                        <a:lnSpc>
                          <a:spcPct val="115000"/>
                        </a:lnSpc>
                        <a:spcBef>
                          <a:spcPts val="0"/>
                        </a:spcBef>
                        <a:spcAft>
                          <a:spcPts val="0"/>
                        </a:spcAf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Rockefeller</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mn-ea"/>
                          <a:cs typeface="Arial" panose="020B0604020202020204" pitchFamily="34" charset="0"/>
                        </a:rPr>
                        <a:t>Roseland</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Ruston</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Sage Hill</a:t>
                      </a:r>
                    </a:p>
                    <a:p>
                      <a:pPr marL="0" marR="0" lvl="0" algn="ctr" fontAlgn="b">
                        <a:lnSpc>
                          <a:spcPct val="115000"/>
                        </a:lnSpc>
                        <a:spcBef>
                          <a:spcPts val="0"/>
                        </a:spcBef>
                        <a:spcAft>
                          <a:spcPts val="0"/>
                        </a:spcAf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extLst>
                  <a:ext uri="{0D108BD9-81ED-4DB2-BD59-A6C34878D82A}">
                    <a16:rowId xmlns:a16="http://schemas.microsoft.com/office/drawing/2014/main" val="3650992884"/>
                  </a:ext>
                </a:extLst>
              </a:tr>
              <a:tr h="586785">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Sentell</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fontAlgn="b">
                        <a:lnSpc>
                          <a:spcPct val="115000"/>
                        </a:lnSpc>
                        <a:spcBef>
                          <a:spcPts val="0"/>
                        </a:spcBef>
                        <a:spcAft>
                          <a:spcPts val="0"/>
                        </a:spcAf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Shreveport</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Sibley</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 James</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Theriot</a:t>
                      </a: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algn="ctr" fontAlgn="b">
                        <a:lnSpc>
                          <a:spcPct val="115000"/>
                        </a:lnSpc>
                        <a:spcBef>
                          <a:spcPts val="0"/>
                        </a:spcBef>
                        <a:spcAft>
                          <a:spcPts val="0"/>
                        </a:spcAft>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extLst>
                  <a:ext uri="{0D108BD9-81ED-4DB2-BD59-A6C34878D82A}">
                    <a16:rowId xmlns:a16="http://schemas.microsoft.com/office/drawing/2014/main" val="4245443002"/>
                  </a:ext>
                </a:extLst>
              </a:tr>
              <a:tr h="586785">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Transylvania</a:t>
                      </a:r>
                    </a:p>
                    <a:p>
                      <a:pPr marL="0" marR="0" algn="ctr" fontAlgn="b">
                        <a:lnSpc>
                          <a:spcPct val="115000"/>
                        </a:lnSpc>
                        <a:spcBef>
                          <a:spcPts val="0"/>
                        </a:spcBef>
                        <a:spcAft>
                          <a:spcPts val="0"/>
                        </a:spcAf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Vick </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Wilmer</a:t>
                      </a:r>
                    </a:p>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indent="0" algn="ctr" defTabSz="685631" rtl="0" eaLnBrk="1" fontAlgn="b" latinLnBrk="0" hangingPunct="1">
                        <a:lnSpc>
                          <a:spcPct val="115000"/>
                        </a:lnSpc>
                        <a:spcBef>
                          <a:spcPts val="0"/>
                        </a:spcBef>
                        <a:spcAft>
                          <a:spcPts val="0"/>
                        </a:spcAft>
                        <a:buClrTx/>
                        <a:buSzTx/>
                        <a:buFontTx/>
                        <a:buNone/>
                        <a:tabLst/>
                        <a:defRPr/>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tc>
                  <a:txBody>
                    <a:bodyPr/>
                    <a:lstStyle/>
                    <a:p>
                      <a:pPr marL="0" marR="0" lvl="0" algn="ctr" fontAlgn="b">
                        <a:lnSpc>
                          <a:spcPct val="115000"/>
                        </a:lnSpc>
                        <a:spcBef>
                          <a:spcPts val="0"/>
                        </a:spcBef>
                        <a:spcAft>
                          <a:spcPts val="0"/>
                        </a:spcAft>
                      </a:pPr>
                      <a:endPar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 marR="3619" marT="3619" marB="0" anchor="ctr"/>
                </a:tc>
                <a:extLst>
                  <a:ext uri="{0D108BD9-81ED-4DB2-BD59-A6C34878D82A}">
                    <a16:rowId xmlns:a16="http://schemas.microsoft.com/office/drawing/2014/main" val="3921356883"/>
                  </a:ext>
                </a:extLst>
              </a:tr>
            </a:tbl>
          </a:graphicData>
        </a:graphic>
      </p:graphicFrame>
    </p:spTree>
    <p:extLst>
      <p:ext uri="{BB962C8B-B14F-4D97-AF65-F5344CB8AC3E}">
        <p14:creationId xmlns:p14="http://schemas.microsoft.com/office/powerpoint/2010/main" val="15532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1371600"/>
          </a:xfrm>
        </p:spPr>
        <p:txBody>
          <a:bodyPr>
            <a:normAutofit/>
          </a:bodyPr>
          <a:lstStyle/>
          <a:p>
            <a:pPr algn="ctr"/>
            <a:r>
              <a:rPr lang="en-US" sz="4400" dirty="0" smtClean="0">
                <a:latin typeface="Arial Black" panose="020B0A04020102020204" pitchFamily="34" charset="0"/>
              </a:rPr>
              <a:t>SITE OUTAGE DATA</a:t>
            </a:r>
            <a:endParaRPr lang="en-US" sz="4400" dirty="0">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109699"/>
              </p:ext>
            </p:extLst>
          </p:nvPr>
        </p:nvGraphicFramePr>
        <p:xfrm>
          <a:off x="1522413" y="1905000"/>
          <a:ext cx="9829799"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85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Arial Black" panose="020B0A04020102020204" pitchFamily="34" charset="0"/>
              </a:rPr>
              <a:t>SYSTEM</a:t>
            </a:r>
            <a:r>
              <a:rPr lang="en-US" sz="4400" dirty="0" smtClean="0"/>
              <a:t> </a:t>
            </a:r>
            <a:r>
              <a:rPr lang="en-US" sz="4400" dirty="0" smtClean="0">
                <a:latin typeface="Arial Black" panose="020B0A04020102020204" pitchFamily="34" charset="0"/>
              </a:rPr>
              <a:t>STATISTICS</a:t>
            </a:r>
            <a:endParaRPr lang="en-US" sz="4400" dirty="0">
              <a:latin typeface="Arial Black" panose="020B0A040201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290725807"/>
              </p:ext>
            </p:extLst>
          </p:nvPr>
        </p:nvGraphicFramePr>
        <p:xfrm>
          <a:off x="915145" y="2133600"/>
          <a:ext cx="10358536"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43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636712" y="533400"/>
            <a:ext cx="8458200" cy="914400"/>
          </a:xfrm>
        </p:spPr>
        <p:txBody>
          <a:bodyPr vert="horz" lIns="91440" tIns="45720" rIns="91440" bIns="45720" numCol="1" rtlCol="0" anchor="b" anchorCtr="1" compatLnSpc="1">
            <a:prstTxWarp prst="textNoShape">
              <a:avLst/>
            </a:prstTxWarp>
            <a:normAutofit/>
          </a:bodyPr>
          <a:lstStyle/>
          <a:p>
            <a:pPr algn="ctr">
              <a:defRPr/>
            </a:pPr>
            <a:r>
              <a:rPr lang="en-US" sz="4800" b="1" u="sng" cap="small" dirty="0">
                <a:latin typeface="Arial Black" panose="020B0A04020102020204" pitchFamily="34" charset="0"/>
                <a:cs typeface="Times New Roman" pitchFamily="18" charset="0"/>
              </a:rPr>
              <a:t>Subscriber Statistics</a:t>
            </a:r>
          </a:p>
        </p:txBody>
      </p:sp>
      <p:graphicFrame>
        <p:nvGraphicFramePr>
          <p:cNvPr id="5" name="Rectangle 3">
            <a:extLst>
              <a:ext uri="{FF2B5EF4-FFF2-40B4-BE49-F238E27FC236}">
                <a16:creationId xmlns:a16="http://schemas.microsoft.com/office/drawing/2014/main" id="{0EC147AF-47E8-48A0-91F2-7612052422C1}"/>
              </a:ext>
            </a:extLst>
          </p:cNvPr>
          <p:cNvGraphicFramePr>
            <a:graphicFrameLocks/>
          </p:cNvGraphicFramePr>
          <p:nvPr>
            <p:extLst>
              <p:ext uri="{D42A27DB-BD31-4B8C-83A1-F6EECF244321}">
                <p14:modId xmlns:p14="http://schemas.microsoft.com/office/powerpoint/2010/main" val="1189090221"/>
              </p:ext>
            </p:extLst>
          </p:nvPr>
        </p:nvGraphicFramePr>
        <p:xfrm>
          <a:off x="836612" y="1905000"/>
          <a:ext cx="10058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5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8210550" y="5338764"/>
            <a:ext cx="2227262" cy="649287"/>
          </a:xfrm>
          <a:prstGeom prst="rect">
            <a:avLst/>
          </a:prstGeom>
          <a:noFill/>
          <a:ln w="12700">
            <a:noFill/>
            <a:miter lim="800000"/>
            <a:headEnd/>
            <a:tailEnd/>
          </a:ln>
        </p:spPr>
        <p:txBody>
          <a:bodyPr/>
          <a:lstStyle/>
          <a:p>
            <a:pPr algn="ctr" fontAlgn="base">
              <a:spcBef>
                <a:spcPct val="20000"/>
              </a:spcBef>
              <a:spcAft>
                <a:spcPct val="0"/>
              </a:spcAft>
              <a:defRPr/>
            </a:pPr>
            <a:endParaRPr lang="en-US" sz="1600" dirty="0">
              <a:solidFill>
                <a:prstClr val="black"/>
              </a:solidFill>
              <a:latin typeface="Times New Roman" pitchFamily="18" charset="0"/>
              <a:cs typeface="Times New Roman" pitchFamily="18" charset="0"/>
            </a:endParaRPr>
          </a:p>
        </p:txBody>
      </p:sp>
      <p:sp>
        <p:nvSpPr>
          <p:cNvPr id="34819" name="Rectangle 7"/>
          <p:cNvSpPr>
            <a:spLocks noChangeArrowheads="1"/>
          </p:cNvSpPr>
          <p:nvPr/>
        </p:nvSpPr>
        <p:spPr bwMode="auto">
          <a:xfrm>
            <a:off x="1674813" y="5148264"/>
            <a:ext cx="2233613" cy="954087"/>
          </a:xfrm>
          <a:prstGeom prst="rect">
            <a:avLst/>
          </a:prstGeom>
          <a:noFill/>
          <a:ln w="12700">
            <a:noFill/>
            <a:miter lim="800000"/>
            <a:headEnd/>
            <a:tailEnd/>
          </a:ln>
        </p:spPr>
        <p:txBody>
          <a:bodyPr/>
          <a:lstStyle/>
          <a:p>
            <a:pPr algn="ctr" fontAlgn="base">
              <a:spcBef>
                <a:spcPct val="20000"/>
              </a:spcBef>
              <a:spcAft>
                <a:spcPct val="0"/>
              </a:spcAft>
              <a:defRPr/>
            </a:pPr>
            <a:endParaRPr lang="en-US" sz="1600" dirty="0">
              <a:solidFill>
                <a:prstClr val="black"/>
              </a:solidFill>
              <a:latin typeface="Times New Roman" pitchFamily="18" charset="0"/>
              <a:cs typeface="Times New Roman" pitchFamily="18" charset="0"/>
            </a:endParaRPr>
          </a:p>
        </p:txBody>
      </p:sp>
      <p:sp>
        <p:nvSpPr>
          <p:cNvPr id="16386" name="Rectangle 2"/>
          <p:cNvSpPr>
            <a:spLocks noGrp="1" noChangeArrowheads="1"/>
          </p:cNvSpPr>
          <p:nvPr>
            <p:ph type="title"/>
          </p:nvPr>
        </p:nvSpPr>
        <p:spPr bwMode="auto">
          <a:xfrm>
            <a:off x="1979612" y="389870"/>
            <a:ext cx="8001000" cy="1375493"/>
          </a:xfrm>
          <a:noFill/>
        </p:spPr>
        <p:txBody>
          <a:bodyPr vert="horz" lIns="91440" tIns="45720" rIns="91440" bIns="45720" numCol="1" rtlCol="0" anchor="b" anchorCtr="1" compatLnSpc="1">
            <a:prstTxWarp prst="textNoShape">
              <a:avLst/>
            </a:prstTxWarp>
            <a:normAutofit/>
          </a:bodyPr>
          <a:lstStyle/>
          <a:p>
            <a:pPr>
              <a:defRPr/>
            </a:pPr>
            <a:r>
              <a:rPr lang="en-US" sz="3200" b="1" u="sng" dirty="0">
                <a:latin typeface="Arial Black" panose="020B0A04020102020204" pitchFamily="34" charset="0"/>
              </a:rPr>
              <a:t>Agencies Added Last </a:t>
            </a:r>
            <a:r>
              <a:rPr lang="en-US" sz="3200" b="1" u="sng" dirty="0" smtClean="0">
                <a:latin typeface="Arial Black" panose="020B0A04020102020204" pitchFamily="34" charset="0"/>
              </a:rPr>
              <a:t>2 </a:t>
            </a:r>
            <a:r>
              <a:rPr lang="en-US" sz="3200" b="1" u="sng" dirty="0">
                <a:latin typeface="Arial Black" panose="020B0A04020102020204" pitchFamily="34" charset="0"/>
              </a:rPr>
              <a:t>Months</a:t>
            </a:r>
          </a:p>
        </p:txBody>
      </p:sp>
      <p:sp>
        <p:nvSpPr>
          <p:cNvPr id="17" name="Oval 16"/>
          <p:cNvSpPr/>
          <p:nvPr/>
        </p:nvSpPr>
        <p:spPr>
          <a:xfrm>
            <a:off x="5422637" y="2166187"/>
            <a:ext cx="1357573" cy="1398593"/>
          </a:xfrm>
          <a:prstGeom prst="ellipse">
            <a:avLst/>
          </a:prstGeom>
          <a:solidFill>
            <a:srgbClr val="FFC0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3" name="Rectangle 2"/>
          <p:cNvSpPr/>
          <p:nvPr/>
        </p:nvSpPr>
        <p:spPr>
          <a:xfrm>
            <a:off x="1751013" y="3733800"/>
            <a:ext cx="7949954" cy="1754326"/>
          </a:xfrm>
          <a:prstGeom prst="rect">
            <a:avLst/>
          </a:prstGeom>
        </p:spPr>
        <p:txBody>
          <a:bodyPr wrap="square">
            <a:spAutoFit/>
          </a:bodyPr>
          <a:lstStyle/>
          <a:p>
            <a:pPr algn="ctr">
              <a:defRPr cap="all"/>
            </a:pPr>
            <a:endParaRPr lang="en-US" sz="3200" dirty="0" smtClean="0">
              <a:latin typeface="Perpetua" panose="02020502060401020303" pitchFamily="18" charset="0"/>
            </a:endParaRPr>
          </a:p>
          <a:p>
            <a:pPr algn="ctr">
              <a:defRPr cap="all"/>
            </a:pPr>
            <a:r>
              <a:rPr lang="en-US" sz="3200" b="1" dirty="0" smtClean="0">
                <a:latin typeface="Arial" panose="020B0604020202020204" pitchFamily="34" charset="0"/>
                <a:cs typeface="Arial" panose="020B0604020202020204" pitchFamily="34" charset="0"/>
              </a:rPr>
              <a:t>OUACHITA PARISH SCHOOL BOARD</a:t>
            </a:r>
            <a:endParaRPr lang="en-US" sz="3200" b="1" dirty="0">
              <a:latin typeface="Arial" panose="020B0604020202020204" pitchFamily="34" charset="0"/>
              <a:cs typeface="Arial" panose="020B0604020202020204" pitchFamily="34" charset="0"/>
            </a:endParaRPr>
          </a:p>
          <a:p>
            <a:pPr lvl="0" algn="ctr">
              <a:defRPr cap="all"/>
            </a:pPr>
            <a:endParaRPr lang="en-US" sz="4400" dirty="0">
              <a:latin typeface="Perpetua" panose="02020502060401020303" pitchFamily="18" charset="0"/>
            </a:endParaRPr>
          </a:p>
        </p:txBody>
      </p:sp>
      <p:pic>
        <p:nvPicPr>
          <p:cNvPr id="7172" name="Picture 4" descr="School Vector SVG Icon (15) - SVG Re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723" y="2450430"/>
            <a:ext cx="533400" cy="83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5400" b="1" u="sng" cap="small" dirty="0">
                <a:latin typeface="Arial Black" panose="020B0A04020102020204" pitchFamily="34" charset="0"/>
                <a:cs typeface="Times New Roman" pitchFamily="18" charset="0"/>
              </a:rPr>
              <a:t>Infrastructure Update</a:t>
            </a:r>
            <a:endParaRPr lang="en-US" sz="54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1903412" y="2209800"/>
            <a:ext cx="8625179" cy="4166235"/>
          </a:xfrm>
          <a:prstGeom prst="rect">
            <a:avLst/>
          </a:prstGeom>
        </p:spPr>
      </p:pic>
    </p:spTree>
    <p:extLst>
      <p:ext uri="{BB962C8B-B14F-4D97-AF65-F5344CB8AC3E}">
        <p14:creationId xmlns:p14="http://schemas.microsoft.com/office/powerpoint/2010/main" val="293191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sz="quarter"/>
          </p:nvPr>
        </p:nvSpPr>
        <p:spPr>
          <a:xfrm>
            <a:off x="1598612" y="2667000"/>
            <a:ext cx="8648700" cy="914400"/>
          </a:xfrm>
        </p:spPr>
        <p:txBody>
          <a:bodyPr anchorCtr="1">
            <a:normAutofit/>
          </a:bodyPr>
          <a:lstStyle/>
          <a:p>
            <a:pPr marL="182880">
              <a:defRPr/>
            </a:pPr>
            <a:r>
              <a:rPr lang="en-US" b="1" cap="small" dirty="0">
                <a:effectLst/>
                <a:latin typeface="Arial Black" panose="020B0A04020102020204" pitchFamily="34" charset="0"/>
                <a:cs typeface="Times New Roman" pitchFamily="18" charset="0"/>
              </a:rPr>
              <a:t>System</a:t>
            </a:r>
            <a:r>
              <a:rPr lang="en-US" b="1" cap="small" dirty="0">
                <a:effectLst/>
                <a:latin typeface="+mn-lt"/>
                <a:cs typeface="Times New Roman" pitchFamily="18" charset="0"/>
              </a:rPr>
              <a:t> </a:t>
            </a:r>
            <a:r>
              <a:rPr lang="en-US" b="1" cap="small" dirty="0">
                <a:effectLst/>
                <a:latin typeface="Arial Black" panose="020B0A04020102020204" pitchFamily="34" charset="0"/>
                <a:cs typeface="Times New Roman" pitchFamily="18" charset="0"/>
              </a:rPr>
              <a:t>Coverage</a:t>
            </a:r>
          </a:p>
        </p:txBody>
      </p:sp>
    </p:spTree>
    <p:extLst>
      <p:ext uri="{BB962C8B-B14F-4D97-AF65-F5344CB8AC3E}">
        <p14:creationId xmlns:p14="http://schemas.microsoft.com/office/powerpoint/2010/main" val="197919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7212" y="381000"/>
            <a:ext cx="9086850" cy="5924550"/>
          </a:xfrm>
          <a:prstGeom prst="rect">
            <a:avLst/>
          </a:prstGeom>
        </p:spPr>
      </p:pic>
      <p:sp>
        <p:nvSpPr>
          <p:cNvPr id="5" name="TextBox 3"/>
          <p:cNvSpPr txBox="1"/>
          <p:nvPr/>
        </p:nvSpPr>
        <p:spPr>
          <a:xfrm>
            <a:off x="7770812" y="1676400"/>
            <a:ext cx="2362200" cy="1077218"/>
          </a:xfrm>
          <a:prstGeom prst="rect">
            <a:avLst/>
          </a:prstGeom>
          <a:solidFill>
            <a:schemeClr val="bg2">
              <a:lumMod val="90000"/>
              <a:lumOff val="10000"/>
            </a:schemeClr>
          </a:solid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base"/>
            <a:r>
              <a:rPr lang="en-US" sz="3200" b="1" dirty="0">
                <a:solidFill>
                  <a:srgbClr val="FFC000"/>
                </a:solidFill>
                <a:latin typeface="Perpetua" panose="02020502060401020303" pitchFamily="18" charset="0"/>
                <a:ea typeface="Times New Roman" panose="02020603050405020304" pitchFamily="18" charset="0"/>
                <a:cs typeface="Times New Roman" panose="02020603050405020304" pitchFamily="18" charset="0"/>
              </a:rPr>
              <a:t>Present Coverage</a:t>
            </a:r>
            <a:endParaRPr lang="en-US" sz="1200" dirty="0">
              <a:solidFill>
                <a:srgbClr val="FFC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305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THE 52 GENERATOR</a:t>
            </a:r>
            <a:r>
              <a:rPr lang="en-US" dirty="0" smtClean="0"/>
              <a:t> </a:t>
            </a:r>
            <a:r>
              <a:rPr lang="en-US" dirty="0" smtClean="0">
                <a:latin typeface="Arial Black" panose="020B0A04020102020204" pitchFamily="34" charset="0"/>
              </a:rPr>
              <a:t>PROJECT</a:t>
            </a:r>
            <a:endParaRPr lang="en-US" dirty="0">
              <a:latin typeface="Arial Black" panose="020B0A04020102020204" pitchFamily="34" charset="0"/>
            </a:endParaRPr>
          </a:p>
        </p:txBody>
      </p:sp>
    </p:spTree>
    <p:extLst>
      <p:ext uri="{BB962C8B-B14F-4D97-AF65-F5344CB8AC3E}">
        <p14:creationId xmlns:p14="http://schemas.microsoft.com/office/powerpoint/2010/main" val="20113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6212" y="-228600"/>
            <a:ext cx="8692399" cy="1371600"/>
          </a:xfrm>
        </p:spPr>
        <p:txBody>
          <a:bodyPr>
            <a:normAutofit/>
          </a:bodyPr>
          <a:lstStyle/>
          <a:p>
            <a:pPr algn="ctr"/>
            <a:r>
              <a:rPr lang="en-US" sz="4000" dirty="0" smtClean="0">
                <a:latin typeface="Arial Black" panose="020B0A04020102020204" pitchFamily="34" charset="0"/>
              </a:rPr>
              <a:t>TOP 10 of the 52 GENERATOR SITES</a:t>
            </a:r>
            <a:endParaRPr lang="en-US" sz="4000" dirty="0">
              <a:latin typeface="Arial Black" panose="020B0A040201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95333009"/>
              </p:ext>
            </p:extLst>
          </p:nvPr>
        </p:nvGraphicFramePr>
        <p:xfrm>
          <a:off x="1598613" y="1371600"/>
          <a:ext cx="8539998" cy="5381629"/>
        </p:xfrm>
        <a:graphic>
          <a:graphicData uri="http://schemas.openxmlformats.org/drawingml/2006/table">
            <a:tbl>
              <a:tblPr firstRow="1" bandRow="1">
                <a:tableStyleId>{69012ECD-51FC-41F1-AA8D-1B2483CD663E}</a:tableStyleId>
              </a:tblPr>
              <a:tblGrid>
                <a:gridCol w="2846666">
                  <a:extLst>
                    <a:ext uri="{9D8B030D-6E8A-4147-A177-3AD203B41FA5}">
                      <a16:colId xmlns:a16="http://schemas.microsoft.com/office/drawing/2014/main" val="1269646643"/>
                    </a:ext>
                  </a:extLst>
                </a:gridCol>
                <a:gridCol w="2846666">
                  <a:extLst>
                    <a:ext uri="{9D8B030D-6E8A-4147-A177-3AD203B41FA5}">
                      <a16:colId xmlns:a16="http://schemas.microsoft.com/office/drawing/2014/main" val="317970904"/>
                    </a:ext>
                  </a:extLst>
                </a:gridCol>
                <a:gridCol w="2846666">
                  <a:extLst>
                    <a:ext uri="{9D8B030D-6E8A-4147-A177-3AD203B41FA5}">
                      <a16:colId xmlns:a16="http://schemas.microsoft.com/office/drawing/2014/main" val="40860829"/>
                    </a:ext>
                  </a:extLst>
                </a:gridCol>
              </a:tblGrid>
              <a:tr h="489239">
                <a:tc>
                  <a:txBody>
                    <a:bodyPr/>
                    <a:lstStyle/>
                    <a:p>
                      <a:pPr algn="ctr"/>
                      <a:r>
                        <a:rPr lang="en-US" dirty="0" smtClean="0"/>
                        <a:t>SITE</a:t>
                      </a:r>
                      <a:endParaRPr lang="en-US" dirty="0"/>
                    </a:p>
                  </a:txBody>
                  <a:tcPr/>
                </a:tc>
                <a:tc>
                  <a:txBody>
                    <a:bodyPr/>
                    <a:lstStyle/>
                    <a:p>
                      <a:pPr algn="ctr"/>
                      <a:r>
                        <a:rPr lang="en-US" dirty="0" smtClean="0"/>
                        <a:t>PARISH</a:t>
                      </a:r>
                      <a:endParaRPr lang="en-US" dirty="0"/>
                    </a:p>
                  </a:txBody>
                  <a:tcPr/>
                </a:tc>
                <a:tc>
                  <a:txBody>
                    <a:bodyPr/>
                    <a:lstStyle/>
                    <a:p>
                      <a:pPr algn="ctr"/>
                      <a:r>
                        <a:rPr lang="en-US" dirty="0" smtClean="0"/>
                        <a:t>STATUS</a:t>
                      </a:r>
                      <a:endParaRPr lang="en-US" dirty="0"/>
                    </a:p>
                  </a:txBody>
                  <a:tcPr/>
                </a:tc>
                <a:extLst>
                  <a:ext uri="{0D108BD9-81ED-4DB2-BD59-A6C34878D82A}">
                    <a16:rowId xmlns:a16="http://schemas.microsoft.com/office/drawing/2014/main" val="1546129665"/>
                  </a:ext>
                </a:extLst>
              </a:tr>
              <a:tr h="489239">
                <a:tc>
                  <a:txBody>
                    <a:bodyPr/>
                    <a:lstStyle/>
                    <a:p>
                      <a:pPr algn="ctr"/>
                      <a:r>
                        <a:rPr lang="en-US" dirty="0" smtClean="0">
                          <a:latin typeface="Arial" panose="020B0604020202020204" pitchFamily="34" charset="0"/>
                          <a:cs typeface="Arial" panose="020B0604020202020204" pitchFamily="34" charset="0"/>
                        </a:rPr>
                        <a:t>Jackson</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East</a:t>
                      </a:r>
                      <a:r>
                        <a:rPr lang="en-US" baseline="0" dirty="0" smtClean="0">
                          <a:latin typeface="Arial" panose="020B0604020202020204" pitchFamily="34" charset="0"/>
                          <a:cs typeface="Arial" panose="020B0604020202020204" pitchFamily="34" charset="0"/>
                        </a:rPr>
                        <a:t> Feliciana Parish</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Currently with FEMA</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8637991"/>
                  </a:ext>
                </a:extLst>
              </a:tr>
              <a:tr h="489239">
                <a:tc>
                  <a:txBody>
                    <a:bodyPr/>
                    <a:lstStyle/>
                    <a:p>
                      <a:pPr algn="ctr"/>
                      <a:r>
                        <a:rPr lang="en-US" dirty="0" smtClean="0">
                          <a:latin typeface="Arial" panose="020B0604020202020204" pitchFamily="34" charset="0"/>
                          <a:cs typeface="Arial" panose="020B0604020202020204" pitchFamily="34" charset="0"/>
                        </a:rPr>
                        <a:t>Bridge</a:t>
                      </a:r>
                      <a:r>
                        <a:rPr lang="en-US" baseline="0" dirty="0" smtClean="0">
                          <a:latin typeface="Arial" panose="020B0604020202020204" pitchFamily="34" charset="0"/>
                          <a:cs typeface="Arial" panose="020B0604020202020204" pitchFamily="34" charset="0"/>
                        </a:rPr>
                        <a:t> City</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Jefferson</a:t>
                      </a:r>
                      <a:r>
                        <a:rPr lang="en-US" baseline="0" dirty="0" smtClean="0">
                          <a:latin typeface="Arial" panose="020B0604020202020204" pitchFamily="34" charset="0"/>
                          <a:cs typeface="Arial" panose="020B0604020202020204" pitchFamily="34" charset="0"/>
                        </a:rPr>
                        <a:t> Parish</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2884818040"/>
                  </a:ext>
                </a:extLst>
              </a:tr>
              <a:tr h="489239">
                <a:tc>
                  <a:txBody>
                    <a:bodyPr/>
                    <a:lstStyle/>
                    <a:p>
                      <a:pPr algn="ctr"/>
                      <a:r>
                        <a:rPr lang="en-US" dirty="0" err="1" smtClean="0">
                          <a:latin typeface="Arial" panose="020B0604020202020204" pitchFamily="34" charset="0"/>
                          <a:cs typeface="Arial" panose="020B0604020202020204" pitchFamily="34" charset="0"/>
                        </a:rPr>
                        <a:t>Arsene</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LeBleu</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Calcasieu</a:t>
                      </a:r>
                      <a:r>
                        <a:rPr lang="en-US" baseline="0" dirty="0" smtClean="0">
                          <a:latin typeface="Arial" panose="020B0604020202020204" pitchFamily="34" charset="0"/>
                          <a:cs typeface="Arial" panose="020B0604020202020204" pitchFamily="34" charset="0"/>
                        </a:rPr>
                        <a:t> Parish</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2746710335"/>
                  </a:ext>
                </a:extLst>
              </a:tr>
              <a:tr h="489239">
                <a:tc>
                  <a:txBody>
                    <a:bodyPr/>
                    <a:lstStyle/>
                    <a:p>
                      <a:pPr algn="ctr"/>
                      <a:r>
                        <a:rPr lang="en-US" dirty="0" smtClean="0">
                          <a:latin typeface="Arial" panose="020B0604020202020204" pitchFamily="34" charset="0"/>
                          <a:cs typeface="Arial" panose="020B0604020202020204" pitchFamily="34" charset="0"/>
                        </a:rPr>
                        <a:t>Abbeville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Vermillion Parish</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2591348899"/>
                  </a:ext>
                </a:extLst>
              </a:tr>
              <a:tr h="489239">
                <a:tc>
                  <a:txBody>
                    <a:bodyPr/>
                    <a:lstStyle/>
                    <a:p>
                      <a:pPr algn="ctr"/>
                      <a:r>
                        <a:rPr lang="en-US" dirty="0" smtClean="0">
                          <a:latin typeface="Arial" panose="020B0604020202020204" pitchFamily="34" charset="0"/>
                          <a:cs typeface="Arial" panose="020B0604020202020204" pitchFamily="34" charset="0"/>
                        </a:rPr>
                        <a:t>Berwick</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St. Mary Parish</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3437287611"/>
                  </a:ext>
                </a:extLst>
              </a:tr>
              <a:tr h="489239">
                <a:tc>
                  <a:txBody>
                    <a:bodyPr/>
                    <a:lstStyle/>
                    <a:p>
                      <a:pPr algn="ctr"/>
                      <a:r>
                        <a:rPr lang="en-US" dirty="0" err="1" smtClean="0">
                          <a:latin typeface="Arial" panose="020B0604020202020204" pitchFamily="34" charset="0"/>
                          <a:cs typeface="Arial" panose="020B0604020202020204" pitchFamily="34" charset="0"/>
                        </a:rPr>
                        <a:t>DeQuincy</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Calcasieu</a:t>
                      </a:r>
                      <a:r>
                        <a:rPr lang="en-US" baseline="0" dirty="0" smtClean="0">
                          <a:latin typeface="Arial" panose="020B0604020202020204" pitchFamily="34" charset="0"/>
                          <a:cs typeface="Arial" panose="020B0604020202020204" pitchFamily="34" charset="0"/>
                        </a:rPr>
                        <a:t> Parish</a:t>
                      </a:r>
                      <a:endParaRPr lang="en-US" dirty="0" smtClean="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3420054379"/>
                  </a:ext>
                </a:extLst>
              </a:tr>
              <a:tr h="489239">
                <a:tc>
                  <a:txBody>
                    <a:bodyPr/>
                    <a:lstStyle/>
                    <a:p>
                      <a:pPr algn="ctr"/>
                      <a:r>
                        <a:rPr lang="en-US" dirty="0" smtClean="0">
                          <a:latin typeface="Arial" panose="020B0604020202020204" pitchFamily="34" charset="0"/>
                          <a:cs typeface="Arial" panose="020B0604020202020204" pitchFamily="34" charset="0"/>
                        </a:rPr>
                        <a:t>Larose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Lafourche</a:t>
                      </a:r>
                      <a:r>
                        <a:rPr lang="en-US" baseline="0" dirty="0" smtClean="0">
                          <a:latin typeface="Arial" panose="020B0604020202020204" pitchFamily="34" charset="0"/>
                          <a:cs typeface="Arial" panose="020B0604020202020204" pitchFamily="34" charset="0"/>
                        </a:rPr>
                        <a:t> Parish</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371928102"/>
                  </a:ext>
                </a:extLst>
              </a:tr>
              <a:tr h="489239">
                <a:tc>
                  <a:txBody>
                    <a:bodyPr/>
                    <a:lstStyle/>
                    <a:p>
                      <a:pPr algn="ctr"/>
                      <a:r>
                        <a:rPr lang="en-US" dirty="0" smtClean="0">
                          <a:latin typeface="Arial" panose="020B0604020202020204" pitchFamily="34" charset="0"/>
                          <a:cs typeface="Arial" panose="020B0604020202020204" pitchFamily="34" charset="0"/>
                        </a:rPr>
                        <a:t>Ramah</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Iberville Parish</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2929516039"/>
                  </a:ext>
                </a:extLst>
              </a:tr>
              <a:tr h="489239">
                <a:tc>
                  <a:txBody>
                    <a:bodyPr/>
                    <a:lstStyle/>
                    <a:p>
                      <a:pPr algn="ctr"/>
                      <a:r>
                        <a:rPr lang="en-US" dirty="0" smtClean="0">
                          <a:latin typeface="Arial" panose="020B0604020202020204" pitchFamily="34" charset="0"/>
                          <a:cs typeface="Arial" panose="020B0604020202020204" pitchFamily="34" charset="0"/>
                        </a:rPr>
                        <a:t>Rockefeller</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Cameron Parish</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705627197"/>
                  </a:ext>
                </a:extLst>
              </a:tr>
              <a:tr h="489239">
                <a:tc>
                  <a:txBody>
                    <a:bodyPr/>
                    <a:lstStyle/>
                    <a:p>
                      <a:pPr algn="ctr"/>
                      <a:r>
                        <a:rPr lang="en-US" dirty="0" smtClean="0">
                          <a:latin typeface="Arial" panose="020B0604020202020204" pitchFamily="34" charset="0"/>
                          <a:cs typeface="Arial" panose="020B0604020202020204" pitchFamily="34" charset="0"/>
                        </a:rPr>
                        <a:t>Vinton</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Calcasieu</a:t>
                      </a:r>
                      <a:r>
                        <a:rPr lang="en-US" baseline="0" dirty="0" smtClean="0">
                          <a:latin typeface="Arial" panose="020B0604020202020204" pitchFamily="34" charset="0"/>
                          <a:cs typeface="Arial" panose="020B0604020202020204" pitchFamily="34" charset="0"/>
                        </a:rPr>
                        <a:t> Parish</a:t>
                      </a:r>
                      <a:endParaRPr lang="en-US" dirty="0" smtClean="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Currently with FEMA</a:t>
                      </a:r>
                    </a:p>
                  </a:txBody>
                  <a:tcPr/>
                </a:tc>
                <a:extLst>
                  <a:ext uri="{0D108BD9-81ED-4DB2-BD59-A6C34878D82A}">
                    <a16:rowId xmlns:a16="http://schemas.microsoft.com/office/drawing/2014/main" val="2961136930"/>
                  </a:ext>
                </a:extLst>
              </a:tr>
            </a:tbl>
          </a:graphicData>
        </a:graphic>
      </p:graphicFrame>
    </p:spTree>
    <p:extLst>
      <p:ext uri="{BB962C8B-B14F-4D97-AF65-F5344CB8AC3E}">
        <p14:creationId xmlns:p14="http://schemas.microsoft.com/office/powerpoint/2010/main" val="13997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990600"/>
            <a:ext cx="8229600" cy="2895600"/>
          </a:xfrm>
        </p:spPr>
        <p:txBody>
          <a:bodyPr/>
          <a:lstStyle/>
          <a:p>
            <a:r>
              <a:rPr lang="en-US" dirty="0" smtClean="0">
                <a:latin typeface="Arial Black" panose="020B0A04020102020204" pitchFamily="34" charset="0"/>
              </a:rPr>
              <a:t>QUESTIONS?</a:t>
            </a:r>
            <a:endParaRPr lang="en-US" dirty="0">
              <a:latin typeface="Arial Black" panose="020B0A04020102020204" pitchFamily="34" charset="0"/>
            </a:endParaRP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762000"/>
            <a:ext cx="8692399" cy="2819400"/>
          </a:xfrm>
        </p:spPr>
        <p:txBody>
          <a:bodyPr/>
          <a:lstStyle/>
          <a:p>
            <a:pPr algn="ctr"/>
            <a:r>
              <a:rPr lang="en-US" dirty="0" smtClean="0">
                <a:latin typeface="Arial Black" panose="020B0A04020102020204" pitchFamily="34" charset="0"/>
              </a:rPr>
              <a:t>ETHERNET UPDATE</a:t>
            </a:r>
            <a:endParaRPr lang="en-US" dirty="0">
              <a:latin typeface="Arial Black" panose="020B0A04020102020204" pitchFamily="34" charset="0"/>
            </a:endParaRPr>
          </a:p>
        </p:txBody>
      </p:sp>
    </p:spTree>
    <p:extLst>
      <p:ext uri="{BB962C8B-B14F-4D97-AF65-F5344CB8AC3E}">
        <p14:creationId xmlns:p14="http://schemas.microsoft.com/office/powerpoint/2010/main" val="401050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2412" y="-152400"/>
            <a:ext cx="9144001" cy="1371600"/>
          </a:xfrm>
          <a:noFill/>
          <a:ln>
            <a:noFill/>
          </a:ln>
        </p:spPr>
        <p:txBody>
          <a:bodyPr>
            <a:normAutofit/>
          </a:bodyPr>
          <a:lstStyle/>
          <a:p>
            <a:pPr algn="ctr"/>
            <a:r>
              <a:rPr lang="en-US" sz="3800" b="1" dirty="0" smtClean="0">
                <a:latin typeface="Arial Black" panose="020B0A04020102020204" pitchFamily="34" charset="0"/>
              </a:rPr>
              <a:t>IMPLEMENTATION</a:t>
            </a:r>
            <a:endParaRPr lang="en-US" sz="3800" b="1" dirty="0">
              <a:latin typeface="Arial Black" panose="020B0A04020102020204" pitchFamily="34" charset="0"/>
            </a:endParaRPr>
          </a:p>
        </p:txBody>
      </p:sp>
      <p:sp>
        <p:nvSpPr>
          <p:cNvPr id="6" name="Content Placeholder 2"/>
          <p:cNvSpPr txBox="1">
            <a:spLocks/>
          </p:cNvSpPr>
          <p:nvPr/>
        </p:nvSpPr>
        <p:spPr>
          <a:xfrm>
            <a:off x="572024" y="1371600"/>
            <a:ext cx="11389788" cy="5257800"/>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endParaRPr lang="en-US" sz="2000" dirty="0" smtClean="0"/>
          </a:p>
          <a:p>
            <a:pPr>
              <a:spcBef>
                <a:spcPct val="0"/>
              </a:spcBef>
              <a:buFont typeface="Wingdings" panose="05000000000000000000" pitchFamily="2" charset="2"/>
              <a:buChar char="Ø"/>
            </a:pPr>
            <a:r>
              <a:rPr lang="en-US" sz="2000" b="1" dirty="0" smtClean="0">
                <a:latin typeface="Arial" charset="0"/>
              </a:rPr>
              <a:t>ATT and Motorola completed all Zones and all zones are now operating on the new fiber Inter-zone link since June 7, 2023.</a:t>
            </a:r>
          </a:p>
          <a:p>
            <a:pPr>
              <a:spcBef>
                <a:spcPct val="0"/>
              </a:spcBef>
              <a:buFont typeface="Wingdings" panose="05000000000000000000" pitchFamily="2" charset="2"/>
              <a:buChar char="Ø"/>
            </a:pPr>
            <a:endParaRPr lang="en-US" sz="2000" b="1" dirty="0">
              <a:latin typeface="Arial" charset="0"/>
            </a:endParaRPr>
          </a:p>
          <a:p>
            <a:pPr>
              <a:spcBef>
                <a:spcPct val="0"/>
              </a:spcBef>
              <a:buFont typeface="Wingdings" panose="05000000000000000000" pitchFamily="2" charset="2"/>
              <a:buChar char="Ø"/>
            </a:pPr>
            <a:r>
              <a:rPr lang="en-US" sz="2000" b="1" dirty="0" smtClean="0">
                <a:latin typeface="Arial" charset="0"/>
              </a:rPr>
              <a:t>The 3 pilot sites. Denham Springs fiber and equipment are installed and waiting for the final test before we connect it to the new system.  </a:t>
            </a:r>
            <a:r>
              <a:rPr lang="en-US" sz="2000" b="1" dirty="0" err="1" smtClean="0">
                <a:latin typeface="Arial" charset="0"/>
              </a:rPr>
              <a:t>Baywood</a:t>
            </a:r>
            <a:r>
              <a:rPr lang="en-US" sz="2000" b="1" dirty="0" smtClean="0">
                <a:latin typeface="Arial" charset="0"/>
              </a:rPr>
              <a:t> and Jackson fiber and AT&amp;T equipment have been completed. </a:t>
            </a:r>
            <a:r>
              <a:rPr lang="en-US" sz="2000" b="1" dirty="0" err="1" smtClean="0">
                <a:latin typeface="Arial" charset="0"/>
              </a:rPr>
              <a:t>Cradlepoint</a:t>
            </a:r>
            <a:r>
              <a:rPr lang="en-US" sz="2000" b="1" dirty="0" smtClean="0">
                <a:latin typeface="Arial" charset="0"/>
              </a:rPr>
              <a:t> installation for both sites is scheduled for the end of October</a:t>
            </a:r>
            <a:r>
              <a:rPr lang="en-US" sz="2000" b="1" dirty="0">
                <a:latin typeface="Arial" charset="0"/>
              </a:rPr>
              <a:t> </a:t>
            </a:r>
            <a:r>
              <a:rPr lang="en-US" sz="2000" b="1" dirty="0" smtClean="0">
                <a:latin typeface="Arial" charset="0"/>
              </a:rPr>
              <a:t>and the first week in November.</a:t>
            </a:r>
          </a:p>
          <a:p>
            <a:pPr>
              <a:spcBef>
                <a:spcPct val="0"/>
              </a:spcBef>
              <a:buFont typeface="Wingdings" panose="05000000000000000000" pitchFamily="2" charset="2"/>
              <a:buChar char="Ø"/>
            </a:pPr>
            <a:endParaRPr lang="en-US" sz="2000" b="1" dirty="0">
              <a:latin typeface="Arial" charset="0"/>
            </a:endParaRPr>
          </a:p>
          <a:p>
            <a:pPr>
              <a:spcBef>
                <a:spcPct val="0"/>
              </a:spcBef>
              <a:buFont typeface="Wingdings" panose="05000000000000000000" pitchFamily="2" charset="2"/>
              <a:buChar char="Ø"/>
            </a:pPr>
            <a:r>
              <a:rPr lang="en-US" sz="2000" b="1" dirty="0" smtClean="0">
                <a:latin typeface="Arial" charset="0"/>
              </a:rPr>
              <a:t>Fiber for the rest of the 13 challenge sites has been ordered. No ETA as of today.  </a:t>
            </a:r>
          </a:p>
          <a:p>
            <a:pPr>
              <a:spcBef>
                <a:spcPct val="0"/>
              </a:spcBef>
              <a:buFont typeface="Wingdings" panose="05000000000000000000" pitchFamily="2" charset="2"/>
              <a:buChar char="Ø"/>
            </a:pPr>
            <a:endParaRPr lang="en-US" sz="2000" b="1" dirty="0">
              <a:latin typeface="Arial" charset="0"/>
            </a:endParaRPr>
          </a:p>
          <a:p>
            <a:pPr>
              <a:spcBef>
                <a:spcPct val="0"/>
              </a:spcBef>
              <a:buFont typeface="Wingdings" panose="05000000000000000000" pitchFamily="2" charset="2"/>
              <a:buChar char="Ø"/>
            </a:pPr>
            <a:r>
              <a:rPr lang="en-US" sz="2000" b="1" dirty="0" smtClean="0">
                <a:latin typeface="Arial" charset="0"/>
              </a:rPr>
              <a:t>Tower sites utilizing the DS3 from Shreveport and Monroe connected to Zone 3 will be the next fiber installation order. </a:t>
            </a:r>
          </a:p>
          <a:p>
            <a:pPr>
              <a:spcBef>
                <a:spcPct val="0"/>
              </a:spcBef>
              <a:buFont typeface="Wingdings" panose="05000000000000000000" pitchFamily="2" charset="2"/>
              <a:buChar char="Ø"/>
            </a:pPr>
            <a:endParaRPr lang="en-US" sz="2000" b="1" dirty="0" smtClean="0">
              <a:latin typeface="Arial" charset="0"/>
            </a:endParaRPr>
          </a:p>
          <a:p>
            <a:pPr>
              <a:spcBef>
                <a:spcPct val="0"/>
              </a:spcBef>
              <a:buFont typeface="Wingdings" panose="05000000000000000000" pitchFamily="2" charset="2"/>
              <a:buChar char="Ø"/>
            </a:pPr>
            <a:r>
              <a:rPr lang="en-US" sz="2000" b="1" dirty="0">
                <a:latin typeface="Arial" charset="0"/>
              </a:rPr>
              <a:t>The rest of the tower sites and </a:t>
            </a:r>
            <a:r>
              <a:rPr lang="en-US" sz="2000" b="1" dirty="0" smtClean="0">
                <a:latin typeface="Arial" charset="0"/>
              </a:rPr>
              <a:t>dispatch centers for Zones 1, 2, and 4 will </a:t>
            </a:r>
            <a:r>
              <a:rPr lang="en-US" sz="2000" b="1" dirty="0">
                <a:latin typeface="Arial" charset="0"/>
              </a:rPr>
              <a:t>be scheduled </a:t>
            </a:r>
            <a:r>
              <a:rPr lang="en-US" sz="2000" b="1" dirty="0" smtClean="0">
                <a:latin typeface="Arial" charset="0"/>
              </a:rPr>
              <a:t>as the project advances.  </a:t>
            </a:r>
          </a:p>
          <a:p>
            <a:pPr marL="0" indent="0">
              <a:spcBef>
                <a:spcPct val="0"/>
              </a:spcBef>
              <a:buNone/>
            </a:pPr>
            <a:endParaRPr lang="en-US" sz="2000" b="1" dirty="0" smtClean="0">
              <a:latin typeface="Arial" charset="0"/>
            </a:endParaRPr>
          </a:p>
          <a:p>
            <a:pPr>
              <a:spcBef>
                <a:spcPct val="0"/>
              </a:spcBef>
              <a:buFont typeface="Wingdings" panose="05000000000000000000" pitchFamily="2" charset="2"/>
              <a:buChar char="Ø"/>
            </a:pPr>
            <a:r>
              <a:rPr lang="en-US" sz="2000" b="1" dirty="0" smtClean="0">
                <a:latin typeface="Arial" charset="0"/>
              </a:rPr>
              <a:t>Project projected completion timeline: late </a:t>
            </a:r>
            <a:r>
              <a:rPr lang="en-US" sz="2000" b="1" dirty="0">
                <a:latin typeface="Arial" charset="0"/>
              </a:rPr>
              <a:t>2024 or </a:t>
            </a:r>
            <a:r>
              <a:rPr lang="en-US" sz="2000" b="1" dirty="0" smtClean="0">
                <a:latin typeface="Arial" charset="0"/>
              </a:rPr>
              <a:t>mid-2025.</a:t>
            </a:r>
            <a:endParaRPr lang="en-US" sz="2000" b="1" dirty="0">
              <a:latin typeface="Arial" charset="0"/>
            </a:endParaRPr>
          </a:p>
          <a:p>
            <a:pPr>
              <a:spcBef>
                <a:spcPct val="0"/>
              </a:spcBef>
              <a:buFont typeface="Wingdings" panose="05000000000000000000" pitchFamily="2" charset="2"/>
              <a:buChar char="Ø"/>
            </a:pPr>
            <a:endParaRPr lang="en-US" sz="2000" b="1" dirty="0" smtClean="0">
              <a:latin typeface="Arial" charset="0"/>
            </a:endParaRPr>
          </a:p>
          <a:p>
            <a:pPr marL="0" indent="0">
              <a:buFont typeface="Arial" pitchFamily="34" charset="0"/>
              <a:buNone/>
            </a:pPr>
            <a:endParaRPr lang="en-US" sz="2000" u="sng" dirty="0"/>
          </a:p>
        </p:txBody>
      </p:sp>
    </p:spTree>
    <p:extLst>
      <p:ext uri="{BB962C8B-B14F-4D97-AF65-F5344CB8AC3E}">
        <p14:creationId xmlns:p14="http://schemas.microsoft.com/office/powerpoint/2010/main" val="424077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990600"/>
            <a:ext cx="8229600" cy="2895600"/>
          </a:xfrm>
        </p:spPr>
        <p:txBody>
          <a:bodyPr/>
          <a:lstStyle/>
          <a:p>
            <a:r>
              <a:rPr lang="en-US" dirty="0" smtClean="0">
                <a:latin typeface="Arial Black" panose="020B0A04020102020204" pitchFamily="34" charset="0"/>
              </a:rPr>
              <a:t>QUESTIONS?</a:t>
            </a:r>
            <a:endParaRPr lang="en-US" dirty="0">
              <a:latin typeface="Arial Black" panose="020B0A04020102020204" pitchFamily="34" charset="0"/>
            </a:endParaRPr>
          </a:p>
        </p:txBody>
      </p:sp>
    </p:spTree>
    <p:extLst>
      <p:ext uri="{BB962C8B-B14F-4D97-AF65-F5344CB8AC3E}">
        <p14:creationId xmlns:p14="http://schemas.microsoft.com/office/powerpoint/2010/main" val="33514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990600"/>
            <a:ext cx="8229600" cy="2895600"/>
          </a:xfrm>
        </p:spPr>
        <p:txBody>
          <a:bodyPr/>
          <a:lstStyle/>
          <a:p>
            <a:pPr algn="ctr"/>
            <a:r>
              <a:rPr lang="en-US" dirty="0" smtClean="0">
                <a:latin typeface="Arial Black" panose="020B0A04020102020204" pitchFamily="34" charset="0"/>
              </a:rPr>
              <a:t>THANK YOU</a:t>
            </a:r>
            <a:endParaRPr lang="en-US" dirty="0">
              <a:latin typeface="Arial Black" panose="020B0A04020102020204" pitchFamily="34" charset="0"/>
            </a:endParaRPr>
          </a:p>
        </p:txBody>
      </p:sp>
    </p:spTree>
    <p:extLst>
      <p:ext uri="{BB962C8B-B14F-4D97-AF65-F5344CB8AC3E}">
        <p14:creationId xmlns:p14="http://schemas.microsoft.com/office/powerpoint/2010/main" val="202474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36612" y="-381000"/>
            <a:ext cx="8229600" cy="2895600"/>
          </a:xfrm>
        </p:spPr>
        <p:txBody>
          <a:bodyPr>
            <a:normAutofit/>
          </a:bodyPr>
          <a:lstStyle/>
          <a:p>
            <a:pPr algn="ctr"/>
            <a:r>
              <a:rPr lang="en-US" sz="5400" b="1" u="sng" dirty="0">
                <a:latin typeface="Arial Black" panose="020B0A04020102020204" pitchFamily="34" charset="0"/>
                <a:cs typeface="Times New Roman" pitchFamily="18" charset="0"/>
              </a:rPr>
              <a:t>SYSTEM</a:t>
            </a:r>
            <a:r>
              <a:rPr lang="en-US" sz="5400" b="1" u="sng" dirty="0">
                <a:cs typeface="Times New Roman" pitchFamily="18" charset="0"/>
              </a:rPr>
              <a:t> </a:t>
            </a:r>
            <a:r>
              <a:rPr lang="en-US" sz="5400" b="1" u="sng" dirty="0">
                <a:latin typeface="Arial Black" panose="020B0A04020102020204" pitchFamily="34" charset="0"/>
                <a:cs typeface="Times New Roman" pitchFamily="18" charset="0"/>
              </a:rPr>
              <a:t>SUMMARY</a:t>
            </a:r>
            <a:endParaRPr lang="en-US" sz="5400" dirty="0">
              <a:latin typeface="Arial Black" panose="020B0A04020102020204" pitchFamily="34" charset="0"/>
            </a:endParaRPr>
          </a:p>
        </p:txBody>
      </p:sp>
      <p:sp>
        <p:nvSpPr>
          <p:cNvPr id="2" name="Content Placeholder 1"/>
          <p:cNvSpPr>
            <a:spLocks noGrp="1"/>
          </p:cNvSpPr>
          <p:nvPr>
            <p:ph type="subTitle" idx="1"/>
          </p:nvPr>
        </p:nvSpPr>
        <p:spPr>
          <a:xfrm>
            <a:off x="836612" y="3352800"/>
            <a:ext cx="8229600" cy="1219200"/>
          </a:xfrm>
        </p:spPr>
        <p:txBody>
          <a:bodyPr>
            <a:normAutofit/>
          </a:bodyPr>
          <a:lstStyle/>
          <a:p>
            <a:pPr marL="0" indent="0" algn="ctr">
              <a:buClr>
                <a:srgbClr val="990000"/>
              </a:buClr>
              <a:buNone/>
            </a:pPr>
            <a:r>
              <a:rPr lang="en-US" sz="2400" dirty="0">
                <a:solidFill>
                  <a:srgbClr val="FFFFFF"/>
                </a:solidFill>
                <a:latin typeface="Arial" panose="020B0604020202020204" pitchFamily="34" charset="0"/>
                <a:cs typeface="Arial" panose="020B0604020202020204" pitchFamily="34" charset="0"/>
              </a:rPr>
              <a:t>	</a:t>
            </a:r>
            <a:r>
              <a:rPr lang="en-US" sz="2400" b="1" dirty="0">
                <a:solidFill>
                  <a:srgbClr val="FFC000"/>
                </a:solidFill>
                <a:latin typeface="Arial" panose="020B0604020202020204" pitchFamily="34" charset="0"/>
                <a:cs typeface="Arial" panose="020B0604020202020204" pitchFamily="34" charset="0"/>
              </a:rPr>
              <a:t>144*</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Total Tower Sites in </a:t>
            </a:r>
            <a:r>
              <a:rPr lang="en-US" sz="2400" b="1" dirty="0" smtClean="0">
                <a:solidFill>
                  <a:schemeClr val="tx1"/>
                </a:solidFill>
                <a:latin typeface="Arial" panose="020B0604020202020204" pitchFamily="34" charset="0"/>
                <a:cs typeface="Arial" panose="020B0604020202020204" pitchFamily="34" charset="0"/>
              </a:rPr>
              <a:t>Operation</a:t>
            </a:r>
          </a:p>
          <a:p>
            <a:pPr marL="0" indent="0" algn="ctr">
              <a:buClr>
                <a:srgbClr val="990000"/>
              </a:buClr>
              <a:buNone/>
            </a:pPr>
            <a:r>
              <a:rPr lang="en-US" sz="2400" b="1" dirty="0" smtClean="0">
                <a:solidFill>
                  <a:schemeClr val="tx1"/>
                </a:solidFill>
                <a:latin typeface="Arial" panose="020B0604020202020204" pitchFamily="34" charset="0"/>
                <a:cs typeface="Arial" panose="020B0604020202020204" pitchFamily="34" charset="0"/>
              </a:rPr>
              <a:t>    </a:t>
            </a:r>
          </a:p>
          <a:p>
            <a:pPr marL="0" indent="0" algn="ctr">
              <a:buClr>
                <a:srgbClr val="990000"/>
              </a:buClr>
              <a:buNone/>
            </a:pP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   </a:t>
            </a:r>
            <a:r>
              <a:rPr lang="en-US" sz="2400" b="1" dirty="0" smtClean="0">
                <a:solidFill>
                  <a:srgbClr val="FFC000"/>
                </a:solidFill>
                <a:latin typeface="Arial" panose="020B0604020202020204" pitchFamily="34" charset="0"/>
                <a:cs typeface="Arial" panose="020B0604020202020204" pitchFamily="34" charset="0"/>
              </a:rPr>
              <a:t>6</a:t>
            </a:r>
            <a:r>
              <a:rPr lang="en-US" sz="2400" b="1" dirty="0" smtClean="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Operational Mobile Sites</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1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140776"/>
            <a:ext cx="9144001" cy="1371600"/>
          </a:xfrm>
        </p:spPr>
        <p:txBody>
          <a:bodyPr/>
          <a:lstStyle/>
          <a:p>
            <a:pPr algn="ctr"/>
            <a:r>
              <a:rPr lang="en-US" b="1" dirty="0">
                <a:latin typeface="Arial Black" panose="020B0A04020102020204" pitchFamily="34" charset="0"/>
              </a:rPr>
              <a:t>Zone 1: </a:t>
            </a:r>
            <a:br>
              <a:rPr lang="en-US" b="1" dirty="0">
                <a:latin typeface="Arial Black" panose="020B0A04020102020204" pitchFamily="34" charset="0"/>
              </a:rPr>
            </a:br>
            <a:r>
              <a:rPr lang="en-US" b="1" dirty="0">
                <a:latin typeface="Arial Black" panose="020B0A04020102020204" pitchFamily="34" charset="0"/>
              </a:rPr>
              <a:t>42 Sites in Full Operation</a:t>
            </a:r>
          </a:p>
        </p:txBody>
      </p:sp>
      <p:sp>
        <p:nvSpPr>
          <p:cNvPr id="6" name="TextBox 5"/>
          <p:cNvSpPr txBox="1"/>
          <p:nvPr/>
        </p:nvSpPr>
        <p:spPr>
          <a:xfrm>
            <a:off x="760412" y="1225689"/>
            <a:ext cx="10666412" cy="5632311"/>
          </a:xfrm>
          <a:prstGeom prst="rect">
            <a:avLst/>
          </a:prstGeom>
          <a:noFill/>
        </p:spPr>
        <p:txBody>
          <a:bodyPr wrap="square" numCol="3" spcCol="731520" rtlCol="0" anchor="b">
            <a:spAutoFit/>
          </a:bodyPr>
          <a:lstStyle/>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Pan Am</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Bridge City</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Livonia</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Laplace</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St. Tammany Simulcast</a:t>
            </a:r>
          </a:p>
          <a:p>
            <a:pPr marL="171450" indent="-17145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Lacombe</a:t>
            </a:r>
            <a:endParaRPr lang="en-US" sz="20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Abita Springs</a:t>
            </a:r>
            <a:endParaRPr lang="en-US" sz="20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Waldheim</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Pearl River</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Covington</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Slidell</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Talisheek</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Blond</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Sheridan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Geismar</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St. James</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Larose</a:t>
            </a:r>
          </a:p>
          <a:p>
            <a:pPr marL="171450" indent="-1714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Gibson</a:t>
            </a: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BR Simulcast</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BR</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Central</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LSU</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WBR</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Hammond</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Gray</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Berwick</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Baywood</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Ramah</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Sage Hill</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Parker Road</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Iberville</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Livingston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Jackson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Greensburg</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Superdome</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South Baton Rouge</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Baldwin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Pointe Coupee</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Theriot</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Paincourtville</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Boothville </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Mobile Units</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94</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96</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97</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98</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99</a:t>
            </a:r>
          </a:p>
          <a:p>
            <a:pPr marL="171450" indent="-171450">
              <a:buFont typeface="Wingdings" panose="05000000000000000000" pitchFamily="2" charset="2"/>
              <a:buChar char="Ø"/>
            </a:pPr>
            <a:r>
              <a:rPr lang="en-US" sz="2000" b="1" dirty="0">
                <a:latin typeface="Arial" panose="020B0604020202020204" pitchFamily="34" charset="0"/>
                <a:cs typeface="Arial" panose="020B0604020202020204" pitchFamily="34" charset="0"/>
              </a:rPr>
              <a:t>100</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Denham Springs</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Clinton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St. George</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36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latin typeface="Arial Black" panose="020B0A04020102020204" pitchFamily="34" charset="0"/>
              </a:rPr>
              <a:t>Zone 2: </a:t>
            </a:r>
            <a:br>
              <a:rPr lang="en-US" b="1" dirty="0">
                <a:latin typeface="Arial Black" panose="020B0A04020102020204" pitchFamily="34" charset="0"/>
              </a:rPr>
            </a:br>
            <a:r>
              <a:rPr lang="en-US" b="1" dirty="0">
                <a:latin typeface="Arial Black" panose="020B0A04020102020204" pitchFamily="34" charset="0"/>
              </a:rPr>
              <a:t>17 Sites in Full Operation</a:t>
            </a:r>
            <a:endParaRPr lang="en-US" dirty="0">
              <a:latin typeface="Arial Black" panose="020B0A04020102020204" pitchFamily="34" charset="0"/>
            </a:endParaRPr>
          </a:p>
        </p:txBody>
      </p:sp>
      <p:sp>
        <p:nvSpPr>
          <p:cNvPr id="5" name="Content Placeholder 4"/>
          <p:cNvSpPr txBox="1">
            <a:spLocks noGrp="1"/>
          </p:cNvSpPr>
          <p:nvPr>
            <p:ph idx="1"/>
          </p:nvPr>
        </p:nvSpPr>
        <p:spPr>
          <a:xfrm>
            <a:off x="3503612" y="2590800"/>
            <a:ext cx="7559595" cy="2862322"/>
          </a:xfrm>
          <a:prstGeom prst="rect">
            <a:avLst/>
          </a:prstGeom>
          <a:noFill/>
        </p:spPr>
        <p:txBody>
          <a:bodyPr wrap="square" numCol="3" spcCol="731520" rtlCol="0">
            <a:spAutoFit/>
          </a:bodyPr>
          <a:lstStyle/>
          <a:p>
            <a:pPr fontAlgn="base">
              <a:lnSpc>
                <a:spcPct val="100000"/>
              </a:lnSpc>
              <a:spcBef>
                <a:spcPct val="0"/>
              </a:spcBef>
              <a:spcAft>
                <a:spcPct val="0"/>
              </a:spcAft>
              <a:buClrTx/>
              <a:buSzTx/>
              <a:defRPr/>
            </a:pP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a:t>
            </a:r>
            <a:r>
              <a:rPr kumimoji="0" lang="en-US" sz="20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Simulcast</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Gretna</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Galleria </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fontAlgn="base">
              <a:lnSpc>
                <a:spcPct val="100000"/>
              </a:lnSpc>
              <a:spcBef>
                <a:spcPct val="0"/>
              </a:spcBef>
              <a:spcAft>
                <a:spcPct val="0"/>
              </a:spcAft>
              <a:buClrTx/>
              <a:buSzTx/>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NO East</a:t>
            </a:r>
          </a:p>
          <a:p>
            <a:pPr marR="0" lvl="0"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Lafitte  </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Bayou  Gauche </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Hahnville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St. Rosalie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Kenner</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Airport</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Port Fourchon</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Reggio</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Montegut</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Houma</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FFC000"/>
                </a:solidFill>
                <a:effectLst/>
                <a:uLnTx/>
                <a:uFillTx/>
                <a:latin typeface="Arial" panose="020B0604020202020204" pitchFamily="34" charset="0"/>
                <a:cs typeface="Arial" panose="020B0604020202020204" pitchFamily="34" charset="0"/>
              </a:rPr>
              <a:t>Bourg</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Buras</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Wilmer</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b="1" dirty="0" smtClean="0">
                <a:latin typeface="Arial" panose="020B0604020202020204" pitchFamily="34" charset="0"/>
                <a:cs typeface="Arial" panose="020B0604020202020204" pitchFamily="34" charset="0"/>
              </a:rPr>
              <a:t>Grand Isle</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94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84412" y="152400"/>
            <a:ext cx="7033514" cy="18288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pPr algn="ctr" fontAlgn="base"/>
            <a:r>
              <a:rPr lang="en-US" sz="3600" b="1" cap="all" dirty="0" smtClean="0">
                <a:latin typeface="Arial Black" panose="020B0A04020102020204" pitchFamily="34" charset="0"/>
              </a:rPr>
              <a:t>Zone 3:</a:t>
            </a:r>
            <a:br>
              <a:rPr lang="en-US" sz="3600" b="1" cap="all" dirty="0" smtClean="0">
                <a:latin typeface="Arial Black" panose="020B0A04020102020204" pitchFamily="34" charset="0"/>
              </a:rPr>
            </a:br>
            <a:r>
              <a:rPr lang="en-US" sz="3600" b="1" cap="all" dirty="0" smtClean="0">
                <a:latin typeface="Arial Black" panose="020B0A04020102020204" pitchFamily="34" charset="0"/>
              </a:rPr>
              <a:t>53</a:t>
            </a:r>
            <a:r>
              <a:rPr lang="en-US" sz="3600" dirty="0" smtClean="0">
                <a:latin typeface="Arial Black" panose="020B0A04020102020204" pitchFamily="34" charset="0"/>
              </a:rPr>
              <a:t> </a:t>
            </a:r>
            <a:r>
              <a:rPr lang="en-US" sz="3600" b="1" cap="all" dirty="0" smtClean="0">
                <a:latin typeface="Arial Black" panose="020B0A04020102020204" pitchFamily="34" charset="0"/>
              </a:rPr>
              <a:t>Sites in Full Operation</a:t>
            </a:r>
            <a:endParaRPr lang="en-US" sz="3600" dirty="0">
              <a:latin typeface="Arial Black" panose="020B0A04020102020204" pitchFamily="34" charset="0"/>
            </a:endParaRPr>
          </a:p>
        </p:txBody>
      </p:sp>
      <p:sp>
        <p:nvSpPr>
          <p:cNvPr id="9" name="Title 8"/>
          <p:cNvSpPr txBox="1">
            <a:spLocks noGrp="1"/>
          </p:cNvSpPr>
          <p:nvPr>
            <p:ph type="ctrTitle"/>
          </p:nvPr>
        </p:nvSpPr>
        <p:spPr>
          <a:xfrm>
            <a:off x="1141412" y="2286000"/>
            <a:ext cx="10058400" cy="4419600"/>
          </a:xfrm>
          <a:prstGeom prst="rect">
            <a:avLst/>
          </a:prstGeom>
          <a:noFill/>
        </p:spPr>
        <p:txBody>
          <a:bodyPr wrap="square" numCol="4" rtlCol="0">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Clearwater</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Monroe</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Winnfield</a:t>
            </a:r>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Delhi</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Chopin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Dry Prong</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Hagewood</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Bossier(City)</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Farmerville</a:t>
            </a:r>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Minden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Natchitoches</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Bastrop</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Greenwood</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Ruston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Hineston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Ashland</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Vivian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Newellton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Noble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Transylvania</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Alexandria</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Avoyelles</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Bellevue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Bernice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Calhoun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Columbia</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Ferriday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Homer</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Jena</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Jonesboro</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Mansfield</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Many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Marion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Oak Grove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Plain Dealing</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Ringgold</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Sentell</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Tallulah</a:t>
            </a:r>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Wheeling</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Shreveport</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West Monroe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Chase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Keachi</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Coushatta</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Shongaloo</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Sibley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Vick</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Calvin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Arcadia</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Enterprise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Holloway</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Chatham</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Cypress</a:t>
            </a:r>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63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rot="10800000" flipV="1">
            <a:off x="1979612" y="36022"/>
            <a:ext cx="8458200" cy="1981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fontAlgn="base"/>
            <a:r>
              <a:rPr lang="en-US" b="1" cap="all" dirty="0" smtClean="0">
                <a:latin typeface="Arial Black" panose="020B0A04020102020204" pitchFamily="34" charset="0"/>
              </a:rPr>
              <a:t>Zone 4:</a:t>
            </a:r>
            <a:br>
              <a:rPr lang="en-US" b="1" cap="all" dirty="0" smtClean="0">
                <a:latin typeface="Arial Black" panose="020B0A04020102020204" pitchFamily="34" charset="0"/>
              </a:rPr>
            </a:br>
            <a:r>
              <a:rPr lang="en-US" b="1" cap="all" dirty="0" smtClean="0">
                <a:latin typeface="Arial Black" panose="020B0A04020102020204" pitchFamily="34" charset="0"/>
              </a:rPr>
              <a:t>32 Sites in Full</a:t>
            </a:r>
            <a:r>
              <a:rPr lang="en-US" dirty="0" smtClean="0">
                <a:latin typeface="Arial Black" panose="020B0A04020102020204" pitchFamily="34" charset="0"/>
              </a:rPr>
              <a:t> </a:t>
            </a:r>
            <a:r>
              <a:rPr lang="en-US" b="1" cap="all" dirty="0" smtClean="0">
                <a:latin typeface="Arial Black" panose="020B0A04020102020204" pitchFamily="34" charset="0"/>
              </a:rPr>
              <a:t>Operation</a:t>
            </a:r>
            <a:endParaRPr lang="en-US" dirty="0">
              <a:latin typeface="Arial Black" panose="020B0A04020102020204" pitchFamily="34" charset="0"/>
            </a:endParaRPr>
          </a:p>
        </p:txBody>
      </p:sp>
      <p:sp>
        <p:nvSpPr>
          <p:cNvPr id="4" name="TextBox 3"/>
          <p:cNvSpPr txBox="1"/>
          <p:nvPr/>
        </p:nvSpPr>
        <p:spPr>
          <a:xfrm>
            <a:off x="1065212" y="2362200"/>
            <a:ext cx="9982200" cy="4154984"/>
          </a:xfrm>
          <a:prstGeom prst="rect">
            <a:avLst/>
          </a:prstGeom>
          <a:noFill/>
        </p:spPr>
        <p:txBody>
          <a:bodyPr wrap="square" numCol="4" rtlCol="0">
            <a:spAutoFit/>
          </a:bodyPr>
          <a:lstStyle/>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Abbeville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Acadia</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Arsene </a:t>
            </a:r>
            <a:r>
              <a:rPr kumimoji="0" lang="en-US" sz="2000" b="1" i="0" u="none" strike="noStrike" kern="1200" cap="none" spc="0" normalizeH="0" baseline="0" noProof="0" dirty="0" smtClean="0">
                <a:ln>
                  <a:noFill/>
                </a:ln>
                <a:effectLst/>
                <a:uLnTx/>
                <a:uFillTx/>
                <a:latin typeface="Arial" charset="0"/>
                <a:ea typeface="+mn-ea"/>
                <a:cs typeface="+mn-cs"/>
              </a:rPr>
              <a:t>LeBleu</a:t>
            </a:r>
            <a:endParaRPr kumimoji="0" lang="en-US" sz="2000" b="1" i="0" u="none" strike="noStrike" kern="1200" cap="none" spc="0" normalizeH="0" baseline="0" noProof="0" dirty="0">
              <a:ln>
                <a:noFill/>
              </a:ln>
              <a:effectLst/>
              <a:uLnTx/>
              <a:uFillTx/>
              <a:latin typeface="Arial" charset="0"/>
              <a:ea typeface="+mn-ea"/>
              <a:cs typeface="+mn-cs"/>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DeQuincy</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Dry Creek </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Jeanerette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Jennings</a:t>
            </a:r>
            <a:endParaRPr kumimoji="0" lang="en-US" sz="2000" b="1" i="0" u="none" strike="noStrike" kern="1200" cap="none" spc="0" normalizeH="0" baseline="0" noProof="0" dirty="0">
              <a:ln>
                <a:noFill/>
              </a:ln>
              <a:effectLst/>
              <a:uLnTx/>
              <a:uFillTx/>
              <a:latin typeface="Arial" charset="0"/>
              <a:ea typeface="+mn-ea"/>
              <a:cs typeface="+mn-cs"/>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Johnson Bayou</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Lafayette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Lake Charles</a:t>
            </a:r>
            <a:endParaRPr kumimoji="0" lang="en-US" sz="2000" b="1" i="0" u="none" strike="noStrike" kern="1200" cap="none" spc="0" normalizeH="0" baseline="0" noProof="0" dirty="0">
              <a:ln>
                <a:noFill/>
              </a:ln>
              <a:effectLst/>
              <a:uLnTx/>
              <a:uFillTx/>
              <a:latin typeface="Arial" charset="0"/>
              <a:ea typeface="+mn-ea"/>
              <a:cs typeface="+mn-cs"/>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Leesville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Merryville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Opelousas</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Parks</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Rockefeller</a:t>
            </a:r>
            <a:endParaRPr kumimoji="0" lang="en-US" sz="2000" b="1" i="0" u="none" strike="noStrike" kern="1200" cap="none" spc="0" normalizeH="0" baseline="0" noProof="0" dirty="0">
              <a:ln>
                <a:noFill/>
              </a:ln>
              <a:effectLst/>
              <a:uLnTx/>
              <a:uFillTx/>
              <a:latin typeface="Arial" charset="0"/>
              <a:ea typeface="+mn-ea"/>
              <a:cs typeface="+mn-cs"/>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Rosepine</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Scott</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Sulphur</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Vermillion</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Ville Platte </a:t>
            </a:r>
            <a:endParaRPr kumimoji="0" lang="en-US" sz="2000" b="1" i="0" u="none" strike="noStrike" kern="1200" cap="none" spc="0" normalizeH="0" baseline="0" noProof="0" dirty="0">
              <a:ln>
                <a:noFill/>
              </a:ln>
              <a:effectLst/>
              <a:uLnTx/>
              <a:uFillTx/>
              <a:latin typeface="Arial" charset="0"/>
              <a:ea typeface="+mn-ea"/>
              <a:cs typeface="+mn-cs"/>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Vinton</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Craven</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Hicks</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Hornbeck</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Oakdale</a:t>
            </a:r>
            <a:endParaRPr kumimoji="0" lang="en-US" sz="2000" b="1" i="0" u="none" strike="noStrike" kern="1200" cap="none" spc="0" normalizeH="0" baseline="0" noProof="0" dirty="0">
              <a:ln>
                <a:noFill/>
              </a:ln>
              <a:effectLst/>
              <a:uLnTx/>
              <a:uFillTx/>
              <a:latin typeface="Arial" charset="0"/>
              <a:ea typeface="+mn-ea"/>
              <a:cs typeface="+mn-cs"/>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Roseland</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E. Jennings</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Anacoco</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Oberlin</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Moss Bluff </a:t>
            </a:r>
            <a:endParaRPr kumimoji="0" lang="en-US" sz="2000" b="1" i="0" u="none" strike="noStrike" kern="1200" cap="none" spc="0" normalizeH="0" baseline="0" noProof="0" dirty="0">
              <a:ln>
                <a:noFill/>
              </a:ln>
              <a:effectLst/>
              <a:uLnTx/>
              <a:uFillTx/>
              <a:latin typeface="Arial" charset="0"/>
              <a:ea typeface="+mn-ea"/>
              <a:cs typeface="+mn-cs"/>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mn-cs"/>
              </a:rPr>
              <a:t>New Iberia</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Arial" charset="0"/>
                <a:ea typeface="+mn-ea"/>
                <a:cs typeface="+mn-cs"/>
              </a:rPr>
              <a:t>Eunice</a:t>
            </a:r>
            <a:endParaRPr kumimoji="0" lang="en-US" sz="2000" b="1" i="0" u="none" strike="noStrike" kern="1200" cap="none" spc="0" normalizeH="0" baseline="0" noProof="0" dirty="0">
              <a:ln>
                <a:noFill/>
              </a:ln>
              <a:effectLst/>
              <a:uLnTx/>
              <a:uFillTx/>
              <a:latin typeface="Arial" charset="0"/>
              <a:ea typeface="+mn-ea"/>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effectLst/>
              <a:uLnTx/>
              <a:uFillTx/>
              <a:latin typeface="Arial" charset="0"/>
              <a:ea typeface="+mn-ea"/>
              <a:cs typeface="+mn-cs"/>
            </a:endParaRPr>
          </a:p>
        </p:txBody>
      </p:sp>
    </p:spTree>
    <p:extLst>
      <p:ext uri="{BB962C8B-B14F-4D97-AF65-F5344CB8AC3E}">
        <p14:creationId xmlns:p14="http://schemas.microsoft.com/office/powerpoint/2010/main" val="3752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2825" cy="1384995"/>
          </a:xfrm>
          <a:prstGeom prst="rect">
            <a:avLst/>
          </a:prstGeom>
        </p:spPr>
        <p:txBody>
          <a:bodyPr>
            <a:spAutoFit/>
          </a:bodyPr>
          <a:lstStyle/>
          <a:p>
            <a:pPr algn="ctr">
              <a:buClr>
                <a:srgbClr val="FFC000"/>
              </a:buClr>
              <a:buFont typeface="Wingdings" pitchFamily="2" charset="2"/>
              <a:buChar char="Ø"/>
            </a:pPr>
            <a:r>
              <a:rPr lang="en-US" sz="2800" dirty="0" smtClean="0">
                <a:latin typeface="Arial" panose="020B0604020202020204" pitchFamily="34" charset="0"/>
                <a:cs typeface="Arial" panose="020B0604020202020204" pitchFamily="34" charset="0"/>
              </a:rPr>
              <a:t> Total </a:t>
            </a:r>
            <a:r>
              <a:rPr lang="en-US" sz="2800" dirty="0">
                <a:latin typeface="Arial" panose="020B0604020202020204" pitchFamily="34" charset="0"/>
                <a:cs typeface="Arial" panose="020B0604020202020204" pitchFamily="34" charset="0"/>
              </a:rPr>
              <a:t>Channels </a:t>
            </a:r>
            <a:r>
              <a:rPr lang="en-US" sz="2800" dirty="0" smtClean="0">
                <a:latin typeface="Arial" panose="020B0604020202020204" pitchFamily="34" charset="0"/>
                <a:cs typeface="Arial" panose="020B0604020202020204" pitchFamily="34" charset="0"/>
              </a:rPr>
              <a:t>1310</a:t>
            </a:r>
          </a:p>
          <a:p>
            <a:pPr algn="ctr">
              <a:buClr>
                <a:srgbClr val="FFC000"/>
              </a:buClr>
              <a:buFont typeface="Wingdings" pitchFamily="2" charset="2"/>
              <a:buChar char="Ø"/>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1259 Channels on 144 </a:t>
            </a:r>
            <a:r>
              <a:rPr lang="en-US" sz="2800" dirty="0" smtClean="0">
                <a:latin typeface="Arial" panose="020B0604020202020204" pitchFamily="34" charset="0"/>
                <a:cs typeface="Arial" panose="020B0604020202020204" pitchFamily="34" charset="0"/>
              </a:rPr>
              <a:t>Sites</a:t>
            </a:r>
          </a:p>
          <a:p>
            <a:pPr algn="ctr">
              <a:buClr>
                <a:srgbClr val="FFC000"/>
              </a:buClr>
              <a:buFont typeface="Wingdings" pitchFamily="2" charset="2"/>
              <a:buChar char="Ø"/>
            </a:pPr>
            <a:r>
              <a:rPr lang="en-US" sz="2800" dirty="0" smtClean="0">
                <a:latin typeface="Arial" panose="020B0604020202020204" pitchFamily="34" charset="0"/>
                <a:cs typeface="Arial" panose="020B0604020202020204" pitchFamily="34" charset="0"/>
              </a:rPr>
              <a:t>51 </a:t>
            </a:r>
            <a:r>
              <a:rPr lang="en-US" sz="2800" dirty="0">
                <a:latin typeface="Arial" panose="020B0604020202020204" pitchFamily="34" charset="0"/>
                <a:cs typeface="Arial" panose="020B0604020202020204" pitchFamily="34" charset="0"/>
              </a:rPr>
              <a:t>Channels on 6 Mobile Sites</a:t>
            </a:r>
          </a:p>
        </p:txBody>
      </p:sp>
      <p:sp>
        <p:nvSpPr>
          <p:cNvPr id="3" name="Rectangle 2"/>
          <p:cNvSpPr txBox="1">
            <a:spLocks noChangeArrowheads="1"/>
          </p:cNvSpPr>
          <p:nvPr/>
        </p:nvSpPr>
        <p:spPr bwMode="auto">
          <a:xfrm>
            <a:off x="3061652" y="838200"/>
            <a:ext cx="6243892" cy="1187335"/>
          </a:xfrm>
          <a:prstGeom prst="rect">
            <a:avLst/>
          </a:prstGeom>
        </p:spPr>
        <p:txBody>
          <a:bodyPr vert="horz" lIns="91440" tIns="45720" rIns="91440" bIns="45720" numCol="1" anchorCtr="0" compatLnSpc="1">
            <a:prstTxWarp prst="textNoShape">
              <a:avLst/>
            </a:prstTxWarp>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defRPr/>
            </a:pPr>
            <a:r>
              <a:rPr lang="en-US" sz="4800" b="1" u="sng" cap="small" dirty="0" smtClean="0">
                <a:latin typeface="Arial Black" panose="020B0A04020102020204" pitchFamily="34" charset="0"/>
                <a:cs typeface="Times New Roman" pitchFamily="18" charset="0"/>
              </a:rPr>
              <a:t>Channel</a:t>
            </a:r>
            <a:r>
              <a:rPr lang="en-US" sz="4800" b="1" u="sng" cap="small" dirty="0" smtClean="0">
                <a:latin typeface="+mn-lt"/>
                <a:cs typeface="Times New Roman" pitchFamily="18" charset="0"/>
              </a:rPr>
              <a:t> </a:t>
            </a:r>
            <a:r>
              <a:rPr lang="en-US" sz="4800" b="1" u="sng" cap="small" dirty="0" smtClean="0">
                <a:latin typeface="Arial Black" panose="020B0A04020102020204" pitchFamily="34" charset="0"/>
                <a:cs typeface="Times New Roman" pitchFamily="18" charset="0"/>
              </a:rPr>
              <a:t>Summary</a:t>
            </a:r>
            <a:endParaRPr lang="en-US" sz="4800" b="1" u="sng" cap="small" dirty="0">
              <a:latin typeface="Arial Black" panose="020B0A04020102020204" pitchFamily="34" charset="0"/>
              <a:cs typeface="Times New Roman" pitchFamily="18" charset="0"/>
            </a:endParaRPr>
          </a:p>
        </p:txBody>
      </p:sp>
    </p:spTree>
    <p:extLst>
      <p:ext uri="{BB962C8B-B14F-4D97-AF65-F5344CB8AC3E}">
        <p14:creationId xmlns:p14="http://schemas.microsoft.com/office/powerpoint/2010/main" val="123691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 contrast="-27000"/>
                    </a14:imgEffect>
                  </a14:imgLayer>
                </a14:imgProps>
              </a:ext>
              <a:ext uri="{28A0092B-C50C-407E-A947-70E740481C1C}">
                <a14:useLocalDpi xmlns:a14="http://schemas.microsoft.com/office/drawing/2010/main" val="0"/>
              </a:ext>
            </a:extLst>
          </a:blip>
          <a:stretch>
            <a:fillRect/>
          </a:stretch>
        </p:blipFill>
        <p:spPr>
          <a:xfrm>
            <a:off x="0" y="0"/>
            <a:ext cx="2513012" cy="6858000"/>
          </a:xfrm>
          <a:prstGeom prst="rect">
            <a:avLst/>
          </a:prstGeom>
        </p:spPr>
      </p:pic>
      <p:sp>
        <p:nvSpPr>
          <p:cNvPr id="6" name="Rectangle 2"/>
          <p:cNvSpPr txBox="1">
            <a:spLocks noChangeArrowheads="1"/>
          </p:cNvSpPr>
          <p:nvPr/>
        </p:nvSpPr>
        <p:spPr>
          <a:xfrm>
            <a:off x="4113212" y="1295400"/>
            <a:ext cx="6248400" cy="3276600"/>
          </a:xfrm>
          <a:prstGeom prst="rect">
            <a:avLst/>
          </a:prstGeom>
        </p:spPr>
        <p:txBody>
          <a:bodyPr anchor="b" anchorCtr="0">
            <a:normAutofit fontScale="97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marL="182880" algn="ctr">
              <a:defRPr/>
            </a:pPr>
            <a:r>
              <a:rPr lang="en-US" sz="7200" b="1" cap="small" dirty="0" smtClean="0">
                <a:latin typeface="Arial Black" panose="020B0A04020102020204" pitchFamily="34" charset="0"/>
                <a:cs typeface="Times New Roman" pitchFamily="18" charset="0"/>
              </a:rPr>
              <a:t>System  </a:t>
            </a:r>
            <a:br>
              <a:rPr lang="en-US" sz="7200" b="1" cap="small" dirty="0" smtClean="0">
                <a:latin typeface="Arial Black" panose="020B0A04020102020204" pitchFamily="34" charset="0"/>
                <a:cs typeface="Times New Roman" pitchFamily="18" charset="0"/>
              </a:rPr>
            </a:br>
            <a:r>
              <a:rPr lang="en-US" sz="7200" b="1" cap="small" dirty="0" smtClean="0">
                <a:latin typeface="Arial Black" panose="020B0A04020102020204" pitchFamily="34" charset="0"/>
                <a:cs typeface="Times New Roman" pitchFamily="18" charset="0"/>
              </a:rPr>
              <a:t>Statistics</a:t>
            </a:r>
            <a:endParaRPr lang="en-US" sz="7200" b="1" cap="small" dirty="0">
              <a:latin typeface="Arial Black" panose="020B0A04020102020204" pitchFamily="34" charset="0"/>
              <a:cs typeface="Times New Roman" pitchFamily="18" charset="0"/>
            </a:endParaRPr>
          </a:p>
        </p:txBody>
      </p:sp>
    </p:spTree>
    <p:extLst>
      <p:ext uri="{BB962C8B-B14F-4D97-AF65-F5344CB8AC3E}">
        <p14:creationId xmlns:p14="http://schemas.microsoft.com/office/powerpoint/2010/main" val="329733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582</TotalTime>
  <Words>670</Words>
  <Application>Microsoft Office PowerPoint</Application>
  <PresentationFormat>Custom</PresentationFormat>
  <Paragraphs>302</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Corbel</vt:lpstr>
      <vt:lpstr>Perpetua</vt:lpstr>
      <vt:lpstr>Times New Roman</vt:lpstr>
      <vt:lpstr>Wingdings</vt:lpstr>
      <vt:lpstr>Digital Blue Tunnel 16x9</vt:lpstr>
      <vt:lpstr>L.W.I.N</vt:lpstr>
      <vt:lpstr>Infrastructure Update</vt:lpstr>
      <vt:lpstr>SYSTEM SUMMARY</vt:lpstr>
      <vt:lpstr>Zone 1:  42 Sites in Full Operation</vt:lpstr>
      <vt:lpstr>Zone 2:  17 Sites in Full Operation</vt:lpstr>
      <vt:lpstr>Clearwater Monroe Winnfield Delhi Chopin Dry Prong Hagewood Bossier(City) Farmerville Minden Natchitoches Bastrop Greenwood Ruston Hineston Ashland Vivian Newellton Noble Transylvania Alexandria Avoyelles Bellevue Bernice Calhoun Columbia Ferriday Homer Jena Jonesboro Mansfield Many Marion Oak Grove Plain Dealing Ringgold Sentell Tallulah Wheeling Shreveport West Monroe Chase Keachi Coushatta Shongaloo Sibley Vick Calvin Arcadia Enterprise Holloway Chatham Cypress </vt:lpstr>
      <vt:lpstr>PowerPoint Presentation</vt:lpstr>
      <vt:lpstr>PowerPoint Presentation</vt:lpstr>
      <vt:lpstr>PowerPoint Presentation</vt:lpstr>
      <vt:lpstr>SUBSCRIBERS</vt:lpstr>
      <vt:lpstr>PUSH TO TALK PER DAY</vt:lpstr>
      <vt:lpstr>MONTHLY PUSH TO TALK</vt:lpstr>
      <vt:lpstr>BUSIES</vt:lpstr>
      <vt:lpstr>Top Busy Sites</vt:lpstr>
      <vt:lpstr>PowerPoint Presentation</vt:lpstr>
      <vt:lpstr>SITE OUTAGE DATA</vt:lpstr>
      <vt:lpstr>SYSTEM STATISTICS</vt:lpstr>
      <vt:lpstr>Subscriber Statistics</vt:lpstr>
      <vt:lpstr>Agencies Added Last 2 Months</vt:lpstr>
      <vt:lpstr>System Coverage</vt:lpstr>
      <vt:lpstr>PowerPoint Presentation</vt:lpstr>
      <vt:lpstr>THE 52 GENERATOR PROJECT</vt:lpstr>
      <vt:lpstr>TOP 10 of the 52 GENERATOR SITES</vt:lpstr>
      <vt:lpstr>QUESTIONS?</vt:lpstr>
      <vt:lpstr>ETHERNET UPDATE</vt:lpstr>
      <vt:lpstr>IMPLEMENTATION</vt:lpstr>
      <vt:lpstr>QUESTIONS?</vt:lpstr>
      <vt:lpstr>THANK YOU</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L.W.I.N</dc:title>
  <dc:creator>Dekara Levy</dc:creator>
  <cp:lastModifiedBy>Dekara Levy</cp:lastModifiedBy>
  <cp:revision>38</cp:revision>
  <dcterms:created xsi:type="dcterms:W3CDTF">2023-10-24T12:08:53Z</dcterms:created>
  <dcterms:modified xsi:type="dcterms:W3CDTF">2023-10-25T15:30:14Z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