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803" r:id="rId1"/>
    <p:sldMasterId id="2147484747" r:id="rId2"/>
  </p:sldMasterIdLst>
  <p:notesMasterIdLst>
    <p:notesMasterId r:id="rId88"/>
  </p:notesMasterIdLst>
  <p:handoutMasterIdLst>
    <p:handoutMasterId r:id="rId89"/>
  </p:handoutMasterIdLst>
  <p:sldIdLst>
    <p:sldId id="256" r:id="rId3"/>
    <p:sldId id="531" r:id="rId4"/>
    <p:sldId id="530" r:id="rId5"/>
    <p:sldId id="545" r:id="rId6"/>
    <p:sldId id="609" r:id="rId7"/>
    <p:sldId id="610" r:id="rId8"/>
    <p:sldId id="551" r:id="rId9"/>
    <p:sldId id="485" r:id="rId10"/>
    <p:sldId id="481" r:id="rId11"/>
    <p:sldId id="441" r:id="rId12"/>
    <p:sldId id="450" r:id="rId13"/>
    <p:sldId id="542" r:id="rId14"/>
    <p:sldId id="492" r:id="rId15"/>
    <p:sldId id="540" r:id="rId16"/>
    <p:sldId id="535" r:id="rId17"/>
    <p:sldId id="536" r:id="rId18"/>
    <p:sldId id="541" r:id="rId19"/>
    <p:sldId id="543" r:id="rId20"/>
    <p:sldId id="467" r:id="rId21"/>
    <p:sldId id="473" r:id="rId22"/>
    <p:sldId id="544" r:id="rId23"/>
    <p:sldId id="459" r:id="rId24"/>
    <p:sldId id="538" r:id="rId25"/>
    <p:sldId id="497" r:id="rId26"/>
    <p:sldId id="460" r:id="rId27"/>
    <p:sldId id="487" r:id="rId28"/>
    <p:sldId id="488" r:id="rId29"/>
    <p:sldId id="626" r:id="rId30"/>
    <p:sldId id="614" r:id="rId31"/>
    <p:sldId id="552" r:id="rId32"/>
    <p:sldId id="477" r:id="rId33"/>
    <p:sldId id="635" r:id="rId34"/>
    <p:sldId id="632" r:id="rId35"/>
    <p:sldId id="631" r:id="rId36"/>
    <p:sldId id="636" r:id="rId37"/>
    <p:sldId id="637" r:id="rId38"/>
    <p:sldId id="608" r:id="rId39"/>
    <p:sldId id="580" r:id="rId40"/>
    <p:sldId id="559" r:id="rId41"/>
    <p:sldId id="553" r:id="rId42"/>
    <p:sldId id="597" r:id="rId43"/>
    <p:sldId id="596" r:id="rId44"/>
    <p:sldId id="504" r:id="rId45"/>
    <p:sldId id="505" r:id="rId46"/>
    <p:sldId id="588" r:id="rId47"/>
    <p:sldId id="568" r:id="rId48"/>
    <p:sldId id="620" r:id="rId49"/>
    <p:sldId id="621" r:id="rId50"/>
    <p:sldId id="590" r:id="rId51"/>
    <p:sldId id="570" r:id="rId52"/>
    <p:sldId id="556" r:id="rId53"/>
    <p:sldId id="627" r:id="rId54"/>
    <p:sldId id="511" r:id="rId55"/>
    <p:sldId id="572" r:id="rId56"/>
    <p:sldId id="512" r:id="rId57"/>
    <p:sldId id="573" r:id="rId58"/>
    <p:sldId id="557" r:id="rId59"/>
    <p:sldId id="628" r:id="rId60"/>
    <p:sldId id="584" r:id="rId61"/>
    <p:sldId id="616" r:id="rId62"/>
    <p:sldId id="617" r:id="rId63"/>
    <p:sldId id="618" r:id="rId64"/>
    <p:sldId id="619" r:id="rId65"/>
    <p:sldId id="629" r:id="rId66"/>
    <p:sldId id="622" r:id="rId67"/>
    <p:sldId id="623" r:id="rId68"/>
    <p:sldId id="581" r:id="rId69"/>
    <p:sldId id="582" r:id="rId70"/>
    <p:sldId id="599" r:id="rId71"/>
    <p:sldId id="598" r:id="rId72"/>
    <p:sldId id="583" r:id="rId73"/>
    <p:sldId id="519" r:id="rId74"/>
    <p:sldId id="520" r:id="rId75"/>
    <p:sldId id="547" r:id="rId76"/>
    <p:sldId id="548" r:id="rId77"/>
    <p:sldId id="592" r:id="rId78"/>
    <p:sldId id="549" r:id="rId79"/>
    <p:sldId id="524" r:id="rId80"/>
    <p:sldId id="525" r:id="rId81"/>
    <p:sldId id="550" r:id="rId82"/>
    <p:sldId id="489" r:id="rId83"/>
    <p:sldId id="594" r:id="rId84"/>
    <p:sldId id="595" r:id="rId85"/>
    <p:sldId id="604" r:id="rId86"/>
    <p:sldId id="605" r:id="rId87"/>
  </p:sldIdLst>
  <p:sldSz cx="9144000" cy="6858000" type="screen4x3"/>
  <p:notesSz cx="7102475" cy="9388475"/>
  <p:custDataLst>
    <p:tags r:id="rId9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 baseline="-250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 baseline="-250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 baseline="-250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 baseline="-250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modifyVerifier cryptProviderType="rsaAES" cryptAlgorithmClass="hash" cryptAlgorithmType="typeAny" cryptAlgorithmSid="14" spinCount="100000" saltData="7xjtiyUO4uTp1WFkNedqKw==" hashData="CRfsreT/z+L1hsM43HiyEixL6jVoB3CeaDsoUPKR/79u51BUeQTn/faJmYDKKByg99b/nYen0Ggav6nGxCNmtQ=="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gray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E50"/>
    <a:srgbClr val="1FAA43"/>
    <a:srgbClr val="616E7C"/>
    <a:srgbClr val="E74C3C"/>
    <a:srgbClr val="FF3300"/>
    <a:srgbClr val="0088CC"/>
    <a:srgbClr val="E46C0A"/>
    <a:srgbClr val="E0E1E1"/>
    <a:srgbClr val="00206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851" autoAdjust="0"/>
    <p:restoredTop sz="89890" autoAdjust="0"/>
  </p:normalViewPr>
  <p:slideViewPr>
    <p:cSldViewPr snapToGrid="0">
      <p:cViewPr varScale="1">
        <p:scale>
          <a:sx n="70" d="100"/>
          <a:sy n="70" d="100"/>
        </p:scale>
        <p:origin x="1157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594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tags" Target="tags/tag1.xml"/><Relationship Id="rId95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notesMaster" Target="notesMasters/notesMaster1.xml"/><Relationship Id="rId9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3EFF8DD-9EEF-4F1E-9D93-7095B0FB48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40" cy="469424"/>
          </a:xfrm>
          <a:prstGeom prst="rect">
            <a:avLst/>
          </a:prstGeom>
        </p:spPr>
        <p:txBody>
          <a:bodyPr vert="horz" lIns="94217" tIns="47109" rIns="94217" bIns="47109" rtlCol="0"/>
          <a:lstStyle>
            <a:lvl1pPr algn="l" eaLnBrk="1" hangingPunct="1">
              <a:defRPr sz="1300" baseline="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873105-C146-4875-96D7-4DE57797ED5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40" cy="469424"/>
          </a:xfrm>
          <a:prstGeom prst="rect">
            <a:avLst/>
          </a:prstGeom>
        </p:spPr>
        <p:txBody>
          <a:bodyPr vert="horz" wrap="square" lIns="94217" tIns="47109" rIns="94217" bIns="4710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 baseline="0">
                <a:latin typeface="Arial" charset="0"/>
                <a:ea typeface="ＭＳ Ｐゴシック" pitchFamily="-106" charset="-128"/>
                <a:cs typeface="+mn-cs"/>
              </a:defRPr>
            </a:lvl1pPr>
          </a:lstStyle>
          <a:p>
            <a:pPr>
              <a:defRPr/>
            </a:pPr>
            <a:fld id="{10953733-93BF-452C-9613-93FF99F6428A}" type="datetime1">
              <a:rPr lang="en-US"/>
              <a:pPr>
                <a:defRPr/>
              </a:pPr>
              <a:t>11/27/2019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B7FCE3-D009-462C-B621-5B21CBD723D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40" cy="469424"/>
          </a:xfrm>
          <a:prstGeom prst="rect">
            <a:avLst/>
          </a:prstGeom>
        </p:spPr>
        <p:txBody>
          <a:bodyPr vert="horz" lIns="94217" tIns="47109" rIns="94217" bIns="47109" rtlCol="0" anchor="b"/>
          <a:lstStyle>
            <a:lvl1pPr algn="l" eaLnBrk="1" hangingPunct="1">
              <a:defRPr sz="1300" baseline="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67B599-23D0-4FE8-BE80-700A2AD0C96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40" cy="469424"/>
          </a:xfrm>
          <a:prstGeom prst="rect">
            <a:avLst/>
          </a:prstGeom>
        </p:spPr>
        <p:txBody>
          <a:bodyPr vert="horz" wrap="square" lIns="94217" tIns="47109" rIns="94217" bIns="4710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 baseline="0"/>
            </a:lvl1pPr>
          </a:lstStyle>
          <a:p>
            <a:pPr>
              <a:defRPr/>
            </a:pPr>
            <a:fld id="{85BF102D-98E9-4A1B-B574-497F0380EFD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688D5F5D-73A1-40E5-9A78-419F8FD0E69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40" cy="469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17" tIns="47109" rIns="94217" bIns="47109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 baseline="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F65D2D05-AC99-4525-9298-36A99C2336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23092" y="0"/>
            <a:ext cx="3077740" cy="469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17" tIns="47109" rIns="94217" bIns="4710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 baseline="0">
                <a:latin typeface="Arial" charset="0"/>
                <a:ea typeface="ＭＳ Ｐゴシック" pitchFamily="-106" charset="-128"/>
                <a:cs typeface="+mn-cs"/>
              </a:defRPr>
            </a:lvl1pPr>
          </a:lstStyle>
          <a:p>
            <a:pPr>
              <a:defRPr/>
            </a:pPr>
            <a:fld id="{B512A677-A4D9-4523-A084-571D95F81EE2}" type="datetime1">
              <a:rPr lang="en-US"/>
              <a:pPr>
                <a:defRPr/>
              </a:pPr>
              <a:t>11/27/2019</a:t>
            </a:fld>
            <a:endParaRPr lang="en-US" dirty="0"/>
          </a:p>
        </p:txBody>
      </p:sp>
      <p:sp>
        <p:nvSpPr>
          <p:cNvPr id="18436" name="Rectangle 4">
            <a:extLst>
              <a:ext uri="{FF2B5EF4-FFF2-40B4-BE49-F238E27FC236}">
                <a16:creationId xmlns:a16="http://schemas.microsoft.com/office/drawing/2014/main" id="{4BBAFC29-9281-4DC7-BFAE-5718775F991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4913" y="704850"/>
            <a:ext cx="4692650" cy="35194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7" name="Rectangle 5">
            <a:extLst>
              <a:ext uri="{FF2B5EF4-FFF2-40B4-BE49-F238E27FC236}">
                <a16:creationId xmlns:a16="http://schemas.microsoft.com/office/drawing/2014/main" id="{0053DCE3-C96F-44A9-BA78-3B0E939CE16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248" y="4459526"/>
            <a:ext cx="5681980" cy="422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17" tIns="47109" rIns="94217" bIns="471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3798" name="Rectangle 6">
            <a:extLst>
              <a:ext uri="{FF2B5EF4-FFF2-40B4-BE49-F238E27FC236}">
                <a16:creationId xmlns:a16="http://schemas.microsoft.com/office/drawing/2014/main" id="{D800AC55-87C8-409B-9996-80C30A50233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7422"/>
            <a:ext cx="3077740" cy="469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17" tIns="47109" rIns="94217" bIns="47109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 baseline="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799" name="Rectangle 7">
            <a:extLst>
              <a:ext uri="{FF2B5EF4-FFF2-40B4-BE49-F238E27FC236}">
                <a16:creationId xmlns:a16="http://schemas.microsoft.com/office/drawing/2014/main" id="{6817ADB2-5859-41ED-9653-28CFDA301C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3092" y="8917422"/>
            <a:ext cx="3077740" cy="469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17" tIns="47109" rIns="94217" bIns="4710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 baseline="0"/>
            </a:lvl1pPr>
          </a:lstStyle>
          <a:p>
            <a:pPr>
              <a:defRPr/>
            </a:pPr>
            <a:fld id="{9EA1565D-F0E0-4FFF-901C-5CE167954E8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07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3EA0CE5C-32D4-4051-85AF-6E887A3C0C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725FCC70-1B91-4DD2-A609-C3D67F51FD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6CD7E5F3-4D8C-4A02-A52F-933F4DE3B6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65515" indent="-294429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77715" indent="-235543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48801" indent="-235543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119887" indent="-235543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90973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3062059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533145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4004231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541DAFA-2D3A-409A-A412-346F3BE2E3B2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7143">
              <a:defRPr/>
            </a:pPr>
            <a:fld id="{9EA1565D-F0E0-4FFF-901C-5CE167954E87}" type="slidenum">
              <a:rPr lang="en-US" altLang="en-US">
                <a:solidFill>
                  <a:srgbClr val="000000"/>
                </a:solidFill>
              </a:rPr>
              <a:pPr defTabSz="917143">
                <a:defRPr/>
              </a:pPr>
              <a:t>34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419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683BF460-B837-498D-A066-111F7E6CBC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F9B9EDB6-1B0E-4930-A337-63A06E8798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2688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683BF460-B837-498D-A066-111F7E6CBC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F9B9EDB6-1B0E-4930-A337-63A06E8798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7211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>
            <a:extLst>
              <a:ext uri="{FF2B5EF4-FFF2-40B4-BE49-F238E27FC236}">
                <a16:creationId xmlns:a16="http://schemas.microsoft.com/office/drawing/2014/main" id="{6746FC11-63D9-4F2D-B599-145A55A7F83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>
            <a:extLst>
              <a:ext uri="{FF2B5EF4-FFF2-40B4-BE49-F238E27FC236}">
                <a16:creationId xmlns:a16="http://schemas.microsoft.com/office/drawing/2014/main" id="{14EF325E-1728-4373-BBCD-77E886572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0420" name="Slide Number Placeholder 3">
            <a:extLst>
              <a:ext uri="{FF2B5EF4-FFF2-40B4-BE49-F238E27FC236}">
                <a16:creationId xmlns:a16="http://schemas.microsoft.com/office/drawing/2014/main" id="{B6122991-44C6-472A-855F-A9C39EF499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65515" indent="-294429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77715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48801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119887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90973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3062059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533145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4004231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12A31DE-8D37-4630-9252-42D5EB1FC280}" type="slidenum"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41</a:t>
            </a:fld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071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>
            <a:extLst>
              <a:ext uri="{FF2B5EF4-FFF2-40B4-BE49-F238E27FC236}">
                <a16:creationId xmlns:a16="http://schemas.microsoft.com/office/drawing/2014/main" id="{6746FC11-63D9-4F2D-B599-145A55A7F83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>
            <a:extLst>
              <a:ext uri="{FF2B5EF4-FFF2-40B4-BE49-F238E27FC236}">
                <a16:creationId xmlns:a16="http://schemas.microsoft.com/office/drawing/2014/main" id="{14EF325E-1728-4373-BBCD-77E886572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0420" name="Slide Number Placeholder 3">
            <a:extLst>
              <a:ext uri="{FF2B5EF4-FFF2-40B4-BE49-F238E27FC236}">
                <a16:creationId xmlns:a16="http://schemas.microsoft.com/office/drawing/2014/main" id="{B6122991-44C6-472A-855F-A9C39EF499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65515" indent="-294429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77715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48801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119887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90973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3062059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533145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4004231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12A31DE-8D37-4630-9252-42D5EB1FC280}" type="slidenum"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42</a:t>
            </a:fld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9477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2C58CBCE-7B7F-4FF7-9BCD-B2C65541F9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411C311D-AA50-41F1-91C3-7B0A25AEB1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57E7B6B4-4F1C-4F71-98EF-255601A958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855AED64-1FE2-49A8-9470-4416492C80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36445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C61E191-792D-4C37-937B-B1ED87B1D91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DCEB76DB-2A06-4CF7-8BA1-557A2EB0CC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A2CAEA47-6464-430A-BBD2-21810048E6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65515" indent="-294429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77715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48801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119887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90973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062059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533145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004231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942172">
              <a:defRPr/>
            </a:pPr>
            <a:fld id="{84C41F3C-F4C9-47CB-93A6-F599E2C62EE3}" type="slidenum">
              <a:rPr lang="en-US" altLang="en-US">
                <a:solidFill>
                  <a:srgbClr val="000000"/>
                </a:solidFill>
              </a:rPr>
              <a:pPr defTabSz="942172">
                <a:defRPr/>
              </a:pPr>
              <a:t>47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9329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>
            <a:extLst>
              <a:ext uri="{FF2B5EF4-FFF2-40B4-BE49-F238E27FC236}">
                <a16:creationId xmlns:a16="http://schemas.microsoft.com/office/drawing/2014/main" id="{B3CF1414-6738-4A91-AD98-764445EFF91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>
            <a:extLst>
              <a:ext uri="{FF2B5EF4-FFF2-40B4-BE49-F238E27FC236}">
                <a16:creationId xmlns:a16="http://schemas.microsoft.com/office/drawing/2014/main" id="{8D8D59D2-A742-4CFC-8834-455A8288F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4516" name="Slide Number Placeholder 3">
            <a:extLst>
              <a:ext uri="{FF2B5EF4-FFF2-40B4-BE49-F238E27FC236}">
                <a16:creationId xmlns:a16="http://schemas.microsoft.com/office/drawing/2014/main" id="{904F3A64-BC51-4F26-A12D-5DF080DABC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65515" indent="-294429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77715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48801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119887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90973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3062059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533145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4004231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942172">
              <a:spcBef>
                <a:spcPct val="0"/>
              </a:spcBef>
              <a:defRPr/>
            </a:pPr>
            <a:fld id="{5FE56F31-B795-4C23-9A5C-58D77D842373}" type="slidenum">
              <a:rPr lang="en-US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942172">
                <a:spcBef>
                  <a:spcPct val="0"/>
                </a:spcBef>
                <a:defRPr/>
              </a:pPr>
              <a:t>56</a:t>
            </a:fld>
            <a:endParaRPr lang="en-US" alt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5330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46A792A8-AAD3-4C53-8F25-B29166B2DF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B3E5BC1D-D11F-4CDE-ADDE-87E59A4DA9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2690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683BF460-B837-498D-A066-111F7E6CBC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F9B9EDB6-1B0E-4930-A337-63A06E8798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7143">
              <a:defRPr/>
            </a:pPr>
            <a:fld id="{9EA1565D-F0E0-4FFF-901C-5CE167954E87}" type="slidenum">
              <a:rPr lang="en-US" altLang="en-US">
                <a:solidFill>
                  <a:srgbClr val="000000"/>
                </a:solidFill>
              </a:rPr>
              <a:pPr defTabSz="917143">
                <a:defRPr/>
              </a:pPr>
              <a:t>60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3277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7143">
              <a:defRPr/>
            </a:pPr>
            <a:fld id="{9EA1565D-F0E0-4FFF-901C-5CE167954E87}" type="slidenum">
              <a:rPr lang="en-US" altLang="en-US">
                <a:solidFill>
                  <a:srgbClr val="000000"/>
                </a:solidFill>
              </a:rPr>
              <a:pPr defTabSz="917143">
                <a:defRPr/>
              </a:pPr>
              <a:t>61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8055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7143">
              <a:defRPr/>
            </a:pPr>
            <a:fld id="{9EA1565D-F0E0-4FFF-901C-5CE167954E87}" type="slidenum">
              <a:rPr lang="en-US" altLang="en-US">
                <a:solidFill>
                  <a:srgbClr val="000000"/>
                </a:solidFill>
              </a:rPr>
              <a:pPr defTabSz="917143">
                <a:defRPr/>
              </a:pPr>
              <a:t>62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3961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7143">
              <a:defRPr/>
            </a:pPr>
            <a:fld id="{9EA1565D-F0E0-4FFF-901C-5CE167954E87}" type="slidenum">
              <a:rPr lang="en-US" altLang="en-US">
                <a:solidFill>
                  <a:srgbClr val="000000"/>
                </a:solidFill>
              </a:rPr>
              <a:pPr defTabSz="917143">
                <a:defRPr/>
              </a:pPr>
              <a:t>63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1614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>
            <a:extLst>
              <a:ext uri="{FF2B5EF4-FFF2-40B4-BE49-F238E27FC236}">
                <a16:creationId xmlns:a16="http://schemas.microsoft.com/office/drawing/2014/main" id="{3DBCBF74-BE95-40E9-BCE0-3F3416A6B2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>
            <a:extLst>
              <a:ext uri="{FF2B5EF4-FFF2-40B4-BE49-F238E27FC236}">
                <a16:creationId xmlns:a16="http://schemas.microsoft.com/office/drawing/2014/main" id="{6D98A2F3-0BCB-4081-B474-1E7A2BE25E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6564" name="Slide Number Placeholder 3">
            <a:extLst>
              <a:ext uri="{FF2B5EF4-FFF2-40B4-BE49-F238E27FC236}">
                <a16:creationId xmlns:a16="http://schemas.microsoft.com/office/drawing/2014/main" id="{661036DE-9F72-481E-A1D0-2736328743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65515" indent="-294429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77715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48801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119887" indent="-23554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90973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3062059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533145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4004231" indent="-23554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942172">
              <a:spcBef>
                <a:spcPct val="0"/>
              </a:spcBef>
              <a:defRPr/>
            </a:pPr>
            <a:fld id="{83AB5858-2D5B-42FD-B533-F208E4F6531D}" type="slidenum">
              <a:rPr lang="en-US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942172">
                <a:spcBef>
                  <a:spcPct val="0"/>
                </a:spcBef>
                <a:defRPr/>
              </a:pPr>
              <a:t>64</a:t>
            </a:fld>
            <a:endParaRPr lang="en-US" alt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9044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4022DB4D-C302-470E-9820-7A2F72BC80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ECBBB35E-DDA9-44F5-951C-ACC35C697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DFA0BD70-DBAD-4592-9319-27E231EF93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65515" indent="-294429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77715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48801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119887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90973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062059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533145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004231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942172" eaLnBrk="1" hangingPunct="1">
              <a:defRPr/>
            </a:pPr>
            <a:fld id="{C64603C6-397C-4199-BF7D-178B46BC0C1C}" type="slidenum">
              <a:rPr lang="en-US" altLang="en-US">
                <a:solidFill>
                  <a:srgbClr val="000000"/>
                </a:solidFill>
              </a:rPr>
              <a:pPr defTabSz="942172" eaLnBrk="1" hangingPunct="1">
                <a:defRPr/>
              </a:pPr>
              <a:t>66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9290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A1565D-F0E0-4FFF-901C-5CE167954E87}" type="slidenum">
              <a:rPr lang="en-US" altLang="en-US" smtClean="0"/>
              <a:pPr>
                <a:defRPr/>
              </a:pPr>
              <a:t>70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007882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A1565D-F0E0-4FFF-901C-5CE167954E87}" type="slidenum">
              <a:rPr lang="en-US" altLang="en-US" smtClean="0"/>
              <a:pPr>
                <a:defRPr/>
              </a:pPr>
              <a:t>75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127190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A1565D-F0E0-4FFF-901C-5CE167954E87}" type="slidenum">
              <a:rPr lang="en-US" altLang="en-US" smtClean="0"/>
              <a:pPr>
                <a:defRPr/>
              </a:pPr>
              <a:t>76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717557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A4C2C93F-DF80-4306-A107-CBC0C19579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327B7937-1B13-4FDE-93BE-2A98393A8D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71D6B662-75BF-42FB-858F-4381E84E33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65515" indent="-294429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77715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48801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119887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90973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062059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533145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004231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942172">
              <a:defRPr/>
            </a:pPr>
            <a:fld id="{F3A53F02-30E7-4B19-8B03-4B86B0ECA5D1}" type="slidenum">
              <a:rPr lang="en-US" altLang="en-US">
                <a:solidFill>
                  <a:srgbClr val="000000"/>
                </a:solidFill>
              </a:rPr>
              <a:pPr defTabSz="942172">
                <a:defRPr/>
              </a:pPr>
              <a:t>82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787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1FDD7A61-8CD0-41E5-8753-B69F8FEC03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A68B4DCF-0379-4F77-9860-6946404D30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A4C2C93F-DF80-4306-A107-CBC0C19579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327B7937-1B13-4FDE-93BE-2A98393A8D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71D6B662-75BF-42FB-858F-4381E84E33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65515" indent="-294429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77715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48801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119887" indent="-2355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90973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062059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533145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004231" indent="-2355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942172">
              <a:defRPr/>
            </a:pPr>
            <a:fld id="{F3A53F02-30E7-4B19-8B03-4B86B0ECA5D1}" type="slidenum">
              <a:rPr lang="en-US" altLang="en-US">
                <a:solidFill>
                  <a:srgbClr val="000000"/>
                </a:solidFill>
              </a:rPr>
              <a:pPr defTabSz="942172">
                <a:defRPr/>
              </a:pPr>
              <a:t>83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570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B5B706A0-3736-4AA5-B269-857862C9EA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EA680C5C-E5D8-4F21-B35C-1397523379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84213102-BBEC-4D21-920F-092AA573E4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65515" indent="-294429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77715" indent="-235543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48801" indent="-235543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119887" indent="-235543"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90973" indent="-235543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062059" indent="-235543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533145" indent="-235543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004231" indent="-235543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82681E2-BBF0-48A2-A499-0E945FA9E9FC}" type="slidenum">
              <a:rPr lang="en-US" altLang="en-US" baseline="0" smtClean="0"/>
              <a:pPr/>
              <a:t>13</a:t>
            </a:fld>
            <a:endParaRPr lang="en-US" altLang="en-US" baseline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E93A9EF4-C6AD-44F4-AF96-9C97D101C1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ED94B124-A9BD-4ADA-96F1-6CBE93FA21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D1A88663-19A6-41D4-9DEF-56A8FCC00B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D807C95B-E9DD-4E0B-801E-C0379B8E74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745B4193-FB9C-475E-A729-74DE12F5AF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64761910-CBAF-4D69-9C6A-97670C2313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7143">
              <a:defRPr/>
            </a:pPr>
            <a:fld id="{9EA1565D-F0E0-4FFF-901C-5CE167954E87}" type="slidenum">
              <a:rPr lang="en-US" altLang="en-US">
                <a:solidFill>
                  <a:srgbClr val="000000"/>
                </a:solidFill>
              </a:rPr>
              <a:pPr defTabSz="917143">
                <a:defRPr/>
              </a:pPr>
              <a:t>29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070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A1565D-F0E0-4FFF-901C-5CE167954E87}" type="slidenum">
              <a:rPr lang="en-US" altLang="en-US" smtClean="0"/>
              <a:pPr>
                <a:defRPr/>
              </a:pPr>
              <a:t>33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2517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148C43A-88B8-40C8-A9B2-1D9AAED34BD3}"/>
              </a:ext>
            </a:extLst>
          </p:cNvPr>
          <p:cNvSpPr/>
          <p:nvPr userDrawn="1"/>
        </p:nvSpPr>
        <p:spPr>
          <a:xfrm>
            <a:off x="-5" y="3363559"/>
            <a:ext cx="9144000" cy="1645920"/>
          </a:xfrm>
          <a:prstGeom prst="rect">
            <a:avLst/>
          </a:prstGeom>
          <a:solidFill>
            <a:srgbClr val="0088CC"/>
          </a:solidFill>
          <a:ln w="12700" cap="flat" cmpd="sng" algn="ctr">
            <a:solidFill>
              <a:srgbClr val="2C3E50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ＭＳ Ｐゴシック" panose="020B0600070205080204" pitchFamily="34" charset="-128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1342163"/>
          </a:xfrm>
        </p:spPr>
        <p:txBody>
          <a:bodyPr anchor="b">
            <a:noAutofit/>
          </a:bodyPr>
          <a:lstStyle>
            <a:lvl1pPr algn="ctr">
              <a:defRPr sz="3600" b="1"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459" y="4147708"/>
            <a:ext cx="8615082" cy="628283"/>
          </a:xfrm>
        </p:spPr>
        <p:txBody>
          <a:bodyPr>
            <a:noAutofit/>
          </a:bodyPr>
          <a:lstStyle>
            <a:lvl1pPr marL="0" indent="0" algn="ctr">
              <a:buNone/>
              <a:defRPr sz="3600" spc="225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214BCF95-0BF7-4325-ABD5-A71A5F4FF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74893" y="6472901"/>
            <a:ext cx="6069102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sym typeface="Arial" panose="020B0604020202020204" pitchFamily="34" charset="0"/>
              </a:rPr>
              <a:t>USFA Type 3 All-Hazards Incident Management Team Introduction</a:t>
            </a:r>
          </a:p>
        </p:txBody>
      </p:sp>
    </p:spTree>
    <p:extLst>
      <p:ext uri="{BB962C8B-B14F-4D97-AF65-F5344CB8AC3E}">
        <p14:creationId xmlns:p14="http://schemas.microsoft.com/office/powerpoint/2010/main" val="2442388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l">
              <a:defRPr sz="3200"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28650" y="1427418"/>
            <a:ext cx="7886700" cy="4200384"/>
          </a:xfrm>
        </p:spPr>
        <p:txBody>
          <a:bodyPr>
            <a:noAutofit/>
          </a:bodyPr>
          <a:lstStyle>
            <a:lvl1pPr marL="0" indent="0">
              <a:buNone/>
              <a:defRPr sz="2600" spc="0" baseline="0">
                <a:solidFill>
                  <a:srgbClr val="2C3E5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0135DE-94CD-4980-B0EE-1DF592332B81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8053248D-0871-4B79-A72D-E4EF587605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061449" y="6472894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031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2"/>
          </p:nvPr>
        </p:nvSpPr>
        <p:spPr>
          <a:xfrm>
            <a:off x="628650" y="1426737"/>
            <a:ext cx="7886700" cy="4232275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67BE8C02-F5B1-49C7-B994-DBDC98A84A1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061449" y="6472894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221AF43-C4A8-41A9-BBBF-B233C79FBD68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468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2"/>
          </p:nvPr>
        </p:nvSpPr>
        <p:spPr>
          <a:xfrm>
            <a:off x="628650" y="1426735"/>
            <a:ext cx="7886700" cy="4152900"/>
          </a:xfrm>
        </p:spPr>
        <p:txBody>
          <a:bodyPr/>
          <a:lstStyle>
            <a:lvl1pPr>
              <a:defRPr sz="2600" kern="1200" spc="0" baseline="0">
                <a:solidFill>
                  <a:srgbClr val="2C3E50"/>
                </a:solidFill>
                <a:latin typeface="Open Sans" panose="020B0606030504020204"/>
              </a:defRPr>
            </a:lvl1pPr>
            <a:lvl2pPr marL="685791" indent="-342900">
              <a:buFont typeface="Arial" panose="020B0604020202020204" pitchFamily="34" charset="0"/>
              <a:buChar char="•"/>
              <a:defRPr>
                <a:solidFill>
                  <a:srgbClr val="616E7C"/>
                </a:solidFill>
              </a:defRPr>
            </a:lvl2pPr>
          </a:lstStyle>
          <a:p>
            <a:r>
              <a:rPr lang="en-US" dirty="0"/>
              <a:t>Click icon to add chart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C28D0CF0-607F-475D-ADF0-163320383B5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061449" y="6481861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658CC7-9CB9-4413-887F-1802B000E019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9285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L-pic, R-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877421"/>
          </a:xfrm>
        </p:spPr>
        <p:txBody>
          <a:bodyPr/>
          <a:lstStyle>
            <a:lvl1pPr>
              <a:defRPr sz="3200"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3" y="1349005"/>
            <a:ext cx="6257362" cy="4361495"/>
          </a:xfrm>
        </p:spPr>
        <p:txBody>
          <a:bodyPr/>
          <a:lstStyle>
            <a:lvl1pPr marL="347472" indent="-347472">
              <a:lnSpc>
                <a:spcPct val="100000"/>
              </a:lnSpc>
              <a:spcBef>
                <a:spcPts val="800"/>
              </a:spcBef>
              <a:defRPr sz="2800" spc="0" baseline="0">
                <a:solidFill>
                  <a:srgbClr val="2C3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36">
              <a:lnSpc>
                <a:spcPct val="100000"/>
              </a:lnSpc>
              <a:spcBef>
                <a:spcPts val="400"/>
              </a:spcBef>
              <a:defRPr baseline="0">
                <a:solidFill>
                  <a:srgbClr val="616E7C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7520395C-CBA8-4FE4-85EA-5383B4C48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61449" y="6472899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03023D8-438C-4F8A-8C0C-58E71C8390E1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8474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Content with 2 Lev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88302"/>
            <a:ext cx="3886200" cy="3938681"/>
          </a:xfrm>
        </p:spPr>
        <p:txBody>
          <a:bodyPr/>
          <a:lstStyle>
            <a:lvl1pPr>
              <a:defRPr sz="2400" baseline="0">
                <a:solidFill>
                  <a:schemeClr val="accent3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defRPr>
            </a:lvl1pPr>
            <a:lvl2pPr marL="514337" indent="-171446">
              <a:buSzPct val="85000"/>
              <a:buFont typeface="Courier New" panose="02070309020205020404" pitchFamily="49" charset="0"/>
              <a:buChar char="o"/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88302"/>
            <a:ext cx="3886200" cy="3938681"/>
          </a:xfrm>
        </p:spPr>
        <p:txBody>
          <a:bodyPr/>
          <a:lstStyle>
            <a:lvl1pPr marL="171446" indent="-171446">
              <a:defRPr lang="en-US" sz="2400" kern="1200" spc="225" baseline="0" dirty="0" smtClean="0">
                <a:solidFill>
                  <a:schemeClr val="accent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514337" indent="-171446">
              <a:defRPr lang="en-US" sz="2200" kern="1200" dirty="0" smtClean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marL="171446" lvl="0" indent="-171446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dirty="0"/>
              <a:t>Click to edit Master text styles</a:t>
            </a:r>
          </a:p>
          <a:p>
            <a:pPr marL="171446" lvl="1" indent="-171446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7B37FED0-7A44-41AC-84C4-07A29144A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61449" y="6481862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DF18B7F-46DD-41CB-8C2B-653E377BA90E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8762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4D6A1B-AC09-42C3-AB27-03278CF2C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61448" y="6472900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87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F21B0D0-9346-4881-A474-9E91DB05E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F4313C1-9952-4EDA-9199-58882305C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44FAE7D-2AAC-41C4-8D18-B61425117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9F9B4-A211-47E6-B50E-A56729666C9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1135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7880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23445"/>
            <a:ext cx="7886700" cy="4289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95B2CE-44B0-4C2F-AA84-4EB248C353A4}"/>
              </a:ext>
            </a:extLst>
          </p:cNvPr>
          <p:cNvSpPr/>
          <p:nvPr userDrawn="1"/>
        </p:nvSpPr>
        <p:spPr>
          <a:xfrm>
            <a:off x="3065928" y="6033260"/>
            <a:ext cx="6078071" cy="8229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o Hew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2009FD-EA5F-4ABB-8196-FAB4676C388F}"/>
              </a:ext>
            </a:extLst>
          </p:cNvPr>
          <p:cNvSpPr/>
          <p:nvPr userDrawn="1"/>
        </p:nvSpPr>
        <p:spPr>
          <a:xfrm>
            <a:off x="0" y="6033262"/>
            <a:ext cx="3065929" cy="822960"/>
          </a:xfrm>
          <a:prstGeom prst="rect">
            <a:avLst/>
          </a:prstGeom>
          <a:solidFill>
            <a:srgbClr val="E0E1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o Hew"/>
              <a:ea typeface="+mn-ea"/>
              <a:cs typeface="+mn-cs"/>
              <a:sym typeface="Arial" panose="020B0604020202020204" pitchFamily="34" charset="0"/>
            </a:endParaRPr>
          </a:p>
        </p:txBody>
      </p:sp>
      <p:pic>
        <p:nvPicPr>
          <p:cNvPr id="9" name="Picture 16">
            <a:extLst>
              <a:ext uri="{FF2B5EF4-FFF2-40B4-BE49-F238E27FC236}">
                <a16:creationId xmlns:a16="http://schemas.microsoft.com/office/drawing/2014/main" id="{3F6E5B2E-FF8A-494D-8D09-90328AAAAB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650" y="6084806"/>
            <a:ext cx="1944221" cy="704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65929" y="6473752"/>
            <a:ext cx="60780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14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04" r:id="rId1"/>
    <p:sldLayoutId id="2147484805" r:id="rId2"/>
    <p:sldLayoutId id="2147484806" r:id="rId3"/>
    <p:sldLayoutId id="2147484808" r:id="rId4"/>
    <p:sldLayoutId id="2147484810" r:id="rId5"/>
    <p:sldLayoutId id="2147484814" r:id="rId6"/>
    <p:sldLayoutId id="2147484815" r:id="rId7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Arial" panose="020B0604020202020204" pitchFamily="34" charset="0"/>
          <a:ea typeface="Open Sans Extrabold" panose="020B0906030804020204" pitchFamily="34" charset="0"/>
          <a:cs typeface="Arial" panose="020B0604020202020204" pitchFamily="34" charset="0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 spc="225" baseline="0">
          <a:solidFill>
            <a:srgbClr val="2C3E59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600" kern="1200">
          <a:solidFill>
            <a:schemeClr val="accent3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>
            <a:extLst>
              <a:ext uri="{FF2B5EF4-FFF2-40B4-BE49-F238E27FC236}">
                <a16:creationId xmlns:a16="http://schemas.microsoft.com/office/drawing/2014/main" id="{F7123682-1887-4214-BC66-025B5E889A5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87C478C5-C11C-407E-8FEC-B9476C42AF3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68250-F440-40E3-A636-7F1A38B348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-110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45EB5-5A0E-4DC3-864D-F44515FDB1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-110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699E8A-B6F7-4567-9B69-B4AA42B44A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C49661F-53AC-47DD-B43A-992C21E7887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94434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54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4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64B6215B-6F1A-4E26-BC6E-B4C70C555A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3220" y="3536393"/>
            <a:ext cx="2181225" cy="628283"/>
          </a:xfrm>
        </p:spPr>
        <p:txBody>
          <a:bodyPr/>
          <a:lstStyle/>
          <a:p>
            <a:r>
              <a:rPr lang="en-US" altLang="en-US" sz="2800" b="0" i="1" dirty="0">
                <a:solidFill>
                  <a:prstClr val="white"/>
                </a:solidFill>
                <a:sym typeface="Arial Italic" panose="020B0604020202090204" pitchFamily="34" charset="0"/>
              </a:rPr>
              <a:t>Unit 3</a:t>
            </a:r>
            <a:endParaRPr lang="en-US" altLang="en-US" sz="2400" b="0" dirty="0">
              <a:solidFill>
                <a:schemeClr val="bg1"/>
              </a:solidFill>
            </a:endParaRPr>
          </a:p>
        </p:txBody>
      </p:sp>
      <p:sp>
        <p:nvSpPr>
          <p:cNvPr id="20483" name="Subtitle 2">
            <a:extLst>
              <a:ext uri="{FF2B5EF4-FFF2-40B4-BE49-F238E27FC236}">
                <a16:creationId xmlns:a16="http://schemas.microsoft.com/office/drawing/2014/main" id="{32DE4CB3-51A5-4D0B-9D05-CAE1D223C2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altLang="en-US" sz="3200" dirty="0"/>
              <a:t>The All-Hazards Planning Cycle </a:t>
            </a:r>
          </a:p>
          <a:p>
            <a:pPr eaLnBrk="1" hangingPunct="1"/>
            <a:endParaRPr lang="en-US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8B19AD-9AEA-4B5B-9DFF-0B528E77F08D}"/>
              </a:ext>
            </a:extLst>
          </p:cNvPr>
          <p:cNvSpPr txBox="1"/>
          <p:nvPr/>
        </p:nvSpPr>
        <p:spPr>
          <a:xfrm>
            <a:off x="668552" y="900905"/>
            <a:ext cx="7823200" cy="1899445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lvl="0" algn="ctr" eaLnBrk="1" hangingPunct="1">
              <a:defRPr/>
            </a:pPr>
            <a:r>
              <a:rPr lang="en-US" sz="3600" b="1" baseline="0" dirty="0">
                <a:solidFill>
                  <a:srgbClr val="2C3E50"/>
                </a:solidFill>
                <a:latin typeface="Open Sans" panose="020B0606030504020204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USFA Type 3 </a:t>
            </a:r>
          </a:p>
          <a:p>
            <a:pPr lvl="0" algn="ctr" eaLnBrk="1" hangingPunct="1">
              <a:defRPr/>
            </a:pPr>
            <a:r>
              <a:rPr lang="en-US" sz="3600" b="1" baseline="0" dirty="0">
                <a:solidFill>
                  <a:srgbClr val="2C3E50"/>
                </a:solidFill>
                <a:latin typeface="Open Sans" panose="020B0606030504020204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All-Hazards Incident Management Team Introduction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616EED-A8BC-41C2-B179-457A93F48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9B8C45F-E423-48E0-B032-3813D0EF90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82" y="380312"/>
            <a:ext cx="4194934" cy="544806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511E310-FA7E-48E3-A6A4-D2F3878573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7105" y="4700106"/>
            <a:ext cx="928345" cy="1197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8" name="Text Box 7">
            <a:extLst>
              <a:ext uri="{FF2B5EF4-FFF2-40B4-BE49-F238E27FC236}">
                <a16:creationId xmlns:a16="http://schemas.microsoft.com/office/drawing/2014/main" id="{08E85BFE-53DD-4507-A718-FDF51EC4F4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3454" y="4980142"/>
            <a:ext cx="2624552" cy="88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See At a Glance #1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</a:rPr>
              <a:t>Core Concepts</a:t>
            </a:r>
            <a:endParaRPr lang="en-US" altLang="en-US" sz="2800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A16B70-0364-410B-8DAC-F48C944E7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27826292-9E85-4CC2-A2C4-85418C0A6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Stem of the Planning P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FA74236F-B5A8-43FA-9AA5-62A131F346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541083" y="1301769"/>
            <a:ext cx="6562725" cy="3467100"/>
          </a:xfrm>
        </p:spPr>
        <p:txBody>
          <a:bodyPr/>
          <a:lstStyle/>
          <a:p>
            <a:pPr marL="228600" indent="-228600"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altLang="en-US" sz="2600" spc="0" dirty="0"/>
              <a:t>Begins when Incident/Threat occurs.</a:t>
            </a:r>
          </a:p>
          <a:p>
            <a:pPr marL="228600" indent="-228600"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altLang="en-US" sz="2600" spc="0" dirty="0"/>
              <a:t>After Notification, the AHIMT responds, conducting an assessment while en route and upon arrival.</a:t>
            </a:r>
          </a:p>
          <a:p>
            <a:pPr marL="228600" indent="-228600"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altLang="en-US" sz="2600" spc="0" dirty="0"/>
              <a:t>After gathering information, the AHIMT meets with the Agency Administrator (AA) (if appropriate) and Initial Response IC (ICS 201 Briefing).</a:t>
            </a:r>
          </a:p>
          <a:p>
            <a:pPr eaLnBrk="1" hangingPunct="1"/>
            <a:endParaRPr lang="en-US" altLang="en-US" sz="2600" dirty="0"/>
          </a:p>
        </p:txBody>
      </p:sp>
      <p:pic>
        <p:nvPicPr>
          <p:cNvPr id="32772" name="Picture 9">
            <a:extLst>
              <a:ext uri="{FF2B5EF4-FFF2-40B4-BE49-F238E27FC236}">
                <a16:creationId xmlns:a16="http://schemas.microsoft.com/office/drawing/2014/main" id="{25EFB695-76D1-4C00-88EB-9195141A6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270" y="1404938"/>
            <a:ext cx="1744589" cy="29309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>
            <a:extLst>
              <a:ext uri="{FF2B5EF4-FFF2-40B4-BE49-F238E27FC236}">
                <a16:creationId xmlns:a16="http://schemas.microsoft.com/office/drawing/2014/main" id="{464E9504-6C29-4835-986F-F1E288D20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0842" y="4976721"/>
            <a:ext cx="3079463" cy="85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800" dirty="0">
                <a:solidFill>
                  <a:srgbClr val="2C3E50"/>
                </a:solidFill>
              </a:rPr>
              <a:t>See At a Glance #2 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800" b="1" dirty="0">
                <a:solidFill>
                  <a:srgbClr val="2C3E50"/>
                </a:solidFill>
              </a:rPr>
              <a:t>Initial Response </a:t>
            </a:r>
            <a:endParaRPr lang="en-US" altLang="en-US" sz="2800" dirty="0">
              <a:solidFill>
                <a:srgbClr val="2C3E50"/>
              </a:solidFill>
            </a:endParaRPr>
          </a:p>
        </p:txBody>
      </p:sp>
      <p:pic>
        <p:nvPicPr>
          <p:cNvPr id="8" name="Picture 6" descr="Image of Initial Response at a Glance guide.">
            <a:extLst>
              <a:ext uri="{FF2B5EF4-FFF2-40B4-BE49-F238E27FC236}">
                <a16:creationId xmlns:a16="http://schemas.microsoft.com/office/drawing/2014/main" id="{80E820F1-FE24-43E8-B95A-CBC813D7F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678" y="4732941"/>
            <a:ext cx="922337" cy="1193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F585B79A-B637-4412-B3EC-FCAB34CE6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212" y="3165899"/>
            <a:ext cx="1658645" cy="1296441"/>
          </a:xfrm>
          <a:prstGeom prst="ellipse">
            <a:avLst/>
          </a:prstGeom>
          <a:noFill/>
          <a:ln w="41275">
            <a:solidFill>
              <a:srgbClr val="A6241D"/>
            </a:solidFill>
            <a:round/>
            <a:headEnd/>
            <a:tailEnd/>
          </a:ln>
          <a:effectLst>
            <a:outerShdw dist="38100" dir="5400000" algn="t" rotWithShape="0">
              <a:srgbClr val="80808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45720" tIns="45720" rIns="45720" bIns="45720" anchor="ctr" anchorCtr="0" upright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027A28-A95F-4178-8B3E-23FFD24BBD0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4C844A3F-86BC-4D85-8BB8-5EF812F8D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Transfer of Command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CC10B928-560E-414E-A736-29A6FEA5CDB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1236" y="1311026"/>
            <a:ext cx="7991475" cy="4459032"/>
          </a:xfrm>
        </p:spPr>
        <p:txBody>
          <a:bodyPr/>
          <a:lstStyle/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Category of Transfer of Command:</a:t>
            </a:r>
          </a:p>
          <a:p>
            <a:pPr lvl="2"/>
            <a:r>
              <a:rPr lang="en-US" altLang="en-US" sz="2400" dirty="0">
                <a:solidFill>
                  <a:srgbClr val="616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initial response.</a:t>
            </a:r>
          </a:p>
          <a:p>
            <a:pPr lvl="2"/>
            <a:r>
              <a:rPr lang="en-US" altLang="en-US" sz="2400" dirty="0">
                <a:solidFill>
                  <a:srgbClr val="616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Team-to-team.</a:t>
            </a:r>
          </a:p>
          <a:p>
            <a:pPr lvl="2"/>
            <a:r>
              <a:rPr lang="en-US" altLang="en-US" sz="2400" dirty="0">
                <a:solidFill>
                  <a:srgbClr val="616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 to a higher-capability IMT. </a:t>
            </a:r>
          </a:p>
          <a:p>
            <a:pPr lvl="2"/>
            <a:r>
              <a:rPr lang="en-US" altLang="en-US" sz="2400" dirty="0">
                <a:solidFill>
                  <a:srgbClr val="616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 back to local authority.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May be assigned a management or support role.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Must not affect safety or productivity.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Most successful where a shadow period is included.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4C6E47-D262-4B4F-8CD6-8449B5276FE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>
            <a:extLst>
              <a:ext uri="{FF2B5EF4-FFF2-40B4-BE49-F238E27FC236}">
                <a16:creationId xmlns:a16="http://schemas.microsoft.com/office/drawing/2014/main" id="{717A2A2F-8C6B-4321-BF9E-5E336FB376F8}"/>
              </a:ext>
            </a:extLst>
          </p:cNvPr>
          <p:cNvSpPr/>
          <p:nvPr/>
        </p:nvSpPr>
        <p:spPr>
          <a:xfrm>
            <a:off x="269028" y="3455988"/>
            <a:ext cx="6096000" cy="20161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chemeClr val="tx1"/>
              </a:solidFill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own Arrow 4">
            <a:extLst>
              <a:ext uri="{FF2B5EF4-FFF2-40B4-BE49-F238E27FC236}">
                <a16:creationId xmlns:a16="http://schemas.microsoft.com/office/drawing/2014/main" id="{7850CE0A-A8AC-47F3-BA7D-49554C57EED0}"/>
              </a:ext>
            </a:extLst>
          </p:cNvPr>
          <p:cNvSpPr/>
          <p:nvPr/>
        </p:nvSpPr>
        <p:spPr>
          <a:xfrm>
            <a:off x="226589" y="2878138"/>
            <a:ext cx="196850" cy="1905000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B1F0D993-87F8-41E5-BD13-09596C9A88D4}"/>
              </a:ext>
            </a:extLst>
          </p:cNvPr>
          <p:cNvSpPr/>
          <p:nvPr/>
        </p:nvSpPr>
        <p:spPr>
          <a:xfrm>
            <a:off x="2278221" y="2743200"/>
            <a:ext cx="152400" cy="1905000"/>
          </a:xfrm>
          <a:prstGeom prst="downArrow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3AF0AEA3-1DD0-459A-834C-56DDBCD41EB2}"/>
              </a:ext>
            </a:extLst>
          </p:cNvPr>
          <p:cNvSpPr/>
          <p:nvPr/>
        </p:nvSpPr>
        <p:spPr>
          <a:xfrm>
            <a:off x="6335483" y="2622550"/>
            <a:ext cx="152400" cy="190500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5FC52E-F1E3-4321-B8BC-97476FCB0262}"/>
              </a:ext>
            </a:extLst>
          </p:cNvPr>
          <p:cNvSpPr txBox="1"/>
          <p:nvPr/>
        </p:nvSpPr>
        <p:spPr>
          <a:xfrm>
            <a:off x="80679" y="1828800"/>
            <a:ext cx="651991" cy="33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chemeClr val="accent6"/>
                </a:solidFill>
                <a:latin typeface="Arial" charset="0"/>
              </a:rPr>
              <a:t>0400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EE60F0-CDD2-4677-A513-C932C62B2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5214" y="1828800"/>
            <a:ext cx="914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106AA3-BF90-4391-8FC1-98D897C0F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5440" y="1828800"/>
            <a:ext cx="838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7030A0"/>
                </a:solidFill>
              </a:rPr>
              <a:t>1800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5000E7-45E6-466C-B4B2-8F3CA9DF05DA}"/>
              </a:ext>
            </a:extLst>
          </p:cNvPr>
          <p:cNvSpPr txBox="1"/>
          <p:nvPr/>
        </p:nvSpPr>
        <p:spPr>
          <a:xfrm>
            <a:off x="152400" y="4943059"/>
            <a:ext cx="9906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chemeClr val="accent6"/>
                </a:solidFill>
                <a:cs typeface="Arial" panose="020B0604020202020204" pitchFamily="34" charset="0"/>
              </a:rPr>
              <a:t>Incident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chemeClr val="accent6"/>
                </a:solidFill>
                <a:cs typeface="Arial" panose="020B0604020202020204" pitchFamily="34" charset="0"/>
              </a:rPr>
              <a:t>Start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BD6EE8-7015-40DC-83B5-6BDAC12A2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4574296"/>
            <a:ext cx="152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</a:rPr>
              <a:t>AHIMT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</a:rPr>
              <a:t>Incorporated Into Incident Management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E1AFE-4992-4938-9B35-935A857F5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3729617"/>
            <a:ext cx="2743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7030A0"/>
                </a:solidFill>
              </a:rPr>
              <a:t>Resources</a:t>
            </a:r>
            <a:r>
              <a:rPr lang="en-US" altLang="en-US" sz="2000" b="1" dirty="0">
                <a:solidFill>
                  <a:srgbClr val="7030A0"/>
                </a:solidFill>
              </a:rPr>
              <a:t> </a:t>
            </a:r>
            <a:r>
              <a:rPr lang="en-US" altLang="en-US" sz="2400" b="1" dirty="0">
                <a:solidFill>
                  <a:srgbClr val="7030A0"/>
                </a:solidFill>
              </a:rPr>
              <a:t>Managed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2400" b="1" dirty="0">
                <a:solidFill>
                  <a:srgbClr val="7030A0"/>
                </a:solidFill>
              </a:rPr>
              <a:t>By OSC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D017FA-8C60-4E42-8862-76BDA2E23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2678113"/>
            <a:ext cx="23622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B050"/>
                </a:solidFill>
              </a:rPr>
              <a:t>TRANSITION</a:t>
            </a:r>
          </a:p>
        </p:txBody>
      </p:sp>
      <p:sp>
        <p:nvSpPr>
          <p:cNvPr id="17" name="Up Arrow 16">
            <a:extLst>
              <a:ext uri="{FF2B5EF4-FFF2-40B4-BE49-F238E27FC236}">
                <a16:creationId xmlns:a16="http://schemas.microsoft.com/office/drawing/2014/main" id="{62A3521A-2B1C-4179-9297-537BC4F4CA1F}"/>
              </a:ext>
            </a:extLst>
          </p:cNvPr>
          <p:cNvSpPr/>
          <p:nvPr/>
        </p:nvSpPr>
        <p:spPr>
          <a:xfrm>
            <a:off x="5957888" y="3878263"/>
            <a:ext cx="87312" cy="1098550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1028E7-3615-45DC-B0EF-72E940D7D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0300" y="5025843"/>
            <a:ext cx="220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en-US" sz="2400" b="1" dirty="0">
                <a:solidFill>
                  <a:srgbClr val="7030A0"/>
                </a:solidFill>
              </a:rPr>
              <a:t>1700 OPERATIONAL PERIOD BRIEFING</a:t>
            </a:r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C9AB5A2C-7EB9-49AA-946C-93216EFF1F24}"/>
              </a:ext>
            </a:extLst>
          </p:cNvPr>
          <p:cNvSpPr/>
          <p:nvPr/>
        </p:nvSpPr>
        <p:spPr>
          <a:xfrm>
            <a:off x="2402628" y="3560763"/>
            <a:ext cx="3949700" cy="17303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46E1BE9F-54C9-4976-A013-9CD954161F2B}"/>
              </a:ext>
            </a:extLst>
          </p:cNvPr>
          <p:cNvSpPr/>
          <p:nvPr/>
        </p:nvSpPr>
        <p:spPr>
          <a:xfrm>
            <a:off x="6553200" y="3305175"/>
            <a:ext cx="101600" cy="57308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ight Arrow 19">
            <a:extLst>
              <a:ext uri="{FF2B5EF4-FFF2-40B4-BE49-F238E27FC236}">
                <a16:creationId xmlns:a16="http://schemas.microsoft.com/office/drawing/2014/main" id="{0E2D4157-1899-4A0E-BC77-A84E2A158C26}"/>
              </a:ext>
            </a:extLst>
          </p:cNvPr>
          <p:cNvSpPr/>
          <p:nvPr/>
        </p:nvSpPr>
        <p:spPr>
          <a:xfrm>
            <a:off x="6654800" y="3455988"/>
            <a:ext cx="2108200" cy="239712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BC7D1D-EE7B-4319-8754-BE186B1FF9BE}"/>
              </a:ext>
            </a:extLst>
          </p:cNvPr>
          <p:cNvSpPr txBox="1"/>
          <p:nvPr/>
        </p:nvSpPr>
        <p:spPr>
          <a:xfrm>
            <a:off x="569856" y="2417763"/>
            <a:ext cx="17811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chemeClr val="accent6"/>
                </a:solidFill>
                <a:cs typeface="Arial" panose="020B0604020202020204" pitchFamily="34" charset="0"/>
              </a:rPr>
              <a:t>Managed by 1st Responders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6E6DE3-443C-404E-84E9-FF6584903010}"/>
              </a:ext>
            </a:extLst>
          </p:cNvPr>
          <p:cNvSpPr txBox="1"/>
          <p:nvPr/>
        </p:nvSpPr>
        <p:spPr>
          <a:xfrm>
            <a:off x="6774057" y="4363269"/>
            <a:ext cx="1885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400" b="1" dirty="0">
                <a:solidFill>
                  <a:srgbClr val="7030A0"/>
                </a:solidFill>
                <a:cs typeface="Arial" panose="020B0604020202020204" pitchFamily="34" charset="0"/>
              </a:rPr>
              <a:t>IAP’s Guiding Document</a:t>
            </a:r>
          </a:p>
          <a:p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A78A539-CCEF-4700-83F4-FA3420ADD130}"/>
              </a:ext>
            </a:extLst>
          </p:cNvPr>
          <p:cNvSpPr txBox="1"/>
          <p:nvPr/>
        </p:nvSpPr>
        <p:spPr>
          <a:xfrm>
            <a:off x="3676719" y="3976466"/>
            <a:ext cx="1315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baseline="-32000" dirty="0">
                <a:cs typeface="Arial" panose="020B0604020202020204" pitchFamily="34" charset="0"/>
              </a:rPr>
              <a:t>ICS 201 is the Guiding Document</a:t>
            </a:r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9FF44C39-F5F3-44E6-9EAC-78202C26CC37}"/>
              </a:ext>
            </a:extLst>
          </p:cNvPr>
          <p:cNvSpPr txBox="1">
            <a:spLocks/>
          </p:cNvSpPr>
          <p:nvPr/>
        </p:nvSpPr>
        <p:spPr bwMode="auto">
          <a:xfrm>
            <a:off x="569856" y="379413"/>
            <a:ext cx="8090151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3200" b="1" kern="0" baseline="0" dirty="0">
                <a:latin typeface="Arial" panose="020B0604020202020204" pitchFamily="34" charset="0"/>
                <a:cs typeface="Arial" panose="020B0604020202020204" pitchFamily="34" charset="0"/>
              </a:rPr>
              <a:t>Incident Timeline (from Initial Response)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59C0F07-9A78-4B5B-985F-E8CCFCD5D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883" y="2650372"/>
            <a:ext cx="25908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300" b="1" dirty="0">
                <a:solidFill>
                  <a:srgbClr val="7030A0"/>
                </a:solidFill>
              </a:rPr>
              <a:t>Operational</a:t>
            </a:r>
            <a:r>
              <a:rPr lang="en-US" altLang="en-US" sz="2200" b="1" dirty="0">
                <a:solidFill>
                  <a:srgbClr val="7030A0"/>
                </a:solidFill>
              </a:rPr>
              <a:t> Period Begins</a:t>
            </a:r>
            <a:r>
              <a:rPr lang="en-US" altLang="en-US" sz="2200" b="1" baseline="0" dirty="0">
                <a:solidFill>
                  <a:srgbClr val="7030A0"/>
                </a:solidFill>
              </a:rPr>
              <a:t>  </a:t>
            </a:r>
            <a:endParaRPr lang="en-US" altLang="en-US" sz="2200" b="1" dirty="0">
              <a:solidFill>
                <a:srgbClr val="7030A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07C934-E220-4A7E-BDB4-0709E6E01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 animBg="1"/>
      <p:bldP spid="18" grpId="0"/>
      <p:bldP spid="6" grpId="0" animBg="1"/>
      <p:bldP spid="19" grpId="0" animBg="1"/>
      <p:bldP spid="20" grpId="0" animBg="1"/>
      <p:bldP spid="21" grpId="0"/>
      <p:bldP spid="15" grpId="0"/>
      <p:bldP spid="23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A30C76B1-464D-4B64-841F-BCCC8885D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3705"/>
            <a:ext cx="7886700" cy="788091"/>
          </a:xfrm>
        </p:spPr>
        <p:txBody>
          <a:bodyPr/>
          <a:lstStyle/>
          <a:p>
            <a:r>
              <a:rPr lang="en-US" altLang="en-US" dirty="0"/>
              <a:t>Agency Administrator Briefing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4D059888-4143-4402-8495-C05AF7D3BE0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00324" y="1341693"/>
            <a:ext cx="6105526" cy="4459032"/>
          </a:xfrm>
        </p:spPr>
        <p:txBody>
          <a:bodyPr/>
          <a:lstStyle/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Necessary when the Incident Command (IC) assumes incident management duties outside normal position description or is from a jurisdiction that doesn’t possess authority to manage the incident.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Used to convey critical information needed to achieve management's goals.</a:t>
            </a:r>
          </a:p>
        </p:txBody>
      </p:sp>
      <p:pic>
        <p:nvPicPr>
          <p:cNvPr id="6" name="Picture 9">
            <a:extLst>
              <a:ext uri="{FF2B5EF4-FFF2-40B4-BE49-F238E27FC236}">
                <a16:creationId xmlns:a16="http://schemas.microsoft.com/office/drawing/2014/main" id="{0BC42860-A4C3-4D12-A672-57B3CD5E9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1670" y="1481138"/>
            <a:ext cx="1744589" cy="29309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B53D06AE-CC84-4C50-AEA3-F9BA36D581E1}"/>
              </a:ext>
            </a:extLst>
          </p:cNvPr>
          <p:cNvSpPr/>
          <p:nvPr/>
        </p:nvSpPr>
        <p:spPr>
          <a:xfrm>
            <a:off x="168966" y="2904715"/>
            <a:ext cx="902043" cy="545726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62597E-CE33-45B1-80FB-859162EA69A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D872A82C-864F-4ED4-B236-24F027884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3705"/>
            <a:ext cx="7886700" cy="788091"/>
          </a:xfrm>
        </p:spPr>
        <p:txBody>
          <a:bodyPr/>
          <a:lstStyle/>
          <a:p>
            <a:r>
              <a:rPr lang="en-US" altLang="en-US" dirty="0"/>
              <a:t>Agency Administrator Briefing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416C00EB-40E5-4A80-B634-F72756B8DF0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00324" y="1341693"/>
            <a:ext cx="6096001" cy="3448019"/>
          </a:xfrm>
        </p:spPr>
        <p:txBody>
          <a:bodyPr/>
          <a:lstStyle/>
          <a:p>
            <a:pPr marL="347472" indent="-347472" eaLnBrk="1" hangingPunct="1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The incoming AHIMT first briefing</a:t>
            </a:r>
          </a:p>
          <a:p>
            <a:pPr marL="859536" lvl="3" indent="-173736">
              <a:lnSpc>
                <a:spcPct val="100000"/>
              </a:lnSpc>
              <a:spcBef>
                <a:spcPts val="400"/>
              </a:spcBef>
              <a:defRPr/>
            </a:pPr>
            <a:r>
              <a:rPr lang="en-US" altLang="en-US" sz="2250" dirty="0">
                <a:solidFill>
                  <a:srgbClr val="616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out details of incident.</a:t>
            </a:r>
          </a:p>
          <a:p>
            <a:pPr marL="859536" lvl="3" indent="-173736">
              <a:lnSpc>
                <a:spcPct val="100000"/>
              </a:lnSpc>
              <a:spcBef>
                <a:spcPts val="400"/>
              </a:spcBef>
              <a:defRPr/>
            </a:pPr>
            <a:r>
              <a:rPr lang="en-US" altLang="en-US" sz="2250" dirty="0">
                <a:solidFill>
                  <a:srgbClr val="616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Briefed on Agency Administrator’s (AA) intentions, restrictions (leader’s intent).</a:t>
            </a:r>
          </a:p>
          <a:p>
            <a:pPr marL="859536" lvl="3" indent="-173736">
              <a:lnSpc>
                <a:spcPct val="100000"/>
              </a:lnSpc>
              <a:spcBef>
                <a:spcPts val="400"/>
              </a:spcBef>
              <a:defRPr/>
            </a:pPr>
            <a:r>
              <a:rPr lang="en-US" altLang="en-US" sz="2250" dirty="0">
                <a:solidFill>
                  <a:srgbClr val="616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Delegation of Authority (DoA).</a:t>
            </a:r>
          </a:p>
          <a:p>
            <a:pPr marL="859536" lvl="3" indent="-173736">
              <a:lnSpc>
                <a:spcPct val="100000"/>
              </a:lnSpc>
              <a:spcBef>
                <a:spcPts val="400"/>
              </a:spcBef>
              <a:defRPr/>
            </a:pPr>
            <a:r>
              <a:rPr lang="en-US" altLang="en-US" sz="2250" dirty="0">
                <a:solidFill>
                  <a:srgbClr val="616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 role (management or support).</a:t>
            </a:r>
          </a:p>
          <a:p>
            <a:pPr marL="859536" lvl="3" indent="-173736">
              <a:lnSpc>
                <a:spcPct val="100000"/>
              </a:lnSpc>
              <a:spcBef>
                <a:spcPts val="400"/>
              </a:spcBef>
              <a:defRPr/>
            </a:pPr>
            <a:r>
              <a:rPr lang="en-US" altLang="en-US" sz="2250" dirty="0">
                <a:solidFill>
                  <a:srgbClr val="616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Political considerations the team needs to be aware of (back story).</a:t>
            </a:r>
          </a:p>
          <a:p>
            <a:pPr marL="0" indent="0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endParaRPr lang="en-US" altLang="en-US" sz="2800" dirty="0"/>
          </a:p>
          <a:p>
            <a:pPr>
              <a:defRPr/>
            </a:pPr>
            <a:endParaRPr lang="en-US" altLang="en-US" dirty="0"/>
          </a:p>
        </p:txBody>
      </p:sp>
      <p:pic>
        <p:nvPicPr>
          <p:cNvPr id="34822" name="Picture 6" descr="Image of Initial Response at a Glance guide.">
            <a:extLst>
              <a:ext uri="{FF2B5EF4-FFF2-40B4-BE49-F238E27FC236}">
                <a16:creationId xmlns:a16="http://schemas.microsoft.com/office/drawing/2014/main" id="{6C51F10E-6CEA-4981-8CDE-71D320792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538" y="4632641"/>
            <a:ext cx="922337" cy="1193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3" name="Text Box 7">
            <a:extLst>
              <a:ext uri="{FF2B5EF4-FFF2-40B4-BE49-F238E27FC236}">
                <a16:creationId xmlns:a16="http://schemas.microsoft.com/office/drawing/2014/main" id="{94193103-7D5C-4AA2-ADCD-6A8A91343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2668" y="4751612"/>
            <a:ext cx="3683657" cy="102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See At a Glance #3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</a:rPr>
              <a:t>Agency Administrator Briefing</a:t>
            </a:r>
            <a:endParaRPr lang="en-US" altLang="en-US" sz="2800" dirty="0">
              <a:solidFill>
                <a:srgbClr val="000000"/>
              </a:solidFill>
            </a:endParaRP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DEFBD8C9-888E-40F8-9563-669B10B32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1670" y="1481138"/>
            <a:ext cx="1744589" cy="29309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9410CE14-9FD9-42C7-9A14-4219E86A2E5B}"/>
              </a:ext>
            </a:extLst>
          </p:cNvPr>
          <p:cNvSpPr/>
          <p:nvPr/>
        </p:nvSpPr>
        <p:spPr>
          <a:xfrm>
            <a:off x="168966" y="2904715"/>
            <a:ext cx="902043" cy="545726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567FE1-63EC-4B34-8572-15C696CC806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2FC4A7CD-1BA5-42F1-92B3-677665E02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Incident Briefing ICS 201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F70FE3E5-BBE3-43F0-B801-B90EA4A960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1093" y="1301500"/>
            <a:ext cx="8258175" cy="4525707"/>
          </a:xfrm>
        </p:spPr>
        <p:txBody>
          <a:bodyPr/>
          <a:lstStyle/>
          <a:p>
            <a:pPr marL="347472" indent="-347472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The ICS 201 Incident Briefing contains overview information about the incident.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Used as a briefing tool.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Provides information on:</a:t>
            </a:r>
          </a:p>
          <a:p>
            <a:pPr marL="859536" lvl="1" indent="-173736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400" dirty="0"/>
              <a:t>Map/Sketch (area of responsibility).</a:t>
            </a:r>
          </a:p>
          <a:p>
            <a:pPr marL="859536" lvl="1" indent="-173736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400" dirty="0"/>
              <a:t>Situation Summary and Health and Safety Briefing. </a:t>
            </a:r>
          </a:p>
          <a:p>
            <a:pPr marL="859536" lvl="1" indent="-173736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400" dirty="0"/>
              <a:t>Current and Planned Objectives.</a:t>
            </a:r>
          </a:p>
          <a:p>
            <a:pPr marL="859536" lvl="1" indent="-173736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400" dirty="0"/>
              <a:t>Current and Planned Actions, Strategies and Tactics.</a:t>
            </a:r>
          </a:p>
          <a:p>
            <a:pPr marL="859536" lvl="1" indent="-173736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400" dirty="0"/>
              <a:t>Current Organization.</a:t>
            </a:r>
          </a:p>
          <a:p>
            <a:pPr marL="859536" lvl="1" indent="-173736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400" dirty="0"/>
              <a:t>Resources Summary (assigned and en route).</a:t>
            </a:r>
          </a:p>
          <a:p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135162-6DE0-4BA0-880D-8E2F7C7AE4F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D6DD8646-7FAE-49B7-B3DE-A857A4A90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17505"/>
            <a:ext cx="7886700" cy="877421"/>
          </a:xfrm>
        </p:spPr>
        <p:txBody>
          <a:bodyPr/>
          <a:lstStyle/>
          <a:p>
            <a:r>
              <a:rPr lang="en-US" altLang="en-US" dirty="0"/>
              <a:t>Incident Briefing-Considerations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8CA11320-54D0-4154-8CB0-88D15C6B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325" y="1343965"/>
            <a:ext cx="6140263" cy="3451907"/>
          </a:xfrm>
        </p:spPr>
        <p:txBody>
          <a:bodyPr/>
          <a:lstStyle/>
          <a:p>
            <a:pPr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The AHIMT receives the incident briefing from the current IC or Operations Section Chief (OSC).</a:t>
            </a:r>
          </a:p>
          <a:p>
            <a:pPr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Used to assess the situation.</a:t>
            </a:r>
          </a:p>
          <a:p>
            <a:pPr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Assist the Team in evaluating  and validating the incident situation vs. the Incident Briefing.</a:t>
            </a:r>
          </a:p>
          <a:p>
            <a:endParaRPr lang="en-US" altLang="en-US" dirty="0"/>
          </a:p>
        </p:txBody>
      </p:sp>
      <p:pic>
        <p:nvPicPr>
          <p:cNvPr id="7" name="Picture 6" descr="Image of Initial Response at a Glance guide.">
            <a:extLst>
              <a:ext uri="{FF2B5EF4-FFF2-40B4-BE49-F238E27FC236}">
                <a16:creationId xmlns:a16="http://schemas.microsoft.com/office/drawing/2014/main" id="{222864C2-1C20-471D-90D3-B6FFBF8DC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148" y="4698757"/>
            <a:ext cx="922337" cy="1193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7">
            <a:extLst>
              <a:ext uri="{FF2B5EF4-FFF2-40B4-BE49-F238E27FC236}">
                <a16:creationId xmlns:a16="http://schemas.microsoft.com/office/drawing/2014/main" id="{18C608F1-21F8-45A4-8810-0FD32F6BA7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541" y="4911219"/>
            <a:ext cx="3073338" cy="785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See At a Glance #4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</a:rPr>
              <a:t>Incident Briefing</a:t>
            </a:r>
            <a:endParaRPr lang="en-US" altLang="en-US" sz="2800" dirty="0">
              <a:solidFill>
                <a:srgbClr val="000000"/>
              </a:solidFill>
            </a:endParaRP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141A822F-A8D1-4D31-866E-2C30A9088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8820" y="1462088"/>
            <a:ext cx="1744589" cy="29309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9B7E879-AD0C-4876-B60A-FBD187D8C612}"/>
              </a:ext>
            </a:extLst>
          </p:cNvPr>
          <p:cNvSpPr/>
          <p:nvPr/>
        </p:nvSpPr>
        <p:spPr>
          <a:xfrm>
            <a:off x="168966" y="2435510"/>
            <a:ext cx="902043" cy="545726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1C20C4-FF91-4616-972F-0D95756CC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33511CA9-BF22-47CD-B7F7-B9A6ED810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" y="327030"/>
            <a:ext cx="7886700" cy="877421"/>
          </a:xfrm>
        </p:spPr>
        <p:txBody>
          <a:bodyPr/>
          <a:lstStyle/>
          <a:p>
            <a:pPr algn="ctr"/>
            <a:r>
              <a:rPr lang="en-US" altLang="en-US" dirty="0"/>
              <a:t>Initial UC Meeting (If Unified Command)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FECC9858-84EA-40F6-8458-2ADB031A0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325" y="1353490"/>
            <a:ext cx="6242224" cy="4361495"/>
          </a:xfrm>
        </p:spPr>
        <p:txBody>
          <a:bodyPr/>
          <a:lstStyle/>
          <a:p>
            <a:pPr indent="-347472">
              <a:lnSpc>
                <a:spcPct val="100000"/>
              </a:lnSpc>
              <a:spcBef>
                <a:spcPts val="800"/>
              </a:spcBef>
            </a:pPr>
            <a:r>
              <a:rPr lang="en-US" altLang="en-US" sz="2800" dirty="0"/>
              <a:t>Is necessary when in Unified Command (UC).</a:t>
            </a:r>
          </a:p>
          <a:p>
            <a:pPr indent="-347472">
              <a:lnSpc>
                <a:spcPct val="100000"/>
              </a:lnSpc>
              <a:spcBef>
                <a:spcPts val="800"/>
              </a:spcBef>
            </a:pPr>
            <a:r>
              <a:rPr lang="en-US" altLang="en-US" sz="2800" dirty="0"/>
              <a:t>Provides the ICs the opportunity to discuss and concur on important issues.</a:t>
            </a:r>
          </a:p>
          <a:p>
            <a:pPr indent="-347472">
              <a:lnSpc>
                <a:spcPct val="100000"/>
              </a:lnSpc>
              <a:spcBef>
                <a:spcPts val="800"/>
              </a:spcBef>
            </a:pPr>
            <a:r>
              <a:rPr lang="en-US" altLang="en-US" sz="2800" dirty="0"/>
              <a:t>Documents decisions and directions.</a:t>
            </a:r>
          </a:p>
        </p:txBody>
      </p:sp>
      <p:pic>
        <p:nvPicPr>
          <p:cNvPr id="6" name="Picture 6" descr="Image of Initial Response at a Glance guide.">
            <a:extLst>
              <a:ext uri="{FF2B5EF4-FFF2-40B4-BE49-F238E27FC236}">
                <a16:creationId xmlns:a16="http://schemas.microsoft.com/office/drawing/2014/main" id="{6B805305-999D-4B5F-A959-50A06EA89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791" y="4697688"/>
            <a:ext cx="922337" cy="1193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7">
            <a:extLst>
              <a:ext uri="{FF2B5EF4-FFF2-40B4-BE49-F238E27FC236}">
                <a16:creationId xmlns:a16="http://schemas.microsoft.com/office/drawing/2014/main" id="{30B2A827-848F-475E-BF1E-FDDE42AE2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891" y="4909625"/>
            <a:ext cx="3060981" cy="747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See At a Glance #5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</a:rPr>
              <a:t>Initial UC Meeting</a:t>
            </a:r>
            <a:endParaRPr lang="en-US" altLang="en-US" sz="2800" dirty="0">
              <a:solidFill>
                <a:srgbClr val="000000"/>
              </a:solidFill>
            </a:endParaRP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D0B37365-9321-4A69-86DB-3516B83878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9866" y="1471090"/>
            <a:ext cx="1744589" cy="29309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736151BB-3273-46A8-95FC-BBF67A6FF222}"/>
              </a:ext>
            </a:extLst>
          </p:cNvPr>
          <p:cNvSpPr/>
          <p:nvPr/>
        </p:nvSpPr>
        <p:spPr>
          <a:xfrm>
            <a:off x="168967" y="2017652"/>
            <a:ext cx="745434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8F7011-B472-47AE-A9F2-0CDD9D2D6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00B0455B-C3D8-4C31-A115-8791CED17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84180"/>
            <a:ext cx="7886700" cy="788091"/>
          </a:xfrm>
        </p:spPr>
        <p:txBody>
          <a:bodyPr/>
          <a:lstStyle/>
          <a:p>
            <a:pPr eaLnBrk="1" hangingPunct="1"/>
            <a:r>
              <a:rPr lang="en-US" altLang="en-US" dirty="0"/>
              <a:t>Early Leadership Challenges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292ED893-9CC1-417A-BB60-43EFF5C77F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0" y="2278902"/>
            <a:ext cx="3886200" cy="3217023"/>
          </a:xfrm>
        </p:spPr>
        <p:txBody>
          <a:bodyPr/>
          <a:lstStyle/>
          <a:p>
            <a:pPr marL="347472" indent="-347472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600" spc="0" dirty="0"/>
              <a:t>Lines of authority.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600" spc="0" dirty="0"/>
              <a:t>Accountability Procedures. 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600" spc="0" dirty="0"/>
              <a:t>Delegation of Authority. 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600" spc="0" dirty="0"/>
              <a:t>Personnel relief and rehabilitation.</a:t>
            </a:r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02E46B5E-D346-448B-BF3E-D9817D05B8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67249" y="2297953"/>
            <a:ext cx="4276725" cy="3217022"/>
          </a:xfrm>
        </p:spPr>
        <p:txBody>
          <a:bodyPr/>
          <a:lstStyle/>
          <a:p>
            <a:pPr marL="347472" lvl="0" indent="-347472">
              <a:lnSpc>
                <a:spcPct val="100000"/>
              </a:lnSpc>
              <a:spcBef>
                <a:spcPts val="400"/>
              </a:spcBef>
            </a:pPr>
            <a:r>
              <a:rPr lang="en-US" altLang="en-US" sz="2600" spc="0" dirty="0">
                <a:solidFill>
                  <a:srgbClr val="616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Situational awareness. 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600" spc="0" dirty="0">
                <a:latin typeface="Arial" panose="020B0604020202020204" pitchFamily="34" charset="0"/>
                <a:cs typeface="Arial" panose="020B0604020202020204" pitchFamily="34" charset="0"/>
              </a:rPr>
              <a:t>Environmental considerations.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600" spc="0" dirty="0">
                <a:latin typeface="Arial" panose="020B0604020202020204" pitchFamily="34" charset="0"/>
                <a:cs typeface="Arial" panose="020B0604020202020204" pitchFamily="34" charset="0"/>
              </a:rPr>
              <a:t>Evacuations.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600" spc="0" dirty="0">
                <a:latin typeface="Arial" panose="020B0604020202020204" pitchFamily="34" charset="0"/>
                <a:cs typeface="Arial" panose="020B0604020202020204" pitchFamily="34" charset="0"/>
              </a:rPr>
              <a:t>Financial constraints.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400"/>
              </a:spcBef>
            </a:pPr>
            <a:r>
              <a:rPr lang="en-US" altLang="en-US" sz="2600" spc="0" dirty="0">
                <a:latin typeface="Arial" panose="020B0604020202020204" pitchFamily="34" charset="0"/>
                <a:cs typeface="Arial" panose="020B0604020202020204" pitchFamily="34" charset="0"/>
              </a:rPr>
              <a:t>Incident-within-an-incident.</a:t>
            </a:r>
          </a:p>
          <a:p>
            <a:pPr eaLnBrk="1" hangingPunct="1"/>
            <a:endParaRPr lang="en-US" altLang="en-US" sz="2600" dirty="0"/>
          </a:p>
        </p:txBody>
      </p:sp>
      <p:sp>
        <p:nvSpPr>
          <p:cNvPr id="44037" name="Rectangle 3">
            <a:extLst>
              <a:ext uri="{FF2B5EF4-FFF2-40B4-BE49-F238E27FC236}">
                <a16:creationId xmlns:a16="http://schemas.microsoft.com/office/drawing/2014/main" id="{1835424A-6CC1-4B5C-95CB-DB469040D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75" y="1266825"/>
            <a:ext cx="81915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2D3E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Tx/>
              <a:buNone/>
            </a:pPr>
            <a:r>
              <a:rPr lang="en-US" altLang="en-US" sz="3000" baseline="0" dirty="0">
                <a:solidFill>
                  <a:srgbClr val="1FAA43"/>
                </a:solidFill>
              </a:rPr>
              <a:t>AHIMTs need to recognize sensitive political, legal, and security issues.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A80FF2-4ACB-4BCF-A75B-1C88191BE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0C95F92E-BDB7-4441-8E0D-AA09FF691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22280"/>
            <a:ext cx="7886700" cy="788091"/>
          </a:xfrm>
        </p:spPr>
        <p:txBody>
          <a:bodyPr/>
          <a:lstStyle/>
          <a:p>
            <a:r>
              <a:rPr lang="en-US" altLang="en-US" dirty="0"/>
              <a:t>Unit Objectives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8FE82D50-EFE7-4D3C-B886-6EB3C7D2488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1237" y="1310503"/>
            <a:ext cx="7886700" cy="4200384"/>
          </a:xfrm>
        </p:spPr>
        <p:txBody>
          <a:bodyPr/>
          <a:lstStyle/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Identify components of the All-Hazards Planning Cycle. 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Respond to leadership challenges within the context of an incident.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Identify characteristics of Specific, Measurable, Action-oriented, Realistic and Time-sensitive (SMART) Objectives.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Identify the purpose of the meetings and briefings in the All-Hazards Planning Cycle.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DA735F-25BF-4AB1-8514-108D7271B94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>
            <a:extLst>
              <a:ext uri="{FF2B5EF4-FFF2-40B4-BE49-F238E27FC236}">
                <a16:creationId xmlns:a16="http://schemas.microsoft.com/office/drawing/2014/main" id="{EB9D4689-CFF9-4FD5-B0C4-3B7982C32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27030"/>
            <a:ext cx="7807325" cy="908045"/>
          </a:xfrm>
        </p:spPr>
        <p:txBody>
          <a:bodyPr/>
          <a:lstStyle/>
          <a:p>
            <a:pPr marL="2401888" indent="-2401888" eaLnBrk="1" hangingPunct="1"/>
            <a:r>
              <a:rPr lang="en-US" altLang="en-US" dirty="0"/>
              <a:t>Activity 3-1: Responding to Leadership Challenges</a:t>
            </a:r>
          </a:p>
        </p:txBody>
      </p:sp>
      <p:sp>
        <p:nvSpPr>
          <p:cNvPr id="45059" name="Text Box 3">
            <a:extLst>
              <a:ext uri="{FF2B5EF4-FFF2-40B4-BE49-F238E27FC236}">
                <a16:creationId xmlns:a16="http://schemas.microsoft.com/office/drawing/2014/main" id="{9987F1F6-9367-4017-9B8F-D67E482E5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50" y="5295900"/>
            <a:ext cx="4649788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baseline="0" dirty="0">
                <a:solidFill>
                  <a:srgbClr val="1FAA43"/>
                </a:solidFill>
              </a:rPr>
              <a:t>Total Time: 30 minutes</a:t>
            </a:r>
          </a:p>
        </p:txBody>
      </p:sp>
      <p:graphicFrame>
        <p:nvGraphicFramePr>
          <p:cNvPr id="57365" name="Group 21">
            <a:extLst>
              <a:ext uri="{FF2B5EF4-FFF2-40B4-BE49-F238E27FC236}">
                <a16:creationId xmlns:a16="http://schemas.microsoft.com/office/drawing/2014/main" id="{ED073DD5-162A-4CEB-A944-1AC62967BE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361427"/>
              </p:ext>
            </p:extLst>
          </p:nvPr>
        </p:nvGraphicFramePr>
        <p:xfrm>
          <a:off x="458788" y="1368425"/>
          <a:ext cx="8278812" cy="3727450"/>
        </p:xfrm>
        <a:graphic>
          <a:graphicData uri="http://schemas.openxmlformats.org/drawingml/2006/table">
            <a:tbl>
              <a:tblPr/>
              <a:tblGrid>
                <a:gridCol w="1322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6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5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min.</a:t>
                      </a:r>
                    </a:p>
                  </a:txBody>
                  <a:tcPr marT="45673" marB="4567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Using the list of Issues/Concerns from Activity 2-1 teams will work together to select two issues to be addressed.</a:t>
                      </a:r>
                    </a:p>
                  </a:txBody>
                  <a:tcPr marT="45673" marB="45673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2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min.</a:t>
                      </a:r>
                    </a:p>
                  </a:txBody>
                  <a:tcPr marT="45673" marB="4567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Teams will propose strategies to address each selected issue. </a:t>
                      </a:r>
                    </a:p>
                  </a:txBody>
                  <a:tcPr marT="45673" marB="45673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81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min.</a:t>
                      </a:r>
                    </a:p>
                  </a:txBody>
                  <a:tcPr marT="45673" marB="4567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Teams will present their strategies for each selected issue to the rest of the class.</a:t>
                      </a:r>
                    </a:p>
                  </a:txBody>
                  <a:tcPr marT="45673" marB="45673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B7882C-2DB7-4CB3-9F7C-988DAE28F46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EB3F3FF1-668A-42DC-9A7A-9DCE2C109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877421"/>
          </a:xfrm>
        </p:spPr>
        <p:txBody>
          <a:bodyPr/>
          <a:lstStyle/>
          <a:p>
            <a:r>
              <a:rPr lang="en-US" altLang="en-US" dirty="0"/>
              <a:t>IC/UC Sets Initial Incident Objectives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6973082D-C443-400C-AB15-A65C5442E7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1364695"/>
            <a:ext cx="6149788" cy="2768599"/>
          </a:xfrm>
        </p:spPr>
        <p:txBody>
          <a:bodyPr/>
          <a:lstStyle/>
          <a:p>
            <a:pPr indent="-347472">
              <a:spcBef>
                <a:spcPts val="800"/>
              </a:spcBef>
            </a:pPr>
            <a:r>
              <a:rPr lang="en-US" altLang="en-US" dirty="0"/>
              <a:t>Develop Incident Objectives within the scope of the DoA.</a:t>
            </a:r>
          </a:p>
          <a:p>
            <a:pPr indent="-347472">
              <a:spcBef>
                <a:spcPts val="800"/>
              </a:spcBef>
            </a:pPr>
            <a:r>
              <a:rPr lang="en-US" altLang="en-US" dirty="0"/>
              <a:t>Take into consideration Incident Priorities, strategies, limitations, concerns, and constraints.</a:t>
            </a:r>
          </a:p>
        </p:txBody>
      </p:sp>
      <p:pic>
        <p:nvPicPr>
          <p:cNvPr id="6" name="Picture 6" descr="Image of Initial Response at a Glance guide.">
            <a:extLst>
              <a:ext uri="{FF2B5EF4-FFF2-40B4-BE49-F238E27FC236}">
                <a16:creationId xmlns:a16="http://schemas.microsoft.com/office/drawing/2014/main" id="{E76CB789-AC93-4454-A9F8-134EF8EB2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85" y="4658086"/>
            <a:ext cx="922337" cy="1193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7">
            <a:extLst>
              <a:ext uri="{FF2B5EF4-FFF2-40B4-BE49-F238E27FC236}">
                <a16:creationId xmlns:a16="http://schemas.microsoft.com/office/drawing/2014/main" id="{8F73347D-F0D4-483A-859D-B44E7878E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2541" y="4740448"/>
            <a:ext cx="2832902" cy="107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dirty="0">
                <a:solidFill>
                  <a:srgbClr val="2C3E50"/>
                </a:solidFill>
              </a:rPr>
              <a:t>See At a Glance #6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b="1" dirty="0">
                <a:solidFill>
                  <a:srgbClr val="2C3E50"/>
                </a:solidFill>
              </a:rPr>
              <a:t>IC/UC Sets Initial Incident Objectives</a:t>
            </a:r>
            <a:endParaRPr lang="en-US" altLang="en-US" sz="2600" dirty="0">
              <a:solidFill>
                <a:srgbClr val="2C3E50"/>
              </a:solidFill>
            </a:endParaRP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902E6C29-BC82-4CD9-B9A8-C00CF4A92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8820" y="1471613"/>
            <a:ext cx="1744589" cy="29309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07C9CF24-AA8C-40CF-8DB6-0D2ED56F59D9}"/>
              </a:ext>
            </a:extLst>
          </p:cNvPr>
          <p:cNvSpPr/>
          <p:nvPr/>
        </p:nvSpPr>
        <p:spPr>
          <a:xfrm>
            <a:off x="168967" y="1606419"/>
            <a:ext cx="745434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758245-7594-40B0-9136-CB442967D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1B688A8E-9ECA-424D-935F-3F92CFA5B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3705"/>
            <a:ext cx="7886700" cy="788091"/>
          </a:xfrm>
        </p:spPr>
        <p:txBody>
          <a:bodyPr/>
          <a:lstStyle/>
          <a:p>
            <a:pPr eaLnBrk="1" hangingPunct="1"/>
            <a:r>
              <a:rPr lang="en-US" altLang="en-US" dirty="0"/>
              <a:t>Setting Objectives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DC0BDD7C-4DE5-4BFE-85CD-83F65573F3A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dirty="0"/>
              <a:t>Set by the IC (or UC if Unified Command)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3000" dirty="0"/>
              <a:t>Follows the</a:t>
            </a:r>
            <a:r>
              <a:rPr lang="en-US" altLang="en-US" sz="3000" b="1" dirty="0"/>
              <a:t> SMART </a:t>
            </a:r>
            <a:r>
              <a:rPr lang="en-US" altLang="en-US" sz="3000" dirty="0"/>
              <a:t>format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ts val="800"/>
              </a:spcBef>
            </a:pPr>
            <a:r>
              <a:rPr lang="en-US" altLang="en-US" sz="2600" b="1" dirty="0">
                <a:solidFill>
                  <a:srgbClr val="2C3E50"/>
                </a:solidFill>
              </a:rPr>
              <a:t>S</a:t>
            </a:r>
            <a:r>
              <a:rPr lang="en-US" altLang="en-US" sz="2000" dirty="0"/>
              <a:t>pecific </a:t>
            </a:r>
            <a:r>
              <a:rPr lang="en-US" dirty="0"/>
              <a:t>- </a:t>
            </a:r>
            <a:r>
              <a:rPr lang="en-US" altLang="en-US" sz="2000" dirty="0"/>
              <a:t>is the wording precise and unambiguous?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ts val="800"/>
              </a:spcBef>
            </a:pPr>
            <a:r>
              <a:rPr lang="en-US" altLang="en-US" sz="2600" b="1" dirty="0">
                <a:solidFill>
                  <a:srgbClr val="2C3E50"/>
                </a:solidFill>
              </a:rPr>
              <a:t>M</a:t>
            </a:r>
            <a:r>
              <a:rPr lang="en-US" altLang="en-US" sz="2000" dirty="0"/>
              <a:t>easurable </a:t>
            </a:r>
            <a:r>
              <a:rPr lang="en-US" dirty="0"/>
              <a:t>- </a:t>
            </a:r>
            <a:r>
              <a:rPr lang="en-US" altLang="en-US" sz="2000" dirty="0"/>
              <a:t>How will achievements be measured?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ts val="800"/>
              </a:spcBef>
            </a:pPr>
            <a:r>
              <a:rPr lang="en-US" altLang="en-US" sz="2600" b="1" dirty="0">
                <a:solidFill>
                  <a:srgbClr val="2C3E50"/>
                </a:solidFill>
              </a:rPr>
              <a:t>A</a:t>
            </a:r>
            <a:r>
              <a:rPr lang="en-US" altLang="en-US" sz="2000" dirty="0"/>
              <a:t>ction-oriented </a:t>
            </a:r>
            <a:r>
              <a:rPr lang="en-US" dirty="0"/>
              <a:t>- </a:t>
            </a:r>
            <a:r>
              <a:rPr lang="en-US" altLang="en-US" sz="2000" dirty="0"/>
              <a:t>Is an action verb used to describe expected accomplishments?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ts val="800"/>
              </a:spcBef>
            </a:pPr>
            <a:r>
              <a:rPr lang="en-US" altLang="en-US" sz="2600" b="1" dirty="0">
                <a:solidFill>
                  <a:srgbClr val="2C3E50"/>
                </a:solidFill>
              </a:rPr>
              <a:t>R</a:t>
            </a:r>
            <a:r>
              <a:rPr lang="en-US" altLang="en-US" sz="2000" dirty="0"/>
              <a:t>ealistic </a:t>
            </a:r>
            <a:r>
              <a:rPr lang="en-US" dirty="0"/>
              <a:t>- </a:t>
            </a:r>
            <a:r>
              <a:rPr lang="en-US" altLang="en-US" sz="2000" dirty="0"/>
              <a:t>Is the outcome achievable with given available resources?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ts val="800"/>
              </a:spcBef>
            </a:pPr>
            <a:r>
              <a:rPr lang="en-US" altLang="en-US" sz="2600" b="1" dirty="0">
                <a:solidFill>
                  <a:srgbClr val="2C3E50"/>
                </a:solidFill>
              </a:rPr>
              <a:t>T</a:t>
            </a:r>
            <a:r>
              <a:rPr lang="en-US" altLang="en-US" sz="2000" dirty="0"/>
              <a:t>ime-sensitive </a:t>
            </a:r>
            <a:r>
              <a:rPr lang="en-US" dirty="0"/>
              <a:t>- </a:t>
            </a:r>
            <a:r>
              <a:rPr lang="en-US" altLang="en-US" sz="2000" dirty="0"/>
              <a:t>What is the timeframe?  (if applicable)</a:t>
            </a:r>
          </a:p>
          <a:p>
            <a:pPr eaLnBrk="1" hangingPunct="1">
              <a:lnSpc>
                <a:spcPct val="80000"/>
              </a:lnSpc>
            </a:pPr>
            <a:endParaRPr lang="en-US" altLang="en-US" sz="2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9DD089-FFD3-45F1-A118-480F496724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bldLvl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>
            <a:extLst>
              <a:ext uri="{FF2B5EF4-FFF2-40B4-BE49-F238E27FC236}">
                <a16:creationId xmlns:a16="http://schemas.microsoft.com/office/drawing/2014/main" id="{DF277CB9-02AB-4980-9E9C-95793E849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84180"/>
            <a:ext cx="7886700" cy="788091"/>
          </a:xfrm>
        </p:spPr>
        <p:txBody>
          <a:bodyPr/>
          <a:lstStyle/>
          <a:p>
            <a:r>
              <a:rPr lang="en-US" altLang="en-US" dirty="0"/>
              <a:t>Operational vs. Management</a:t>
            </a:r>
          </a:p>
        </p:txBody>
      </p:sp>
      <p:sp>
        <p:nvSpPr>
          <p:cNvPr id="53251" name="Content Placeholder 2">
            <a:extLst>
              <a:ext uri="{FF2B5EF4-FFF2-40B4-BE49-F238E27FC236}">
                <a16:creationId xmlns:a16="http://schemas.microsoft.com/office/drawing/2014/main" id="{446A0EF9-FA21-452E-89DD-E9C6C5C5C7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2187" y="1319505"/>
            <a:ext cx="7886700" cy="4200384"/>
          </a:xfrm>
        </p:spPr>
        <p:txBody>
          <a:bodyPr/>
          <a:lstStyle/>
          <a:p>
            <a:pPr marL="457200" indent="-4572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Objectives can be categorized as Operational or Management Objectives.</a:t>
            </a:r>
          </a:p>
          <a:p>
            <a:pPr marL="457200" indent="-4572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Operational Objectives will need to be addressed in the tactical plan using the ICS  215 Operational Planning Worksheet.</a:t>
            </a:r>
          </a:p>
          <a:p>
            <a:pPr marL="457200" indent="-4572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Management Objectives are usually addressed by other AHIMT members.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41EB28-A723-4D8A-95E4-A2E53420FB2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>
            <a:extLst>
              <a:ext uri="{FF2B5EF4-FFF2-40B4-BE49-F238E27FC236}">
                <a16:creationId xmlns:a16="http://schemas.microsoft.com/office/drawing/2014/main" id="{08C77E8C-E13B-49A6-8436-618129F5F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84180"/>
            <a:ext cx="7886700" cy="788091"/>
          </a:xfrm>
        </p:spPr>
        <p:txBody>
          <a:bodyPr/>
          <a:lstStyle/>
          <a:p>
            <a:r>
              <a:rPr lang="en-US" altLang="en-US" sz="3200" dirty="0"/>
              <a:t>Operational vs. Management Objectives</a:t>
            </a:r>
          </a:p>
        </p:txBody>
      </p:sp>
      <p:sp>
        <p:nvSpPr>
          <p:cNvPr id="54276" name="Content Placeholder 3">
            <a:extLst>
              <a:ext uri="{FF2B5EF4-FFF2-40B4-BE49-F238E27FC236}">
                <a16:creationId xmlns:a16="http://schemas.microsoft.com/office/drawing/2014/main" id="{4AF04381-3571-48D6-85A2-5E36F9BE56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8624" y="1307352"/>
            <a:ext cx="4257675" cy="4493373"/>
          </a:xfrm>
        </p:spPr>
        <p:txBody>
          <a:bodyPr/>
          <a:lstStyle/>
          <a:p>
            <a:pPr marL="0" lvl="0" indent="0">
              <a:buNone/>
            </a:pPr>
            <a:r>
              <a:rPr lang="en-US" altLang="en-US" sz="2800" b="1" spc="0" dirty="0">
                <a:solidFill>
                  <a:srgbClr val="1FAA43"/>
                </a:solidFill>
              </a:rPr>
              <a:t>Operational Objectives</a:t>
            </a:r>
          </a:p>
          <a:p>
            <a:pPr marL="347472" indent="-347472">
              <a:lnSpc>
                <a:spcPct val="100000"/>
              </a:lnSpc>
              <a:spcBef>
                <a:spcPts val="400"/>
              </a:spcBef>
            </a:pPr>
            <a:r>
              <a:rPr lang="en-US" altLang="en-US" spc="0" dirty="0"/>
              <a:t>Provide protection of environmentally sensitive areas, including wildlife, and historic properties throughout the incident.</a:t>
            </a:r>
          </a:p>
          <a:p>
            <a:pPr marL="347472" indent="-347472">
              <a:lnSpc>
                <a:spcPct val="100000"/>
              </a:lnSpc>
              <a:spcBef>
                <a:spcPts val="400"/>
              </a:spcBef>
            </a:pPr>
            <a:r>
              <a:rPr lang="en-US" altLang="en-US" spc="0" dirty="0"/>
              <a:t>Initiate actions to control the source of the leak and minimize the volume released by 1300 hours</a:t>
            </a:r>
            <a:r>
              <a:rPr lang="en-US" altLang="en-US" sz="2800" spc="0" dirty="0">
                <a:latin typeface="Coo Hew"/>
              </a:rPr>
              <a:t>.</a:t>
            </a:r>
          </a:p>
        </p:txBody>
      </p:sp>
      <p:sp>
        <p:nvSpPr>
          <p:cNvPr id="54278" name="Content Placeholder 5">
            <a:extLst>
              <a:ext uri="{FF2B5EF4-FFF2-40B4-BE49-F238E27FC236}">
                <a16:creationId xmlns:a16="http://schemas.microsoft.com/office/drawing/2014/main" id="{026F2EA7-870A-4145-BE01-742256635F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1" y="1324815"/>
            <a:ext cx="4352923" cy="4397283"/>
          </a:xfrm>
        </p:spPr>
        <p:txBody>
          <a:bodyPr/>
          <a:lstStyle/>
          <a:p>
            <a:pPr marL="0" lvl="0" indent="0">
              <a:buNone/>
            </a:pPr>
            <a:r>
              <a:rPr lang="en-US" altLang="en-US" sz="2800" b="1" spc="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Objectives</a:t>
            </a:r>
          </a:p>
          <a:p>
            <a:pPr marL="347472" indent="-347472">
              <a:lnSpc>
                <a:spcPct val="100000"/>
              </a:lnSpc>
              <a:spcBef>
                <a:spcPts val="400"/>
              </a:spcBef>
            </a:pPr>
            <a:r>
              <a:rPr lang="en-US" altLang="en-US" spc="0" dirty="0">
                <a:latin typeface="Arial" panose="020B0604020202020204" pitchFamily="34" charset="0"/>
                <a:cs typeface="Arial" panose="020B0604020202020204" pitchFamily="34" charset="0"/>
              </a:rPr>
              <a:t>Keep the public, stakeholders, and elected officials informed of operational activities throughout the incident.</a:t>
            </a:r>
          </a:p>
          <a:p>
            <a:pPr marL="347472" indent="-347472">
              <a:lnSpc>
                <a:spcPct val="100000"/>
              </a:lnSpc>
              <a:spcBef>
                <a:spcPts val="400"/>
              </a:spcBef>
            </a:pPr>
            <a:r>
              <a:rPr lang="en-US" altLang="en-US" spc="0" dirty="0">
                <a:latin typeface="Arial" panose="020B0604020202020204" pitchFamily="34" charset="0"/>
                <a:cs typeface="Arial" panose="020B0604020202020204" pitchFamily="34" charset="0"/>
              </a:rPr>
              <a:t>Ensure that appropriate financial accounting practices are established by 1300 hours.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51DC26-EEA6-41A5-A552-A3DF53D14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uiExpand="1" build="p"/>
      <p:bldP spid="54278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76ACE363-27A8-4171-9D2C-D27C1B92C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SMART Objectives Example 1 of 3</a:t>
            </a:r>
          </a:p>
        </p:txBody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020DF62D-3D25-4B27-B931-6BF18B2D6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6488" y="2854325"/>
            <a:ext cx="4140200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96925" indent="-3397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600" baseline="0" dirty="0"/>
              <a:t>Is this statement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S</a:t>
            </a:r>
            <a:r>
              <a:rPr lang="en-US" altLang="en-US" sz="1800" baseline="0" dirty="0"/>
              <a:t>pecific?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M</a:t>
            </a:r>
            <a:r>
              <a:rPr lang="en-US" altLang="en-US" sz="1800" baseline="0" dirty="0"/>
              <a:t>easurable?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A</a:t>
            </a:r>
            <a:r>
              <a:rPr lang="en-US" altLang="en-US" sz="1800" baseline="0" dirty="0"/>
              <a:t>ction-oriented?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R</a:t>
            </a:r>
            <a:r>
              <a:rPr lang="en-US" altLang="en-US" sz="1800" baseline="0" dirty="0"/>
              <a:t>ealistic?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T</a:t>
            </a:r>
            <a:r>
              <a:rPr lang="en-US" altLang="en-US" sz="1800" baseline="0" dirty="0"/>
              <a:t>ime-sensitive?</a:t>
            </a:r>
            <a:endParaRPr lang="en-US" altLang="en-US" sz="2200" baseline="0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1F573C4-0036-4161-87FE-CAB4644A9A75}"/>
              </a:ext>
            </a:extLst>
          </p:cNvPr>
          <p:cNvSpPr txBox="1">
            <a:spLocks/>
          </p:cNvSpPr>
          <p:nvPr/>
        </p:nvSpPr>
        <p:spPr bwMode="auto">
          <a:xfrm>
            <a:off x="628650" y="1619250"/>
            <a:ext cx="7886700" cy="452438"/>
          </a:xfrm>
          <a:prstGeom prst="rect">
            <a:avLst/>
          </a:prstGeom>
          <a:solidFill>
            <a:srgbClr val="2C3E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969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+mn-lt"/>
                <a:cs typeface="+mn-cs"/>
              </a:defRPr>
            </a:lvl2pPr>
            <a:lvl3pPr marL="12541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+mn-lt"/>
                <a:cs typeface="+mn-cs"/>
              </a:defRPr>
            </a:lvl3pPr>
            <a:lvl4pPr marL="17113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+mn-lt"/>
                <a:cs typeface="+mn-cs"/>
              </a:defRPr>
            </a:lvl4pPr>
            <a:lvl5pPr marL="21685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5pPr>
            <a:lvl6pPr marL="26257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6pPr>
            <a:lvl7pPr marL="30829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7pPr>
            <a:lvl8pPr marL="35401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8pPr>
            <a:lvl9pPr marL="39973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“Get the situation under control.”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299FDE-F98F-4CA6-B35F-7424181010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25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BFF32C97-ACBB-47C1-BAB3-E77BE4F1B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SMART Objectives Example 2 of 3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AC20F9E-C192-4EC6-9667-045DEE7E8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6488" y="2854325"/>
            <a:ext cx="4140200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96925" indent="-3397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600" baseline="0" dirty="0"/>
              <a:t>Is this statement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S</a:t>
            </a:r>
            <a:r>
              <a:rPr lang="en-US" altLang="en-US" sz="1800" baseline="0" dirty="0"/>
              <a:t>pecific?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M</a:t>
            </a:r>
            <a:r>
              <a:rPr lang="en-US" altLang="en-US" sz="1800" baseline="0" dirty="0"/>
              <a:t>easurable?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A</a:t>
            </a:r>
            <a:r>
              <a:rPr lang="en-US" altLang="en-US" sz="1800" baseline="0" dirty="0"/>
              <a:t>ction-oriented?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R</a:t>
            </a:r>
            <a:r>
              <a:rPr lang="en-US" altLang="en-US" sz="1800" baseline="0" dirty="0"/>
              <a:t>ealistic?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T</a:t>
            </a:r>
            <a:r>
              <a:rPr lang="en-US" altLang="en-US" sz="1800" baseline="0" dirty="0"/>
              <a:t>ime-sensitive?</a:t>
            </a:r>
            <a:endParaRPr lang="en-US" altLang="en-US" sz="2200" baseline="0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95FA1F78-A683-436D-96F9-38CF6C17D4C6}"/>
              </a:ext>
            </a:extLst>
          </p:cNvPr>
          <p:cNvSpPr txBox="1">
            <a:spLocks/>
          </p:cNvSpPr>
          <p:nvPr/>
        </p:nvSpPr>
        <p:spPr bwMode="auto">
          <a:xfrm>
            <a:off x="628650" y="1609725"/>
            <a:ext cx="7953376" cy="1152525"/>
          </a:xfrm>
          <a:prstGeom prst="rect">
            <a:avLst/>
          </a:prstGeom>
          <a:solidFill>
            <a:srgbClr val="2C3E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969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+mn-lt"/>
                <a:cs typeface="+mn-cs"/>
              </a:defRPr>
            </a:lvl2pPr>
            <a:lvl3pPr marL="12541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+mn-lt"/>
                <a:cs typeface="+mn-cs"/>
              </a:defRPr>
            </a:lvl3pPr>
            <a:lvl4pPr marL="17113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+mn-lt"/>
                <a:cs typeface="+mn-cs"/>
              </a:defRPr>
            </a:lvl4pPr>
            <a:lvl5pPr marL="21685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5pPr>
            <a:lvl6pPr marL="26257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6pPr>
            <a:lvl7pPr marL="30829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7pPr>
            <a:lvl8pPr marL="35401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8pPr>
            <a:lvl9pPr marL="39973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“Establish a secure perimeter as soon as possible and maintain perimeter control throughout the incident.”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9D8F44-28BB-4A62-BFB2-D9EB689B835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6FB89161-41C1-4222-9C74-97C85706B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3705"/>
            <a:ext cx="7886700" cy="788091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SMART Objectives Example 3 of 3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2B0C0EA-8678-4E0A-9FB3-D0107EC69D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6488" y="2854325"/>
            <a:ext cx="4140200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96925" indent="-3397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600" baseline="0" dirty="0"/>
              <a:t>Is this statement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S</a:t>
            </a:r>
            <a:r>
              <a:rPr lang="en-US" altLang="en-US" sz="1800" baseline="0" dirty="0"/>
              <a:t>pecific?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M</a:t>
            </a:r>
            <a:r>
              <a:rPr lang="en-US" altLang="en-US" sz="1800" baseline="0" dirty="0"/>
              <a:t>easurable?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A</a:t>
            </a:r>
            <a:r>
              <a:rPr lang="en-US" altLang="en-US" sz="1800" baseline="0" dirty="0"/>
              <a:t>ction-oriented?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R</a:t>
            </a:r>
            <a:r>
              <a:rPr lang="en-US" altLang="en-US" sz="1800" baseline="0" dirty="0"/>
              <a:t>ealistic?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100" b="1" baseline="0" dirty="0">
                <a:solidFill>
                  <a:srgbClr val="000099"/>
                </a:solidFill>
              </a:rPr>
              <a:t>T</a:t>
            </a:r>
            <a:r>
              <a:rPr lang="en-US" altLang="en-US" sz="1800" baseline="0" dirty="0"/>
              <a:t>ime-sensitive?</a:t>
            </a:r>
            <a:endParaRPr lang="en-US" altLang="en-US" sz="2200" baseline="0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6DED853-6026-49B2-9E89-D79E975B0309}"/>
              </a:ext>
            </a:extLst>
          </p:cNvPr>
          <p:cNvSpPr txBox="1">
            <a:spLocks/>
          </p:cNvSpPr>
          <p:nvPr/>
        </p:nvSpPr>
        <p:spPr bwMode="auto">
          <a:xfrm>
            <a:off x="628648" y="1619250"/>
            <a:ext cx="7886701" cy="830263"/>
          </a:xfrm>
          <a:prstGeom prst="rect">
            <a:avLst/>
          </a:prstGeom>
          <a:solidFill>
            <a:srgbClr val="2C3E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969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+mn-lt"/>
                <a:cs typeface="+mn-cs"/>
              </a:defRPr>
            </a:lvl2pPr>
            <a:lvl3pPr marL="12541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+mn-lt"/>
                <a:cs typeface="+mn-cs"/>
              </a:defRPr>
            </a:lvl3pPr>
            <a:lvl4pPr marL="17113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+mn-lt"/>
                <a:cs typeface="+mn-cs"/>
              </a:defRPr>
            </a:lvl4pPr>
            <a:lvl5pPr marL="21685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5pPr>
            <a:lvl6pPr marL="26257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6pPr>
            <a:lvl7pPr marL="30829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7pPr>
            <a:lvl8pPr marL="35401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8pPr>
            <a:lvl9pPr marL="39973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“Establish a medical treatment group to provide medical care for victims throughout the incident.”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4E802F-87D8-4D5D-B8EF-020C4F7EFAA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27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>
            <a:extLst>
              <a:ext uri="{FF2B5EF4-FFF2-40B4-BE49-F238E27FC236}">
                <a16:creationId xmlns:a16="http://schemas.microsoft.com/office/drawing/2014/main" id="{41EBA8DE-74FE-4896-B9B2-7AF1B32D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403230"/>
            <a:ext cx="8667750" cy="788091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Activity 3-2: Developing Incident Objectives</a:t>
            </a:r>
          </a:p>
        </p:txBody>
      </p:sp>
      <p:sp>
        <p:nvSpPr>
          <p:cNvPr id="55299" name="Text Box 3">
            <a:extLst>
              <a:ext uri="{FF2B5EF4-FFF2-40B4-BE49-F238E27FC236}">
                <a16:creationId xmlns:a16="http://schemas.microsoft.com/office/drawing/2014/main" id="{309D5AAA-39D3-4A8F-996A-53A04FDEA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5" y="5343525"/>
            <a:ext cx="464978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baseline="0" dirty="0">
                <a:solidFill>
                  <a:srgbClr val="1FAA43"/>
                </a:solidFill>
              </a:rPr>
              <a:t>Total Time: 55 minutes</a:t>
            </a:r>
          </a:p>
        </p:txBody>
      </p:sp>
      <p:graphicFrame>
        <p:nvGraphicFramePr>
          <p:cNvPr id="6" name="Group 35">
            <a:extLst>
              <a:ext uri="{FF2B5EF4-FFF2-40B4-BE49-F238E27FC236}">
                <a16:creationId xmlns:a16="http://schemas.microsoft.com/office/drawing/2014/main" id="{CA4E82DF-265A-4BF6-8612-6C448E6559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7037024"/>
              </p:ext>
            </p:extLst>
          </p:nvPr>
        </p:nvGraphicFramePr>
        <p:xfrm>
          <a:off x="457200" y="1301265"/>
          <a:ext cx="8264525" cy="4015072"/>
        </p:xfrm>
        <a:graphic>
          <a:graphicData uri="http://schemas.openxmlformats.org/drawingml/2006/table">
            <a:tbl>
              <a:tblPr/>
              <a:tblGrid>
                <a:gridCol w="13200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4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233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45 min.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347472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Using the list of Issues/Concerns developed in Activity 2-1, and completed ICS 201 as a reference:</a:t>
                      </a:r>
                    </a:p>
                    <a:p>
                      <a:pPr marL="568325" marR="0" lvl="0" indent="-347472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16E7C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Develop SMART Incident Objectives on an easel pad.</a:t>
                      </a:r>
                    </a:p>
                    <a:p>
                      <a:pPr marL="568325" marR="0" lvl="0" indent="-347472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16E7C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Determine whether the Objective is an  Operational or Management Objective.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616E7C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233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10 min.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Each team’s spokesperson will report out their Incident Objectives.</a:t>
                      </a:r>
                    </a:p>
                    <a:p>
                      <a:pPr marL="1111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809251-054E-49E3-A019-77C0639C306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28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4949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898FFDBA-5BF8-48BC-A06F-B7AD24AF1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Initial Strategy Meeting and Information Sharing – Purpose 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905A54BA-50A0-4DCC-988A-12A65CFB8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799" y="1383745"/>
            <a:ext cx="6476585" cy="4361495"/>
          </a:xfrm>
        </p:spPr>
        <p:txBody>
          <a:bodyPr/>
          <a:lstStyle/>
          <a:p>
            <a:pPr indent="-347472"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en-US" altLang="en-US" sz="2600" dirty="0"/>
              <a:t>Communicate priorities, Incident Objectives.</a:t>
            </a:r>
          </a:p>
          <a:p>
            <a:pPr indent="-347472"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en-US" altLang="en-US" sz="2600" dirty="0"/>
              <a:t>Discuss the Strategies to be used to meet the Incident Objectives.</a:t>
            </a:r>
          </a:p>
          <a:p>
            <a:pPr indent="-347472"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en-US" altLang="en-US" sz="2600" dirty="0"/>
              <a:t>Discuss issues observed during transition.</a:t>
            </a:r>
          </a:p>
          <a:p>
            <a:pPr indent="-347472"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en-US" altLang="en-US" sz="2600" dirty="0"/>
              <a:t>Establish Operational Periods. </a:t>
            </a:r>
          </a:p>
          <a:p>
            <a:pPr indent="-347472"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en-US" altLang="en-US" sz="2600" dirty="0"/>
              <a:t>Establish the Planning Cycle meeting and briefing schedule. </a:t>
            </a:r>
          </a:p>
          <a:p>
            <a:pPr indent="-347472"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en-US" altLang="en-US" sz="2600" dirty="0"/>
              <a:t>Communicate additional resource needs.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en-US" dirty="0"/>
          </a:p>
          <a:p>
            <a:pPr marL="0" indent="0" eaLnBrk="1" hangingPunct="1">
              <a:defRPr/>
            </a:pPr>
            <a:endParaRPr lang="en-US" altLang="en-US" dirty="0"/>
          </a:p>
        </p:txBody>
      </p:sp>
      <p:pic>
        <p:nvPicPr>
          <p:cNvPr id="9" name="Picture 5" descr="Image of Strategy Meeting at a Glance guide.">
            <a:extLst>
              <a:ext uri="{FF2B5EF4-FFF2-40B4-BE49-F238E27FC236}">
                <a16:creationId xmlns:a16="http://schemas.microsoft.com/office/drawing/2014/main" id="{E1F057D0-44B7-4AC1-8447-A72EE99CD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58" y="3324068"/>
            <a:ext cx="1108021" cy="14336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7">
            <a:extLst>
              <a:ext uri="{FF2B5EF4-FFF2-40B4-BE49-F238E27FC236}">
                <a16:creationId xmlns:a16="http://schemas.microsoft.com/office/drawing/2014/main" id="{40D00F65-1521-4173-8560-8CA7B3C53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355" y="4674023"/>
            <a:ext cx="2510909" cy="1256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See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en-US" altLang="en-US" sz="2600" b="0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At A Glance</a:t>
            </a:r>
            <a:r>
              <a:rPr kumimoji="0" lang="en-US" altLang="en-US" sz="2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#7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6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Initial Strategy Meeting</a:t>
            </a:r>
            <a:endParaRPr kumimoji="0" lang="en-US" altLang="en-US" sz="2600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0118F0-87CB-41C4-A0C5-F061695191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19" y="1468521"/>
            <a:ext cx="1711741" cy="12560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50990EE3-9065-4317-967F-91EADAF9EA80}"/>
              </a:ext>
            </a:extLst>
          </p:cNvPr>
          <p:cNvSpPr/>
          <p:nvPr/>
        </p:nvSpPr>
        <p:spPr>
          <a:xfrm>
            <a:off x="238540" y="1632248"/>
            <a:ext cx="745434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6DCC2F-A21B-4685-B87A-BE64F1CA2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29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64637822-E388-477C-95F8-720C0FC63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2755"/>
            <a:ext cx="7886700" cy="788091"/>
          </a:xfrm>
        </p:spPr>
        <p:txBody>
          <a:bodyPr/>
          <a:lstStyle/>
          <a:p>
            <a:r>
              <a:rPr lang="en-US" altLang="en-US" dirty="0"/>
              <a:t>Unit Objectives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4EC173DD-23D9-40D5-A000-4FB13FA7D86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1237" y="1320028"/>
            <a:ext cx="7743825" cy="4200384"/>
          </a:xfrm>
        </p:spPr>
        <p:txBody>
          <a:bodyPr/>
          <a:lstStyle/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Identify and perform the major processes involved in Strategy, Tactics, Planning Meetings, and an Operational Period Briefing.</a:t>
            </a:r>
          </a:p>
          <a:p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E4D609-EA6E-444A-AE7B-E051B46001C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230828F-E3DB-4BCE-B3C6-80054994A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65130"/>
            <a:ext cx="8305800" cy="788091"/>
          </a:xfrm>
        </p:spPr>
        <p:txBody>
          <a:bodyPr/>
          <a:lstStyle/>
          <a:p>
            <a:r>
              <a:rPr lang="en-US" altLang="en-US" sz="3200" dirty="0"/>
              <a:t>Initial Strategy Meeting and Information Sharing – Considerations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974186BF-E125-4160-8F6A-11B9D204A91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1568" y="1301501"/>
            <a:ext cx="7886700" cy="4200384"/>
          </a:xfrm>
        </p:spPr>
        <p:txBody>
          <a:bodyPr/>
          <a:lstStyle/>
          <a:p>
            <a:pPr marL="356616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May be facilitated by the Planning Section Chief (PSC).</a:t>
            </a:r>
          </a:p>
          <a:p>
            <a:pPr marL="356616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Provides the first opportunity of the Command and General Staff to share critical incident information.</a:t>
            </a:r>
          </a:p>
          <a:p>
            <a:pPr marL="356616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Makes specific assignment to AHIMT members for tasks not included in normal duties.</a:t>
            </a:r>
          </a:p>
          <a:p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729A02-A4E8-4B7E-AE5B-6FEC7CA7299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30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4959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C48A3F53-9642-4930-A55C-C1DA27E49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365130"/>
            <a:ext cx="8243888" cy="788091"/>
          </a:xfrm>
        </p:spPr>
        <p:txBody>
          <a:bodyPr/>
          <a:lstStyle/>
          <a:p>
            <a:r>
              <a:rPr lang="en-US" altLang="en-US" sz="3200" dirty="0"/>
              <a:t>Initial Strategy Meeting and Information Sharing – Actions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19502608-EC10-457D-8D5A-3C26F7F4F50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1567" y="1302547"/>
            <a:ext cx="8286750" cy="3287457"/>
          </a:xfrm>
        </p:spPr>
        <p:txBody>
          <a:bodyPr/>
          <a:lstStyle/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Share concerns, assessments, and observations necessary for the AHIMT to form a Common Operating Picture (COP).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Describe resource ordering procedure.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Clarify issues and/or concerns.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Share information.</a:t>
            </a:r>
          </a:p>
          <a:p>
            <a:endParaRPr lang="en-US" altLang="en-US" dirty="0"/>
          </a:p>
        </p:txBody>
      </p:sp>
      <p:pic>
        <p:nvPicPr>
          <p:cNvPr id="57348" name="Picture 8" descr="Image of DVD icon.">
            <a:extLst>
              <a:ext uri="{FF2B5EF4-FFF2-40B4-BE49-F238E27FC236}">
                <a16:creationId xmlns:a16="http://schemas.microsoft.com/office/drawing/2014/main" id="{A8025BE8-1C31-428C-B0AB-286E05CEA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700" y="4508244"/>
            <a:ext cx="1239838" cy="1184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62655A-50F2-45AE-B159-12A6755F869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31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>
            <a:extLst>
              <a:ext uri="{FF2B5EF4-FFF2-40B4-BE49-F238E27FC236}">
                <a16:creationId xmlns:a16="http://schemas.microsoft.com/office/drawing/2014/main" id="{19502608-EC10-457D-8D5A-3C26F7F4F50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3800" y="1284937"/>
            <a:ext cx="8286750" cy="4757646"/>
          </a:xfrm>
        </p:spPr>
        <p:txBody>
          <a:bodyPr/>
          <a:lstStyle/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Safety concerns, unsafe conditions.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Conditions of resources.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Length of time necessary or available to achieve the tactical assignments.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Availability of resources.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Future involvement of additional jurisdictions or agencies.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Environmental conditions.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Planned event schedule.</a:t>
            </a:r>
          </a:p>
          <a:p>
            <a:endParaRPr lang="en-US" altLang="en-US" sz="29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62655A-50F2-45AE-B159-12A6755F869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32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B5C9609-29C7-4DBC-9C2D-CC330B793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355698"/>
            <a:ext cx="8243888" cy="7874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Operational Period-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147739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C48A3F53-9642-4930-A55C-C1DA27E49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Operational Period Examples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E7B5C9E-E4D3-455D-B9D2-5578D6810C7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13" y="1603258"/>
            <a:ext cx="1728788" cy="1728788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62655A-50F2-45AE-B159-12A6755F869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33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00FB9575-9E07-463D-AF16-5FFCFF03F273}"/>
              </a:ext>
            </a:extLst>
          </p:cNvPr>
          <p:cNvSpPr txBox="1">
            <a:spLocks/>
          </p:cNvSpPr>
          <p:nvPr/>
        </p:nvSpPr>
        <p:spPr>
          <a:xfrm>
            <a:off x="2438120" y="1322643"/>
            <a:ext cx="6592866" cy="45397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 spc="0" baseline="0">
                <a:solidFill>
                  <a:srgbClr val="2C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Dawn to Dusk</a:t>
            </a:r>
          </a:p>
          <a:p>
            <a:pPr marL="347472" indent="-347472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Often used if only working during the daylight hours.</a:t>
            </a:r>
          </a:p>
          <a:p>
            <a:pPr marL="347472" indent="-347472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Risk versus reward; safety concerns.</a:t>
            </a:r>
          </a:p>
          <a:p>
            <a:pPr marL="347472" indent="-347472" fontAlgn="auto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No life safety, e.g. Recovery mission</a:t>
            </a:r>
            <a:r>
              <a:rPr lang="en-US" altLang="en-US" dirty="0"/>
              <a:t>. </a:t>
            </a:r>
          </a:p>
          <a:p>
            <a:pPr fontAlgn="auto">
              <a:spcAft>
                <a:spcPts val="0"/>
              </a:spcAft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12-hour Operational Periods</a:t>
            </a:r>
          </a:p>
          <a:p>
            <a:pPr marL="342900" indent="-342900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Two 12-hour Operational Periods; one during the day, one at night enabling continuous work.</a:t>
            </a:r>
          </a:p>
          <a:p>
            <a:pPr marL="342900" indent="-342900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Life safety, e.g. missing person.</a:t>
            </a:r>
          </a:p>
          <a:p>
            <a:pPr marL="342900" indent="-342900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Often 0600-1800 hrs., 1800-0600 hrs.</a:t>
            </a:r>
          </a:p>
        </p:txBody>
      </p:sp>
      <p:sp>
        <p:nvSpPr>
          <p:cNvPr id="7" name="Arrow: Circular 6">
            <a:extLst>
              <a:ext uri="{FF2B5EF4-FFF2-40B4-BE49-F238E27FC236}">
                <a16:creationId xmlns:a16="http://schemas.microsoft.com/office/drawing/2014/main" id="{1E542A09-FFEF-42E7-B550-6A5F1B6846FA}"/>
              </a:ext>
            </a:extLst>
          </p:cNvPr>
          <p:cNvSpPr/>
          <p:nvPr/>
        </p:nvSpPr>
        <p:spPr>
          <a:xfrm rot="3316916">
            <a:off x="180601" y="1416666"/>
            <a:ext cx="2105665" cy="2144753"/>
          </a:xfrm>
          <a:prstGeom prst="circularArrow">
            <a:avLst>
              <a:gd name="adj1" fmla="val 2764"/>
              <a:gd name="adj2" fmla="val 1142319"/>
              <a:gd name="adj3" fmla="val 20498797"/>
              <a:gd name="adj4" fmla="val 3071022"/>
              <a:gd name="adj5" fmla="val 517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" name="Content Placeholder 5">
            <a:extLst>
              <a:ext uri="{FF2B5EF4-FFF2-40B4-BE49-F238E27FC236}">
                <a16:creationId xmlns:a16="http://schemas.microsoft.com/office/drawing/2014/main" id="{124494A9-24EB-40C4-B61F-E9C95FE99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13" y="3813058"/>
            <a:ext cx="1728788" cy="1728788"/>
          </a:xfrm>
          <a:prstGeom prst="rect">
            <a:avLst/>
          </a:prstGeom>
        </p:spPr>
      </p:pic>
      <p:sp>
        <p:nvSpPr>
          <p:cNvPr id="13" name="Arrow: Circular 12">
            <a:extLst>
              <a:ext uri="{FF2B5EF4-FFF2-40B4-BE49-F238E27FC236}">
                <a16:creationId xmlns:a16="http://schemas.microsoft.com/office/drawing/2014/main" id="{6DDC8C0C-3386-4A62-85E0-765426AC62BE}"/>
              </a:ext>
            </a:extLst>
          </p:cNvPr>
          <p:cNvSpPr/>
          <p:nvPr/>
        </p:nvSpPr>
        <p:spPr>
          <a:xfrm rot="5591634">
            <a:off x="110357" y="3568405"/>
            <a:ext cx="2237829" cy="2229487"/>
          </a:xfrm>
          <a:prstGeom prst="circularArrow">
            <a:avLst>
              <a:gd name="adj1" fmla="val 2899"/>
              <a:gd name="adj2" fmla="val 706074"/>
              <a:gd name="adj3" fmla="val 20681476"/>
              <a:gd name="adj4" fmla="val 21539686"/>
              <a:gd name="adj5" fmla="val 305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Arrow: Circular 13">
            <a:extLst>
              <a:ext uri="{FF2B5EF4-FFF2-40B4-BE49-F238E27FC236}">
                <a16:creationId xmlns:a16="http://schemas.microsoft.com/office/drawing/2014/main" id="{6C6A93B9-17E1-4276-845A-8D47CEFC80BE}"/>
              </a:ext>
            </a:extLst>
          </p:cNvPr>
          <p:cNvSpPr/>
          <p:nvPr/>
        </p:nvSpPr>
        <p:spPr>
          <a:xfrm rot="5701932">
            <a:off x="229317" y="3680271"/>
            <a:ext cx="2003231" cy="1997277"/>
          </a:xfrm>
          <a:prstGeom prst="circularArrow">
            <a:avLst>
              <a:gd name="adj1" fmla="val 4031"/>
              <a:gd name="adj2" fmla="val 694657"/>
              <a:gd name="adj3" fmla="val 20579866"/>
              <a:gd name="adj4" fmla="val 21459336"/>
              <a:gd name="adj5" fmla="val 3580"/>
            </a:avLst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1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898FFDBA-5BF8-48BC-A06F-B7AD24AF1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Planning Cycle Meeting Schedule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905A54BA-50A0-4DCC-988A-12A65CFB8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052" y="1343040"/>
            <a:ext cx="7780058" cy="3980106"/>
          </a:xfrm>
        </p:spPr>
        <p:txBody>
          <a:bodyPr/>
          <a:lstStyle/>
          <a:p>
            <a:pPr indent="-347472"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en-US" altLang="en-US" dirty="0"/>
              <a:t>Developed by the PSC after discussion with the OSC, LSC and IC/UC.</a:t>
            </a:r>
          </a:p>
          <a:p>
            <a:pPr indent="-347472"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en-US" altLang="en-US" dirty="0"/>
              <a:t>Approved by the IC/UC.</a:t>
            </a:r>
          </a:p>
          <a:p>
            <a:pPr indent="-347472"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en-US" altLang="en-US" dirty="0"/>
              <a:t>PSC works backward from the start of the Operational Period.</a:t>
            </a:r>
          </a:p>
          <a:p>
            <a:pPr indent="-347472"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en-US" altLang="en-US" dirty="0"/>
              <a:t>Allow time to accomplish each step.</a:t>
            </a:r>
          </a:p>
          <a:p>
            <a:pPr indent="-347472" eaLnBrk="1" hangingPunct="1">
              <a:lnSpc>
                <a:spcPct val="90000"/>
              </a:lnSpc>
              <a:spcBef>
                <a:spcPts val="400"/>
              </a:spcBef>
              <a:defRPr/>
            </a:pPr>
            <a:endParaRPr lang="en-US" altLang="en-US" dirty="0"/>
          </a:p>
          <a:p>
            <a:pPr marL="0" indent="0" eaLnBrk="1" hangingPunct="1">
              <a:defRPr/>
            </a:pPr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6DCC2F-A21B-4685-B87A-BE64F1CA2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34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0699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9B8C45F-E423-48E0-B032-3813D0EF90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18" y="386826"/>
            <a:ext cx="4050766" cy="52608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BCEEA1-3268-4BD0-A845-E5C59799AC12}"/>
              </a:ext>
            </a:extLst>
          </p:cNvPr>
          <p:cNvSpPr txBox="1"/>
          <p:nvPr/>
        </p:nvSpPr>
        <p:spPr>
          <a:xfrm>
            <a:off x="5015056" y="1925989"/>
            <a:ext cx="325824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0600 </a:t>
            </a:r>
            <a:r>
              <a:rPr lang="en-US" sz="1600" b="1" dirty="0">
                <a:solidFill>
                  <a:srgbClr val="FF3300"/>
                </a:solidFill>
                <a:cs typeface="Arial" panose="020B0604020202020204" pitchFamily="34" charset="0"/>
              </a:rPr>
              <a:t>– Day Operational Period to begin</a:t>
            </a:r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17A748-9B21-4590-9AAD-AC6EE3B2384C}"/>
              </a:ext>
            </a:extLst>
          </p:cNvPr>
          <p:cNvSpPr txBox="1"/>
          <p:nvPr/>
        </p:nvSpPr>
        <p:spPr>
          <a:xfrm>
            <a:off x="2903688" y="119049"/>
            <a:ext cx="90340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2200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543900-5711-45DF-86AC-2DCCA5EED888}"/>
              </a:ext>
            </a:extLst>
          </p:cNvPr>
          <p:cNvSpPr txBox="1"/>
          <p:nvPr/>
        </p:nvSpPr>
        <p:spPr>
          <a:xfrm>
            <a:off x="4999054" y="1508301"/>
            <a:ext cx="741575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0500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E6ABC8-5E29-4D1B-B045-678FAAA5CC00}"/>
              </a:ext>
            </a:extLst>
          </p:cNvPr>
          <p:cNvSpPr txBox="1"/>
          <p:nvPr/>
        </p:nvSpPr>
        <p:spPr>
          <a:xfrm>
            <a:off x="870702" y="1843493"/>
            <a:ext cx="69418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2100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CB45A6-C62E-455B-9B15-EA661B08773F}"/>
              </a:ext>
            </a:extLst>
          </p:cNvPr>
          <p:cNvSpPr txBox="1"/>
          <p:nvPr/>
        </p:nvSpPr>
        <p:spPr>
          <a:xfrm>
            <a:off x="2517741" y="3212538"/>
            <a:ext cx="70222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2000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82CE06-9AAE-4745-9C8F-32E9CE4E5F8D}"/>
              </a:ext>
            </a:extLst>
          </p:cNvPr>
          <p:cNvSpPr txBox="1"/>
          <p:nvPr/>
        </p:nvSpPr>
        <p:spPr>
          <a:xfrm>
            <a:off x="3179580" y="3204687"/>
            <a:ext cx="70222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1900</a:t>
            </a:r>
          </a:p>
        </p:txBody>
      </p:sp>
      <p:sp>
        <p:nvSpPr>
          <p:cNvPr id="98" name="Text Box 7">
            <a:extLst>
              <a:ext uri="{FF2B5EF4-FFF2-40B4-BE49-F238E27FC236}">
                <a16:creationId xmlns:a16="http://schemas.microsoft.com/office/drawing/2014/main" id="{08E85BFE-53DD-4507-A718-FDF51EC4F4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545" y="2533807"/>
            <a:ext cx="361824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600" b="1" dirty="0">
                <a:solidFill>
                  <a:srgbClr val="000000"/>
                </a:solidFill>
              </a:rPr>
              <a:t>Sample Meeting Schedule for a 12-hour Day Operational Period</a:t>
            </a:r>
            <a:endParaRPr kumimoji="0" lang="en-US" altLang="en-US" sz="3600" b="1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D2444-CDAA-4FDF-ABF3-3E44DCAA6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35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Arrow: Bent 12">
            <a:extLst>
              <a:ext uri="{FF2B5EF4-FFF2-40B4-BE49-F238E27FC236}">
                <a16:creationId xmlns:a16="http://schemas.microsoft.com/office/drawing/2014/main" id="{2FCDD422-B4D3-4244-A6B8-9B374F0D8F1D}"/>
              </a:ext>
            </a:extLst>
          </p:cNvPr>
          <p:cNvSpPr/>
          <p:nvPr/>
        </p:nvSpPr>
        <p:spPr>
          <a:xfrm rot="16200000">
            <a:off x="2805441" y="3543256"/>
            <a:ext cx="1016703" cy="1136032"/>
          </a:xfrm>
          <a:prstGeom prst="bentArrow">
            <a:avLst>
              <a:gd name="adj1" fmla="val 8723"/>
              <a:gd name="adj2" fmla="val 10438"/>
              <a:gd name="adj3" fmla="val 27713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Arrow: Bent 13">
            <a:extLst>
              <a:ext uri="{FF2B5EF4-FFF2-40B4-BE49-F238E27FC236}">
                <a16:creationId xmlns:a16="http://schemas.microsoft.com/office/drawing/2014/main" id="{0CF920ED-3A59-4D84-8878-DF66F3BAD36F}"/>
              </a:ext>
            </a:extLst>
          </p:cNvPr>
          <p:cNvSpPr/>
          <p:nvPr/>
        </p:nvSpPr>
        <p:spPr>
          <a:xfrm rot="16200000">
            <a:off x="3357488" y="3629385"/>
            <a:ext cx="1016703" cy="963775"/>
          </a:xfrm>
          <a:prstGeom prst="bentArrow">
            <a:avLst>
              <a:gd name="adj1" fmla="val 8723"/>
              <a:gd name="adj2" fmla="val 10438"/>
              <a:gd name="adj3" fmla="val 27713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8B91A5-413F-4EE2-9C35-A5ED4BEDB01C}"/>
              </a:ext>
            </a:extLst>
          </p:cNvPr>
          <p:cNvSpPr txBox="1"/>
          <p:nvPr/>
        </p:nvSpPr>
        <p:spPr>
          <a:xfrm>
            <a:off x="4347727" y="4212377"/>
            <a:ext cx="2767447" cy="12324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2C3E50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cs typeface="Arial" panose="020B0604020202020204" pitchFamily="34" charset="0"/>
              </a:rPr>
              <a:t>Occurs after the previous Operational Period ended. Results may affect next Operational Period </a:t>
            </a:r>
          </a:p>
        </p:txBody>
      </p:sp>
    </p:spTree>
    <p:extLst>
      <p:ext uri="{BB962C8B-B14F-4D97-AF65-F5344CB8AC3E}">
        <p14:creationId xmlns:p14="http://schemas.microsoft.com/office/powerpoint/2010/main" val="28520115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1" grpId="0"/>
      <p:bldP spid="12" grpId="0"/>
      <p:bldP spid="13" grpId="0" animBg="1"/>
      <p:bldP spid="14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30F2DA9-9A4F-4AC2-B940-59F003834E64}"/>
              </a:ext>
            </a:extLst>
          </p:cNvPr>
          <p:cNvSpPr/>
          <p:nvPr/>
        </p:nvSpPr>
        <p:spPr>
          <a:xfrm>
            <a:off x="377687" y="1063487"/>
            <a:ext cx="8378687" cy="168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B8C45F-E423-48E0-B032-3813D0EF90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18" y="386826"/>
            <a:ext cx="4050766" cy="52608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BCEEA1-3268-4BD0-A845-E5C59799AC12}"/>
              </a:ext>
            </a:extLst>
          </p:cNvPr>
          <p:cNvSpPr txBox="1"/>
          <p:nvPr/>
        </p:nvSpPr>
        <p:spPr>
          <a:xfrm>
            <a:off x="5015056" y="1927784"/>
            <a:ext cx="312881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1800 </a:t>
            </a:r>
            <a:r>
              <a:rPr lang="en-US" sz="1600" b="1" dirty="0">
                <a:solidFill>
                  <a:srgbClr val="FF3300"/>
                </a:solidFill>
                <a:cs typeface="Arial" panose="020B0604020202020204" pitchFamily="34" charset="0"/>
              </a:rPr>
              <a:t>– Night Operational Period to begin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17A748-9B21-4590-9AAD-AC6EE3B2384C}"/>
              </a:ext>
            </a:extLst>
          </p:cNvPr>
          <p:cNvSpPr txBox="1"/>
          <p:nvPr/>
        </p:nvSpPr>
        <p:spPr>
          <a:xfrm>
            <a:off x="2850523" y="129682"/>
            <a:ext cx="90340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1300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543900-5711-45DF-86AC-2DCCA5EED888}"/>
              </a:ext>
            </a:extLst>
          </p:cNvPr>
          <p:cNvSpPr txBox="1"/>
          <p:nvPr/>
        </p:nvSpPr>
        <p:spPr>
          <a:xfrm>
            <a:off x="4999054" y="1519652"/>
            <a:ext cx="741575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1700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E6ABC8-5E29-4D1B-B045-678FAAA5CC00}"/>
              </a:ext>
            </a:extLst>
          </p:cNvPr>
          <p:cNvSpPr txBox="1"/>
          <p:nvPr/>
        </p:nvSpPr>
        <p:spPr>
          <a:xfrm>
            <a:off x="870702" y="1843493"/>
            <a:ext cx="69418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1100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CB45A6-C62E-455B-9B15-EA661B08773F}"/>
              </a:ext>
            </a:extLst>
          </p:cNvPr>
          <p:cNvSpPr txBox="1"/>
          <p:nvPr/>
        </p:nvSpPr>
        <p:spPr>
          <a:xfrm>
            <a:off x="2517741" y="3222586"/>
            <a:ext cx="70222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0800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82CE06-9AAE-4745-9C8F-32E9CE4E5F8D}"/>
              </a:ext>
            </a:extLst>
          </p:cNvPr>
          <p:cNvSpPr txBox="1"/>
          <p:nvPr/>
        </p:nvSpPr>
        <p:spPr>
          <a:xfrm>
            <a:off x="3179580" y="3214735"/>
            <a:ext cx="70222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0700</a:t>
            </a:r>
          </a:p>
        </p:txBody>
      </p:sp>
      <p:sp>
        <p:nvSpPr>
          <p:cNvPr id="98" name="Text Box 7">
            <a:extLst>
              <a:ext uri="{FF2B5EF4-FFF2-40B4-BE49-F238E27FC236}">
                <a16:creationId xmlns:a16="http://schemas.microsoft.com/office/drawing/2014/main" id="{08E85BFE-53DD-4507-A718-FDF51EC4F4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1353" y="2533807"/>
            <a:ext cx="377606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600" b="1" dirty="0">
                <a:solidFill>
                  <a:srgbClr val="000000"/>
                </a:solidFill>
              </a:rPr>
              <a:t>Sample Meeting Schedule for a 12-hour Night Operational Period</a:t>
            </a:r>
            <a:endParaRPr kumimoji="0" lang="en-US" altLang="en-US" sz="3600" b="1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D2444-CDAA-4FDF-ABF3-3E44DCAA6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36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Arrow: Bent 1">
            <a:extLst>
              <a:ext uri="{FF2B5EF4-FFF2-40B4-BE49-F238E27FC236}">
                <a16:creationId xmlns:a16="http://schemas.microsoft.com/office/drawing/2014/main" id="{1E8B033F-101A-4226-B050-816CB303696D}"/>
              </a:ext>
            </a:extLst>
          </p:cNvPr>
          <p:cNvSpPr/>
          <p:nvPr/>
        </p:nvSpPr>
        <p:spPr>
          <a:xfrm rot="16200000">
            <a:off x="2805441" y="3543256"/>
            <a:ext cx="1016703" cy="1136032"/>
          </a:xfrm>
          <a:prstGeom prst="bentArrow">
            <a:avLst>
              <a:gd name="adj1" fmla="val 8723"/>
              <a:gd name="adj2" fmla="val 10438"/>
              <a:gd name="adj3" fmla="val 27713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Arrow: Bent 13">
            <a:extLst>
              <a:ext uri="{FF2B5EF4-FFF2-40B4-BE49-F238E27FC236}">
                <a16:creationId xmlns:a16="http://schemas.microsoft.com/office/drawing/2014/main" id="{30FD44B4-6355-481A-91C2-4387CA608E1B}"/>
              </a:ext>
            </a:extLst>
          </p:cNvPr>
          <p:cNvSpPr/>
          <p:nvPr/>
        </p:nvSpPr>
        <p:spPr>
          <a:xfrm rot="16200000">
            <a:off x="3357488" y="3629385"/>
            <a:ext cx="1016703" cy="963775"/>
          </a:xfrm>
          <a:prstGeom prst="bentArrow">
            <a:avLst>
              <a:gd name="adj1" fmla="val 8723"/>
              <a:gd name="adj2" fmla="val 10438"/>
              <a:gd name="adj3" fmla="val 27713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026395B-6002-4F93-9B3A-43EDEB65C445}"/>
              </a:ext>
            </a:extLst>
          </p:cNvPr>
          <p:cNvSpPr txBox="1"/>
          <p:nvPr/>
        </p:nvSpPr>
        <p:spPr>
          <a:xfrm>
            <a:off x="4347727" y="4212377"/>
            <a:ext cx="2767447" cy="12324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2C3E50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cs typeface="Arial" panose="020B0604020202020204" pitchFamily="34" charset="0"/>
              </a:rPr>
              <a:t>Occurs after the previous Operational Period ended. Results may affect next Operational Period </a:t>
            </a:r>
          </a:p>
        </p:txBody>
      </p:sp>
    </p:spTree>
    <p:extLst>
      <p:ext uri="{BB962C8B-B14F-4D97-AF65-F5344CB8AC3E}">
        <p14:creationId xmlns:p14="http://schemas.microsoft.com/office/powerpoint/2010/main" val="19784620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1" grpId="0"/>
      <p:bldP spid="12" grpId="0"/>
      <p:bldP spid="2" grpId="0" animBg="1"/>
      <p:bldP spid="14" grpId="0" animBg="1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DD9C3-7B2B-4B54-873C-263FC7033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1" y="365130"/>
            <a:ext cx="8277224" cy="788091"/>
          </a:xfrm>
        </p:spPr>
        <p:txBody>
          <a:bodyPr/>
          <a:lstStyle/>
          <a:p>
            <a:r>
              <a:rPr lang="en-US" sz="3200" dirty="0"/>
              <a:t>Operations Section-Organizational Elements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BB119-0CA5-41F4-B97A-336C1E7CAC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449" y="1427418"/>
            <a:ext cx="8277223" cy="4200384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US" sz="2600" b="1" dirty="0">
                <a:solidFill>
                  <a:srgbClr val="2C3E50"/>
                </a:solidFill>
              </a:rPr>
              <a:t>Single Resource</a:t>
            </a:r>
            <a:r>
              <a:rPr lang="en-US" sz="2600" b="1" dirty="0"/>
              <a:t> </a:t>
            </a:r>
            <a:r>
              <a:rPr lang="en-US" sz="2600" dirty="0"/>
              <a:t>– an individual, equipment, personnel, crew or team.</a:t>
            </a:r>
          </a:p>
          <a:p>
            <a:pPr>
              <a:spcBef>
                <a:spcPts val="800"/>
              </a:spcBef>
            </a:pPr>
            <a:r>
              <a:rPr lang="en-US" sz="2600" b="1" dirty="0">
                <a:solidFill>
                  <a:srgbClr val="2C3E50"/>
                </a:solidFill>
              </a:rPr>
              <a:t>Strike Team/Resource Team</a:t>
            </a:r>
            <a:r>
              <a:rPr lang="en-US" sz="2600" b="1" dirty="0">
                <a:solidFill>
                  <a:srgbClr val="000099"/>
                </a:solidFill>
              </a:rPr>
              <a:t> </a:t>
            </a:r>
            <a:r>
              <a:rPr lang="en-US" sz="2600" dirty="0"/>
              <a:t>– same kind and type of resources.</a:t>
            </a:r>
          </a:p>
          <a:p>
            <a:pPr>
              <a:spcBef>
                <a:spcPts val="800"/>
              </a:spcBef>
            </a:pPr>
            <a:r>
              <a:rPr lang="en-US" sz="2600" b="1" dirty="0">
                <a:solidFill>
                  <a:srgbClr val="2C3E50"/>
                </a:solidFill>
              </a:rPr>
              <a:t>Task Force</a:t>
            </a:r>
            <a:r>
              <a:rPr lang="en-US" sz="2600" dirty="0"/>
              <a:t> – a combination of single resources.</a:t>
            </a:r>
          </a:p>
          <a:p>
            <a:pPr>
              <a:spcBef>
                <a:spcPts val="800"/>
              </a:spcBef>
            </a:pPr>
            <a:r>
              <a:rPr lang="en-US" sz="2600" b="1" dirty="0">
                <a:solidFill>
                  <a:srgbClr val="2C3E50"/>
                </a:solidFill>
              </a:rPr>
              <a:t>Division</a:t>
            </a:r>
            <a:r>
              <a:rPr lang="en-US" sz="2600" dirty="0"/>
              <a:t> – divides an incident into geographical areas. </a:t>
            </a:r>
          </a:p>
          <a:p>
            <a:pPr>
              <a:spcBef>
                <a:spcPts val="800"/>
              </a:spcBef>
            </a:pPr>
            <a:r>
              <a:rPr lang="en-US" sz="2600" b="1" dirty="0">
                <a:solidFill>
                  <a:srgbClr val="2C3E50"/>
                </a:solidFill>
              </a:rPr>
              <a:t>Group</a:t>
            </a:r>
            <a:r>
              <a:rPr lang="en-US" sz="2600" dirty="0"/>
              <a:t> – divides an incident into functions.</a:t>
            </a:r>
          </a:p>
          <a:p>
            <a:pPr>
              <a:spcBef>
                <a:spcPts val="800"/>
              </a:spcBef>
            </a:pPr>
            <a:r>
              <a:rPr lang="en-US" sz="2600" b="1" dirty="0">
                <a:solidFill>
                  <a:srgbClr val="2C3E50"/>
                </a:solidFill>
              </a:rPr>
              <a:t>Branch</a:t>
            </a:r>
            <a:r>
              <a:rPr lang="en-US" sz="2600" dirty="0"/>
              <a:t> – found between Operations Section Chief and Divisions/Groups (can be functional or geographic). 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BB3083-B6E9-40B1-88B2-C8FA7DEDDDE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37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9061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C48A3F53-9642-4930-A55C-C1DA27E49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55605"/>
            <a:ext cx="7886700" cy="877421"/>
          </a:xfrm>
        </p:spPr>
        <p:txBody>
          <a:bodyPr/>
          <a:lstStyle/>
          <a:p>
            <a:r>
              <a:rPr lang="en-US" altLang="en-US" sz="3200" dirty="0"/>
              <a:t>Preparing for the Tactics Meeting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19502608-EC10-457D-8D5A-3C26F7F4F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2956" y="1339480"/>
            <a:ext cx="6218144" cy="4361495"/>
          </a:xfrm>
        </p:spPr>
        <p:txBody>
          <a:bodyPr/>
          <a:lstStyle/>
          <a:p>
            <a:pPr indent="-347472" eaLnBrk="1" hangingPunct="1">
              <a:spcBef>
                <a:spcPts val="800"/>
              </a:spcBef>
            </a:pPr>
            <a:r>
              <a:rPr lang="en-US" altLang="en-US" sz="3000" dirty="0"/>
              <a:t>This is a block of time, not a meeting: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dirty="0"/>
              <a:t>OSC consults with section personnel to determine current situation, progress.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dirty="0"/>
              <a:t>OSC documents proposed work assignments and required resources using the ICS 215.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8F8ED-EC63-410A-BEC7-42431FDB6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34" y="1489760"/>
            <a:ext cx="1652758" cy="30821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E9AC2A20-1BA1-4130-934D-DC3B3CF5B6E5}"/>
              </a:ext>
            </a:extLst>
          </p:cNvPr>
          <p:cNvSpPr/>
          <p:nvPr/>
        </p:nvSpPr>
        <p:spPr>
          <a:xfrm>
            <a:off x="238540" y="2644639"/>
            <a:ext cx="745434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ACA381-11A2-4126-B74E-01F9E635F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38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81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75E969D7-1765-4371-9258-0C78E1106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r>
              <a:rPr lang="en-US" altLang="en-US" sz="3200" dirty="0"/>
              <a:t>Preparing for the Tactics Meeting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8FA54DC-373B-4D1E-BF55-04876552CE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1568" y="1309980"/>
            <a:ext cx="7886700" cy="420038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800" dirty="0"/>
              <a:t>Identify the strategy and tactics needed to meet the Operational Incident Objectives.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800" dirty="0"/>
              <a:t>Address all the Operational Objectives should be addressed on the ICS 215.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800" dirty="0"/>
              <a:t>Develop the organization, work assignments, and required resources.</a:t>
            </a:r>
          </a:p>
          <a:p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54F63D-C5A8-4C40-9203-95C4735F567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39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49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82884769-EFC7-4440-8B72-CE964E7D7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r>
              <a:rPr lang="en-US" altLang="en-US" dirty="0"/>
              <a:t>Incident Action Planning Process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4846C048-67A5-4DFD-A599-6466E9F897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0618" y="1321597"/>
            <a:ext cx="7886700" cy="4200384"/>
          </a:xfrm>
        </p:spPr>
        <p:txBody>
          <a:bodyPr/>
          <a:lstStyle/>
          <a:p>
            <a:r>
              <a:rPr lang="en-US" altLang="en-US" sz="3200" dirty="0"/>
              <a:t>Five phases:</a:t>
            </a:r>
          </a:p>
          <a:p>
            <a:pPr marL="347472" lvl="1" indent="-347472">
              <a:lnSpc>
                <a:spcPct val="100000"/>
              </a:lnSpc>
              <a:spcBef>
                <a:spcPts val="800"/>
              </a:spcBef>
            </a:pPr>
            <a:r>
              <a:rPr lang="en-US" altLang="en-US" sz="2800" dirty="0">
                <a:solidFill>
                  <a:srgbClr val="2C3E50"/>
                </a:solidFill>
              </a:rPr>
              <a:t>Understand the situation.</a:t>
            </a:r>
          </a:p>
          <a:p>
            <a:pPr marL="347472" lvl="1" indent="-347472">
              <a:lnSpc>
                <a:spcPct val="100000"/>
              </a:lnSpc>
              <a:spcBef>
                <a:spcPts val="800"/>
              </a:spcBef>
            </a:pPr>
            <a:r>
              <a:rPr lang="en-US" altLang="en-US" sz="2800" dirty="0">
                <a:solidFill>
                  <a:srgbClr val="2C3E50"/>
                </a:solidFill>
              </a:rPr>
              <a:t>Establish Incident Objectives, strategies, and tactics.</a:t>
            </a:r>
          </a:p>
          <a:p>
            <a:pPr marL="347472" lvl="1" indent="-347472">
              <a:lnSpc>
                <a:spcPct val="100000"/>
              </a:lnSpc>
              <a:spcBef>
                <a:spcPts val="800"/>
              </a:spcBef>
            </a:pPr>
            <a:r>
              <a:rPr lang="en-US" altLang="en-US" sz="2800" dirty="0">
                <a:solidFill>
                  <a:srgbClr val="2C3E50"/>
                </a:solidFill>
              </a:rPr>
              <a:t>Develop the plan.</a:t>
            </a:r>
          </a:p>
          <a:p>
            <a:pPr marL="347472" lvl="1" indent="-347472">
              <a:lnSpc>
                <a:spcPct val="100000"/>
              </a:lnSpc>
              <a:spcBef>
                <a:spcPts val="800"/>
              </a:spcBef>
            </a:pPr>
            <a:r>
              <a:rPr lang="en-US" altLang="en-US" sz="2800" dirty="0">
                <a:solidFill>
                  <a:srgbClr val="2C3E50"/>
                </a:solidFill>
              </a:rPr>
              <a:t>Disseminate the plan.</a:t>
            </a:r>
          </a:p>
          <a:p>
            <a:pPr marL="347472" lvl="1" indent="-347472">
              <a:lnSpc>
                <a:spcPct val="100000"/>
              </a:lnSpc>
              <a:spcBef>
                <a:spcPts val="800"/>
              </a:spcBef>
            </a:pPr>
            <a:r>
              <a:rPr lang="en-US" altLang="en-US" sz="2800" dirty="0">
                <a:solidFill>
                  <a:srgbClr val="2C3E50"/>
                </a:solidFill>
              </a:rPr>
              <a:t>Execute, evaluate, and if necessary, revise the plan.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FC529B-5E57-412A-B7AD-FE2A523EF6F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 bldLvl="3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C48A3F53-9642-4930-A55C-C1DA27E49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r>
              <a:rPr lang="en-US" altLang="en-US" sz="3200" dirty="0"/>
              <a:t>Preparing for the Tactics Meeting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19502608-EC10-457D-8D5A-3C26F7F4F50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1568" y="1292499"/>
            <a:ext cx="7886700" cy="4200384"/>
          </a:xfrm>
        </p:spPr>
        <p:txBody>
          <a:bodyPr/>
          <a:lstStyle/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Logistics Section Chief (LSC) assesses logistical support capabilities.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PSC determines resource availability, what displays, projections, etc. the OSC requires. 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Safety Officer (SOF) identifies/updates the hazards/risks and mitigation measures.</a:t>
            </a:r>
          </a:p>
          <a:p>
            <a:pPr eaLnBrk="1" hangingPunct="1">
              <a:lnSpc>
                <a:spcPct val="90000"/>
              </a:lnSpc>
            </a:pPr>
            <a:endParaRPr lang="en-US" altLang="en-US" dirty="0"/>
          </a:p>
        </p:txBody>
      </p:sp>
      <p:pic>
        <p:nvPicPr>
          <p:cNvPr id="4" name="Picture 5" descr="Image of Strategy Meeting at a Glance guide.">
            <a:extLst>
              <a:ext uri="{FF2B5EF4-FFF2-40B4-BE49-F238E27FC236}">
                <a16:creationId xmlns:a16="http://schemas.microsoft.com/office/drawing/2014/main" id="{98630187-84C4-4270-A2EB-097339824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877" y="4349084"/>
            <a:ext cx="1247775" cy="1614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7">
            <a:extLst>
              <a:ext uri="{FF2B5EF4-FFF2-40B4-BE49-F238E27FC236}">
                <a16:creationId xmlns:a16="http://schemas.microsoft.com/office/drawing/2014/main" id="{9B32E901-D567-4379-B4C5-25875CAF3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7225" y="4687118"/>
            <a:ext cx="2443287" cy="905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dirty="0">
                <a:solidFill>
                  <a:srgbClr val="000000"/>
                </a:solidFill>
              </a:rPr>
              <a:t>See At a Glance #8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b="1" dirty="0">
                <a:solidFill>
                  <a:srgbClr val="000000"/>
                </a:solidFill>
              </a:rPr>
              <a:t>Preparing for the Tactics Meeting</a:t>
            </a:r>
            <a:endParaRPr lang="en-US" altLang="en-US" sz="2600" dirty="0">
              <a:solidFill>
                <a:srgbClr val="00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BDCB6F-27DA-4E98-8691-8C6717C028D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40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60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83B12E5E-FD98-40E0-A61D-F07033C4F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r>
              <a:rPr lang="en-US" altLang="en-US" sz="3200" dirty="0"/>
              <a:t>Preparing for the Tactics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B63A2-FE0E-477A-9958-32C655237DA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8650" y="1336986"/>
            <a:ext cx="7886700" cy="4200384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3000" dirty="0">
                <a:solidFill>
                  <a:srgbClr val="1FAA43"/>
                </a:solidFill>
              </a:rPr>
              <a:t>Prior to the Tactics Meeting, the OSC should have: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sz="2600" dirty="0"/>
              <a:t>Operational Incident Objectives.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sz="2600" dirty="0"/>
              <a:t>Map (large enough to draw boundaries).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sz="2600" dirty="0"/>
              <a:t>Wire chart (Divisions/Groups/Branches).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sz="2600" dirty="0"/>
              <a:t>ICS 215 Operational Planning Worksheet.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sz="2600" dirty="0"/>
              <a:t>ICS 215A IAP Safety Analysis being completed by the SOF.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28A8B-92E3-4D5C-97E6-917FD3EEB15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41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63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83B12E5E-FD98-40E0-A61D-F07033C4F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2755"/>
            <a:ext cx="7886700" cy="788091"/>
          </a:xfrm>
        </p:spPr>
        <p:txBody>
          <a:bodyPr/>
          <a:lstStyle/>
          <a:p>
            <a:r>
              <a:rPr lang="en-US" sz="3200" dirty="0"/>
              <a:t>Prior to the Tactics Meeting</a:t>
            </a:r>
            <a:endParaRPr lang="en-US" alt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B63A2-FE0E-477A-9958-32C655237DA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849" y="1302024"/>
            <a:ext cx="7886700" cy="4200384"/>
          </a:xfrm>
        </p:spPr>
        <p:txBody>
          <a:bodyPr/>
          <a:lstStyle/>
          <a:p>
            <a:pPr marL="356616" lvl="1" indent="-347472">
              <a:lnSpc>
                <a:spcPct val="100000"/>
              </a:lnSpc>
              <a:spcBef>
                <a:spcPts val="400"/>
              </a:spcBef>
              <a:buFont typeface="+mj-lt"/>
              <a:buAutoNum type="arabicPeriod"/>
              <a:defRPr/>
            </a:pPr>
            <a:r>
              <a:rPr lang="en-US" sz="2600" dirty="0">
                <a:solidFill>
                  <a:srgbClr val="2C3E50"/>
                </a:solidFill>
              </a:rPr>
              <a:t>Set the incident perimeter.</a:t>
            </a:r>
          </a:p>
          <a:p>
            <a:pPr marL="356616" lvl="1" indent="-347472">
              <a:lnSpc>
                <a:spcPct val="100000"/>
              </a:lnSpc>
              <a:spcBef>
                <a:spcPts val="400"/>
              </a:spcBef>
              <a:buFont typeface="+mj-lt"/>
              <a:buAutoNum type="arabicPeriod"/>
              <a:defRPr/>
            </a:pPr>
            <a:r>
              <a:rPr lang="en-US" sz="2600" dirty="0">
                <a:solidFill>
                  <a:srgbClr val="2C3E50"/>
                </a:solidFill>
              </a:rPr>
              <a:t>Create work assignments to address Objectives.</a:t>
            </a:r>
          </a:p>
          <a:p>
            <a:pPr marL="356616" lvl="1" indent="-347472">
              <a:lnSpc>
                <a:spcPct val="100000"/>
              </a:lnSpc>
              <a:spcBef>
                <a:spcPts val="400"/>
              </a:spcBef>
              <a:buFont typeface="+mj-lt"/>
              <a:buAutoNum type="arabicPeriod"/>
              <a:defRPr/>
            </a:pPr>
            <a:r>
              <a:rPr lang="en-US" sz="2600" dirty="0">
                <a:solidFill>
                  <a:srgbClr val="2C3E50"/>
                </a:solidFill>
              </a:rPr>
              <a:t>Determine required resources (kind/type) and overhead.</a:t>
            </a:r>
          </a:p>
          <a:p>
            <a:pPr marL="356616" lvl="1" indent="-347472">
              <a:lnSpc>
                <a:spcPct val="100000"/>
              </a:lnSpc>
              <a:spcBef>
                <a:spcPts val="400"/>
              </a:spcBef>
              <a:buFont typeface="+mj-lt"/>
              <a:buAutoNum type="arabicPeriod"/>
              <a:defRPr/>
            </a:pPr>
            <a:r>
              <a:rPr lang="en-US" sz="2600" dirty="0">
                <a:solidFill>
                  <a:srgbClr val="2C3E50"/>
                </a:solidFill>
              </a:rPr>
              <a:t>Build the organization within span-of-control limits.</a:t>
            </a:r>
          </a:p>
          <a:p>
            <a:pPr marL="356616" lvl="1" indent="-347472">
              <a:lnSpc>
                <a:spcPct val="100000"/>
              </a:lnSpc>
              <a:spcBef>
                <a:spcPts val="400"/>
              </a:spcBef>
              <a:buFont typeface="+mj-lt"/>
              <a:buAutoNum type="arabicPeriod"/>
              <a:defRPr/>
            </a:pPr>
            <a:r>
              <a:rPr lang="en-US" sz="2600" dirty="0">
                <a:solidFill>
                  <a:srgbClr val="2C3E50"/>
                </a:solidFill>
              </a:rPr>
              <a:t>Review the map/chart to identify boundaries (Division/Branch).</a:t>
            </a:r>
          </a:p>
          <a:p>
            <a:pPr marL="356616" lvl="1" indent="-347472">
              <a:lnSpc>
                <a:spcPct val="100000"/>
              </a:lnSpc>
              <a:spcBef>
                <a:spcPts val="400"/>
              </a:spcBef>
              <a:buFont typeface="+mj-lt"/>
              <a:buAutoNum type="arabicPeriod"/>
              <a:defRPr/>
            </a:pPr>
            <a:r>
              <a:rPr lang="en-US" sz="2600" dirty="0">
                <a:solidFill>
                  <a:srgbClr val="2C3E50"/>
                </a:solidFill>
              </a:rPr>
              <a:t>Determine Staging Area location(s), Drop Points, Helispots, etc.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E556F9-9E4D-4527-AC3A-6D61D5CD22A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42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69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>
            <a:extLst>
              <a:ext uri="{FF2B5EF4-FFF2-40B4-BE49-F238E27FC236}">
                <a16:creationId xmlns:a16="http://schemas.microsoft.com/office/drawing/2014/main" id="{5E64B2CB-4114-4A24-92E0-69A275FD4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Tactics Meeting – Purpose  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698BA3-5762-4C16-8B6C-C926450B3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2208" y="1301871"/>
            <a:ext cx="6167718" cy="3480170"/>
          </a:xfrm>
        </p:spPr>
        <p:txBody>
          <a:bodyPr/>
          <a:lstStyle/>
          <a:p>
            <a:pPr marL="228600" indent="-228600"/>
            <a:r>
              <a:rPr lang="en-US" altLang="en-US" dirty="0"/>
              <a:t>OSC communicates and establishes support for Draft Tactical Plan from a small group:</a:t>
            </a:r>
          </a:p>
          <a:p>
            <a:pPr marL="457200" lvl="1" indent="-228600">
              <a:spcBef>
                <a:spcPts val="200"/>
              </a:spcBef>
            </a:pPr>
            <a:r>
              <a:rPr lang="en-US" altLang="en-US" sz="2400" dirty="0"/>
              <a:t>SOF. </a:t>
            </a:r>
          </a:p>
          <a:p>
            <a:pPr marL="457200" lvl="1" indent="-228600">
              <a:spcBef>
                <a:spcPts val="200"/>
              </a:spcBef>
            </a:pPr>
            <a:r>
              <a:rPr lang="en-US" altLang="en-US" sz="2400" dirty="0"/>
              <a:t>LSC.</a:t>
            </a:r>
          </a:p>
          <a:p>
            <a:pPr marL="457200" lvl="1" indent="-228600">
              <a:spcBef>
                <a:spcPts val="200"/>
              </a:spcBef>
            </a:pPr>
            <a:r>
              <a:rPr lang="en-US" altLang="en-US" sz="2400" dirty="0"/>
              <a:t>PSC (Resources Unit Leader (RESL) if staffed).</a:t>
            </a:r>
          </a:p>
          <a:p>
            <a:pPr marL="457200" lvl="1" indent="-228600">
              <a:spcBef>
                <a:spcPts val="200"/>
              </a:spcBef>
            </a:pPr>
            <a:r>
              <a:rPr lang="en-US" altLang="en-US" sz="2400" dirty="0"/>
              <a:t>Others by invitation only.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6C1D9F-A88B-4D1D-90B2-0437DC35F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34" y="1480235"/>
            <a:ext cx="1652758" cy="30821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AB8C9262-30B0-4D53-9502-ED6D5AFE57C7}"/>
              </a:ext>
            </a:extLst>
          </p:cNvPr>
          <p:cNvSpPr/>
          <p:nvPr/>
        </p:nvSpPr>
        <p:spPr>
          <a:xfrm>
            <a:off x="238540" y="1590263"/>
            <a:ext cx="745434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9293CF-5BF1-437E-B057-7C0FD1FAD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43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07449FC9-65CE-4F18-BD8C-5DC5AAC0F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8022" y="4989226"/>
            <a:ext cx="2401333" cy="609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dirty="0">
                <a:solidFill>
                  <a:srgbClr val="000000"/>
                </a:solidFill>
              </a:rPr>
              <a:t>See At a Glance #9 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b="1" dirty="0">
                <a:solidFill>
                  <a:srgbClr val="000000"/>
                </a:solidFill>
              </a:rPr>
              <a:t>Tactics Meeting</a:t>
            </a:r>
            <a:endParaRPr lang="en-US" altLang="en-US" sz="2600" dirty="0">
              <a:solidFill>
                <a:srgbClr val="000000"/>
              </a:solidFill>
            </a:endParaRPr>
          </a:p>
        </p:txBody>
      </p:sp>
      <p:pic>
        <p:nvPicPr>
          <p:cNvPr id="10" name="Picture 4" descr="Image of Tactics Meeting at a Glance icon.">
            <a:extLst>
              <a:ext uri="{FF2B5EF4-FFF2-40B4-BE49-F238E27FC236}">
                <a16:creationId xmlns:a16="http://schemas.microsoft.com/office/drawing/2014/main" id="{C23D5AD5-FBE4-4888-9E08-8CAE5B381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495" y="4640345"/>
            <a:ext cx="1012648" cy="13102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C1E877EB-A2B1-4F65-9FFA-398A74153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r>
              <a:rPr lang="en-US" altLang="en-US" sz="3200" dirty="0"/>
              <a:t>Tactics Meeting – Actions</a:t>
            </a: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23DDC33F-0815-45BC-B639-5998542C08A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1520" y="1302547"/>
            <a:ext cx="8134350" cy="2585896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OSC completes/presents the ICS 215 Operational Planning Worksheet.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SOF completes/presents the ICS 215A  Incident Action Plan Safety Analysis</a:t>
            </a:r>
            <a:r>
              <a:rPr lang="en-US" altLang="en-US" dirty="0"/>
              <a:t>.</a:t>
            </a:r>
          </a:p>
          <a:p>
            <a:pPr lvl="1" eaLnBrk="1" hangingPunct="1"/>
            <a:endParaRPr lang="en-US" altLang="en-US" dirty="0"/>
          </a:p>
          <a:p>
            <a:endParaRPr lang="en-US" alt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A46818-2098-492E-B540-4FA81D712B2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44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" name="Picture 7" descr="MC900213063[1]">
            <a:extLst>
              <a:ext uri="{FF2B5EF4-FFF2-40B4-BE49-F238E27FC236}">
                <a16:creationId xmlns:a16="http://schemas.microsoft.com/office/drawing/2014/main" id="{79EE0B66-43BC-422F-8342-11C75E9F6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0" y="4611688"/>
            <a:ext cx="1239838" cy="1205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389">
            <a:extLst>
              <a:ext uri="{FF2B5EF4-FFF2-40B4-BE49-F238E27FC236}">
                <a16:creationId xmlns:a16="http://schemas.microsoft.com/office/drawing/2014/main" id="{0F804361-26FD-4203-80CA-1C3C4DD7F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273" y="403230"/>
            <a:ext cx="8259745" cy="788091"/>
          </a:xfrm>
        </p:spPr>
        <p:txBody>
          <a:bodyPr/>
          <a:lstStyle/>
          <a:p>
            <a:pPr algn="ctr"/>
            <a:r>
              <a:rPr lang="en-US" altLang="en-US" sz="2900" dirty="0"/>
              <a:t>Relationship Between ICS 215 and ICS 215A</a:t>
            </a:r>
          </a:p>
        </p:txBody>
      </p:sp>
      <p:pic>
        <p:nvPicPr>
          <p:cNvPr id="10243" name="Picture 3">
            <a:extLst>
              <a:ext uri="{FF2B5EF4-FFF2-40B4-BE49-F238E27FC236}">
                <a16:creationId xmlns:a16="http://schemas.microsoft.com/office/drawing/2014/main" id="{BE685CED-96E9-4531-AFF0-06AAD9A9A0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451" y="1468053"/>
            <a:ext cx="2148603" cy="2715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1391">
            <a:extLst>
              <a:ext uri="{FF2B5EF4-FFF2-40B4-BE49-F238E27FC236}">
                <a16:creationId xmlns:a16="http://schemas.microsoft.com/office/drawing/2014/main" id="{A91C35C9-EA78-443A-9750-A18A2D13CC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1526" y="4365620"/>
            <a:ext cx="2101850" cy="43088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2C3E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/>
              </a:rPr>
              <a:t>ICS 215A</a:t>
            </a:r>
          </a:p>
        </p:txBody>
      </p:sp>
      <p:pic>
        <p:nvPicPr>
          <p:cNvPr id="10245" name="Picture 1392">
            <a:extLst>
              <a:ext uri="{FF2B5EF4-FFF2-40B4-BE49-F238E27FC236}">
                <a16:creationId xmlns:a16="http://schemas.microsoft.com/office/drawing/2014/main" id="{1AA0AECF-85B4-46AE-8457-2AF8A232E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02" y="1466589"/>
            <a:ext cx="3621493" cy="27161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 Box 1393">
            <a:extLst>
              <a:ext uri="{FF2B5EF4-FFF2-40B4-BE49-F238E27FC236}">
                <a16:creationId xmlns:a16="http://schemas.microsoft.com/office/drawing/2014/main" id="{83EAACF0-E731-4960-B84C-76636F7C9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5511" y="4365620"/>
            <a:ext cx="2101850" cy="43088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2C3E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/>
              </a:rPr>
              <a:t>ICS 215</a:t>
            </a: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2C3E5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/>
            </a:endParaRPr>
          </a:p>
        </p:txBody>
      </p:sp>
      <p:sp>
        <p:nvSpPr>
          <p:cNvPr id="10248" name="Rectangle 1398">
            <a:extLst>
              <a:ext uri="{FF2B5EF4-FFF2-40B4-BE49-F238E27FC236}">
                <a16:creationId xmlns:a16="http://schemas.microsoft.com/office/drawing/2014/main" id="{AE6D4229-F1FD-489F-B9B7-4D261724D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" y="4731644"/>
            <a:ext cx="4864100" cy="92333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aseline="0" dirty="0">
                <a:solidFill>
                  <a:srgbClr val="000000"/>
                </a:solidFill>
                <a:cs typeface="Arial" panose="020B0604020202020204" pitchFamily="34" charset="0"/>
              </a:rPr>
              <a:t>Gives d</a:t>
            </a:r>
            <a:r>
              <a:rPr kumimoji="0" lang="en-US" altLang="en-US" u="none" strike="noStrike" kern="1200" cap="none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irection on which resources (quantity, kind, type) to be deployed and their work assignment to meet the Incident Objectives.</a:t>
            </a:r>
          </a:p>
        </p:txBody>
      </p:sp>
      <p:sp>
        <p:nvSpPr>
          <p:cNvPr id="10249" name="Rectangle 1399">
            <a:extLst>
              <a:ext uri="{FF2B5EF4-FFF2-40B4-BE49-F238E27FC236}">
                <a16:creationId xmlns:a16="http://schemas.microsoft.com/office/drawing/2014/main" id="{929E5A83-FD94-4C6E-A32F-1766A8080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4226" y="4731644"/>
            <a:ext cx="3858566" cy="92333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Identifies safety hazards/risks faced by these resources and mitigation strategies to be employed.</a:t>
            </a:r>
          </a:p>
        </p:txBody>
      </p:sp>
      <p:sp>
        <p:nvSpPr>
          <p:cNvPr id="10250" name="Text Box 1401">
            <a:extLst>
              <a:ext uri="{FF2B5EF4-FFF2-40B4-BE49-F238E27FC236}">
                <a16:creationId xmlns:a16="http://schemas.microsoft.com/office/drawing/2014/main" id="{84CD5E2F-92E5-4EB2-8184-28FBEFD132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1357" y="2398364"/>
            <a:ext cx="1787525" cy="83099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88C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/>
              </a:rPr>
              <a:t>Resource and assignment  data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0F4D9CB-42FD-403B-B98D-5E17B1A57CC8}"/>
              </a:ext>
            </a:extLst>
          </p:cNvPr>
          <p:cNvSpPr/>
          <p:nvPr/>
        </p:nvSpPr>
        <p:spPr>
          <a:xfrm>
            <a:off x="4584633" y="3378697"/>
            <a:ext cx="745434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E74C3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17925-CCA3-4327-AE07-E724D6DE2A6D}"/>
              </a:ext>
            </a:extLst>
          </p:cNvPr>
          <p:cNvSpPr/>
          <p:nvPr/>
        </p:nvSpPr>
        <p:spPr>
          <a:xfrm>
            <a:off x="4627704" y="1781813"/>
            <a:ext cx="745434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E74C3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3B08E7-1B95-4F36-A9FE-37C1127549E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45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3564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>
            <a:extLst>
              <a:ext uri="{FF2B5EF4-FFF2-40B4-BE49-F238E27FC236}">
                <a16:creationId xmlns:a16="http://schemas.microsoft.com/office/drawing/2014/main" id="{2B49109E-7106-4289-8E3A-ABE88904D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74655"/>
            <a:ext cx="7886700" cy="788091"/>
          </a:xfrm>
        </p:spPr>
        <p:txBody>
          <a:bodyPr/>
          <a:lstStyle/>
          <a:p>
            <a:pPr marL="2400300" indent="-2400300" eaLnBrk="1" hangingPunct="1"/>
            <a:r>
              <a:rPr lang="en-US" altLang="en-US" sz="3200" dirty="0"/>
              <a:t>Activity 3-3: ICS 215 and 215A Demonstration </a:t>
            </a:r>
          </a:p>
        </p:txBody>
      </p:sp>
      <p:sp>
        <p:nvSpPr>
          <p:cNvPr id="33795" name="Text Box 3">
            <a:extLst>
              <a:ext uri="{FF2B5EF4-FFF2-40B4-BE49-F238E27FC236}">
                <a16:creationId xmlns:a16="http://schemas.microsoft.com/office/drawing/2014/main" id="{244A1535-AC07-41FC-9CA7-3FA89A14F9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50" y="5340350"/>
            <a:ext cx="46497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1FAA43"/>
                </a:solidFill>
                <a:effectLst/>
                <a:uLnTx/>
                <a:uFillTx/>
              </a:rPr>
              <a:t>Total Time: 45 minutes</a:t>
            </a:r>
          </a:p>
        </p:txBody>
      </p:sp>
      <p:graphicFrame>
        <p:nvGraphicFramePr>
          <p:cNvPr id="6" name="Group 20">
            <a:extLst>
              <a:ext uri="{FF2B5EF4-FFF2-40B4-BE49-F238E27FC236}">
                <a16:creationId xmlns:a16="http://schemas.microsoft.com/office/drawing/2014/main" id="{DEF0A282-F6D6-476D-AE53-6BF5021DBF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4640606"/>
              </p:ext>
            </p:extLst>
          </p:nvPr>
        </p:nvGraphicFramePr>
        <p:xfrm>
          <a:off x="458788" y="1301301"/>
          <a:ext cx="8382000" cy="2122798"/>
        </p:xfrm>
        <a:graphic>
          <a:graphicData uri="http://schemas.openxmlformats.org/drawingml/2006/table">
            <a:tbl>
              <a:tblPr/>
              <a:tblGrid>
                <a:gridCol w="1338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3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77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45 min.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Instructors will demonstrate how to complete ICS Forms 215 and 215A.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48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Open Sans" panose="020B0606030504020204"/>
                        <a:cs typeface="Arial" charset="0"/>
                        <a:sym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4525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9000"/>
                        <a:buFont typeface="Arial" charset="0"/>
                        <a:buAutoNum type="arabicPeriod" startAt="2"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Open Sans" panose="020B0606030504020204"/>
                        <a:cs typeface="Arial" charset="0"/>
                        <a:sym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CC3321-FBA1-4FA4-9481-859C6BBDDC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46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4074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83FDB3FE-04E3-4C73-A0C2-EDB3E7B751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3838" y="366713"/>
            <a:ext cx="11604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E5D58AFA-869E-433C-B762-3D047A4301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3038" y="277813"/>
            <a:ext cx="1244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      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2D0AEFEF-F85C-4784-8457-0E4E6A989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5300" y="469900"/>
            <a:ext cx="995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293" name="Line 5">
            <a:extLst>
              <a:ext uri="{FF2B5EF4-FFF2-40B4-BE49-F238E27FC236}">
                <a16:creationId xmlns:a16="http://schemas.microsoft.com/office/drawing/2014/main" id="{FAC070B5-2431-4DA1-A5CE-0AB5996DF5B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3988" y="252413"/>
            <a:ext cx="8685212" cy="25400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295" name="Line 7">
            <a:extLst>
              <a:ext uri="{FF2B5EF4-FFF2-40B4-BE49-F238E27FC236}">
                <a16:creationId xmlns:a16="http://schemas.microsoft.com/office/drawing/2014/main" id="{EBE24678-0094-4C60-9135-89F2DD08E2B9}"/>
              </a:ext>
            </a:extLst>
          </p:cNvPr>
          <p:cNvSpPr>
            <a:spLocks noChangeShapeType="1"/>
          </p:cNvSpPr>
          <p:nvPr/>
        </p:nvSpPr>
        <p:spPr bwMode="auto">
          <a:xfrm>
            <a:off x="4657730" y="277813"/>
            <a:ext cx="0" cy="3349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298" name="Rectangle 12">
            <a:extLst>
              <a:ext uri="{FF2B5EF4-FFF2-40B4-BE49-F238E27FC236}">
                <a16:creationId xmlns:a16="http://schemas.microsoft.com/office/drawing/2014/main" id="{5FFFC6BF-D548-4521-9E92-E0FBF8AD1A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050" y="5483225"/>
            <a:ext cx="1541463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299" name="Rectangle 13">
            <a:extLst>
              <a:ext uri="{FF2B5EF4-FFF2-40B4-BE49-F238E27FC236}">
                <a16:creationId xmlns:a16="http://schemas.microsoft.com/office/drawing/2014/main" id="{93E253E3-452A-45DE-9A15-9B2ED129F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483225"/>
            <a:ext cx="15430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00" name="Rectangle 14">
            <a:extLst>
              <a:ext uri="{FF2B5EF4-FFF2-40B4-BE49-F238E27FC236}">
                <a16:creationId xmlns:a16="http://schemas.microsoft.com/office/drawing/2014/main" id="{CC454A7A-4871-4E22-A2DF-31D11C952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050" y="5076825"/>
            <a:ext cx="1541463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01" name="Rectangle 15">
            <a:extLst>
              <a:ext uri="{FF2B5EF4-FFF2-40B4-BE49-F238E27FC236}">
                <a16:creationId xmlns:a16="http://schemas.microsoft.com/office/drawing/2014/main" id="{EAD4D9DC-4AF5-4896-9133-BE1FA3DA3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118100"/>
            <a:ext cx="154305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02" name="Rectangle 16">
            <a:extLst>
              <a:ext uri="{FF2B5EF4-FFF2-40B4-BE49-F238E27FC236}">
                <a16:creationId xmlns:a16="http://schemas.microsoft.com/office/drawing/2014/main" id="{793ABEBD-5F30-4B01-A9BD-07CDE038F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050" y="4665663"/>
            <a:ext cx="15414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03" name="Rectangle 17">
            <a:extLst>
              <a:ext uri="{FF2B5EF4-FFF2-40B4-BE49-F238E27FC236}">
                <a16:creationId xmlns:a16="http://schemas.microsoft.com/office/drawing/2014/main" id="{3E39AB68-D28D-4E93-986B-D2775679E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665663"/>
            <a:ext cx="15430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04" name="Rectangle 18">
            <a:extLst>
              <a:ext uri="{FF2B5EF4-FFF2-40B4-BE49-F238E27FC236}">
                <a16:creationId xmlns:a16="http://schemas.microsoft.com/office/drawing/2014/main" id="{83E4D074-B8D3-41F3-9180-785F20B2C0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050" y="4256088"/>
            <a:ext cx="15414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05" name="Rectangle 19">
            <a:extLst>
              <a:ext uri="{FF2B5EF4-FFF2-40B4-BE49-F238E27FC236}">
                <a16:creationId xmlns:a16="http://schemas.microsoft.com/office/drawing/2014/main" id="{878B0483-6964-4F32-BB97-1A55078B7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256088"/>
            <a:ext cx="15430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06" name="Rectangle 20">
            <a:extLst>
              <a:ext uri="{FF2B5EF4-FFF2-40B4-BE49-F238E27FC236}">
                <a16:creationId xmlns:a16="http://schemas.microsoft.com/office/drawing/2014/main" id="{89913F6D-447E-47BB-8F0E-15BA28309A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050" y="3846513"/>
            <a:ext cx="1541463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07" name="Rectangle 21">
            <a:extLst>
              <a:ext uri="{FF2B5EF4-FFF2-40B4-BE49-F238E27FC236}">
                <a16:creationId xmlns:a16="http://schemas.microsoft.com/office/drawing/2014/main" id="{F398C7C3-F712-406B-9DE0-E27D640E93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846513"/>
            <a:ext cx="121920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08" name="Rectangle 22">
            <a:extLst>
              <a:ext uri="{FF2B5EF4-FFF2-40B4-BE49-F238E27FC236}">
                <a16:creationId xmlns:a16="http://schemas.microsoft.com/office/drawing/2014/main" id="{0AD8C061-3720-42DE-BCA9-D05A08B9B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050" y="3438525"/>
            <a:ext cx="15414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09" name="Rectangle 23">
            <a:extLst>
              <a:ext uri="{FF2B5EF4-FFF2-40B4-BE49-F238E27FC236}">
                <a16:creationId xmlns:a16="http://schemas.microsoft.com/office/drawing/2014/main" id="{5D623C04-1CC5-4734-842D-B914AF350F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429000"/>
            <a:ext cx="15430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10" name="Rectangle 24">
            <a:extLst>
              <a:ext uri="{FF2B5EF4-FFF2-40B4-BE49-F238E27FC236}">
                <a16:creationId xmlns:a16="http://schemas.microsoft.com/office/drawing/2014/main" id="{CCA202DA-B1AD-42ED-BABD-41DBAA860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050" y="3028950"/>
            <a:ext cx="1541463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11" name="Rectangle 25">
            <a:extLst>
              <a:ext uri="{FF2B5EF4-FFF2-40B4-BE49-F238E27FC236}">
                <a16:creationId xmlns:a16="http://schemas.microsoft.com/office/drawing/2014/main" id="{9991D3F9-10F8-46EE-8FEE-99F76A1E38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28950"/>
            <a:ext cx="15430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12" name="Rectangle 26">
            <a:extLst>
              <a:ext uri="{FF2B5EF4-FFF2-40B4-BE49-F238E27FC236}">
                <a16:creationId xmlns:a16="http://schemas.microsoft.com/office/drawing/2014/main" id="{1388588A-074E-4D72-86B5-CCFFD1AD21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050" y="2620963"/>
            <a:ext cx="15414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13" name="Rectangle 27">
            <a:extLst>
              <a:ext uri="{FF2B5EF4-FFF2-40B4-BE49-F238E27FC236}">
                <a16:creationId xmlns:a16="http://schemas.microsoft.com/office/drawing/2014/main" id="{F8E67EF7-CEC8-4F74-8298-3E5461019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620963"/>
            <a:ext cx="457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14" name="Rectangle 28">
            <a:extLst>
              <a:ext uri="{FF2B5EF4-FFF2-40B4-BE49-F238E27FC236}">
                <a16:creationId xmlns:a16="http://schemas.microsoft.com/office/drawing/2014/main" id="{62546282-9A6D-4166-B78F-C2432A3CF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050" y="2209800"/>
            <a:ext cx="15414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15" name="Rectangle 29">
            <a:extLst>
              <a:ext uri="{FF2B5EF4-FFF2-40B4-BE49-F238E27FC236}">
                <a16:creationId xmlns:a16="http://schemas.microsoft.com/office/drawing/2014/main" id="{60E853F5-BBF4-4FD4-9BFC-A3F4DBEDB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09800"/>
            <a:ext cx="15430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16" name="Rectangle 30">
            <a:extLst>
              <a:ext uri="{FF2B5EF4-FFF2-40B4-BE49-F238E27FC236}">
                <a16:creationId xmlns:a16="http://schemas.microsoft.com/office/drawing/2014/main" id="{C74BB82F-78FC-4B7C-940B-DD9DA500C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050" y="1801813"/>
            <a:ext cx="1541463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17" name="Rectangle 31">
            <a:extLst>
              <a:ext uri="{FF2B5EF4-FFF2-40B4-BE49-F238E27FC236}">
                <a16:creationId xmlns:a16="http://schemas.microsoft.com/office/drawing/2014/main" id="{01E1A648-9B34-416A-AF53-51C30B70E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801813"/>
            <a:ext cx="154305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18" name="Rectangle 32">
            <a:extLst>
              <a:ext uri="{FF2B5EF4-FFF2-40B4-BE49-F238E27FC236}">
                <a16:creationId xmlns:a16="http://schemas.microsoft.com/office/drawing/2014/main" id="{EA56D292-2102-42BF-8EE1-075FA4E8B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605213" y="2095500"/>
            <a:ext cx="2819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537" name="Rectangle 33">
            <a:extLst>
              <a:ext uri="{FF2B5EF4-FFF2-40B4-BE49-F238E27FC236}">
                <a16:creationId xmlns:a16="http://schemas.microsoft.com/office/drawing/2014/main" id="{D51AF819-FE3A-4C4F-963F-C87B6FFAF9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925" y="1409164"/>
            <a:ext cx="3810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</a:t>
            </a:r>
          </a:p>
        </p:txBody>
      </p:sp>
      <p:sp>
        <p:nvSpPr>
          <p:cNvPr id="12333" name="Line 47">
            <a:extLst>
              <a:ext uri="{FF2B5EF4-FFF2-40B4-BE49-F238E27FC236}">
                <a16:creationId xmlns:a16="http://schemas.microsoft.com/office/drawing/2014/main" id="{75A90D83-6B26-4941-9B92-5D0F860E9D02}"/>
              </a:ext>
            </a:extLst>
          </p:cNvPr>
          <p:cNvSpPr>
            <a:spLocks noChangeShapeType="1"/>
          </p:cNvSpPr>
          <p:nvPr/>
        </p:nvSpPr>
        <p:spPr bwMode="auto">
          <a:xfrm>
            <a:off x="812800" y="614363"/>
            <a:ext cx="9525" cy="525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37" name="Line 51">
            <a:extLst>
              <a:ext uri="{FF2B5EF4-FFF2-40B4-BE49-F238E27FC236}">
                <a16:creationId xmlns:a16="http://schemas.microsoft.com/office/drawing/2014/main" id="{D98D5589-2899-4CE6-B644-8F8030D70E0C}"/>
              </a:ext>
            </a:extLst>
          </p:cNvPr>
          <p:cNvSpPr>
            <a:spLocks noChangeShapeType="1"/>
          </p:cNvSpPr>
          <p:nvPr/>
        </p:nvSpPr>
        <p:spPr bwMode="auto">
          <a:xfrm>
            <a:off x="157159" y="3024187"/>
            <a:ext cx="8682041" cy="23813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38" name="Line 52">
            <a:extLst>
              <a:ext uri="{FF2B5EF4-FFF2-40B4-BE49-F238E27FC236}">
                <a16:creationId xmlns:a16="http://schemas.microsoft.com/office/drawing/2014/main" id="{715C4727-E6FB-4C00-95F6-A09F4725CD94}"/>
              </a:ext>
            </a:extLst>
          </p:cNvPr>
          <p:cNvSpPr>
            <a:spLocks noChangeShapeType="1"/>
          </p:cNvSpPr>
          <p:nvPr/>
        </p:nvSpPr>
        <p:spPr bwMode="auto">
          <a:xfrm>
            <a:off x="149225" y="3440103"/>
            <a:ext cx="6697663" cy="7948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39" name="Line 53">
            <a:extLst>
              <a:ext uri="{FF2B5EF4-FFF2-40B4-BE49-F238E27FC236}">
                <a16:creationId xmlns:a16="http://schemas.microsoft.com/office/drawing/2014/main" id="{A2CC9B69-7E5E-468A-9B44-160FA4C00ADF}"/>
              </a:ext>
            </a:extLst>
          </p:cNvPr>
          <p:cNvSpPr>
            <a:spLocks noChangeShapeType="1"/>
          </p:cNvSpPr>
          <p:nvPr/>
        </p:nvSpPr>
        <p:spPr bwMode="auto">
          <a:xfrm>
            <a:off x="141305" y="3843334"/>
            <a:ext cx="8691545" cy="7939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40" name="Line 54">
            <a:extLst>
              <a:ext uri="{FF2B5EF4-FFF2-40B4-BE49-F238E27FC236}">
                <a16:creationId xmlns:a16="http://schemas.microsoft.com/office/drawing/2014/main" id="{2AFCFD4C-2264-4192-A65B-ADEB19C582D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1305" y="4252915"/>
            <a:ext cx="8683608" cy="1111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41" name="Line 55">
            <a:extLst>
              <a:ext uri="{FF2B5EF4-FFF2-40B4-BE49-F238E27FC236}">
                <a16:creationId xmlns:a16="http://schemas.microsoft.com/office/drawing/2014/main" id="{A1ABA76A-11DD-4BB6-87B4-00054DAA545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1305" y="4659311"/>
            <a:ext cx="8691545" cy="14288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42" name="Line 56">
            <a:extLst>
              <a:ext uri="{FF2B5EF4-FFF2-40B4-BE49-F238E27FC236}">
                <a16:creationId xmlns:a16="http://schemas.microsoft.com/office/drawing/2014/main" id="{E82EDC9E-07FA-4D56-90F1-A925CF597F83}"/>
              </a:ext>
            </a:extLst>
          </p:cNvPr>
          <p:cNvSpPr>
            <a:spLocks noChangeShapeType="1"/>
          </p:cNvSpPr>
          <p:nvPr/>
        </p:nvSpPr>
        <p:spPr bwMode="auto">
          <a:xfrm>
            <a:off x="3467100" y="1395413"/>
            <a:ext cx="4763" cy="447198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47" name="Rectangle 61">
            <a:extLst>
              <a:ext uri="{FF2B5EF4-FFF2-40B4-BE49-F238E27FC236}">
                <a16:creationId xmlns:a16="http://schemas.microsoft.com/office/drawing/2014/main" id="{6A07153D-9245-4639-B0E7-7D427C20D7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82" y="2089150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48" name="Rectangle 62">
            <a:extLst>
              <a:ext uri="{FF2B5EF4-FFF2-40B4-BE49-F238E27FC236}">
                <a16:creationId xmlns:a16="http://schemas.microsoft.com/office/drawing/2014/main" id="{CD13649F-2368-4389-A7E1-2EF9CDEBC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82" y="1954213"/>
            <a:ext cx="3150392" cy="1349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49" name="Rectangle 63">
            <a:extLst>
              <a:ext uri="{FF2B5EF4-FFF2-40B4-BE49-F238E27FC236}">
                <a16:creationId xmlns:a16="http://schemas.microsoft.com/office/drawing/2014/main" id="{BB00C6A9-06C3-494E-8781-2BAB6E0289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82" y="1809260"/>
            <a:ext cx="495300" cy="14495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51" name="Rectangle 65">
            <a:extLst>
              <a:ext uri="{FF2B5EF4-FFF2-40B4-BE49-F238E27FC236}">
                <a16:creationId xmlns:a16="http://schemas.microsoft.com/office/drawing/2014/main" id="{85CCAA6E-1423-4C81-A832-FDD88C8FB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2497138"/>
            <a:ext cx="495300" cy="1349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52" name="Rectangle 66">
            <a:extLst>
              <a:ext uri="{FF2B5EF4-FFF2-40B4-BE49-F238E27FC236}">
                <a16:creationId xmlns:a16="http://schemas.microsoft.com/office/drawing/2014/main" id="{FD2D1BEC-DE26-4216-A0A8-62987939E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81" y="2362200"/>
            <a:ext cx="3150393" cy="1349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53" name="Rectangle 67">
            <a:extLst>
              <a:ext uri="{FF2B5EF4-FFF2-40B4-BE49-F238E27FC236}">
                <a16:creationId xmlns:a16="http://schemas.microsoft.com/office/drawing/2014/main" id="{E08325E8-EF61-420E-8E3A-BBCBE76C5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82" y="2225675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55" name="Rectangle 69">
            <a:extLst>
              <a:ext uri="{FF2B5EF4-FFF2-40B4-BE49-F238E27FC236}">
                <a16:creationId xmlns:a16="http://schemas.microsoft.com/office/drawing/2014/main" id="{B88E46D4-0FE2-4313-86AD-F1FD9CA6D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2903538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56" name="Rectangle 70">
            <a:extLst>
              <a:ext uri="{FF2B5EF4-FFF2-40B4-BE49-F238E27FC236}">
                <a16:creationId xmlns:a16="http://schemas.microsoft.com/office/drawing/2014/main" id="{47A6517C-24D1-4EEB-90D5-C53D8594CD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2768600"/>
            <a:ext cx="3148011" cy="1349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57" name="Rectangle 71">
            <a:extLst>
              <a:ext uri="{FF2B5EF4-FFF2-40B4-BE49-F238E27FC236}">
                <a16:creationId xmlns:a16="http://schemas.microsoft.com/office/drawing/2014/main" id="{E3124B77-6EB0-49AF-9E64-A23520F7B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2632075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59" name="Rectangle 73">
            <a:extLst>
              <a:ext uri="{FF2B5EF4-FFF2-40B4-BE49-F238E27FC236}">
                <a16:creationId xmlns:a16="http://schemas.microsoft.com/office/drawing/2014/main" id="{E14B3583-35B2-4FD6-8D4D-394FC2BF4E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3311525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60" name="Rectangle 74">
            <a:extLst>
              <a:ext uri="{FF2B5EF4-FFF2-40B4-BE49-F238E27FC236}">
                <a16:creationId xmlns:a16="http://schemas.microsoft.com/office/drawing/2014/main" id="{67136B0D-1753-43A6-B991-839BC2F43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3176588"/>
            <a:ext cx="3145536" cy="1349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61" name="Rectangle 75">
            <a:extLst>
              <a:ext uri="{FF2B5EF4-FFF2-40B4-BE49-F238E27FC236}">
                <a16:creationId xmlns:a16="http://schemas.microsoft.com/office/drawing/2014/main" id="{94FCF977-27F8-40A0-B7AF-B3473E8C2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3040063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63" name="Rectangle 77">
            <a:extLst>
              <a:ext uri="{FF2B5EF4-FFF2-40B4-BE49-F238E27FC236}">
                <a16:creationId xmlns:a16="http://schemas.microsoft.com/office/drawing/2014/main" id="{22B1C9E0-C32F-4564-8772-C8CCE073F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3719513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64" name="Rectangle 78">
            <a:extLst>
              <a:ext uri="{FF2B5EF4-FFF2-40B4-BE49-F238E27FC236}">
                <a16:creationId xmlns:a16="http://schemas.microsoft.com/office/drawing/2014/main" id="{B71DCC9E-9F25-4BDE-B61F-1851A2472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3584575"/>
            <a:ext cx="3154680" cy="1349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65" name="Rectangle 79">
            <a:extLst>
              <a:ext uri="{FF2B5EF4-FFF2-40B4-BE49-F238E27FC236}">
                <a16:creationId xmlns:a16="http://schemas.microsoft.com/office/drawing/2014/main" id="{7AA238B4-8E2D-4277-AC41-BB4EFA056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3448050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67" name="Rectangle 81">
            <a:extLst>
              <a:ext uri="{FF2B5EF4-FFF2-40B4-BE49-F238E27FC236}">
                <a16:creationId xmlns:a16="http://schemas.microsoft.com/office/drawing/2014/main" id="{02F9925C-BF79-4ED0-8CDC-69D419DE2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4127500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68" name="Rectangle 82">
            <a:extLst>
              <a:ext uri="{FF2B5EF4-FFF2-40B4-BE49-F238E27FC236}">
                <a16:creationId xmlns:a16="http://schemas.microsoft.com/office/drawing/2014/main" id="{47B9E85B-D68D-4799-A6D1-24206D9A85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1" y="3992563"/>
            <a:ext cx="3154680" cy="1349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69" name="Rectangle 83">
            <a:extLst>
              <a:ext uri="{FF2B5EF4-FFF2-40B4-BE49-F238E27FC236}">
                <a16:creationId xmlns:a16="http://schemas.microsoft.com/office/drawing/2014/main" id="{96E1B168-6E0E-458C-B88B-976F5B2DB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3856038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72" name="Rectangle 86">
            <a:extLst>
              <a:ext uri="{FF2B5EF4-FFF2-40B4-BE49-F238E27FC236}">
                <a16:creationId xmlns:a16="http://schemas.microsoft.com/office/drawing/2014/main" id="{2DBAB27E-C454-4077-BDC0-51E0ADEC0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1" y="4400550"/>
            <a:ext cx="3154680" cy="1349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73" name="Rectangle 87">
            <a:extLst>
              <a:ext uri="{FF2B5EF4-FFF2-40B4-BE49-F238E27FC236}">
                <a16:creationId xmlns:a16="http://schemas.microsoft.com/office/drawing/2014/main" id="{FDCBAE66-988B-4EC5-846F-42C66B289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4264025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77" name="Rectangle 91">
            <a:extLst>
              <a:ext uri="{FF2B5EF4-FFF2-40B4-BE49-F238E27FC236}">
                <a16:creationId xmlns:a16="http://schemas.microsoft.com/office/drawing/2014/main" id="{1E82DD3B-8D12-4F9C-9A0C-D312AB1167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1" y="4811152"/>
            <a:ext cx="3154680" cy="1349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79" name="Rectangle 93">
            <a:extLst>
              <a:ext uri="{FF2B5EF4-FFF2-40B4-BE49-F238E27FC236}">
                <a16:creationId xmlns:a16="http://schemas.microsoft.com/office/drawing/2014/main" id="{88049CE6-F9EE-49BC-8C83-3B2384216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5349875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80" name="Rectangle 94">
            <a:extLst>
              <a:ext uri="{FF2B5EF4-FFF2-40B4-BE49-F238E27FC236}">
                <a16:creationId xmlns:a16="http://schemas.microsoft.com/office/drawing/2014/main" id="{403396D2-EA8A-4647-8BDF-0082FBE98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5214938"/>
            <a:ext cx="3154680" cy="1349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83" name="Rectangle 97">
            <a:extLst>
              <a:ext uri="{FF2B5EF4-FFF2-40B4-BE49-F238E27FC236}">
                <a16:creationId xmlns:a16="http://schemas.microsoft.com/office/drawing/2014/main" id="{784AB391-F211-49BB-8712-93B6CEE04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5757863"/>
            <a:ext cx="49530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84" name="Rectangle 98">
            <a:extLst>
              <a:ext uri="{FF2B5EF4-FFF2-40B4-BE49-F238E27FC236}">
                <a16:creationId xmlns:a16="http://schemas.microsoft.com/office/drawing/2014/main" id="{DF509F1A-8C19-4AC4-A713-AE7026BC0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5622925"/>
            <a:ext cx="3154680" cy="1349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87" name="Rectangle 101">
            <a:extLst>
              <a:ext uri="{FF2B5EF4-FFF2-40B4-BE49-F238E27FC236}">
                <a16:creationId xmlns:a16="http://schemas.microsoft.com/office/drawing/2014/main" id="{3672A0E3-F9E4-4E42-8974-E4CF8277E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5486400"/>
            <a:ext cx="4254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88" name="Rectangle 102">
            <a:extLst>
              <a:ext uri="{FF2B5EF4-FFF2-40B4-BE49-F238E27FC236}">
                <a16:creationId xmlns:a16="http://schemas.microsoft.com/office/drawing/2014/main" id="{392E4B42-BD2A-4CA0-BAED-C8C3581EE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5125" y="5486400"/>
            <a:ext cx="428625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89" name="Rectangle 103">
            <a:extLst>
              <a:ext uri="{FF2B5EF4-FFF2-40B4-BE49-F238E27FC236}">
                <a16:creationId xmlns:a16="http://schemas.microsoft.com/office/drawing/2014/main" id="{2DBE42CC-9159-45E2-8461-478288D55D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9675" y="5486400"/>
            <a:ext cx="4254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90" name="Rectangle 104">
            <a:extLst>
              <a:ext uri="{FF2B5EF4-FFF2-40B4-BE49-F238E27FC236}">
                <a16:creationId xmlns:a16="http://schemas.microsoft.com/office/drawing/2014/main" id="{06AAA148-3D2F-4EF1-B4DB-F9E8A40AE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38" y="5486400"/>
            <a:ext cx="427037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91" name="Rectangle 105">
            <a:extLst>
              <a:ext uri="{FF2B5EF4-FFF2-40B4-BE49-F238E27FC236}">
                <a16:creationId xmlns:a16="http://schemas.microsoft.com/office/drawing/2014/main" id="{F05D1F8A-7088-47BC-91F3-04663470CA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5486400"/>
            <a:ext cx="427038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92" name="Rectangle 106">
            <a:extLst>
              <a:ext uri="{FF2B5EF4-FFF2-40B4-BE49-F238E27FC236}">
                <a16:creationId xmlns:a16="http://schemas.microsoft.com/office/drawing/2014/main" id="{A8E0ED34-765C-42D3-BF08-A398318E4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5078413"/>
            <a:ext cx="4254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93" name="Rectangle 107">
            <a:extLst>
              <a:ext uri="{FF2B5EF4-FFF2-40B4-BE49-F238E27FC236}">
                <a16:creationId xmlns:a16="http://schemas.microsoft.com/office/drawing/2014/main" id="{D4BFDFB7-A901-461D-B060-B4329CC22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5125" y="5078413"/>
            <a:ext cx="42862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94" name="Rectangle 108">
            <a:extLst>
              <a:ext uri="{FF2B5EF4-FFF2-40B4-BE49-F238E27FC236}">
                <a16:creationId xmlns:a16="http://schemas.microsoft.com/office/drawing/2014/main" id="{BCCB0201-37F7-4086-88B2-6D39D109B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9675" y="5078413"/>
            <a:ext cx="4254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95" name="Rectangle 109">
            <a:extLst>
              <a:ext uri="{FF2B5EF4-FFF2-40B4-BE49-F238E27FC236}">
                <a16:creationId xmlns:a16="http://schemas.microsoft.com/office/drawing/2014/main" id="{8FE4CDAD-3C7D-4A57-A47E-A30420687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38" y="5078413"/>
            <a:ext cx="427037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96" name="Rectangle 110">
            <a:extLst>
              <a:ext uri="{FF2B5EF4-FFF2-40B4-BE49-F238E27FC236}">
                <a16:creationId xmlns:a16="http://schemas.microsoft.com/office/drawing/2014/main" id="{332E4608-6DCD-4EBA-B4D6-989BBF9944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5078413"/>
            <a:ext cx="427038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97" name="Rectangle 111">
            <a:extLst>
              <a:ext uri="{FF2B5EF4-FFF2-40B4-BE49-F238E27FC236}">
                <a16:creationId xmlns:a16="http://schemas.microsoft.com/office/drawing/2014/main" id="{12A35103-25AF-4863-8C9B-5C7226CB4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4670425"/>
            <a:ext cx="4254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98" name="Rectangle 112">
            <a:extLst>
              <a:ext uri="{FF2B5EF4-FFF2-40B4-BE49-F238E27FC236}">
                <a16:creationId xmlns:a16="http://schemas.microsoft.com/office/drawing/2014/main" id="{ED919417-6D0D-4562-966D-CDFF7A6A9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5125" y="4670425"/>
            <a:ext cx="428625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399" name="Rectangle 113">
            <a:extLst>
              <a:ext uri="{FF2B5EF4-FFF2-40B4-BE49-F238E27FC236}">
                <a16:creationId xmlns:a16="http://schemas.microsoft.com/office/drawing/2014/main" id="{FB17A388-D1F7-43AD-9CD9-5A4FC5C3C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9675" y="4670425"/>
            <a:ext cx="4254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00" name="Rectangle 114">
            <a:extLst>
              <a:ext uri="{FF2B5EF4-FFF2-40B4-BE49-F238E27FC236}">
                <a16:creationId xmlns:a16="http://schemas.microsoft.com/office/drawing/2014/main" id="{BF25E367-266A-403C-AC99-ED67CA848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38" y="4670425"/>
            <a:ext cx="427037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01" name="Rectangle 115">
            <a:extLst>
              <a:ext uri="{FF2B5EF4-FFF2-40B4-BE49-F238E27FC236}">
                <a16:creationId xmlns:a16="http://schemas.microsoft.com/office/drawing/2014/main" id="{447E27E8-E533-4730-9DBB-378C78778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4724400"/>
            <a:ext cx="6096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02" name="Rectangle 116">
            <a:extLst>
              <a:ext uri="{FF2B5EF4-FFF2-40B4-BE49-F238E27FC236}">
                <a16:creationId xmlns:a16="http://schemas.microsoft.com/office/drawing/2014/main" id="{B3B94C12-CCA1-440F-90D2-E7E32F43D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4262438"/>
            <a:ext cx="4254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03" name="Rectangle 117">
            <a:extLst>
              <a:ext uri="{FF2B5EF4-FFF2-40B4-BE49-F238E27FC236}">
                <a16:creationId xmlns:a16="http://schemas.microsoft.com/office/drawing/2014/main" id="{E128936C-82CD-4199-A402-8826519BE0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5125" y="4262438"/>
            <a:ext cx="42862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04" name="Rectangle 118">
            <a:extLst>
              <a:ext uri="{FF2B5EF4-FFF2-40B4-BE49-F238E27FC236}">
                <a16:creationId xmlns:a16="http://schemas.microsoft.com/office/drawing/2014/main" id="{BF54A1DB-469C-49C3-9BD1-6AF7784AA4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9675" y="4262438"/>
            <a:ext cx="4254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05" name="Rectangle 119">
            <a:extLst>
              <a:ext uri="{FF2B5EF4-FFF2-40B4-BE49-F238E27FC236}">
                <a16:creationId xmlns:a16="http://schemas.microsoft.com/office/drawing/2014/main" id="{FEC4F4CA-AE9D-408F-B806-5DE34A575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38" y="4262438"/>
            <a:ext cx="427037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06" name="Rectangle 120">
            <a:extLst>
              <a:ext uri="{FF2B5EF4-FFF2-40B4-BE49-F238E27FC236}">
                <a16:creationId xmlns:a16="http://schemas.microsoft.com/office/drawing/2014/main" id="{E4935EBF-8C93-428A-9A53-F61053EEA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4262438"/>
            <a:ext cx="427038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07" name="Rectangle 121">
            <a:extLst>
              <a:ext uri="{FF2B5EF4-FFF2-40B4-BE49-F238E27FC236}">
                <a16:creationId xmlns:a16="http://schemas.microsoft.com/office/drawing/2014/main" id="{28D3FE38-13B2-4314-9324-F7BEEF327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3854450"/>
            <a:ext cx="4254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08" name="Rectangle 122">
            <a:extLst>
              <a:ext uri="{FF2B5EF4-FFF2-40B4-BE49-F238E27FC236}">
                <a16:creationId xmlns:a16="http://schemas.microsoft.com/office/drawing/2014/main" id="{6113CACA-2970-48D7-B6BA-CF6B168F7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3810000"/>
            <a:ext cx="428625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09" name="Rectangle 123">
            <a:extLst>
              <a:ext uri="{FF2B5EF4-FFF2-40B4-BE49-F238E27FC236}">
                <a16:creationId xmlns:a16="http://schemas.microsoft.com/office/drawing/2014/main" id="{B0536EC9-87A0-4131-8FF4-33229CB424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0" y="3810000"/>
            <a:ext cx="4254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10" name="Rectangle 124">
            <a:extLst>
              <a:ext uri="{FF2B5EF4-FFF2-40B4-BE49-F238E27FC236}">
                <a16:creationId xmlns:a16="http://schemas.microsoft.com/office/drawing/2014/main" id="{C36CA722-D9B8-490C-B697-86CF6206C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38" y="3854450"/>
            <a:ext cx="427037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11" name="Rectangle 125">
            <a:extLst>
              <a:ext uri="{FF2B5EF4-FFF2-40B4-BE49-F238E27FC236}">
                <a16:creationId xmlns:a16="http://schemas.microsoft.com/office/drawing/2014/main" id="{4FBCA0A3-1B8A-4717-9E33-4C18A5627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3854450"/>
            <a:ext cx="427038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12" name="Rectangle 126">
            <a:extLst>
              <a:ext uri="{FF2B5EF4-FFF2-40B4-BE49-F238E27FC236}">
                <a16:creationId xmlns:a16="http://schemas.microsoft.com/office/drawing/2014/main" id="{B01F5F6C-202C-4979-896D-2E78D1077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3448050"/>
            <a:ext cx="4254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13" name="Rectangle 127">
            <a:extLst>
              <a:ext uri="{FF2B5EF4-FFF2-40B4-BE49-F238E27FC236}">
                <a16:creationId xmlns:a16="http://schemas.microsoft.com/office/drawing/2014/main" id="{D5A9C30C-CC12-42E1-9B87-390689D1E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5125" y="3448050"/>
            <a:ext cx="4286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14" name="Rectangle 128">
            <a:extLst>
              <a:ext uri="{FF2B5EF4-FFF2-40B4-BE49-F238E27FC236}">
                <a16:creationId xmlns:a16="http://schemas.microsoft.com/office/drawing/2014/main" id="{8B5F8729-1878-4B7F-841A-092C82B9C9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9675" y="3448050"/>
            <a:ext cx="4254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15" name="Rectangle 129">
            <a:extLst>
              <a:ext uri="{FF2B5EF4-FFF2-40B4-BE49-F238E27FC236}">
                <a16:creationId xmlns:a16="http://schemas.microsoft.com/office/drawing/2014/main" id="{E4180811-D0EC-4125-80DD-6540B7A94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38" y="3448050"/>
            <a:ext cx="4270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17" name="Rectangle 131">
            <a:extLst>
              <a:ext uri="{FF2B5EF4-FFF2-40B4-BE49-F238E27FC236}">
                <a16:creationId xmlns:a16="http://schemas.microsoft.com/office/drawing/2014/main" id="{85AF36BC-1327-4BB6-B6A2-2194FADA9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3040063"/>
            <a:ext cx="4254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18" name="Rectangle 132">
            <a:extLst>
              <a:ext uri="{FF2B5EF4-FFF2-40B4-BE49-F238E27FC236}">
                <a16:creationId xmlns:a16="http://schemas.microsoft.com/office/drawing/2014/main" id="{F3BF53E7-2E25-4727-843E-766D3B19A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3048000"/>
            <a:ext cx="428625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19" name="Rectangle 133">
            <a:extLst>
              <a:ext uri="{FF2B5EF4-FFF2-40B4-BE49-F238E27FC236}">
                <a16:creationId xmlns:a16="http://schemas.microsoft.com/office/drawing/2014/main" id="{0AE25577-8588-4952-BA63-0D675B4E2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9675" y="3040063"/>
            <a:ext cx="4254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20" name="Rectangle 134">
            <a:extLst>
              <a:ext uri="{FF2B5EF4-FFF2-40B4-BE49-F238E27FC236}">
                <a16:creationId xmlns:a16="http://schemas.microsoft.com/office/drawing/2014/main" id="{FAFC42DB-6D98-48FA-93CB-3D45F94E0A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38" y="3040063"/>
            <a:ext cx="427037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21" name="Rectangle 135">
            <a:extLst>
              <a:ext uri="{FF2B5EF4-FFF2-40B4-BE49-F238E27FC236}">
                <a16:creationId xmlns:a16="http://schemas.microsoft.com/office/drawing/2014/main" id="{3FED3B0F-F023-41B5-BCBA-385425121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3581400"/>
            <a:ext cx="427038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22" name="Rectangle 136">
            <a:extLst>
              <a:ext uri="{FF2B5EF4-FFF2-40B4-BE49-F238E27FC236}">
                <a16:creationId xmlns:a16="http://schemas.microsoft.com/office/drawing/2014/main" id="{139D5467-A6D1-4473-87C9-F0B280C03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2632075"/>
            <a:ext cx="4254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23" name="Rectangle 137">
            <a:extLst>
              <a:ext uri="{FF2B5EF4-FFF2-40B4-BE49-F238E27FC236}">
                <a16:creationId xmlns:a16="http://schemas.microsoft.com/office/drawing/2014/main" id="{DCD7B330-CFFB-4B1D-90CF-0ADF676A9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5125" y="2632075"/>
            <a:ext cx="428625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24" name="Rectangle 138">
            <a:extLst>
              <a:ext uri="{FF2B5EF4-FFF2-40B4-BE49-F238E27FC236}">
                <a16:creationId xmlns:a16="http://schemas.microsoft.com/office/drawing/2014/main" id="{A71DE3B6-3DD2-42E1-8CDB-41265EE4E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9675" y="2632075"/>
            <a:ext cx="4254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25" name="Rectangle 139">
            <a:extLst>
              <a:ext uri="{FF2B5EF4-FFF2-40B4-BE49-F238E27FC236}">
                <a16:creationId xmlns:a16="http://schemas.microsoft.com/office/drawing/2014/main" id="{F84D7A07-670C-4B64-BF46-235B8A4B1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38" y="2632075"/>
            <a:ext cx="427037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26" name="Rectangle 140">
            <a:extLst>
              <a:ext uri="{FF2B5EF4-FFF2-40B4-BE49-F238E27FC236}">
                <a16:creationId xmlns:a16="http://schemas.microsoft.com/office/drawing/2014/main" id="{DE60DFBB-1DB8-4E9F-8FA1-E045C23BB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2632075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27" name="Rectangle 141">
            <a:extLst>
              <a:ext uri="{FF2B5EF4-FFF2-40B4-BE49-F238E27FC236}">
                <a16:creationId xmlns:a16="http://schemas.microsoft.com/office/drawing/2014/main" id="{572DB3D9-3455-45E6-B19D-D5B2F02CC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2224088"/>
            <a:ext cx="4254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28" name="Rectangle 142">
            <a:extLst>
              <a:ext uri="{FF2B5EF4-FFF2-40B4-BE49-F238E27FC236}">
                <a16:creationId xmlns:a16="http://schemas.microsoft.com/office/drawing/2014/main" id="{255473E5-AA13-45C1-8D13-2FD29AA3C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5125" y="2224088"/>
            <a:ext cx="42862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29" name="Rectangle 143">
            <a:extLst>
              <a:ext uri="{FF2B5EF4-FFF2-40B4-BE49-F238E27FC236}">
                <a16:creationId xmlns:a16="http://schemas.microsoft.com/office/drawing/2014/main" id="{160EE6B3-D4E5-4DEA-B7C2-D658D626D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9675" y="2224088"/>
            <a:ext cx="4254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30" name="Rectangle 144">
            <a:extLst>
              <a:ext uri="{FF2B5EF4-FFF2-40B4-BE49-F238E27FC236}">
                <a16:creationId xmlns:a16="http://schemas.microsoft.com/office/drawing/2014/main" id="{79339F6C-2758-42B1-87D9-5727714EAB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38" y="2224088"/>
            <a:ext cx="427037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31" name="Rectangle 145">
            <a:extLst>
              <a:ext uri="{FF2B5EF4-FFF2-40B4-BE49-F238E27FC236}">
                <a16:creationId xmlns:a16="http://schemas.microsoft.com/office/drawing/2014/main" id="{48BBCE94-D930-4207-8422-3D6E7F777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2224088"/>
            <a:ext cx="427038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32" name="Rectangle 146">
            <a:extLst>
              <a:ext uri="{FF2B5EF4-FFF2-40B4-BE49-F238E27FC236}">
                <a16:creationId xmlns:a16="http://schemas.microsoft.com/office/drawing/2014/main" id="{55F979F9-8F3E-4A9D-B2A6-24A5F3BFF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1816100"/>
            <a:ext cx="4254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33" name="Rectangle 147">
            <a:extLst>
              <a:ext uri="{FF2B5EF4-FFF2-40B4-BE49-F238E27FC236}">
                <a16:creationId xmlns:a16="http://schemas.microsoft.com/office/drawing/2014/main" id="{54DF3704-1BB9-4E7B-BE1D-54D5C18EA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5125" y="1816100"/>
            <a:ext cx="428625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34" name="Rectangle 148">
            <a:extLst>
              <a:ext uri="{FF2B5EF4-FFF2-40B4-BE49-F238E27FC236}">
                <a16:creationId xmlns:a16="http://schemas.microsoft.com/office/drawing/2014/main" id="{32412FD4-7A5C-4139-9F0F-E99C6EBE7F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9675" y="1816100"/>
            <a:ext cx="4254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35" name="Rectangle 149">
            <a:extLst>
              <a:ext uri="{FF2B5EF4-FFF2-40B4-BE49-F238E27FC236}">
                <a16:creationId xmlns:a16="http://schemas.microsoft.com/office/drawing/2014/main" id="{FCF4E325-7ACC-46AD-B784-DD41D743F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38" y="1816100"/>
            <a:ext cx="427037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36" name="Rectangle 150">
            <a:extLst>
              <a:ext uri="{FF2B5EF4-FFF2-40B4-BE49-F238E27FC236}">
                <a16:creationId xmlns:a16="http://schemas.microsoft.com/office/drawing/2014/main" id="{425D8F88-F262-4B15-B9FF-4BBF921A4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816100"/>
            <a:ext cx="427038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37" name="Rectangle 151">
            <a:extLst>
              <a:ext uri="{FF2B5EF4-FFF2-40B4-BE49-F238E27FC236}">
                <a16:creationId xmlns:a16="http://schemas.microsoft.com/office/drawing/2014/main" id="{6955CE0B-FDC2-44F3-936D-DF7D46043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1406525"/>
            <a:ext cx="4254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39" name="Rectangle 153">
            <a:extLst>
              <a:ext uri="{FF2B5EF4-FFF2-40B4-BE49-F238E27FC236}">
                <a16:creationId xmlns:a16="http://schemas.microsoft.com/office/drawing/2014/main" id="{E50611B5-0C7E-44A5-B194-D3378B062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9141" y="1406525"/>
            <a:ext cx="636946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40" name="Rectangle 154">
            <a:extLst>
              <a:ext uri="{FF2B5EF4-FFF2-40B4-BE49-F238E27FC236}">
                <a16:creationId xmlns:a16="http://schemas.microsoft.com/office/drawing/2014/main" id="{68E699CC-6C35-4587-BE58-BEBA51AF1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38" y="1406525"/>
            <a:ext cx="427037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41" name="Rectangle 155">
            <a:extLst>
              <a:ext uri="{FF2B5EF4-FFF2-40B4-BE49-F238E27FC236}">
                <a16:creationId xmlns:a16="http://schemas.microsoft.com/office/drawing/2014/main" id="{01E58C37-7B24-439D-92A7-A8636FC38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406525"/>
            <a:ext cx="427038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43" name="Line 157">
            <a:extLst>
              <a:ext uri="{FF2B5EF4-FFF2-40B4-BE49-F238E27FC236}">
                <a16:creationId xmlns:a16="http://schemas.microsoft.com/office/drawing/2014/main" id="{8E52161E-CAA5-4BE5-A9D7-134C439A014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1305" y="1801814"/>
            <a:ext cx="8697895" cy="156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44" name="Line 158">
            <a:extLst>
              <a:ext uri="{FF2B5EF4-FFF2-40B4-BE49-F238E27FC236}">
                <a16:creationId xmlns:a16="http://schemas.microsoft.com/office/drawing/2014/main" id="{DC8DD06A-B94D-401F-BD22-CA2245FDD86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9225" y="2210835"/>
            <a:ext cx="8689975" cy="2436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45" name="Line 159">
            <a:extLst>
              <a:ext uri="{FF2B5EF4-FFF2-40B4-BE49-F238E27FC236}">
                <a16:creationId xmlns:a16="http://schemas.microsoft.com/office/drawing/2014/main" id="{7B4FAA86-F08E-4CEF-AFB5-C1B916759EA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7159" y="2632073"/>
            <a:ext cx="8682041" cy="3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46" name="Line 161">
            <a:extLst>
              <a:ext uri="{FF2B5EF4-FFF2-40B4-BE49-F238E27FC236}">
                <a16:creationId xmlns:a16="http://schemas.microsoft.com/office/drawing/2014/main" id="{3513C4C9-DEA4-4997-94DF-2814F236AA82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5600" y="3448050"/>
            <a:ext cx="2133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50" name="Line 165">
            <a:extLst>
              <a:ext uri="{FF2B5EF4-FFF2-40B4-BE49-F238E27FC236}">
                <a16:creationId xmlns:a16="http://schemas.microsoft.com/office/drawing/2014/main" id="{5703FC88-7413-493E-A824-1935EDA11C3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9225" y="5078412"/>
            <a:ext cx="8689975" cy="142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51" name="Line 166">
            <a:extLst>
              <a:ext uri="{FF2B5EF4-FFF2-40B4-BE49-F238E27FC236}">
                <a16:creationId xmlns:a16="http://schemas.microsoft.com/office/drawing/2014/main" id="{289E13A9-AA1C-42D5-AAA7-F2DC62382052}"/>
              </a:ext>
            </a:extLst>
          </p:cNvPr>
          <p:cNvSpPr>
            <a:spLocks noChangeShapeType="1"/>
          </p:cNvSpPr>
          <p:nvPr/>
        </p:nvSpPr>
        <p:spPr bwMode="auto">
          <a:xfrm>
            <a:off x="141305" y="5486400"/>
            <a:ext cx="869789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53" name="Line 169">
            <a:extLst>
              <a:ext uri="{FF2B5EF4-FFF2-40B4-BE49-F238E27FC236}">
                <a16:creationId xmlns:a16="http://schemas.microsoft.com/office/drawing/2014/main" id="{5BD30BBD-863A-4ACC-8F15-AE506677ACE4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4889" y="619125"/>
            <a:ext cx="36511" cy="5248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54" name="Line 170">
            <a:extLst>
              <a:ext uri="{FF2B5EF4-FFF2-40B4-BE49-F238E27FC236}">
                <a16:creationId xmlns:a16="http://schemas.microsoft.com/office/drawing/2014/main" id="{824C531B-82E4-4862-88D8-E5A6B7214DF7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0700" y="619125"/>
            <a:ext cx="11113" cy="5275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55" name="Line 171">
            <a:extLst>
              <a:ext uri="{FF2B5EF4-FFF2-40B4-BE49-F238E27FC236}">
                <a16:creationId xmlns:a16="http://schemas.microsoft.com/office/drawing/2014/main" id="{D883745F-5CAB-4888-8D49-F15824AF4554}"/>
              </a:ext>
            </a:extLst>
          </p:cNvPr>
          <p:cNvSpPr>
            <a:spLocks noChangeShapeType="1"/>
          </p:cNvSpPr>
          <p:nvPr/>
        </p:nvSpPr>
        <p:spPr bwMode="auto">
          <a:xfrm>
            <a:off x="8526104" y="612775"/>
            <a:ext cx="8296" cy="52784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56" name="Line 172">
            <a:extLst>
              <a:ext uri="{FF2B5EF4-FFF2-40B4-BE49-F238E27FC236}">
                <a16:creationId xmlns:a16="http://schemas.microsoft.com/office/drawing/2014/main" id="{F87080DD-774C-4EDE-A1C9-9313980A883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39199" y="258763"/>
            <a:ext cx="3175" cy="5635625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57" name="Rectangle 173">
            <a:extLst>
              <a:ext uri="{FF2B5EF4-FFF2-40B4-BE49-F238E27FC236}">
                <a16:creationId xmlns:a16="http://schemas.microsoft.com/office/drawing/2014/main" id="{0ADE5BB3-5BAC-4244-8566-7D577CBBF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6538" y="6411913"/>
            <a:ext cx="11985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58" name="Rectangle 174">
            <a:extLst>
              <a:ext uri="{FF2B5EF4-FFF2-40B4-BE49-F238E27FC236}">
                <a16:creationId xmlns:a16="http://schemas.microsoft.com/office/drawing/2014/main" id="{AA81E022-DEF7-4528-AB42-1DA5CC467C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6400800"/>
            <a:ext cx="11985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59" name="Rectangle 175">
            <a:extLst>
              <a:ext uri="{FF2B5EF4-FFF2-40B4-BE49-F238E27FC236}">
                <a16:creationId xmlns:a16="http://schemas.microsoft.com/office/drawing/2014/main" id="{2144B99A-26D8-417B-BA76-50CB164D0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6411913"/>
            <a:ext cx="11969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60" name="Rectangle 176">
            <a:extLst>
              <a:ext uri="{FF2B5EF4-FFF2-40B4-BE49-F238E27FC236}">
                <a16:creationId xmlns:a16="http://schemas.microsoft.com/office/drawing/2014/main" id="{90755F9C-68B8-431E-B695-3C39627B66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6153150"/>
            <a:ext cx="119697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62" name="Line 178">
            <a:extLst>
              <a:ext uri="{FF2B5EF4-FFF2-40B4-BE49-F238E27FC236}">
                <a16:creationId xmlns:a16="http://schemas.microsoft.com/office/drawing/2014/main" id="{CDCC0F86-4E36-4113-AF0F-72A977595A0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27088" y="6153150"/>
            <a:ext cx="3148012" cy="95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63" name="Line 179">
            <a:extLst>
              <a:ext uri="{FF2B5EF4-FFF2-40B4-BE49-F238E27FC236}">
                <a16:creationId xmlns:a16="http://schemas.microsoft.com/office/drawing/2014/main" id="{C2467914-BA92-4D9E-A6E1-944CE4ACD7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27088" y="6426846"/>
            <a:ext cx="3178175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64" name="Line 180">
            <a:extLst>
              <a:ext uri="{FF2B5EF4-FFF2-40B4-BE49-F238E27FC236}">
                <a16:creationId xmlns:a16="http://schemas.microsoft.com/office/drawing/2014/main" id="{94C508E2-97DD-487F-ADB0-0A18AC0B3BF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5100" y="6701879"/>
            <a:ext cx="6463661" cy="4688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65" name="Line 181">
            <a:extLst>
              <a:ext uri="{FF2B5EF4-FFF2-40B4-BE49-F238E27FC236}">
                <a16:creationId xmlns:a16="http://schemas.microsoft.com/office/drawing/2014/main" id="{05E8DC93-2EF6-484E-9DE5-A74D4DC9207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3363" y="277813"/>
            <a:ext cx="12687" cy="6427787"/>
          </a:xfrm>
          <a:prstGeom prst="line">
            <a:avLst/>
          </a:prstGeom>
          <a:noFill/>
          <a:ln w="22225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66" name="Line 182">
            <a:extLst>
              <a:ext uri="{FF2B5EF4-FFF2-40B4-BE49-F238E27FC236}">
                <a16:creationId xmlns:a16="http://schemas.microsoft.com/office/drawing/2014/main" id="{A24F2FA5-8869-4255-9F03-5CDD9934E0C8}"/>
              </a:ext>
            </a:extLst>
          </p:cNvPr>
          <p:cNvSpPr>
            <a:spLocks noChangeShapeType="1"/>
          </p:cNvSpPr>
          <p:nvPr/>
        </p:nvSpPr>
        <p:spPr bwMode="auto">
          <a:xfrm>
            <a:off x="822325" y="5857875"/>
            <a:ext cx="4763" cy="8651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67" name="Line 183">
            <a:extLst>
              <a:ext uri="{FF2B5EF4-FFF2-40B4-BE49-F238E27FC236}">
                <a16:creationId xmlns:a16="http://schemas.microsoft.com/office/drawing/2014/main" id="{E2808DD9-BAA8-47F1-97CE-88CC439A2324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6538" y="5894388"/>
            <a:ext cx="0" cy="776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68" name="Text Box 184">
            <a:extLst>
              <a:ext uri="{FF2B5EF4-FFF2-40B4-BE49-F238E27FC236}">
                <a16:creationId xmlns:a16="http://schemas.microsoft.com/office/drawing/2014/main" id="{F4151EAE-C749-4B84-B4DD-F5EFF9C1B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257925"/>
            <a:ext cx="83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ICS-215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69" name="Text Box 185">
            <a:extLst>
              <a:ext uri="{FF2B5EF4-FFF2-40B4-BE49-F238E27FC236}">
                <a16:creationId xmlns:a16="http://schemas.microsoft.com/office/drawing/2014/main" id="{3B91B0B9-9AA0-4418-AFCD-8AF9F6361D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25" y="5930900"/>
            <a:ext cx="155733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Total Resources Required</a:t>
            </a:r>
          </a:p>
        </p:txBody>
      </p:sp>
      <p:sp>
        <p:nvSpPr>
          <p:cNvPr id="12470" name="Text Box 186">
            <a:extLst>
              <a:ext uri="{FF2B5EF4-FFF2-40B4-BE49-F238E27FC236}">
                <a16:creationId xmlns:a16="http://schemas.microsoft.com/office/drawing/2014/main" id="{B75FA37F-8798-4E1D-B5CF-121B7827E9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25" y="6181725"/>
            <a:ext cx="17938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Total Resources Have on Hand</a:t>
            </a:r>
          </a:p>
        </p:txBody>
      </p:sp>
      <p:sp>
        <p:nvSpPr>
          <p:cNvPr id="12471" name="Text Box 187">
            <a:extLst>
              <a:ext uri="{FF2B5EF4-FFF2-40B4-BE49-F238E27FC236}">
                <a16:creationId xmlns:a16="http://schemas.microsoft.com/office/drawing/2014/main" id="{FD83AFCD-701F-4F12-B48A-44549CE6A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188" y="6384925"/>
            <a:ext cx="1025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Total Resources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Need to Order</a:t>
            </a:r>
          </a:p>
        </p:txBody>
      </p:sp>
      <p:sp>
        <p:nvSpPr>
          <p:cNvPr id="12472" name="Line 188">
            <a:extLst>
              <a:ext uri="{FF2B5EF4-FFF2-40B4-BE49-F238E27FC236}">
                <a16:creationId xmlns:a16="http://schemas.microsoft.com/office/drawing/2014/main" id="{AFA7C2D8-F4C7-4F56-9664-2A2CB6EB1A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68600" y="5921375"/>
            <a:ext cx="1219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73" name="Text Box 189">
            <a:extLst>
              <a:ext uri="{FF2B5EF4-FFF2-40B4-BE49-F238E27FC236}">
                <a16:creationId xmlns:a16="http://schemas.microsoft.com/office/drawing/2014/main" id="{023E4451-F18B-4F9C-A96A-37424935B1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5100" y="5857875"/>
            <a:ext cx="5508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Single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Resources</a:t>
            </a:r>
          </a:p>
        </p:txBody>
      </p:sp>
      <p:sp>
        <p:nvSpPr>
          <p:cNvPr id="12474" name="Line 190">
            <a:extLst>
              <a:ext uri="{FF2B5EF4-FFF2-40B4-BE49-F238E27FC236}">
                <a16:creationId xmlns:a16="http://schemas.microsoft.com/office/drawing/2014/main" id="{F1FF8012-55B6-4155-9E54-144405A4D71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94000" y="6162675"/>
            <a:ext cx="1143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75" name="Line 191">
            <a:extLst>
              <a:ext uri="{FF2B5EF4-FFF2-40B4-BE49-F238E27FC236}">
                <a16:creationId xmlns:a16="http://schemas.microsoft.com/office/drawing/2014/main" id="{B6EB142E-3C66-4F23-95CB-539763E5F0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06700" y="6429375"/>
            <a:ext cx="1143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76" name="Text Box 192">
            <a:extLst>
              <a:ext uri="{FF2B5EF4-FFF2-40B4-BE49-F238E27FC236}">
                <a16:creationId xmlns:a16="http://schemas.microsoft.com/office/drawing/2014/main" id="{8E2E463A-3D45-41D0-9B1B-0FA5477583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6096000"/>
            <a:ext cx="5508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Single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Resources</a:t>
            </a:r>
          </a:p>
        </p:txBody>
      </p:sp>
      <p:sp>
        <p:nvSpPr>
          <p:cNvPr id="12477" name="Text Box 193">
            <a:extLst>
              <a:ext uri="{FF2B5EF4-FFF2-40B4-BE49-F238E27FC236}">
                <a16:creationId xmlns:a16="http://schemas.microsoft.com/office/drawing/2014/main" id="{86FFF22A-6FC9-4863-A902-CC7DA1001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6400800"/>
            <a:ext cx="609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Single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Resources</a:t>
            </a:r>
          </a:p>
        </p:txBody>
      </p:sp>
      <p:sp>
        <p:nvSpPr>
          <p:cNvPr id="12478" name="Text Box 194">
            <a:extLst>
              <a:ext uri="{FF2B5EF4-FFF2-40B4-BE49-F238E27FC236}">
                <a16:creationId xmlns:a16="http://schemas.microsoft.com/office/drawing/2014/main" id="{EE169161-F1DC-4503-95AA-187B57191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943600"/>
            <a:ext cx="4175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Strike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Teams</a:t>
            </a:r>
          </a:p>
        </p:txBody>
      </p:sp>
      <p:sp>
        <p:nvSpPr>
          <p:cNvPr id="12479" name="Text Box 195">
            <a:extLst>
              <a:ext uri="{FF2B5EF4-FFF2-40B4-BE49-F238E27FC236}">
                <a16:creationId xmlns:a16="http://schemas.microsoft.com/office/drawing/2014/main" id="{0CF5B10B-FF54-4CBF-8BCA-34B8F74B5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6172200"/>
            <a:ext cx="4175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Strike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Teams</a:t>
            </a:r>
          </a:p>
        </p:txBody>
      </p:sp>
      <p:sp>
        <p:nvSpPr>
          <p:cNvPr id="12480" name="Text Box 196">
            <a:extLst>
              <a:ext uri="{FF2B5EF4-FFF2-40B4-BE49-F238E27FC236}">
                <a16:creationId xmlns:a16="http://schemas.microsoft.com/office/drawing/2014/main" id="{27317BB0-711C-4463-9D77-9674DA9BD0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6477000"/>
            <a:ext cx="4175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Strike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Teams</a:t>
            </a:r>
          </a:p>
        </p:txBody>
      </p:sp>
      <p:sp>
        <p:nvSpPr>
          <p:cNvPr id="12481" name="Text Box 197">
            <a:extLst>
              <a:ext uri="{FF2B5EF4-FFF2-40B4-BE49-F238E27FC236}">
                <a16:creationId xmlns:a16="http://schemas.microsoft.com/office/drawing/2014/main" id="{AE977130-F5A7-4201-8274-3AD647FED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8074" y="1355053"/>
            <a:ext cx="457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Have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Need</a:t>
            </a:r>
          </a:p>
        </p:txBody>
      </p:sp>
      <p:sp>
        <p:nvSpPr>
          <p:cNvPr id="12482" name="Text Box 198">
            <a:extLst>
              <a:ext uri="{FF2B5EF4-FFF2-40B4-BE49-F238E27FC236}">
                <a16:creationId xmlns:a16="http://schemas.microsoft.com/office/drawing/2014/main" id="{539322ED-4D7F-4061-BAF7-B8D42168B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4620" y="1762917"/>
            <a:ext cx="457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Have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Need</a:t>
            </a:r>
          </a:p>
        </p:txBody>
      </p:sp>
      <p:sp>
        <p:nvSpPr>
          <p:cNvPr id="12483" name="Text Box 199">
            <a:extLst>
              <a:ext uri="{FF2B5EF4-FFF2-40B4-BE49-F238E27FC236}">
                <a16:creationId xmlns:a16="http://schemas.microsoft.com/office/drawing/2014/main" id="{DC5BBDD9-3493-4CF6-916F-3AD91517B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1153" y="2171701"/>
            <a:ext cx="457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Have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Need</a:t>
            </a:r>
          </a:p>
        </p:txBody>
      </p:sp>
      <p:sp>
        <p:nvSpPr>
          <p:cNvPr id="12484" name="Text Box 200">
            <a:extLst>
              <a:ext uri="{FF2B5EF4-FFF2-40B4-BE49-F238E27FC236}">
                <a16:creationId xmlns:a16="http://schemas.microsoft.com/office/drawing/2014/main" id="{B50C67CB-60CC-408B-8AA7-21290C9E2A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011" y="2573030"/>
            <a:ext cx="457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Have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Need</a:t>
            </a:r>
          </a:p>
        </p:txBody>
      </p:sp>
      <p:sp>
        <p:nvSpPr>
          <p:cNvPr id="12485" name="Text Box 201">
            <a:extLst>
              <a:ext uri="{FF2B5EF4-FFF2-40B4-BE49-F238E27FC236}">
                <a16:creationId xmlns:a16="http://schemas.microsoft.com/office/drawing/2014/main" id="{39713F15-BF6F-4905-A1AC-236386A3B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8006" y="2987796"/>
            <a:ext cx="457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Have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Need</a:t>
            </a:r>
          </a:p>
        </p:txBody>
      </p:sp>
      <p:sp>
        <p:nvSpPr>
          <p:cNvPr id="12486" name="Text Box 202">
            <a:extLst>
              <a:ext uri="{FF2B5EF4-FFF2-40B4-BE49-F238E27FC236}">
                <a16:creationId xmlns:a16="http://schemas.microsoft.com/office/drawing/2014/main" id="{83B932FF-A706-491D-B4CF-0CAEC507C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8856" y="3391022"/>
            <a:ext cx="457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Have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Need</a:t>
            </a:r>
          </a:p>
        </p:txBody>
      </p:sp>
      <p:sp>
        <p:nvSpPr>
          <p:cNvPr id="12487" name="Text Box 203">
            <a:extLst>
              <a:ext uri="{FF2B5EF4-FFF2-40B4-BE49-F238E27FC236}">
                <a16:creationId xmlns:a16="http://schemas.microsoft.com/office/drawing/2014/main" id="{4B1B08CE-F614-43A2-8406-39C7C64C04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7062" y="3800956"/>
            <a:ext cx="457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Have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Need</a:t>
            </a:r>
          </a:p>
        </p:txBody>
      </p:sp>
      <p:sp>
        <p:nvSpPr>
          <p:cNvPr id="12488" name="Text Box 204">
            <a:extLst>
              <a:ext uri="{FF2B5EF4-FFF2-40B4-BE49-F238E27FC236}">
                <a16:creationId xmlns:a16="http://schemas.microsoft.com/office/drawing/2014/main" id="{6CD8C459-4CB1-4C8B-A3D1-FFB2B9F08C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7062" y="4208943"/>
            <a:ext cx="457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Have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Need</a:t>
            </a:r>
          </a:p>
        </p:txBody>
      </p:sp>
      <p:sp>
        <p:nvSpPr>
          <p:cNvPr id="12489" name="Text Box 205">
            <a:extLst>
              <a:ext uri="{FF2B5EF4-FFF2-40B4-BE49-F238E27FC236}">
                <a16:creationId xmlns:a16="http://schemas.microsoft.com/office/drawing/2014/main" id="{151A9184-0354-4F32-A4DC-3D5940E5F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8535" y="4613139"/>
            <a:ext cx="457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Have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Need</a:t>
            </a:r>
          </a:p>
        </p:txBody>
      </p:sp>
      <p:sp>
        <p:nvSpPr>
          <p:cNvPr id="12490" name="Text Box 206">
            <a:extLst>
              <a:ext uri="{FF2B5EF4-FFF2-40B4-BE49-F238E27FC236}">
                <a16:creationId xmlns:a16="http://schemas.microsoft.com/office/drawing/2014/main" id="{6CD22321-35E2-4D2D-A1B6-75B85D35F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6234" y="5034446"/>
            <a:ext cx="457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Have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Need</a:t>
            </a:r>
          </a:p>
        </p:txBody>
      </p:sp>
      <p:sp>
        <p:nvSpPr>
          <p:cNvPr id="12491" name="Text Box 207">
            <a:extLst>
              <a:ext uri="{FF2B5EF4-FFF2-40B4-BE49-F238E27FC236}">
                <a16:creationId xmlns:a16="http://schemas.microsoft.com/office/drawing/2014/main" id="{6913052E-CCE8-4C44-9FD6-DE4CEA19C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7061" y="5434650"/>
            <a:ext cx="457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Have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Need</a:t>
            </a:r>
          </a:p>
        </p:txBody>
      </p:sp>
      <p:sp>
        <p:nvSpPr>
          <p:cNvPr id="12498" name="Line 1198">
            <a:extLst>
              <a:ext uri="{FF2B5EF4-FFF2-40B4-BE49-F238E27FC236}">
                <a16:creationId xmlns:a16="http://schemas.microsoft.com/office/drawing/2014/main" id="{057D653E-C86E-4F39-B594-7E1F7F6BEE74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4296" y="614363"/>
            <a:ext cx="10803" cy="6094970"/>
          </a:xfrm>
          <a:prstGeom prst="line">
            <a:avLst/>
          </a:prstGeom>
          <a:noFill/>
          <a:ln w="15875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12499" name="Group 1352">
            <a:extLst>
              <a:ext uri="{FF2B5EF4-FFF2-40B4-BE49-F238E27FC236}">
                <a16:creationId xmlns:a16="http://schemas.microsoft.com/office/drawing/2014/main" id="{BDE8E723-84B9-4C36-A54B-9CAB022B1410}"/>
              </a:ext>
            </a:extLst>
          </p:cNvPr>
          <p:cNvGrpSpPr>
            <a:grpSpLocks/>
          </p:cNvGrpSpPr>
          <p:nvPr/>
        </p:nvGrpSpPr>
        <p:grpSpPr bwMode="auto">
          <a:xfrm>
            <a:off x="4667612" y="5888180"/>
            <a:ext cx="145952" cy="808038"/>
            <a:chOff x="2646" y="3751"/>
            <a:chExt cx="91" cy="478"/>
          </a:xfrm>
        </p:grpSpPr>
        <p:sp>
          <p:nvSpPr>
            <p:cNvPr id="12728" name="Rectangle 1353">
              <a:extLst>
                <a:ext uri="{FF2B5EF4-FFF2-40B4-BE49-F238E27FC236}">
                  <a16:creationId xmlns:a16="http://schemas.microsoft.com/office/drawing/2014/main" id="{1EBA5D4A-B216-4949-AE3F-22D96DDCE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0" y="4069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29" name="Rectangle 1354">
              <a:extLst>
                <a:ext uri="{FF2B5EF4-FFF2-40B4-BE49-F238E27FC236}">
                  <a16:creationId xmlns:a16="http://schemas.microsoft.com/office/drawing/2014/main" id="{C519AF20-7086-4C83-9968-86A0EBEDB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0" y="3911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30" name="Rectangle 1355">
              <a:extLst>
                <a:ext uri="{FF2B5EF4-FFF2-40B4-BE49-F238E27FC236}">
                  <a16:creationId xmlns:a16="http://schemas.microsoft.com/office/drawing/2014/main" id="{CF91D20A-6206-46AD-8BF3-78D99A999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0" y="3751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31" name="Line 1356">
              <a:extLst>
                <a:ext uri="{FF2B5EF4-FFF2-40B4-BE49-F238E27FC236}">
                  <a16:creationId xmlns:a16="http://schemas.microsoft.com/office/drawing/2014/main" id="{C7328457-4D86-4ADD-8DA4-EEDDA07E7E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0" y="3751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32" name="Line 1357">
              <a:extLst>
                <a:ext uri="{FF2B5EF4-FFF2-40B4-BE49-F238E27FC236}">
                  <a16:creationId xmlns:a16="http://schemas.microsoft.com/office/drawing/2014/main" id="{612BC7E9-0A88-4853-AA3E-899E57EF3F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3751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33" name="Line 1358">
              <a:extLst>
                <a:ext uri="{FF2B5EF4-FFF2-40B4-BE49-F238E27FC236}">
                  <a16:creationId xmlns:a16="http://schemas.microsoft.com/office/drawing/2014/main" id="{0891D02A-2AB1-40A0-A4A2-B045B7269A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51" y="4080"/>
              <a:ext cx="85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35" name="Line 1360">
              <a:extLst>
                <a:ext uri="{FF2B5EF4-FFF2-40B4-BE49-F238E27FC236}">
                  <a16:creationId xmlns:a16="http://schemas.microsoft.com/office/drawing/2014/main" id="{DD946D8C-BB3A-423F-8844-06D72C774E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46" y="3768"/>
              <a:ext cx="90" cy="1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00" name="Group 1370">
            <a:extLst>
              <a:ext uri="{FF2B5EF4-FFF2-40B4-BE49-F238E27FC236}">
                <a16:creationId xmlns:a16="http://schemas.microsoft.com/office/drawing/2014/main" id="{A73394F1-63F9-4BE3-897C-309F6B4BE034}"/>
              </a:ext>
            </a:extLst>
          </p:cNvPr>
          <p:cNvGrpSpPr>
            <a:grpSpLocks/>
          </p:cNvGrpSpPr>
          <p:nvPr/>
        </p:nvGrpSpPr>
        <p:grpSpPr bwMode="auto">
          <a:xfrm>
            <a:off x="4253526" y="5888180"/>
            <a:ext cx="144348" cy="808038"/>
            <a:chOff x="2647" y="3751"/>
            <a:chExt cx="90" cy="478"/>
          </a:xfrm>
        </p:grpSpPr>
        <p:sp>
          <p:nvSpPr>
            <p:cNvPr id="12720" name="Rectangle 1371">
              <a:extLst>
                <a:ext uri="{FF2B5EF4-FFF2-40B4-BE49-F238E27FC236}">
                  <a16:creationId xmlns:a16="http://schemas.microsoft.com/office/drawing/2014/main" id="{241BC06E-ED43-4460-A2F1-E8CE2698D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0" y="4069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21" name="Rectangle 1372">
              <a:extLst>
                <a:ext uri="{FF2B5EF4-FFF2-40B4-BE49-F238E27FC236}">
                  <a16:creationId xmlns:a16="http://schemas.microsoft.com/office/drawing/2014/main" id="{D5A6DB1F-0B53-4C0B-A323-CA509A4BE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0" y="3911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22" name="Rectangle 1373">
              <a:extLst>
                <a:ext uri="{FF2B5EF4-FFF2-40B4-BE49-F238E27FC236}">
                  <a16:creationId xmlns:a16="http://schemas.microsoft.com/office/drawing/2014/main" id="{698104E5-15D9-4D6D-AB41-C29872FDC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0" y="3751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23" name="Line 1374">
              <a:extLst>
                <a:ext uri="{FF2B5EF4-FFF2-40B4-BE49-F238E27FC236}">
                  <a16:creationId xmlns:a16="http://schemas.microsoft.com/office/drawing/2014/main" id="{F6C62EAD-BF8E-489C-8402-6D6FFB3BAD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0" y="3751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24" name="Line 1375">
              <a:extLst>
                <a:ext uri="{FF2B5EF4-FFF2-40B4-BE49-F238E27FC236}">
                  <a16:creationId xmlns:a16="http://schemas.microsoft.com/office/drawing/2014/main" id="{A2F06F59-07AD-4092-AE93-282BDC6813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3751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25" name="Line 1376">
              <a:extLst>
                <a:ext uri="{FF2B5EF4-FFF2-40B4-BE49-F238E27FC236}">
                  <a16:creationId xmlns:a16="http://schemas.microsoft.com/office/drawing/2014/main" id="{1394A220-E4E2-4F34-8900-5936B5153E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56" y="4080"/>
              <a:ext cx="80" cy="1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27" name="Line 1378">
              <a:extLst>
                <a:ext uri="{FF2B5EF4-FFF2-40B4-BE49-F238E27FC236}">
                  <a16:creationId xmlns:a16="http://schemas.microsoft.com/office/drawing/2014/main" id="{EEE39DA6-B340-4B24-9A7B-28E9F5C65F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47" y="3768"/>
              <a:ext cx="89" cy="1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2501" name="Rectangle 1379">
            <a:extLst>
              <a:ext uri="{FF2B5EF4-FFF2-40B4-BE49-F238E27FC236}">
                <a16:creationId xmlns:a16="http://schemas.microsoft.com/office/drawing/2014/main" id="{B0B1CA74-0F81-4DD4-BD55-D88EBF72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8761" y="5895182"/>
            <a:ext cx="2210439" cy="805656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502" name="Line 1380">
            <a:extLst>
              <a:ext uri="{FF2B5EF4-FFF2-40B4-BE49-F238E27FC236}">
                <a16:creationId xmlns:a16="http://schemas.microsoft.com/office/drawing/2014/main" id="{559F7D76-AADB-46C1-9927-7521A328037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2800" y="8382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503" name="Text Box 1381">
            <a:extLst>
              <a:ext uri="{FF2B5EF4-FFF2-40B4-BE49-F238E27FC236}">
                <a16:creationId xmlns:a16="http://schemas.microsoft.com/office/drawing/2014/main" id="{4CDDDD5A-1AAB-46A1-AF50-D21CB82F6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100" y="-14288"/>
            <a:ext cx="4953000" cy="45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OPERATIONAL PLANNING WORKSHEET (215)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504" name="Text Box 1382">
            <a:extLst>
              <a:ext uri="{FF2B5EF4-FFF2-40B4-BE49-F238E27FC236}">
                <a16:creationId xmlns:a16="http://schemas.microsoft.com/office/drawing/2014/main" id="{FF77C42A-D776-423A-939D-C187649E4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25" y="258763"/>
            <a:ext cx="9985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1. Incident Name</a:t>
            </a:r>
          </a:p>
        </p:txBody>
      </p:sp>
      <p:sp>
        <p:nvSpPr>
          <p:cNvPr id="12505" name="Text Box 1383">
            <a:extLst>
              <a:ext uri="{FF2B5EF4-FFF2-40B4-BE49-F238E27FC236}">
                <a16:creationId xmlns:a16="http://schemas.microsoft.com/office/drawing/2014/main" id="{98D4FE49-3F4D-4A6C-84A5-D4155EBEED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5350" y="277813"/>
            <a:ext cx="6762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</a:t>
            </a: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Date To: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Time To:</a:t>
            </a:r>
          </a:p>
        </p:txBody>
      </p:sp>
      <p:sp>
        <p:nvSpPr>
          <p:cNvPr id="12506" name="Text Box 1384">
            <a:extLst>
              <a:ext uri="{FF2B5EF4-FFF2-40B4-BE49-F238E27FC236}">
                <a16:creationId xmlns:a16="http://schemas.microsoft.com/office/drawing/2014/main" id="{78353C32-71A3-44D0-90B2-7E232124A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2025" y="285750"/>
            <a:ext cx="18208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2. Operational Period :   Date From: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                                 Time From:</a:t>
            </a:r>
          </a:p>
        </p:txBody>
      </p:sp>
      <p:sp>
        <p:nvSpPr>
          <p:cNvPr id="12507" name="Text Box 1387">
            <a:extLst>
              <a:ext uri="{FF2B5EF4-FFF2-40B4-BE49-F238E27FC236}">
                <a16:creationId xmlns:a16="http://schemas.microsoft.com/office/drawing/2014/main" id="{3790C946-52EC-4B36-89E0-9B3AF373AC1A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119062" y="804863"/>
            <a:ext cx="9366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 </a:t>
            </a: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Division, Group,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 </a:t>
            </a: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or Other </a:t>
            </a:r>
          </a:p>
        </p:txBody>
      </p:sp>
      <p:sp>
        <p:nvSpPr>
          <p:cNvPr id="12508" name="Text Box 1388">
            <a:extLst>
              <a:ext uri="{FF2B5EF4-FFF2-40B4-BE49-F238E27FC236}">
                <a16:creationId xmlns:a16="http://schemas.microsoft.com/office/drawing/2014/main" id="{E084E24E-5E67-466F-977C-C4946E3AB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138" y="1082675"/>
            <a:ext cx="22383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5. Work Assignment &amp; Special Instructions</a:t>
            </a:r>
          </a:p>
        </p:txBody>
      </p:sp>
      <p:sp>
        <p:nvSpPr>
          <p:cNvPr id="12509" name="Text Box 1390">
            <a:extLst>
              <a:ext uri="{FF2B5EF4-FFF2-40B4-BE49-F238E27FC236}">
                <a16:creationId xmlns:a16="http://schemas.microsoft.com/office/drawing/2014/main" id="{62D1BEE4-62A9-4451-B34E-E61C0B7FEAD8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168650" y="925513"/>
            <a:ext cx="977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6. Resources</a:t>
            </a:r>
          </a:p>
        </p:txBody>
      </p:sp>
      <p:sp>
        <p:nvSpPr>
          <p:cNvPr id="12510" name="Text Box 1392">
            <a:extLst>
              <a:ext uri="{FF2B5EF4-FFF2-40B4-BE49-F238E27FC236}">
                <a16:creationId xmlns:a16="http://schemas.microsoft.com/office/drawing/2014/main" id="{2FCA961C-04CD-4B5C-9ED8-9184331A7907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6661151" y="869950"/>
            <a:ext cx="6540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7. </a:t>
            </a: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Overhead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Position(s)</a:t>
            </a:r>
          </a:p>
        </p:txBody>
      </p:sp>
      <p:sp>
        <p:nvSpPr>
          <p:cNvPr id="12511" name="Text Box 1393">
            <a:extLst>
              <a:ext uri="{FF2B5EF4-FFF2-40B4-BE49-F238E27FC236}">
                <a16:creationId xmlns:a16="http://schemas.microsoft.com/office/drawing/2014/main" id="{AC358872-8FC9-44DE-B4FF-948FFF19D2E4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7551737" y="815975"/>
            <a:ext cx="628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8.</a:t>
            </a: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Special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Equipment &amp;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Supplies</a:t>
            </a:r>
          </a:p>
        </p:txBody>
      </p:sp>
      <p:sp>
        <p:nvSpPr>
          <p:cNvPr id="12512" name="Text Box 1395">
            <a:extLst>
              <a:ext uri="{FF2B5EF4-FFF2-40B4-BE49-F238E27FC236}">
                <a16:creationId xmlns:a16="http://schemas.microsoft.com/office/drawing/2014/main" id="{ED22CC6F-891D-4F32-B340-EF42FEFEB512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8001791" y="870744"/>
            <a:ext cx="665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9. </a:t>
            </a: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Reporting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   Location</a:t>
            </a:r>
          </a:p>
        </p:txBody>
      </p:sp>
      <p:sp>
        <p:nvSpPr>
          <p:cNvPr id="12513" name="Text Box 1396">
            <a:extLst>
              <a:ext uri="{FF2B5EF4-FFF2-40B4-BE49-F238E27FC236}">
                <a16:creationId xmlns:a16="http://schemas.microsoft.com/office/drawing/2014/main" id="{5AFA058A-61CD-4854-AC7B-2A23F059521F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8263732" y="847725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10. </a:t>
            </a: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Requested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 Arrival Time</a:t>
            </a:r>
          </a:p>
        </p:txBody>
      </p:sp>
      <p:sp>
        <p:nvSpPr>
          <p:cNvPr id="12514" name="Text Box 1397">
            <a:extLst>
              <a:ext uri="{FF2B5EF4-FFF2-40B4-BE49-F238E27FC236}">
                <a16:creationId xmlns:a16="http://schemas.microsoft.com/office/drawing/2014/main" id="{3E1C2468-9236-4EEF-B19C-B90092858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800" y="5878513"/>
            <a:ext cx="3286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11.</a:t>
            </a:r>
            <a:endParaRPr kumimoji="0" lang="en-US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515" name="Line 1399">
            <a:extLst>
              <a:ext uri="{FF2B5EF4-FFF2-40B4-BE49-F238E27FC236}">
                <a16:creationId xmlns:a16="http://schemas.microsoft.com/office/drawing/2014/main" id="{51DF71A7-BE13-40EB-BB68-A288C0938A72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2400" y="6705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325" name="Text Box 1401">
            <a:extLst>
              <a:ext uri="{FF2B5EF4-FFF2-40B4-BE49-F238E27FC236}">
                <a16:creationId xmlns:a16="http://schemas.microsoft.com/office/drawing/2014/main" id="{6EBB3FAC-D704-4546-85A5-0DDC68D743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850" y="285750"/>
            <a:ext cx="2590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Jefferson County Haz-Mat</a:t>
            </a:r>
          </a:p>
        </p:txBody>
      </p:sp>
      <p:sp>
        <p:nvSpPr>
          <p:cNvPr id="22922" name="Text Box 1418">
            <a:extLst>
              <a:ext uri="{FF2B5EF4-FFF2-40B4-BE49-F238E27FC236}">
                <a16:creationId xmlns:a16="http://schemas.microsoft.com/office/drawing/2014/main" id="{D80884D1-4F6B-4357-B14E-E5FF9D7F2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9275" y="1506538"/>
            <a:ext cx="4572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DP 1</a:t>
            </a:r>
          </a:p>
        </p:txBody>
      </p:sp>
      <p:sp>
        <p:nvSpPr>
          <p:cNvPr id="22923" name="Text Box 1419">
            <a:extLst>
              <a:ext uri="{FF2B5EF4-FFF2-40B4-BE49-F238E27FC236}">
                <a16:creationId xmlns:a16="http://schemas.microsoft.com/office/drawing/2014/main" id="{507FBC9A-4777-464F-B78D-CAAAF5F72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036" y="1345063"/>
            <a:ext cx="28003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Improve dikes around the spill area and below the  road. Vacuum diazinon &amp; diesel from roadway.  Remove absorbent sand .  Remove the contaminated soil and transfer remaining chemical to transport container and removal truck.</a:t>
            </a:r>
          </a:p>
        </p:txBody>
      </p:sp>
      <p:sp>
        <p:nvSpPr>
          <p:cNvPr id="22924" name="Text Box 1420">
            <a:extLst>
              <a:ext uri="{FF2B5EF4-FFF2-40B4-BE49-F238E27FC236}">
                <a16:creationId xmlns:a16="http://schemas.microsoft.com/office/drawing/2014/main" id="{A876E2A4-951C-4679-AE6E-E806DA0E31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8363" y="1495425"/>
            <a:ext cx="51593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1800</a:t>
            </a:r>
          </a:p>
        </p:txBody>
      </p:sp>
      <p:sp>
        <p:nvSpPr>
          <p:cNvPr id="12524" name="Text Box 1438">
            <a:extLst>
              <a:ext uri="{FF2B5EF4-FFF2-40B4-BE49-F238E27FC236}">
                <a16:creationId xmlns:a16="http://schemas.microsoft.com/office/drawing/2014/main" id="{68FD37DD-5085-46AF-BFB1-28106773F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2763" y="2997200"/>
            <a:ext cx="84613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</a:t>
            </a:r>
          </a:p>
        </p:txBody>
      </p:sp>
      <p:sp>
        <p:nvSpPr>
          <p:cNvPr id="12525" name="Text Box 1443">
            <a:extLst>
              <a:ext uri="{FF2B5EF4-FFF2-40B4-BE49-F238E27FC236}">
                <a16:creationId xmlns:a16="http://schemas.microsoft.com/office/drawing/2014/main" id="{01A81174-4170-42F0-8A46-A81BD3986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810000"/>
            <a:ext cx="7620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526" name="Text Box 1448">
            <a:extLst>
              <a:ext uri="{FF2B5EF4-FFF2-40B4-BE49-F238E27FC236}">
                <a16:creationId xmlns:a16="http://schemas.microsoft.com/office/drawing/2014/main" id="{CEBBA0E9-F9CD-4C19-8E5C-77EE0DE98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3886200"/>
            <a:ext cx="7747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  <p:sp>
        <p:nvSpPr>
          <p:cNvPr id="22963" name="Text Box 1459">
            <a:extLst>
              <a:ext uri="{FF2B5EF4-FFF2-40B4-BE49-F238E27FC236}">
                <a16:creationId xmlns:a16="http://schemas.microsoft.com/office/drawing/2014/main" id="{F4B5E542-265F-4E5C-9FAE-BFBBDE31C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9211" y="5847427"/>
            <a:ext cx="2667000" cy="21431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1   1   2   1   1  2      </a:t>
            </a: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                              </a:t>
            </a:r>
          </a:p>
        </p:txBody>
      </p:sp>
      <p:grpSp>
        <p:nvGrpSpPr>
          <p:cNvPr id="12529" name="Group 1361">
            <a:extLst>
              <a:ext uri="{FF2B5EF4-FFF2-40B4-BE49-F238E27FC236}">
                <a16:creationId xmlns:a16="http://schemas.microsoft.com/office/drawing/2014/main" id="{93448E9D-9D88-4FFC-B28B-02B0F681D413}"/>
              </a:ext>
            </a:extLst>
          </p:cNvPr>
          <p:cNvGrpSpPr>
            <a:grpSpLocks/>
          </p:cNvGrpSpPr>
          <p:nvPr/>
        </p:nvGrpSpPr>
        <p:grpSpPr bwMode="auto">
          <a:xfrm>
            <a:off x="3959098" y="5888180"/>
            <a:ext cx="157163" cy="808038"/>
            <a:chOff x="3599" y="3794"/>
            <a:chExt cx="97" cy="478"/>
          </a:xfrm>
        </p:grpSpPr>
        <p:sp>
          <p:nvSpPr>
            <p:cNvPr id="12712" name="Rectangle 1362">
              <a:extLst>
                <a:ext uri="{FF2B5EF4-FFF2-40B4-BE49-F238E27FC236}">
                  <a16:creationId xmlns:a16="http://schemas.microsoft.com/office/drawing/2014/main" id="{F1A3D6F3-1954-433A-B3F2-3A039BCD38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13" name="Rectangle 1363">
              <a:extLst>
                <a:ext uri="{FF2B5EF4-FFF2-40B4-BE49-F238E27FC236}">
                  <a16:creationId xmlns:a16="http://schemas.microsoft.com/office/drawing/2014/main" id="{D109ABA4-B774-416A-843F-B9194CB06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14" name="Rectangle 1364">
              <a:extLst>
                <a:ext uri="{FF2B5EF4-FFF2-40B4-BE49-F238E27FC236}">
                  <a16:creationId xmlns:a16="http://schemas.microsoft.com/office/drawing/2014/main" id="{FABCF1F9-0514-4804-AD51-770C1D8D8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15" name="Line 1365">
              <a:extLst>
                <a:ext uri="{FF2B5EF4-FFF2-40B4-BE49-F238E27FC236}">
                  <a16:creationId xmlns:a16="http://schemas.microsoft.com/office/drawing/2014/main" id="{A224D841-9DEF-415E-B6FE-76FBE7DBDE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16" name="Line 1366">
              <a:extLst>
                <a:ext uri="{FF2B5EF4-FFF2-40B4-BE49-F238E27FC236}">
                  <a16:creationId xmlns:a16="http://schemas.microsoft.com/office/drawing/2014/main" id="{E7319826-4F7B-493D-91DB-1E7A3EC4B0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17" name="Line 1367">
              <a:extLst>
                <a:ext uri="{FF2B5EF4-FFF2-40B4-BE49-F238E27FC236}">
                  <a16:creationId xmlns:a16="http://schemas.microsoft.com/office/drawing/2014/main" id="{FD9302C4-9DEF-4A1F-9D1E-34DCD103BA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99" y="4123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19" name="Line 1369">
              <a:extLst>
                <a:ext uri="{FF2B5EF4-FFF2-40B4-BE49-F238E27FC236}">
                  <a16:creationId xmlns:a16="http://schemas.microsoft.com/office/drawing/2014/main" id="{B2A3F1DC-312E-4BDE-9C9B-6D72EF4126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0" y="3811"/>
              <a:ext cx="85" cy="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30" name="Group 1361">
            <a:extLst>
              <a:ext uri="{FF2B5EF4-FFF2-40B4-BE49-F238E27FC236}">
                <a16:creationId xmlns:a16="http://schemas.microsoft.com/office/drawing/2014/main" id="{51114DB7-AC4C-4185-A302-725A0FB75C2F}"/>
              </a:ext>
            </a:extLst>
          </p:cNvPr>
          <p:cNvGrpSpPr>
            <a:grpSpLocks/>
          </p:cNvGrpSpPr>
          <p:nvPr/>
        </p:nvGrpSpPr>
        <p:grpSpPr bwMode="auto">
          <a:xfrm>
            <a:off x="4109056" y="5888180"/>
            <a:ext cx="145821" cy="808038"/>
            <a:chOff x="3606" y="3794"/>
            <a:chExt cx="90" cy="478"/>
          </a:xfrm>
        </p:grpSpPr>
        <p:sp>
          <p:nvSpPr>
            <p:cNvPr id="12704" name="Rectangle 1362">
              <a:extLst>
                <a:ext uri="{FF2B5EF4-FFF2-40B4-BE49-F238E27FC236}">
                  <a16:creationId xmlns:a16="http://schemas.microsoft.com/office/drawing/2014/main" id="{7B044DD9-36DD-479D-A4B0-3B9345902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05" name="Rectangle 1363">
              <a:extLst>
                <a:ext uri="{FF2B5EF4-FFF2-40B4-BE49-F238E27FC236}">
                  <a16:creationId xmlns:a16="http://schemas.microsoft.com/office/drawing/2014/main" id="{C4DFBA31-B537-4289-91BE-63F49262B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06" name="Rectangle 1364">
              <a:extLst>
                <a:ext uri="{FF2B5EF4-FFF2-40B4-BE49-F238E27FC236}">
                  <a16:creationId xmlns:a16="http://schemas.microsoft.com/office/drawing/2014/main" id="{40BEF098-E54B-41C8-9927-EBF15B802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07" name="Line 1365">
              <a:extLst>
                <a:ext uri="{FF2B5EF4-FFF2-40B4-BE49-F238E27FC236}">
                  <a16:creationId xmlns:a16="http://schemas.microsoft.com/office/drawing/2014/main" id="{E1AA3ADB-69A6-4528-9667-A541FC5FE6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08" name="Line 1366">
              <a:extLst>
                <a:ext uri="{FF2B5EF4-FFF2-40B4-BE49-F238E27FC236}">
                  <a16:creationId xmlns:a16="http://schemas.microsoft.com/office/drawing/2014/main" id="{4CB9D32B-0056-49E4-A6B1-41BE7E5B1A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09" name="Line 1367">
              <a:extLst>
                <a:ext uri="{FF2B5EF4-FFF2-40B4-BE49-F238E27FC236}">
                  <a16:creationId xmlns:a16="http://schemas.microsoft.com/office/drawing/2014/main" id="{E0807A4A-EEC1-4028-A75C-F956B31EEF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4" y="4123"/>
              <a:ext cx="81" cy="1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11" name="Line 1369">
              <a:extLst>
                <a:ext uri="{FF2B5EF4-FFF2-40B4-BE49-F238E27FC236}">
                  <a16:creationId xmlns:a16="http://schemas.microsoft.com/office/drawing/2014/main" id="{B178C092-F202-4E08-80EC-4E60E7B61D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6" y="3811"/>
              <a:ext cx="89" cy="1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31" name="Group 1361">
            <a:extLst>
              <a:ext uri="{FF2B5EF4-FFF2-40B4-BE49-F238E27FC236}">
                <a16:creationId xmlns:a16="http://schemas.microsoft.com/office/drawing/2014/main" id="{9A198CEE-E46E-4727-956E-F43F7138D26A}"/>
              </a:ext>
            </a:extLst>
          </p:cNvPr>
          <p:cNvGrpSpPr>
            <a:grpSpLocks/>
          </p:cNvGrpSpPr>
          <p:nvPr/>
        </p:nvGrpSpPr>
        <p:grpSpPr bwMode="auto">
          <a:xfrm>
            <a:off x="4531158" y="5888181"/>
            <a:ext cx="145833" cy="808037"/>
            <a:chOff x="3605" y="3794"/>
            <a:chExt cx="91" cy="478"/>
          </a:xfrm>
        </p:grpSpPr>
        <p:sp>
          <p:nvSpPr>
            <p:cNvPr id="12696" name="Rectangle 1362">
              <a:extLst>
                <a:ext uri="{FF2B5EF4-FFF2-40B4-BE49-F238E27FC236}">
                  <a16:creationId xmlns:a16="http://schemas.microsoft.com/office/drawing/2014/main" id="{2FB820E3-877C-4F82-A6B3-B55651361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97" name="Rectangle 1363">
              <a:extLst>
                <a:ext uri="{FF2B5EF4-FFF2-40B4-BE49-F238E27FC236}">
                  <a16:creationId xmlns:a16="http://schemas.microsoft.com/office/drawing/2014/main" id="{515657D2-EAC0-463C-BE84-588C1CC9B7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98" name="Rectangle 1364">
              <a:extLst>
                <a:ext uri="{FF2B5EF4-FFF2-40B4-BE49-F238E27FC236}">
                  <a16:creationId xmlns:a16="http://schemas.microsoft.com/office/drawing/2014/main" id="{78E56725-51FF-437D-BF76-8ADF9485BA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99" name="Line 1365">
              <a:extLst>
                <a:ext uri="{FF2B5EF4-FFF2-40B4-BE49-F238E27FC236}">
                  <a16:creationId xmlns:a16="http://schemas.microsoft.com/office/drawing/2014/main" id="{F4873EF4-8E97-43D3-8F6F-0ED0D513D7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00" name="Line 1366">
              <a:extLst>
                <a:ext uri="{FF2B5EF4-FFF2-40B4-BE49-F238E27FC236}">
                  <a16:creationId xmlns:a16="http://schemas.microsoft.com/office/drawing/2014/main" id="{0132945A-A1EB-4E06-B924-5C0F90E155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01" name="Line 1367">
              <a:extLst>
                <a:ext uri="{FF2B5EF4-FFF2-40B4-BE49-F238E27FC236}">
                  <a16:creationId xmlns:a16="http://schemas.microsoft.com/office/drawing/2014/main" id="{7719DC52-7CED-493D-A3D6-90261F9052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0" y="4123"/>
              <a:ext cx="85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703" name="Line 1369">
              <a:extLst>
                <a:ext uri="{FF2B5EF4-FFF2-40B4-BE49-F238E27FC236}">
                  <a16:creationId xmlns:a16="http://schemas.microsoft.com/office/drawing/2014/main" id="{B8CA215B-E189-4608-84A6-337E8EBAB7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5" y="3811"/>
              <a:ext cx="90" cy="1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32" name="Group 1361">
            <a:extLst>
              <a:ext uri="{FF2B5EF4-FFF2-40B4-BE49-F238E27FC236}">
                <a16:creationId xmlns:a16="http://schemas.microsoft.com/office/drawing/2014/main" id="{6D8C5ED8-D91C-40B8-A9FC-9804527B5295}"/>
              </a:ext>
            </a:extLst>
          </p:cNvPr>
          <p:cNvGrpSpPr>
            <a:grpSpLocks/>
          </p:cNvGrpSpPr>
          <p:nvPr/>
        </p:nvGrpSpPr>
        <p:grpSpPr bwMode="auto">
          <a:xfrm>
            <a:off x="4401950" y="5888180"/>
            <a:ext cx="139422" cy="808038"/>
            <a:chOff x="3609" y="3794"/>
            <a:chExt cx="87" cy="478"/>
          </a:xfrm>
        </p:grpSpPr>
        <p:sp>
          <p:nvSpPr>
            <p:cNvPr id="12688" name="Rectangle 1362">
              <a:extLst>
                <a:ext uri="{FF2B5EF4-FFF2-40B4-BE49-F238E27FC236}">
                  <a16:creationId xmlns:a16="http://schemas.microsoft.com/office/drawing/2014/main" id="{26E0B481-65A5-45B5-A76C-01A4AA04BA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89" name="Rectangle 1363">
              <a:extLst>
                <a:ext uri="{FF2B5EF4-FFF2-40B4-BE49-F238E27FC236}">
                  <a16:creationId xmlns:a16="http://schemas.microsoft.com/office/drawing/2014/main" id="{21387D6E-C8DE-4C31-A585-0CBEBC34E2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90" name="Rectangle 1364">
              <a:extLst>
                <a:ext uri="{FF2B5EF4-FFF2-40B4-BE49-F238E27FC236}">
                  <a16:creationId xmlns:a16="http://schemas.microsoft.com/office/drawing/2014/main" id="{6045785A-79E0-4792-AE32-81E11FC67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91" name="Line 1365">
              <a:extLst>
                <a:ext uri="{FF2B5EF4-FFF2-40B4-BE49-F238E27FC236}">
                  <a16:creationId xmlns:a16="http://schemas.microsoft.com/office/drawing/2014/main" id="{3C52D740-894E-471E-AA62-4B2BE20B10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92" name="Line 1366">
              <a:extLst>
                <a:ext uri="{FF2B5EF4-FFF2-40B4-BE49-F238E27FC236}">
                  <a16:creationId xmlns:a16="http://schemas.microsoft.com/office/drawing/2014/main" id="{270EFCD5-2810-428A-B793-0E5A6E1F11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93" name="Line 1367">
              <a:extLst>
                <a:ext uri="{FF2B5EF4-FFF2-40B4-BE49-F238E27FC236}">
                  <a16:creationId xmlns:a16="http://schemas.microsoft.com/office/drawing/2014/main" id="{F58711CD-94A8-4B13-84F7-288006D2C8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5" y="4123"/>
              <a:ext cx="80" cy="1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95" name="Line 1369">
              <a:extLst>
                <a:ext uri="{FF2B5EF4-FFF2-40B4-BE49-F238E27FC236}">
                  <a16:creationId xmlns:a16="http://schemas.microsoft.com/office/drawing/2014/main" id="{855C89CF-E2F6-4162-B3D4-FA378AD37B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2" y="3811"/>
              <a:ext cx="83" cy="1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33" name="Group 1361">
            <a:extLst>
              <a:ext uri="{FF2B5EF4-FFF2-40B4-BE49-F238E27FC236}">
                <a16:creationId xmlns:a16="http://schemas.microsoft.com/office/drawing/2014/main" id="{03366017-8A14-4C4F-BB26-0334E5542472}"/>
              </a:ext>
            </a:extLst>
          </p:cNvPr>
          <p:cNvGrpSpPr>
            <a:grpSpLocks/>
          </p:cNvGrpSpPr>
          <p:nvPr/>
        </p:nvGrpSpPr>
        <p:grpSpPr bwMode="auto">
          <a:xfrm>
            <a:off x="4811887" y="5888180"/>
            <a:ext cx="139422" cy="808038"/>
            <a:chOff x="3609" y="3794"/>
            <a:chExt cx="87" cy="478"/>
          </a:xfrm>
        </p:grpSpPr>
        <p:sp>
          <p:nvSpPr>
            <p:cNvPr id="12680" name="Rectangle 1362">
              <a:extLst>
                <a:ext uri="{FF2B5EF4-FFF2-40B4-BE49-F238E27FC236}">
                  <a16:creationId xmlns:a16="http://schemas.microsoft.com/office/drawing/2014/main" id="{12B1DC1C-7B62-4A9B-BB0B-B5430AB0B8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81" name="Rectangle 1363">
              <a:extLst>
                <a:ext uri="{FF2B5EF4-FFF2-40B4-BE49-F238E27FC236}">
                  <a16:creationId xmlns:a16="http://schemas.microsoft.com/office/drawing/2014/main" id="{BC98FBF8-1330-44DD-885C-6DA3AD09E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82" name="Rectangle 1364">
              <a:extLst>
                <a:ext uri="{FF2B5EF4-FFF2-40B4-BE49-F238E27FC236}">
                  <a16:creationId xmlns:a16="http://schemas.microsoft.com/office/drawing/2014/main" id="{B55D52C0-0E0D-4CFA-BA7B-0949FE386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83" name="Line 1365">
              <a:extLst>
                <a:ext uri="{FF2B5EF4-FFF2-40B4-BE49-F238E27FC236}">
                  <a16:creationId xmlns:a16="http://schemas.microsoft.com/office/drawing/2014/main" id="{ED075ED8-9D14-4056-A2DF-23B7BEDF06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84" name="Line 1366">
              <a:extLst>
                <a:ext uri="{FF2B5EF4-FFF2-40B4-BE49-F238E27FC236}">
                  <a16:creationId xmlns:a16="http://schemas.microsoft.com/office/drawing/2014/main" id="{9F27EA74-A948-4DFE-9874-69DCC357BA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85" name="Line 1367">
              <a:extLst>
                <a:ext uri="{FF2B5EF4-FFF2-40B4-BE49-F238E27FC236}">
                  <a16:creationId xmlns:a16="http://schemas.microsoft.com/office/drawing/2014/main" id="{E3541391-8D70-402C-A95B-EE76F8379F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0" y="4123"/>
              <a:ext cx="85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87" name="Line 1369">
              <a:extLst>
                <a:ext uri="{FF2B5EF4-FFF2-40B4-BE49-F238E27FC236}">
                  <a16:creationId xmlns:a16="http://schemas.microsoft.com/office/drawing/2014/main" id="{2B7C11DD-0345-440C-A381-970BC51601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4" y="3811"/>
              <a:ext cx="81" cy="1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34" name="Group 1361">
            <a:extLst>
              <a:ext uri="{FF2B5EF4-FFF2-40B4-BE49-F238E27FC236}">
                <a16:creationId xmlns:a16="http://schemas.microsoft.com/office/drawing/2014/main" id="{3F4DB1C9-A37A-4DA4-8F10-17A38D83B322}"/>
              </a:ext>
            </a:extLst>
          </p:cNvPr>
          <p:cNvGrpSpPr>
            <a:grpSpLocks/>
          </p:cNvGrpSpPr>
          <p:nvPr/>
        </p:nvGrpSpPr>
        <p:grpSpPr bwMode="auto">
          <a:xfrm>
            <a:off x="5087300" y="5888180"/>
            <a:ext cx="141025" cy="808038"/>
            <a:chOff x="3608" y="3794"/>
            <a:chExt cx="88" cy="478"/>
          </a:xfrm>
        </p:grpSpPr>
        <p:sp>
          <p:nvSpPr>
            <p:cNvPr id="12672" name="Rectangle 1362">
              <a:extLst>
                <a:ext uri="{FF2B5EF4-FFF2-40B4-BE49-F238E27FC236}">
                  <a16:creationId xmlns:a16="http://schemas.microsoft.com/office/drawing/2014/main" id="{5F74BFC7-620B-4FE1-A99E-5A9DBC66CB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73" name="Rectangle 1363">
              <a:extLst>
                <a:ext uri="{FF2B5EF4-FFF2-40B4-BE49-F238E27FC236}">
                  <a16:creationId xmlns:a16="http://schemas.microsoft.com/office/drawing/2014/main" id="{EADDAF22-8C90-4AB1-8510-9E1ED06AB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74" name="Rectangle 1364">
              <a:extLst>
                <a:ext uri="{FF2B5EF4-FFF2-40B4-BE49-F238E27FC236}">
                  <a16:creationId xmlns:a16="http://schemas.microsoft.com/office/drawing/2014/main" id="{5B681EE2-CC95-4DB6-A6B7-655704D61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75" name="Line 1365">
              <a:extLst>
                <a:ext uri="{FF2B5EF4-FFF2-40B4-BE49-F238E27FC236}">
                  <a16:creationId xmlns:a16="http://schemas.microsoft.com/office/drawing/2014/main" id="{E604F194-A04A-4D66-9C4D-9EEE15D8B6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76" name="Line 1366">
              <a:extLst>
                <a:ext uri="{FF2B5EF4-FFF2-40B4-BE49-F238E27FC236}">
                  <a16:creationId xmlns:a16="http://schemas.microsoft.com/office/drawing/2014/main" id="{E76DC6FF-D0A1-4EDC-94AD-6271BB6912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77" name="Line 1367">
              <a:extLst>
                <a:ext uri="{FF2B5EF4-FFF2-40B4-BE49-F238E27FC236}">
                  <a16:creationId xmlns:a16="http://schemas.microsoft.com/office/drawing/2014/main" id="{13DB8A52-E06D-4F03-9B28-54E750D076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8" y="4123"/>
              <a:ext cx="87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79" name="Line 1369">
              <a:extLst>
                <a:ext uri="{FF2B5EF4-FFF2-40B4-BE49-F238E27FC236}">
                  <a16:creationId xmlns:a16="http://schemas.microsoft.com/office/drawing/2014/main" id="{76C267F6-B603-4E44-9414-E88D6AFEF0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3" y="3811"/>
              <a:ext cx="82" cy="1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35" name="Group 1361">
            <a:extLst>
              <a:ext uri="{FF2B5EF4-FFF2-40B4-BE49-F238E27FC236}">
                <a16:creationId xmlns:a16="http://schemas.microsoft.com/office/drawing/2014/main" id="{1D527A18-8CDD-4D10-B620-7C9B15688E92}"/>
              </a:ext>
            </a:extLst>
          </p:cNvPr>
          <p:cNvGrpSpPr>
            <a:grpSpLocks/>
          </p:cNvGrpSpPr>
          <p:nvPr/>
        </p:nvGrpSpPr>
        <p:grpSpPr bwMode="auto">
          <a:xfrm>
            <a:off x="4949991" y="5888180"/>
            <a:ext cx="141025" cy="808038"/>
            <a:chOff x="3608" y="3794"/>
            <a:chExt cx="88" cy="478"/>
          </a:xfrm>
        </p:grpSpPr>
        <p:sp>
          <p:nvSpPr>
            <p:cNvPr id="12664" name="Rectangle 1362">
              <a:extLst>
                <a:ext uri="{FF2B5EF4-FFF2-40B4-BE49-F238E27FC236}">
                  <a16:creationId xmlns:a16="http://schemas.microsoft.com/office/drawing/2014/main" id="{BB397F60-7277-4F7D-9BD0-36A77C597C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65" name="Rectangle 1363">
              <a:extLst>
                <a:ext uri="{FF2B5EF4-FFF2-40B4-BE49-F238E27FC236}">
                  <a16:creationId xmlns:a16="http://schemas.microsoft.com/office/drawing/2014/main" id="{DDF71C6D-0A6E-4CDC-A6EA-3D982BA54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66" name="Rectangle 1364">
              <a:extLst>
                <a:ext uri="{FF2B5EF4-FFF2-40B4-BE49-F238E27FC236}">
                  <a16:creationId xmlns:a16="http://schemas.microsoft.com/office/drawing/2014/main" id="{21EB718C-DB01-4536-AF76-92318175B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67" name="Line 1365">
              <a:extLst>
                <a:ext uri="{FF2B5EF4-FFF2-40B4-BE49-F238E27FC236}">
                  <a16:creationId xmlns:a16="http://schemas.microsoft.com/office/drawing/2014/main" id="{889F53CC-981C-4C81-98DF-295E533C15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68" name="Line 1366">
              <a:extLst>
                <a:ext uri="{FF2B5EF4-FFF2-40B4-BE49-F238E27FC236}">
                  <a16:creationId xmlns:a16="http://schemas.microsoft.com/office/drawing/2014/main" id="{46975CCE-5737-4604-BD8F-EB87A9D24A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69" name="Line 1367">
              <a:extLst>
                <a:ext uri="{FF2B5EF4-FFF2-40B4-BE49-F238E27FC236}">
                  <a16:creationId xmlns:a16="http://schemas.microsoft.com/office/drawing/2014/main" id="{4EE45051-347D-4536-A424-BE9EF6C1D9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8" y="4123"/>
              <a:ext cx="87" cy="1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71" name="Line 1369">
              <a:extLst>
                <a:ext uri="{FF2B5EF4-FFF2-40B4-BE49-F238E27FC236}">
                  <a16:creationId xmlns:a16="http://schemas.microsoft.com/office/drawing/2014/main" id="{6CB9DA6E-C6CF-4E93-A23B-D0D5C27C5B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3" y="3811"/>
              <a:ext cx="82" cy="1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36" name="Group 1361">
            <a:extLst>
              <a:ext uri="{FF2B5EF4-FFF2-40B4-BE49-F238E27FC236}">
                <a16:creationId xmlns:a16="http://schemas.microsoft.com/office/drawing/2014/main" id="{0393EE47-046E-493B-896E-A051CAC3D710}"/>
              </a:ext>
            </a:extLst>
          </p:cNvPr>
          <p:cNvGrpSpPr>
            <a:grpSpLocks/>
          </p:cNvGrpSpPr>
          <p:nvPr/>
        </p:nvGrpSpPr>
        <p:grpSpPr bwMode="auto">
          <a:xfrm>
            <a:off x="5226049" y="5888180"/>
            <a:ext cx="140961" cy="808038"/>
            <a:chOff x="3609" y="3794"/>
            <a:chExt cx="87" cy="478"/>
          </a:xfrm>
        </p:grpSpPr>
        <p:sp>
          <p:nvSpPr>
            <p:cNvPr id="12656" name="Rectangle 1362">
              <a:extLst>
                <a:ext uri="{FF2B5EF4-FFF2-40B4-BE49-F238E27FC236}">
                  <a16:creationId xmlns:a16="http://schemas.microsoft.com/office/drawing/2014/main" id="{647D05D4-4AA1-4CE8-866A-F74D52771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57" name="Rectangle 1363">
              <a:extLst>
                <a:ext uri="{FF2B5EF4-FFF2-40B4-BE49-F238E27FC236}">
                  <a16:creationId xmlns:a16="http://schemas.microsoft.com/office/drawing/2014/main" id="{CFC240B3-7C3D-4472-8AF6-61E59091B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58" name="Rectangle 1364">
              <a:extLst>
                <a:ext uri="{FF2B5EF4-FFF2-40B4-BE49-F238E27FC236}">
                  <a16:creationId xmlns:a16="http://schemas.microsoft.com/office/drawing/2014/main" id="{91044D77-586B-4EBC-8D7B-3099C9D0D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59" name="Line 1365">
              <a:extLst>
                <a:ext uri="{FF2B5EF4-FFF2-40B4-BE49-F238E27FC236}">
                  <a16:creationId xmlns:a16="http://schemas.microsoft.com/office/drawing/2014/main" id="{23B3C070-3A0A-44A0-A8A7-DEB53028A6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60" name="Line 1366">
              <a:extLst>
                <a:ext uri="{FF2B5EF4-FFF2-40B4-BE49-F238E27FC236}">
                  <a16:creationId xmlns:a16="http://schemas.microsoft.com/office/drawing/2014/main" id="{41427785-4209-4B05-99C5-FC7DCFF2B8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61" name="Line 1367">
              <a:extLst>
                <a:ext uri="{FF2B5EF4-FFF2-40B4-BE49-F238E27FC236}">
                  <a16:creationId xmlns:a16="http://schemas.microsoft.com/office/drawing/2014/main" id="{95163407-F6D4-4B9D-B8A3-63B9A0A33C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0" y="4123"/>
              <a:ext cx="85" cy="1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63" name="Line 1369">
              <a:extLst>
                <a:ext uri="{FF2B5EF4-FFF2-40B4-BE49-F238E27FC236}">
                  <a16:creationId xmlns:a16="http://schemas.microsoft.com/office/drawing/2014/main" id="{7E44712C-A217-4AEE-92CB-248472D1C1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9" y="3813"/>
              <a:ext cx="85" cy="1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37" name="Group 1361">
            <a:extLst>
              <a:ext uri="{FF2B5EF4-FFF2-40B4-BE49-F238E27FC236}">
                <a16:creationId xmlns:a16="http://schemas.microsoft.com/office/drawing/2014/main" id="{C5F9D62D-1622-43DD-B903-005846AFAC26}"/>
              </a:ext>
            </a:extLst>
          </p:cNvPr>
          <p:cNvGrpSpPr>
            <a:grpSpLocks/>
          </p:cNvGrpSpPr>
          <p:nvPr/>
        </p:nvGrpSpPr>
        <p:grpSpPr bwMode="auto">
          <a:xfrm>
            <a:off x="5359637" y="5888180"/>
            <a:ext cx="144230" cy="808038"/>
            <a:chOff x="3606" y="3794"/>
            <a:chExt cx="90" cy="478"/>
          </a:xfrm>
        </p:grpSpPr>
        <p:sp>
          <p:nvSpPr>
            <p:cNvPr id="12648" name="Rectangle 1362">
              <a:extLst>
                <a:ext uri="{FF2B5EF4-FFF2-40B4-BE49-F238E27FC236}">
                  <a16:creationId xmlns:a16="http://schemas.microsoft.com/office/drawing/2014/main" id="{77AB4ED0-120A-4C29-80A0-17E045B7A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49" name="Rectangle 1363">
              <a:extLst>
                <a:ext uri="{FF2B5EF4-FFF2-40B4-BE49-F238E27FC236}">
                  <a16:creationId xmlns:a16="http://schemas.microsoft.com/office/drawing/2014/main" id="{DC6AE0ED-C037-49DD-8862-7395B087A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50" name="Rectangle 1364">
              <a:extLst>
                <a:ext uri="{FF2B5EF4-FFF2-40B4-BE49-F238E27FC236}">
                  <a16:creationId xmlns:a16="http://schemas.microsoft.com/office/drawing/2014/main" id="{797CE4F3-2710-4F82-8347-367678939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51" name="Line 1365">
              <a:extLst>
                <a:ext uri="{FF2B5EF4-FFF2-40B4-BE49-F238E27FC236}">
                  <a16:creationId xmlns:a16="http://schemas.microsoft.com/office/drawing/2014/main" id="{7638748B-B4BA-45FD-ACE0-5011339BB1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52" name="Line 1366">
              <a:extLst>
                <a:ext uri="{FF2B5EF4-FFF2-40B4-BE49-F238E27FC236}">
                  <a16:creationId xmlns:a16="http://schemas.microsoft.com/office/drawing/2014/main" id="{EFBFD5D2-D107-47BC-A965-8C272A9954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53" name="Line 1367">
              <a:extLst>
                <a:ext uri="{FF2B5EF4-FFF2-40B4-BE49-F238E27FC236}">
                  <a16:creationId xmlns:a16="http://schemas.microsoft.com/office/drawing/2014/main" id="{5BFFC4DA-611C-4138-AB2E-3969FFCBA6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9" y="4123"/>
              <a:ext cx="86" cy="1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55" name="Line 1369">
              <a:extLst>
                <a:ext uri="{FF2B5EF4-FFF2-40B4-BE49-F238E27FC236}">
                  <a16:creationId xmlns:a16="http://schemas.microsoft.com/office/drawing/2014/main" id="{0B08CFCC-4C55-4D33-B88E-09DFC0ED74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6" y="3817"/>
              <a:ext cx="88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38" name="Group 1361">
            <a:extLst>
              <a:ext uri="{FF2B5EF4-FFF2-40B4-BE49-F238E27FC236}">
                <a16:creationId xmlns:a16="http://schemas.microsoft.com/office/drawing/2014/main" id="{BE27C050-8F54-4D9B-B4AF-5B2E4A546B7A}"/>
              </a:ext>
            </a:extLst>
          </p:cNvPr>
          <p:cNvGrpSpPr>
            <a:grpSpLocks/>
          </p:cNvGrpSpPr>
          <p:nvPr/>
        </p:nvGrpSpPr>
        <p:grpSpPr bwMode="auto">
          <a:xfrm>
            <a:off x="6186971" y="5888180"/>
            <a:ext cx="142628" cy="808038"/>
            <a:chOff x="3607" y="3794"/>
            <a:chExt cx="89" cy="478"/>
          </a:xfrm>
        </p:grpSpPr>
        <p:sp>
          <p:nvSpPr>
            <p:cNvPr id="12640" name="Rectangle 1362">
              <a:extLst>
                <a:ext uri="{FF2B5EF4-FFF2-40B4-BE49-F238E27FC236}">
                  <a16:creationId xmlns:a16="http://schemas.microsoft.com/office/drawing/2014/main" id="{8F78F645-F9CD-4F35-B9AA-8760D2711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41" name="Rectangle 1363">
              <a:extLst>
                <a:ext uri="{FF2B5EF4-FFF2-40B4-BE49-F238E27FC236}">
                  <a16:creationId xmlns:a16="http://schemas.microsoft.com/office/drawing/2014/main" id="{20B00F21-FD5D-4093-BCE0-AE0C9A3534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42" name="Rectangle 1364">
              <a:extLst>
                <a:ext uri="{FF2B5EF4-FFF2-40B4-BE49-F238E27FC236}">
                  <a16:creationId xmlns:a16="http://schemas.microsoft.com/office/drawing/2014/main" id="{6571B444-80F1-4601-8F7D-2E26C0702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43" name="Line 1365">
              <a:extLst>
                <a:ext uri="{FF2B5EF4-FFF2-40B4-BE49-F238E27FC236}">
                  <a16:creationId xmlns:a16="http://schemas.microsoft.com/office/drawing/2014/main" id="{2414363D-A331-4022-8145-9A7E78A4A0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44" name="Line 1366">
              <a:extLst>
                <a:ext uri="{FF2B5EF4-FFF2-40B4-BE49-F238E27FC236}">
                  <a16:creationId xmlns:a16="http://schemas.microsoft.com/office/drawing/2014/main" id="{706B45C6-87FE-430F-9712-40C9DDDF2F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45" name="Line 1367">
              <a:extLst>
                <a:ext uri="{FF2B5EF4-FFF2-40B4-BE49-F238E27FC236}">
                  <a16:creationId xmlns:a16="http://schemas.microsoft.com/office/drawing/2014/main" id="{D3CA2E24-9119-42CB-BB34-B3F9B18A57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7" y="4123"/>
              <a:ext cx="88" cy="1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47" name="Line 1369">
              <a:extLst>
                <a:ext uri="{FF2B5EF4-FFF2-40B4-BE49-F238E27FC236}">
                  <a16:creationId xmlns:a16="http://schemas.microsoft.com/office/drawing/2014/main" id="{2F51571F-47E6-43D0-AB88-756A05AFA9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9" y="3813"/>
              <a:ext cx="77" cy="1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40" name="Group 1361">
            <a:extLst>
              <a:ext uri="{FF2B5EF4-FFF2-40B4-BE49-F238E27FC236}">
                <a16:creationId xmlns:a16="http://schemas.microsoft.com/office/drawing/2014/main" id="{6144B0B5-2612-4361-B6FB-DC174F56A3ED}"/>
              </a:ext>
            </a:extLst>
          </p:cNvPr>
          <p:cNvGrpSpPr>
            <a:grpSpLocks/>
          </p:cNvGrpSpPr>
          <p:nvPr/>
        </p:nvGrpSpPr>
        <p:grpSpPr bwMode="auto">
          <a:xfrm>
            <a:off x="5777959" y="5888180"/>
            <a:ext cx="141025" cy="808038"/>
            <a:chOff x="3609" y="3794"/>
            <a:chExt cx="88" cy="478"/>
          </a:xfrm>
        </p:grpSpPr>
        <p:sp>
          <p:nvSpPr>
            <p:cNvPr id="12624" name="Rectangle 1362">
              <a:extLst>
                <a:ext uri="{FF2B5EF4-FFF2-40B4-BE49-F238E27FC236}">
                  <a16:creationId xmlns:a16="http://schemas.microsoft.com/office/drawing/2014/main" id="{DEBE3462-C520-4BD3-9B57-7F50D6B3EC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25" name="Rectangle 1363">
              <a:extLst>
                <a:ext uri="{FF2B5EF4-FFF2-40B4-BE49-F238E27FC236}">
                  <a16:creationId xmlns:a16="http://schemas.microsoft.com/office/drawing/2014/main" id="{42AC2B73-43EB-469E-B81B-7C887AEB9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26" name="Rectangle 1364">
              <a:extLst>
                <a:ext uri="{FF2B5EF4-FFF2-40B4-BE49-F238E27FC236}">
                  <a16:creationId xmlns:a16="http://schemas.microsoft.com/office/drawing/2014/main" id="{B85FCBE7-F65C-4F34-AC41-6F3EBB023F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27" name="Line 1365">
              <a:extLst>
                <a:ext uri="{FF2B5EF4-FFF2-40B4-BE49-F238E27FC236}">
                  <a16:creationId xmlns:a16="http://schemas.microsoft.com/office/drawing/2014/main" id="{4543EE33-5941-44BE-9F70-71365393E7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28" name="Line 1366">
              <a:extLst>
                <a:ext uri="{FF2B5EF4-FFF2-40B4-BE49-F238E27FC236}">
                  <a16:creationId xmlns:a16="http://schemas.microsoft.com/office/drawing/2014/main" id="{24C139A7-D8A9-4F96-9526-44D8AD7A5B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29" name="Line 1367">
              <a:extLst>
                <a:ext uri="{FF2B5EF4-FFF2-40B4-BE49-F238E27FC236}">
                  <a16:creationId xmlns:a16="http://schemas.microsoft.com/office/drawing/2014/main" id="{611C824A-A745-4113-BA03-8C1045D584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0" y="4123"/>
              <a:ext cx="85" cy="1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31" name="Line 1369">
              <a:extLst>
                <a:ext uri="{FF2B5EF4-FFF2-40B4-BE49-F238E27FC236}">
                  <a16:creationId xmlns:a16="http://schemas.microsoft.com/office/drawing/2014/main" id="{751E3007-2822-437E-B257-99E7FCED7B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9" y="3811"/>
              <a:ext cx="88" cy="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41" name="Group 1361">
            <a:extLst>
              <a:ext uri="{FF2B5EF4-FFF2-40B4-BE49-F238E27FC236}">
                <a16:creationId xmlns:a16="http://schemas.microsoft.com/office/drawing/2014/main" id="{2E88ADBE-2B0C-4E01-8975-F1CBE3D00E11}"/>
              </a:ext>
            </a:extLst>
          </p:cNvPr>
          <p:cNvGrpSpPr>
            <a:grpSpLocks/>
          </p:cNvGrpSpPr>
          <p:nvPr/>
        </p:nvGrpSpPr>
        <p:grpSpPr bwMode="auto">
          <a:xfrm>
            <a:off x="5914570" y="5888180"/>
            <a:ext cx="140961" cy="808038"/>
            <a:chOff x="3609" y="3794"/>
            <a:chExt cx="87" cy="478"/>
          </a:xfrm>
        </p:grpSpPr>
        <p:sp>
          <p:nvSpPr>
            <p:cNvPr id="12616" name="Rectangle 1362">
              <a:extLst>
                <a:ext uri="{FF2B5EF4-FFF2-40B4-BE49-F238E27FC236}">
                  <a16:creationId xmlns:a16="http://schemas.microsoft.com/office/drawing/2014/main" id="{C367DD2B-E73B-42DB-BB73-0200897E4A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17" name="Rectangle 1363">
              <a:extLst>
                <a:ext uri="{FF2B5EF4-FFF2-40B4-BE49-F238E27FC236}">
                  <a16:creationId xmlns:a16="http://schemas.microsoft.com/office/drawing/2014/main" id="{BB9E00C2-745B-4260-B7BC-4AF58521A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18" name="Rectangle 1364">
              <a:extLst>
                <a:ext uri="{FF2B5EF4-FFF2-40B4-BE49-F238E27FC236}">
                  <a16:creationId xmlns:a16="http://schemas.microsoft.com/office/drawing/2014/main" id="{56E32586-AB8B-4259-979A-F19423C18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19" name="Line 1365">
              <a:extLst>
                <a:ext uri="{FF2B5EF4-FFF2-40B4-BE49-F238E27FC236}">
                  <a16:creationId xmlns:a16="http://schemas.microsoft.com/office/drawing/2014/main" id="{0FD4B1BC-24C9-4F11-817C-EEC5C513C4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20" name="Line 1366">
              <a:extLst>
                <a:ext uri="{FF2B5EF4-FFF2-40B4-BE49-F238E27FC236}">
                  <a16:creationId xmlns:a16="http://schemas.microsoft.com/office/drawing/2014/main" id="{B12BFE61-16AB-49D8-9B18-68B4502717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21" name="Line 1367">
              <a:extLst>
                <a:ext uri="{FF2B5EF4-FFF2-40B4-BE49-F238E27FC236}">
                  <a16:creationId xmlns:a16="http://schemas.microsoft.com/office/drawing/2014/main" id="{D2CF1361-F574-4A77-BD17-33FD419F2A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8" y="4123"/>
              <a:ext cx="77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23" name="Line 1369">
              <a:extLst>
                <a:ext uri="{FF2B5EF4-FFF2-40B4-BE49-F238E27FC236}">
                  <a16:creationId xmlns:a16="http://schemas.microsoft.com/office/drawing/2014/main" id="{B04230B6-1C0A-4265-BE03-6FCA055721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9" y="3819"/>
              <a:ext cx="84" cy="1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42" name="Group 1361">
            <a:extLst>
              <a:ext uri="{FF2B5EF4-FFF2-40B4-BE49-F238E27FC236}">
                <a16:creationId xmlns:a16="http://schemas.microsoft.com/office/drawing/2014/main" id="{90A0A06F-3E92-4EF5-8ADF-1B93149B9B80}"/>
              </a:ext>
            </a:extLst>
          </p:cNvPr>
          <p:cNvGrpSpPr>
            <a:grpSpLocks/>
          </p:cNvGrpSpPr>
          <p:nvPr/>
        </p:nvGrpSpPr>
        <p:grpSpPr bwMode="auto">
          <a:xfrm>
            <a:off x="6048979" y="5888180"/>
            <a:ext cx="144230" cy="808038"/>
            <a:chOff x="3606" y="3794"/>
            <a:chExt cx="90" cy="478"/>
          </a:xfrm>
        </p:grpSpPr>
        <p:sp>
          <p:nvSpPr>
            <p:cNvPr id="12608" name="Rectangle 1362">
              <a:extLst>
                <a:ext uri="{FF2B5EF4-FFF2-40B4-BE49-F238E27FC236}">
                  <a16:creationId xmlns:a16="http://schemas.microsoft.com/office/drawing/2014/main" id="{6224393A-B17A-4B6D-8971-9D1144B89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09" name="Rectangle 1363">
              <a:extLst>
                <a:ext uri="{FF2B5EF4-FFF2-40B4-BE49-F238E27FC236}">
                  <a16:creationId xmlns:a16="http://schemas.microsoft.com/office/drawing/2014/main" id="{FB5F0C25-0221-4127-821B-4B97A26818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10" name="Rectangle 1364">
              <a:extLst>
                <a:ext uri="{FF2B5EF4-FFF2-40B4-BE49-F238E27FC236}">
                  <a16:creationId xmlns:a16="http://schemas.microsoft.com/office/drawing/2014/main" id="{97ACC182-DD4B-49D7-9340-95740CD0A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11" name="Line 1365">
              <a:extLst>
                <a:ext uri="{FF2B5EF4-FFF2-40B4-BE49-F238E27FC236}">
                  <a16:creationId xmlns:a16="http://schemas.microsoft.com/office/drawing/2014/main" id="{8C90D1CC-160D-4152-8DD6-3C873D4077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12" name="Line 1366">
              <a:extLst>
                <a:ext uri="{FF2B5EF4-FFF2-40B4-BE49-F238E27FC236}">
                  <a16:creationId xmlns:a16="http://schemas.microsoft.com/office/drawing/2014/main" id="{C135947B-7CA4-44FC-B3F9-C96EC665ED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13" name="Line 1367">
              <a:extLst>
                <a:ext uri="{FF2B5EF4-FFF2-40B4-BE49-F238E27FC236}">
                  <a16:creationId xmlns:a16="http://schemas.microsoft.com/office/drawing/2014/main" id="{32DC8FC6-69E9-45E1-ADFF-4655859E68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0" y="4123"/>
              <a:ext cx="85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15" name="Line 1369">
              <a:extLst>
                <a:ext uri="{FF2B5EF4-FFF2-40B4-BE49-F238E27FC236}">
                  <a16:creationId xmlns:a16="http://schemas.microsoft.com/office/drawing/2014/main" id="{A5E18744-D3D9-4E5C-A00B-5B06188DB5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6" y="3811"/>
              <a:ext cx="84" cy="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43" name="Group 1361">
            <a:extLst>
              <a:ext uri="{FF2B5EF4-FFF2-40B4-BE49-F238E27FC236}">
                <a16:creationId xmlns:a16="http://schemas.microsoft.com/office/drawing/2014/main" id="{6E875FD5-81DB-4FBE-BB7F-8B7A9059A632}"/>
              </a:ext>
            </a:extLst>
          </p:cNvPr>
          <p:cNvGrpSpPr>
            <a:grpSpLocks/>
          </p:cNvGrpSpPr>
          <p:nvPr/>
        </p:nvGrpSpPr>
        <p:grpSpPr bwMode="auto">
          <a:xfrm>
            <a:off x="6477461" y="5888180"/>
            <a:ext cx="155448" cy="808038"/>
            <a:chOff x="3608" y="3794"/>
            <a:chExt cx="88" cy="478"/>
          </a:xfrm>
        </p:grpSpPr>
        <p:sp>
          <p:nvSpPr>
            <p:cNvPr id="12600" name="Rectangle 1362">
              <a:extLst>
                <a:ext uri="{FF2B5EF4-FFF2-40B4-BE49-F238E27FC236}">
                  <a16:creationId xmlns:a16="http://schemas.microsoft.com/office/drawing/2014/main" id="{B5B2B2E2-C3C9-49B1-A728-A252BE8D9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01" name="Rectangle 1363">
              <a:extLst>
                <a:ext uri="{FF2B5EF4-FFF2-40B4-BE49-F238E27FC236}">
                  <a16:creationId xmlns:a16="http://schemas.microsoft.com/office/drawing/2014/main" id="{0E1EB43E-24E5-4890-AC96-B65092D61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02" name="Rectangle 1364">
              <a:extLst>
                <a:ext uri="{FF2B5EF4-FFF2-40B4-BE49-F238E27FC236}">
                  <a16:creationId xmlns:a16="http://schemas.microsoft.com/office/drawing/2014/main" id="{EE19F76F-8E7B-4D27-88FB-4F0BB03A5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03" name="Line 1365">
              <a:extLst>
                <a:ext uri="{FF2B5EF4-FFF2-40B4-BE49-F238E27FC236}">
                  <a16:creationId xmlns:a16="http://schemas.microsoft.com/office/drawing/2014/main" id="{C39BE142-243A-4FA4-A67E-FD56339E45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04" name="Line 1366">
              <a:extLst>
                <a:ext uri="{FF2B5EF4-FFF2-40B4-BE49-F238E27FC236}">
                  <a16:creationId xmlns:a16="http://schemas.microsoft.com/office/drawing/2014/main" id="{E492D42C-5A69-4D9C-8163-13E31AB0CC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05" name="Line 1367">
              <a:extLst>
                <a:ext uri="{FF2B5EF4-FFF2-40B4-BE49-F238E27FC236}">
                  <a16:creationId xmlns:a16="http://schemas.microsoft.com/office/drawing/2014/main" id="{D1623B6C-1B52-4DCB-B192-58A377BEEB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3" y="4123"/>
              <a:ext cx="82" cy="1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06" name="Line 1368">
              <a:extLst>
                <a:ext uri="{FF2B5EF4-FFF2-40B4-BE49-F238E27FC236}">
                  <a16:creationId xmlns:a16="http://schemas.microsoft.com/office/drawing/2014/main" id="{3BAAEFE8-E815-47B2-B29C-3919CBC546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1" y="3963"/>
              <a:ext cx="84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607" name="Line 1369">
              <a:extLst>
                <a:ext uri="{FF2B5EF4-FFF2-40B4-BE49-F238E27FC236}">
                  <a16:creationId xmlns:a16="http://schemas.microsoft.com/office/drawing/2014/main" id="{A4BBBB9E-E9A0-4A4F-86A9-1653EE754A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8" y="3811"/>
              <a:ext cx="87" cy="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544" name="Group 1361">
            <a:extLst>
              <a:ext uri="{FF2B5EF4-FFF2-40B4-BE49-F238E27FC236}">
                <a16:creationId xmlns:a16="http://schemas.microsoft.com/office/drawing/2014/main" id="{C7856F77-6869-4CDF-BE67-7A77B39980B6}"/>
              </a:ext>
            </a:extLst>
          </p:cNvPr>
          <p:cNvGrpSpPr>
            <a:grpSpLocks/>
          </p:cNvGrpSpPr>
          <p:nvPr/>
        </p:nvGrpSpPr>
        <p:grpSpPr bwMode="auto">
          <a:xfrm>
            <a:off x="6326003" y="5888180"/>
            <a:ext cx="154647" cy="808038"/>
            <a:chOff x="3609" y="3794"/>
            <a:chExt cx="87" cy="478"/>
          </a:xfrm>
        </p:grpSpPr>
        <p:sp>
          <p:nvSpPr>
            <p:cNvPr id="12592" name="Rectangle 1362">
              <a:extLst>
                <a:ext uri="{FF2B5EF4-FFF2-40B4-BE49-F238E27FC236}">
                  <a16:creationId xmlns:a16="http://schemas.microsoft.com/office/drawing/2014/main" id="{FE526E2F-4596-48C9-A2EC-55E240AC0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593" name="Rectangle 1363">
              <a:extLst>
                <a:ext uri="{FF2B5EF4-FFF2-40B4-BE49-F238E27FC236}">
                  <a16:creationId xmlns:a16="http://schemas.microsoft.com/office/drawing/2014/main" id="{47CBE9BB-290C-458A-A3E3-ABBFBFF3B2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594" name="Rectangle 1364">
              <a:extLst>
                <a:ext uri="{FF2B5EF4-FFF2-40B4-BE49-F238E27FC236}">
                  <a16:creationId xmlns:a16="http://schemas.microsoft.com/office/drawing/2014/main" id="{3EC311E7-54C5-400B-938E-4A98900D9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595" name="Line 1365">
              <a:extLst>
                <a:ext uri="{FF2B5EF4-FFF2-40B4-BE49-F238E27FC236}">
                  <a16:creationId xmlns:a16="http://schemas.microsoft.com/office/drawing/2014/main" id="{0E5B9D7C-BC30-45D4-9390-FB4059104A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596" name="Line 1366">
              <a:extLst>
                <a:ext uri="{FF2B5EF4-FFF2-40B4-BE49-F238E27FC236}">
                  <a16:creationId xmlns:a16="http://schemas.microsoft.com/office/drawing/2014/main" id="{963A577F-B0C0-4A57-8AA6-1371C4D603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597" name="Line 1367">
              <a:extLst>
                <a:ext uri="{FF2B5EF4-FFF2-40B4-BE49-F238E27FC236}">
                  <a16:creationId xmlns:a16="http://schemas.microsoft.com/office/drawing/2014/main" id="{51C4475E-6308-4083-9A77-20518BF68A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3" y="4123"/>
              <a:ext cx="82" cy="1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598" name="Line 1368">
              <a:extLst>
                <a:ext uri="{FF2B5EF4-FFF2-40B4-BE49-F238E27FC236}">
                  <a16:creationId xmlns:a16="http://schemas.microsoft.com/office/drawing/2014/main" id="{7E232408-E94A-41B4-9C30-0991EE58C6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9" y="3963"/>
              <a:ext cx="86" cy="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599" name="Line 1369">
              <a:extLst>
                <a:ext uri="{FF2B5EF4-FFF2-40B4-BE49-F238E27FC236}">
                  <a16:creationId xmlns:a16="http://schemas.microsoft.com/office/drawing/2014/main" id="{072335B7-D0EA-4A3F-AF58-1E4A832043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9" y="3811"/>
              <a:ext cx="86" cy="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2545" name="Text Box 1657">
            <a:extLst>
              <a:ext uri="{FF2B5EF4-FFF2-40B4-BE49-F238E27FC236}">
                <a16:creationId xmlns:a16="http://schemas.microsoft.com/office/drawing/2014/main" id="{B1BFDA18-F384-4674-9D6B-C86C787E0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249613" y="2644775"/>
            <a:ext cx="2635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  <p:sp>
        <p:nvSpPr>
          <p:cNvPr id="12546" name="Text Box 1438">
            <a:extLst>
              <a:ext uri="{FF2B5EF4-FFF2-40B4-BE49-F238E27FC236}">
                <a16:creationId xmlns:a16="http://schemas.microsoft.com/office/drawing/2014/main" id="{20986EF1-1A00-49E5-B913-6E7A79FB5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4648200"/>
            <a:ext cx="84613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 </a:t>
            </a:r>
          </a:p>
        </p:txBody>
      </p:sp>
      <p:sp>
        <p:nvSpPr>
          <p:cNvPr id="12547" name="Text Box 1449">
            <a:extLst>
              <a:ext uri="{FF2B5EF4-FFF2-40B4-BE49-F238E27FC236}">
                <a16:creationId xmlns:a16="http://schemas.microsoft.com/office/drawing/2014/main" id="{D1217E24-E334-4020-89A4-27EC8B356F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0" y="3962400"/>
            <a:ext cx="5334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  <p:sp>
        <p:nvSpPr>
          <p:cNvPr id="12548" name="Text Box 1449">
            <a:extLst>
              <a:ext uri="{FF2B5EF4-FFF2-40B4-BE49-F238E27FC236}">
                <a16:creationId xmlns:a16="http://schemas.microsoft.com/office/drawing/2014/main" id="{9E217A1D-330B-41C8-960C-AB6AA768D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4724400"/>
            <a:ext cx="6858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</a:t>
            </a:r>
          </a:p>
        </p:txBody>
      </p:sp>
      <p:cxnSp>
        <p:nvCxnSpPr>
          <p:cNvPr id="22985" name="Straight Connector 22984">
            <a:extLst>
              <a:ext uri="{FF2B5EF4-FFF2-40B4-BE49-F238E27FC236}">
                <a16:creationId xmlns:a16="http://schemas.microsoft.com/office/drawing/2014/main" id="{D7F1E08C-B22B-46A5-8611-16AD93372CB8}"/>
              </a:ext>
            </a:extLst>
          </p:cNvPr>
          <p:cNvCxnSpPr>
            <a:cxnSpLocks/>
          </p:cNvCxnSpPr>
          <p:nvPr/>
        </p:nvCxnSpPr>
        <p:spPr>
          <a:xfrm>
            <a:off x="381000" y="604838"/>
            <a:ext cx="0" cy="5303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50" name="TextBox 22986">
            <a:extLst>
              <a:ext uri="{FF2B5EF4-FFF2-40B4-BE49-F238E27FC236}">
                <a16:creationId xmlns:a16="http://schemas.microsoft.com/office/drawing/2014/main" id="{803E120B-1B7A-43A6-974D-F06BF34675A5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80169" y="927894"/>
            <a:ext cx="7143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3. Branch </a:t>
            </a:r>
          </a:p>
        </p:txBody>
      </p:sp>
      <p:cxnSp>
        <p:nvCxnSpPr>
          <p:cNvPr id="22990" name="Straight Connector 22989">
            <a:extLst>
              <a:ext uri="{FF2B5EF4-FFF2-40B4-BE49-F238E27FC236}">
                <a16:creationId xmlns:a16="http://schemas.microsoft.com/office/drawing/2014/main" id="{16DA7A18-44C8-432A-9F43-D81E2BDF28D9}"/>
              </a:ext>
            </a:extLst>
          </p:cNvPr>
          <p:cNvCxnSpPr>
            <a:cxnSpLocks/>
          </p:cNvCxnSpPr>
          <p:nvPr/>
        </p:nvCxnSpPr>
        <p:spPr>
          <a:xfrm>
            <a:off x="157160" y="601663"/>
            <a:ext cx="8667753" cy="174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93" name="Straight Connector 22992">
            <a:extLst>
              <a:ext uri="{FF2B5EF4-FFF2-40B4-BE49-F238E27FC236}">
                <a16:creationId xmlns:a16="http://schemas.microsoft.com/office/drawing/2014/main" id="{A373578D-AE0B-492A-808C-DFF0AF1474FB}"/>
              </a:ext>
            </a:extLst>
          </p:cNvPr>
          <p:cNvCxnSpPr/>
          <p:nvPr/>
        </p:nvCxnSpPr>
        <p:spPr>
          <a:xfrm flipV="1">
            <a:off x="3467100" y="623888"/>
            <a:ext cx="7938" cy="765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64" name="Straight Connector 23163">
            <a:extLst>
              <a:ext uri="{FF2B5EF4-FFF2-40B4-BE49-F238E27FC236}">
                <a16:creationId xmlns:a16="http://schemas.microsoft.com/office/drawing/2014/main" id="{E719840E-0D18-4660-A28B-950866D8D21B}"/>
              </a:ext>
            </a:extLst>
          </p:cNvPr>
          <p:cNvCxnSpPr>
            <a:cxnSpLocks/>
          </p:cNvCxnSpPr>
          <p:nvPr/>
        </p:nvCxnSpPr>
        <p:spPr>
          <a:xfrm flipH="1" flipV="1">
            <a:off x="4524730" y="611626"/>
            <a:ext cx="15057" cy="52765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1" name="Straight Connector 21510">
            <a:extLst>
              <a:ext uri="{FF2B5EF4-FFF2-40B4-BE49-F238E27FC236}">
                <a16:creationId xmlns:a16="http://schemas.microsoft.com/office/drawing/2014/main" id="{4B11EAB5-7362-422F-8960-7A1FFFB274FF}"/>
              </a:ext>
            </a:extLst>
          </p:cNvPr>
          <p:cNvCxnSpPr>
            <a:cxnSpLocks/>
            <a:stCxn id="12700" idx="0"/>
          </p:cNvCxnSpPr>
          <p:nvPr/>
        </p:nvCxnSpPr>
        <p:spPr>
          <a:xfrm flipH="1" flipV="1">
            <a:off x="4660786" y="618019"/>
            <a:ext cx="14588" cy="52701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18" name="Straight Connector 21517">
            <a:extLst>
              <a:ext uri="{FF2B5EF4-FFF2-40B4-BE49-F238E27FC236}">
                <a16:creationId xmlns:a16="http://schemas.microsoft.com/office/drawing/2014/main" id="{266F169A-3D6E-421D-8E44-FA7EEF89C057}"/>
              </a:ext>
            </a:extLst>
          </p:cNvPr>
          <p:cNvCxnSpPr>
            <a:cxnSpLocks/>
            <a:stCxn id="12683" idx="0"/>
          </p:cNvCxnSpPr>
          <p:nvPr/>
        </p:nvCxnSpPr>
        <p:spPr>
          <a:xfrm flipH="1" flipV="1">
            <a:off x="4804776" y="611626"/>
            <a:ext cx="7129" cy="52765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1" name="Straight Connector 1490">
            <a:extLst>
              <a:ext uri="{FF2B5EF4-FFF2-40B4-BE49-F238E27FC236}">
                <a16:creationId xmlns:a16="http://schemas.microsoft.com/office/drawing/2014/main" id="{DEC217A3-8611-4633-8C32-BCE50951B1FB}"/>
              </a:ext>
            </a:extLst>
          </p:cNvPr>
          <p:cNvCxnSpPr>
            <a:cxnSpLocks/>
            <a:stCxn id="12667" idx="0"/>
          </p:cNvCxnSpPr>
          <p:nvPr/>
        </p:nvCxnSpPr>
        <p:spPr>
          <a:xfrm flipH="1" flipV="1">
            <a:off x="4938238" y="617732"/>
            <a:ext cx="13356" cy="52704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3" name="Straight Connector 1492">
            <a:extLst>
              <a:ext uri="{FF2B5EF4-FFF2-40B4-BE49-F238E27FC236}">
                <a16:creationId xmlns:a16="http://schemas.microsoft.com/office/drawing/2014/main" id="{14418B9E-7168-432A-8ADC-6EA7F5AB6626}"/>
              </a:ext>
            </a:extLst>
          </p:cNvPr>
          <p:cNvCxnSpPr>
            <a:cxnSpLocks/>
            <a:stCxn id="12668" idx="0"/>
          </p:cNvCxnSpPr>
          <p:nvPr/>
        </p:nvCxnSpPr>
        <p:spPr>
          <a:xfrm flipH="1" flipV="1">
            <a:off x="5077838" y="618019"/>
            <a:ext cx="11575" cy="5270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7" name="Straight Connector 1496">
            <a:extLst>
              <a:ext uri="{FF2B5EF4-FFF2-40B4-BE49-F238E27FC236}">
                <a16:creationId xmlns:a16="http://schemas.microsoft.com/office/drawing/2014/main" id="{11DBA8A6-2D37-4ADF-BD25-CF550EB423BB}"/>
              </a:ext>
            </a:extLst>
          </p:cNvPr>
          <p:cNvCxnSpPr>
            <a:cxnSpLocks/>
            <a:stCxn id="12659" idx="0"/>
          </p:cNvCxnSpPr>
          <p:nvPr/>
        </p:nvCxnSpPr>
        <p:spPr>
          <a:xfrm flipH="1" flipV="1">
            <a:off x="5218343" y="618019"/>
            <a:ext cx="7690" cy="5270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8" name="Straight Connector 1497">
            <a:extLst>
              <a:ext uri="{FF2B5EF4-FFF2-40B4-BE49-F238E27FC236}">
                <a16:creationId xmlns:a16="http://schemas.microsoft.com/office/drawing/2014/main" id="{4A9172E1-D71D-4C21-AB0D-C89433736FFC}"/>
              </a:ext>
            </a:extLst>
          </p:cNvPr>
          <p:cNvCxnSpPr>
            <a:cxnSpLocks/>
            <a:stCxn id="12651" idx="0"/>
          </p:cNvCxnSpPr>
          <p:nvPr/>
        </p:nvCxnSpPr>
        <p:spPr>
          <a:xfrm flipH="1" flipV="1">
            <a:off x="5357113" y="618019"/>
            <a:ext cx="7336" cy="5270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9" name="Straight Connector 1498">
            <a:extLst>
              <a:ext uri="{FF2B5EF4-FFF2-40B4-BE49-F238E27FC236}">
                <a16:creationId xmlns:a16="http://schemas.microsoft.com/office/drawing/2014/main" id="{0D09A5BA-6819-44E8-8E34-47443D85E481}"/>
              </a:ext>
            </a:extLst>
          </p:cNvPr>
          <p:cNvCxnSpPr>
            <a:cxnSpLocks/>
            <a:stCxn id="12652" idx="0"/>
          </p:cNvCxnSpPr>
          <p:nvPr/>
        </p:nvCxnSpPr>
        <p:spPr>
          <a:xfrm flipH="1" flipV="1">
            <a:off x="5495045" y="617236"/>
            <a:ext cx="7223" cy="52709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0" name="Straight Connector 1509">
            <a:extLst>
              <a:ext uri="{FF2B5EF4-FFF2-40B4-BE49-F238E27FC236}">
                <a16:creationId xmlns:a16="http://schemas.microsoft.com/office/drawing/2014/main" id="{4CEF8556-B397-45EC-B9BC-0C28E0B9680A}"/>
              </a:ext>
            </a:extLst>
          </p:cNvPr>
          <p:cNvCxnSpPr>
            <a:cxnSpLocks/>
            <a:stCxn id="12619" idx="0"/>
          </p:cNvCxnSpPr>
          <p:nvPr/>
        </p:nvCxnSpPr>
        <p:spPr>
          <a:xfrm flipH="1" flipV="1">
            <a:off x="5914136" y="618022"/>
            <a:ext cx="418" cy="52701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1" name="Straight Connector 1510">
            <a:extLst>
              <a:ext uri="{FF2B5EF4-FFF2-40B4-BE49-F238E27FC236}">
                <a16:creationId xmlns:a16="http://schemas.microsoft.com/office/drawing/2014/main" id="{504B228D-1093-478B-BC8B-F88F138DF6BA}"/>
              </a:ext>
            </a:extLst>
          </p:cNvPr>
          <p:cNvCxnSpPr>
            <a:cxnSpLocks/>
            <a:stCxn id="12611" idx="0"/>
          </p:cNvCxnSpPr>
          <p:nvPr/>
        </p:nvCxnSpPr>
        <p:spPr>
          <a:xfrm flipH="1" flipV="1">
            <a:off x="6053727" y="614364"/>
            <a:ext cx="64" cy="52738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2" name="Straight Connector 1511">
            <a:extLst>
              <a:ext uri="{FF2B5EF4-FFF2-40B4-BE49-F238E27FC236}">
                <a16:creationId xmlns:a16="http://schemas.microsoft.com/office/drawing/2014/main" id="{8BF10B7D-AE57-4A9B-82BC-DF5D63A6304A}"/>
              </a:ext>
            </a:extLst>
          </p:cNvPr>
          <p:cNvCxnSpPr>
            <a:cxnSpLocks/>
            <a:stCxn id="12612" idx="0"/>
          </p:cNvCxnSpPr>
          <p:nvPr/>
        </p:nvCxnSpPr>
        <p:spPr>
          <a:xfrm flipH="1" flipV="1">
            <a:off x="6188482" y="618020"/>
            <a:ext cx="3128" cy="527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3" name="Straight Connector 1512">
            <a:extLst>
              <a:ext uri="{FF2B5EF4-FFF2-40B4-BE49-F238E27FC236}">
                <a16:creationId xmlns:a16="http://schemas.microsoft.com/office/drawing/2014/main" id="{B5FCCB05-4D30-41A2-B38A-490F0CEAA0F8}"/>
              </a:ext>
            </a:extLst>
          </p:cNvPr>
          <p:cNvCxnSpPr>
            <a:cxnSpLocks/>
            <a:stCxn id="12595" idx="0"/>
          </p:cNvCxnSpPr>
          <p:nvPr/>
        </p:nvCxnSpPr>
        <p:spPr>
          <a:xfrm flipV="1">
            <a:off x="6326003" y="611396"/>
            <a:ext cx="5978" cy="52767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4" name="Straight Connector 1513">
            <a:extLst>
              <a:ext uri="{FF2B5EF4-FFF2-40B4-BE49-F238E27FC236}">
                <a16:creationId xmlns:a16="http://schemas.microsoft.com/office/drawing/2014/main" id="{0D77C2F8-4A12-4AFA-8737-C00AC97C3809}"/>
              </a:ext>
            </a:extLst>
          </p:cNvPr>
          <p:cNvCxnSpPr>
            <a:cxnSpLocks/>
            <a:stCxn id="12604" idx="0"/>
          </p:cNvCxnSpPr>
          <p:nvPr/>
        </p:nvCxnSpPr>
        <p:spPr>
          <a:xfrm flipH="1" flipV="1">
            <a:off x="6615113" y="623888"/>
            <a:ext cx="16030" cy="52642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9" name="Straight Connector 1518">
            <a:extLst>
              <a:ext uri="{FF2B5EF4-FFF2-40B4-BE49-F238E27FC236}">
                <a16:creationId xmlns:a16="http://schemas.microsoft.com/office/drawing/2014/main" id="{C335DAAA-B21F-4E50-B020-B0803AF755B1}"/>
              </a:ext>
            </a:extLst>
          </p:cNvPr>
          <p:cNvCxnSpPr>
            <a:cxnSpLocks/>
            <a:stCxn id="12599" idx="1"/>
          </p:cNvCxnSpPr>
          <p:nvPr/>
        </p:nvCxnSpPr>
        <p:spPr>
          <a:xfrm flipH="1" flipV="1">
            <a:off x="6477256" y="611394"/>
            <a:ext cx="1616" cy="53055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73" name="Text Box 1398">
            <a:extLst>
              <a:ext uri="{FF2B5EF4-FFF2-40B4-BE49-F238E27FC236}">
                <a16:creationId xmlns:a16="http://schemas.microsoft.com/office/drawing/2014/main" id="{91CC0D94-A8F3-49C4-8E28-5FCF8968E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0205" y="5867400"/>
            <a:ext cx="8826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14. </a:t>
            </a: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Prepared By:</a:t>
            </a:r>
          </a:p>
        </p:txBody>
      </p:sp>
      <p:sp>
        <p:nvSpPr>
          <p:cNvPr id="12574" name="Text Box 1398">
            <a:extLst>
              <a:ext uri="{FF2B5EF4-FFF2-40B4-BE49-F238E27FC236}">
                <a16:creationId xmlns:a16="http://schemas.microsoft.com/office/drawing/2014/main" id="{800A3E3A-26D4-4ACF-8D09-37E97776D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3563" y="6017590"/>
            <a:ext cx="197201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Name:_____Rich Olson____________</a:t>
            </a:r>
            <a:endParaRPr kumimoji="0" lang="en-US" alt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575" name="Text Box 1398">
            <a:extLst>
              <a:ext uri="{FF2B5EF4-FFF2-40B4-BE49-F238E27FC236}">
                <a16:creationId xmlns:a16="http://schemas.microsoft.com/office/drawing/2014/main" id="{136FA537-4928-4396-8174-5312EA361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5585" y="6164262"/>
            <a:ext cx="19682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Position/ Title: OSC_______________</a:t>
            </a:r>
            <a:endParaRPr kumimoji="0" lang="en-US" alt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576" name="Text Box 1398">
            <a:extLst>
              <a:ext uri="{FF2B5EF4-FFF2-40B4-BE49-F238E27FC236}">
                <a16:creationId xmlns:a16="http://schemas.microsoft.com/office/drawing/2014/main" id="{0EA1CCCA-A613-4C01-B3B2-0599BB438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8296" y="6316661"/>
            <a:ext cx="195641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Signature</a:t>
            </a: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:__________________________</a:t>
            </a:r>
          </a:p>
        </p:txBody>
      </p:sp>
      <p:sp>
        <p:nvSpPr>
          <p:cNvPr id="12577" name="Text Box 1398">
            <a:extLst>
              <a:ext uri="{FF2B5EF4-FFF2-40B4-BE49-F238E27FC236}">
                <a16:creationId xmlns:a16="http://schemas.microsoft.com/office/drawing/2014/main" id="{C17FAED1-A557-45B7-9506-A38D9D9356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6529" y="6473824"/>
            <a:ext cx="20361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Date/Time</a:t>
            </a: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:___</a:t>
            </a:r>
            <a:r>
              <a:rPr kumimoji="0" lang="en-US" altLang="en-US" sz="7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8/14  1300</a:t>
            </a:r>
            <a:r>
              <a:rPr kumimoji="0" lang="en-US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_____________</a:t>
            </a:r>
          </a:p>
        </p:txBody>
      </p:sp>
      <p:sp>
        <p:nvSpPr>
          <p:cNvPr id="12578" name="Text Box 1397">
            <a:extLst>
              <a:ext uri="{FF2B5EF4-FFF2-40B4-BE49-F238E27FC236}">
                <a16:creationId xmlns:a16="http://schemas.microsoft.com/office/drawing/2014/main" id="{C7DA42B3-C91E-4475-9C46-7EA5BDFD8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675" y="6149975"/>
            <a:ext cx="3286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12.</a:t>
            </a:r>
            <a:endParaRPr kumimoji="0" lang="en-US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579" name="Text Box 1397">
            <a:extLst>
              <a:ext uri="{FF2B5EF4-FFF2-40B4-BE49-F238E27FC236}">
                <a16:creationId xmlns:a16="http://schemas.microsoft.com/office/drawing/2014/main" id="{12E37BD2-0FD1-4CE3-A996-6824DCF83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6405563"/>
            <a:ext cx="3286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13.</a:t>
            </a:r>
            <a:endParaRPr kumimoji="0" lang="en-US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35" name="Text Box 1414">
            <a:extLst>
              <a:ext uri="{FF2B5EF4-FFF2-40B4-BE49-F238E27FC236}">
                <a16:creationId xmlns:a16="http://schemas.microsoft.com/office/drawing/2014/main" id="{E8E0347D-F3BE-4D77-871C-D732DFD37D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394" y="1356988"/>
            <a:ext cx="1841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540" name="Text Box 1414">
            <a:extLst>
              <a:ext uri="{FF2B5EF4-FFF2-40B4-BE49-F238E27FC236}">
                <a16:creationId xmlns:a16="http://schemas.microsoft.com/office/drawing/2014/main" id="{567DA7E7-1517-44A8-AA11-BD2C112FF100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851418" y="877069"/>
            <a:ext cx="9082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T-2 Dump Trk</a:t>
            </a:r>
          </a:p>
        </p:txBody>
      </p:sp>
      <p:sp>
        <p:nvSpPr>
          <p:cNvPr id="1374" name="Text Box 1414">
            <a:extLst>
              <a:ext uri="{FF2B5EF4-FFF2-40B4-BE49-F238E27FC236}">
                <a16:creationId xmlns:a16="http://schemas.microsoft.com/office/drawing/2014/main" id="{8C7B3D5A-DFD6-447A-9CDC-0959432781F8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775516" y="942806"/>
            <a:ext cx="77787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T-3 Dozer</a:t>
            </a:r>
          </a:p>
        </p:txBody>
      </p:sp>
      <p:sp>
        <p:nvSpPr>
          <p:cNvPr id="1375" name="Text Box 1414">
            <a:extLst>
              <a:ext uri="{FF2B5EF4-FFF2-40B4-BE49-F238E27FC236}">
                <a16:creationId xmlns:a16="http://schemas.microsoft.com/office/drawing/2014/main" id="{DF7505C0-A19C-49B1-B2B9-460A2BF44ADC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4091653" y="828381"/>
            <a:ext cx="10051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VacTrk, HZMT</a:t>
            </a:r>
          </a:p>
        </p:txBody>
      </p:sp>
      <p:sp>
        <p:nvSpPr>
          <p:cNvPr id="1376" name="Text Box 1414">
            <a:extLst>
              <a:ext uri="{FF2B5EF4-FFF2-40B4-BE49-F238E27FC236}">
                <a16:creationId xmlns:a16="http://schemas.microsoft.com/office/drawing/2014/main" id="{0F1DA023-8FDD-4D1F-A648-B8394D4C29D3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4255970" y="853981"/>
            <a:ext cx="9543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P/U Trk, 1-Ton</a:t>
            </a:r>
          </a:p>
        </p:txBody>
      </p:sp>
      <p:sp>
        <p:nvSpPr>
          <p:cNvPr id="1377" name="Text Box 1414">
            <a:extLst>
              <a:ext uri="{FF2B5EF4-FFF2-40B4-BE49-F238E27FC236}">
                <a16:creationId xmlns:a16="http://schemas.microsoft.com/office/drawing/2014/main" id="{01972FB3-D5AE-44C8-BEAC-3B770ADFDE91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641865" y="942806"/>
            <a:ext cx="77787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T-1 Engine</a:t>
            </a:r>
          </a:p>
        </p:txBody>
      </p:sp>
      <p:sp>
        <p:nvSpPr>
          <p:cNvPr id="4408" name="TextBox 1">
            <a:extLst>
              <a:ext uri="{FF2B5EF4-FFF2-40B4-BE49-F238E27FC236}">
                <a16:creationId xmlns:a16="http://schemas.microsoft.com/office/drawing/2014/main" id="{97E3A3E4-C226-4AF6-8216-51601987A2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8921" y="269875"/>
            <a:ext cx="4154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8/14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1800</a:t>
            </a:r>
          </a:p>
        </p:txBody>
      </p:sp>
      <p:sp>
        <p:nvSpPr>
          <p:cNvPr id="4409" name="TextBox 1385">
            <a:extLst>
              <a:ext uri="{FF2B5EF4-FFF2-40B4-BE49-F238E27FC236}">
                <a16:creationId xmlns:a16="http://schemas.microsoft.com/office/drawing/2014/main" id="{AE1B5F33-89F1-4A1A-ACBC-83C0DD412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5588" y="269875"/>
            <a:ext cx="4154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8/15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0600</a:t>
            </a:r>
          </a:p>
        </p:txBody>
      </p:sp>
      <p:sp>
        <p:nvSpPr>
          <p:cNvPr id="1393" name="Text Box 1414">
            <a:extLst>
              <a:ext uri="{FF2B5EF4-FFF2-40B4-BE49-F238E27FC236}">
                <a16:creationId xmlns:a16="http://schemas.microsoft.com/office/drawing/2014/main" id="{20D2F6A9-BCFC-4B3C-9237-6E1C2138ADC9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943435" y="825559"/>
            <a:ext cx="101123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H.D Tow Trk</a:t>
            </a:r>
          </a:p>
        </p:txBody>
      </p:sp>
      <p:sp>
        <p:nvSpPr>
          <p:cNvPr id="1378" name="Line 44">
            <a:extLst>
              <a:ext uri="{FF2B5EF4-FFF2-40B4-BE49-F238E27FC236}">
                <a16:creationId xmlns:a16="http://schemas.microsoft.com/office/drawing/2014/main" id="{A7D7A9FF-BC65-4BED-BCCA-BE8ED2F0EF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7788" y="5892121"/>
            <a:ext cx="6469867" cy="8627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379" name="Straight Connector 1378">
            <a:extLst>
              <a:ext uri="{FF2B5EF4-FFF2-40B4-BE49-F238E27FC236}">
                <a16:creationId xmlns:a16="http://schemas.microsoft.com/office/drawing/2014/main" id="{1C7AFA72-A8CF-4836-9E78-70DE8D3DFACF}"/>
              </a:ext>
            </a:extLst>
          </p:cNvPr>
          <p:cNvCxnSpPr>
            <a:cxnSpLocks/>
          </p:cNvCxnSpPr>
          <p:nvPr/>
        </p:nvCxnSpPr>
        <p:spPr>
          <a:xfrm>
            <a:off x="149225" y="1375966"/>
            <a:ext cx="8689974" cy="19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99" name="Group 1361">
            <a:extLst>
              <a:ext uri="{FF2B5EF4-FFF2-40B4-BE49-F238E27FC236}">
                <a16:creationId xmlns:a16="http://schemas.microsoft.com/office/drawing/2014/main" id="{7F5E0BF1-08F2-44AD-AA79-94FF185D5798}"/>
              </a:ext>
            </a:extLst>
          </p:cNvPr>
          <p:cNvGrpSpPr>
            <a:grpSpLocks/>
          </p:cNvGrpSpPr>
          <p:nvPr/>
        </p:nvGrpSpPr>
        <p:grpSpPr bwMode="auto">
          <a:xfrm>
            <a:off x="5640525" y="5887768"/>
            <a:ext cx="139053" cy="808038"/>
            <a:chOff x="3609" y="3794"/>
            <a:chExt cx="87" cy="478"/>
          </a:xfrm>
        </p:grpSpPr>
        <p:sp>
          <p:nvSpPr>
            <p:cNvPr id="1400" name="Rectangle 1362">
              <a:extLst>
                <a:ext uri="{FF2B5EF4-FFF2-40B4-BE49-F238E27FC236}">
                  <a16:creationId xmlns:a16="http://schemas.microsoft.com/office/drawing/2014/main" id="{11C5D338-0B35-4976-A592-105D2D5BE8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01" name="Rectangle 1363">
              <a:extLst>
                <a:ext uri="{FF2B5EF4-FFF2-40B4-BE49-F238E27FC236}">
                  <a16:creationId xmlns:a16="http://schemas.microsoft.com/office/drawing/2014/main" id="{EB6E0163-5335-4EF4-B46F-865E9265E0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02" name="Rectangle 1364">
              <a:extLst>
                <a:ext uri="{FF2B5EF4-FFF2-40B4-BE49-F238E27FC236}">
                  <a16:creationId xmlns:a16="http://schemas.microsoft.com/office/drawing/2014/main" id="{6440AFD7-07D2-4DA8-BF8B-C8D10E0DB5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03" name="Line 1365">
              <a:extLst>
                <a:ext uri="{FF2B5EF4-FFF2-40B4-BE49-F238E27FC236}">
                  <a16:creationId xmlns:a16="http://schemas.microsoft.com/office/drawing/2014/main" id="{62A64B70-7DF3-4E8E-A6BB-C27160F758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04" name="Line 1366">
              <a:extLst>
                <a:ext uri="{FF2B5EF4-FFF2-40B4-BE49-F238E27FC236}">
                  <a16:creationId xmlns:a16="http://schemas.microsoft.com/office/drawing/2014/main" id="{9433C8C3-1B11-4CFF-B28D-0117DE5E49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05" name="Line 1367">
              <a:extLst>
                <a:ext uri="{FF2B5EF4-FFF2-40B4-BE49-F238E27FC236}">
                  <a16:creationId xmlns:a16="http://schemas.microsoft.com/office/drawing/2014/main" id="{D5618065-0FA3-4AE6-926B-97E8922988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3" y="4123"/>
              <a:ext cx="82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07" name="Line 1369">
              <a:extLst>
                <a:ext uri="{FF2B5EF4-FFF2-40B4-BE49-F238E27FC236}">
                  <a16:creationId xmlns:a16="http://schemas.microsoft.com/office/drawing/2014/main" id="{E39EB783-C91E-4B0F-857D-4F49FDDFBB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2" y="3817"/>
              <a:ext cx="81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cxnSp>
        <p:nvCxnSpPr>
          <p:cNvPr id="1408" name="Straight Connector 1407">
            <a:extLst>
              <a:ext uri="{FF2B5EF4-FFF2-40B4-BE49-F238E27FC236}">
                <a16:creationId xmlns:a16="http://schemas.microsoft.com/office/drawing/2014/main" id="{42D93A4D-BBFB-4479-A71D-1F974A745CB4}"/>
              </a:ext>
            </a:extLst>
          </p:cNvPr>
          <p:cNvCxnSpPr>
            <a:cxnSpLocks/>
            <a:stCxn id="12691" idx="0"/>
          </p:cNvCxnSpPr>
          <p:nvPr/>
        </p:nvCxnSpPr>
        <p:spPr>
          <a:xfrm flipH="1" flipV="1">
            <a:off x="4383256" y="618019"/>
            <a:ext cx="18712" cy="5270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9" name="Straight Connector 1408">
            <a:extLst>
              <a:ext uri="{FF2B5EF4-FFF2-40B4-BE49-F238E27FC236}">
                <a16:creationId xmlns:a16="http://schemas.microsoft.com/office/drawing/2014/main" id="{72CA279D-210F-4554-9D90-B10AAE51437C}"/>
              </a:ext>
            </a:extLst>
          </p:cNvPr>
          <p:cNvCxnSpPr>
            <a:cxnSpLocks/>
            <a:stCxn id="12708" idx="0"/>
          </p:cNvCxnSpPr>
          <p:nvPr/>
        </p:nvCxnSpPr>
        <p:spPr>
          <a:xfrm flipH="1" flipV="1">
            <a:off x="4233385" y="617732"/>
            <a:ext cx="19886" cy="52704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7" name="Rectangle 63">
            <a:extLst>
              <a:ext uri="{FF2B5EF4-FFF2-40B4-BE49-F238E27FC236}">
                <a16:creationId xmlns:a16="http://schemas.microsoft.com/office/drawing/2014/main" id="{D31405B2-4829-4198-B637-CCB24C052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171" y="1547489"/>
            <a:ext cx="3151703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420" name="Straight Connector 1419">
            <a:extLst>
              <a:ext uri="{FF2B5EF4-FFF2-40B4-BE49-F238E27FC236}">
                <a16:creationId xmlns:a16="http://schemas.microsoft.com/office/drawing/2014/main" id="{17E3CF90-DF57-45B1-A524-C95FE9F78325}"/>
              </a:ext>
            </a:extLst>
          </p:cNvPr>
          <p:cNvCxnSpPr>
            <a:cxnSpLocks/>
          </p:cNvCxnSpPr>
          <p:nvPr/>
        </p:nvCxnSpPr>
        <p:spPr>
          <a:xfrm flipH="1" flipV="1">
            <a:off x="4106039" y="617733"/>
            <a:ext cx="7220" cy="52920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2" name="Group 1361">
            <a:extLst>
              <a:ext uri="{FF2B5EF4-FFF2-40B4-BE49-F238E27FC236}">
                <a16:creationId xmlns:a16="http://schemas.microsoft.com/office/drawing/2014/main" id="{1D5C5263-873D-4504-A7E0-9D42A2A0C916}"/>
              </a:ext>
            </a:extLst>
          </p:cNvPr>
          <p:cNvGrpSpPr>
            <a:grpSpLocks/>
          </p:cNvGrpSpPr>
          <p:nvPr/>
        </p:nvGrpSpPr>
        <p:grpSpPr bwMode="auto">
          <a:xfrm>
            <a:off x="5504017" y="5890152"/>
            <a:ext cx="139422" cy="808038"/>
            <a:chOff x="3609" y="3794"/>
            <a:chExt cx="87" cy="478"/>
          </a:xfrm>
        </p:grpSpPr>
        <p:sp>
          <p:nvSpPr>
            <p:cNvPr id="1463" name="Rectangle 1362">
              <a:extLst>
                <a:ext uri="{FF2B5EF4-FFF2-40B4-BE49-F238E27FC236}">
                  <a16:creationId xmlns:a16="http://schemas.microsoft.com/office/drawing/2014/main" id="{F0660816-EDED-48D5-8101-2789778699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4112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64" name="Rectangle 1363">
              <a:extLst>
                <a:ext uri="{FF2B5EF4-FFF2-40B4-BE49-F238E27FC236}">
                  <a16:creationId xmlns:a16="http://schemas.microsoft.com/office/drawing/2014/main" id="{6284096A-2D5D-4488-977F-13B371E76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954"/>
              <a:ext cx="86" cy="1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65" name="Rectangle 1364">
              <a:extLst>
                <a:ext uri="{FF2B5EF4-FFF2-40B4-BE49-F238E27FC236}">
                  <a16:creationId xmlns:a16="http://schemas.microsoft.com/office/drawing/2014/main" id="{0B428327-7CCE-473F-B7EC-0A7848F80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3794"/>
              <a:ext cx="86" cy="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66" name="Line 1365">
              <a:extLst>
                <a:ext uri="{FF2B5EF4-FFF2-40B4-BE49-F238E27FC236}">
                  <a16:creationId xmlns:a16="http://schemas.microsoft.com/office/drawing/2014/main" id="{1219364D-C65A-4570-AA49-578BF3EA2F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9" y="3794"/>
              <a:ext cx="1" cy="47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67" name="Line 1366">
              <a:extLst>
                <a:ext uri="{FF2B5EF4-FFF2-40B4-BE49-F238E27FC236}">
                  <a16:creationId xmlns:a16="http://schemas.microsoft.com/office/drawing/2014/main" id="{581DFCCC-723E-4C40-BEA9-585A24D210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" y="3794"/>
              <a:ext cx="1" cy="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68" name="Line 1367">
              <a:extLst>
                <a:ext uri="{FF2B5EF4-FFF2-40B4-BE49-F238E27FC236}">
                  <a16:creationId xmlns:a16="http://schemas.microsoft.com/office/drawing/2014/main" id="{4B4A53F7-FAE5-4479-8304-1938EDACC1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9" y="4123"/>
              <a:ext cx="86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70" name="Line 1369">
              <a:extLst>
                <a:ext uri="{FF2B5EF4-FFF2-40B4-BE49-F238E27FC236}">
                  <a16:creationId xmlns:a16="http://schemas.microsoft.com/office/drawing/2014/main" id="{02656430-E22F-43AF-B3F5-9B59472F41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1" y="3811"/>
              <a:ext cx="84" cy="1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471" name="Line 1369">
            <a:extLst>
              <a:ext uri="{FF2B5EF4-FFF2-40B4-BE49-F238E27FC236}">
                <a16:creationId xmlns:a16="http://schemas.microsoft.com/office/drawing/2014/main" id="{9B7CB736-22F6-4F84-AEA1-A9AD1DD5E24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78382" y="6202001"/>
            <a:ext cx="129807" cy="19440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72" name="Line 1369">
            <a:extLst>
              <a:ext uri="{FF2B5EF4-FFF2-40B4-BE49-F238E27FC236}">
                <a16:creationId xmlns:a16="http://schemas.microsoft.com/office/drawing/2014/main" id="{E040CEBB-D054-4813-B304-EAE363E9F1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56981" y="6204295"/>
            <a:ext cx="129807" cy="19440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73" name="Line 1369">
            <a:extLst>
              <a:ext uri="{FF2B5EF4-FFF2-40B4-BE49-F238E27FC236}">
                <a16:creationId xmlns:a16="http://schemas.microsoft.com/office/drawing/2014/main" id="{1466CFF8-C3A4-4574-BD44-F393871FEA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16054" y="6214906"/>
            <a:ext cx="129807" cy="19440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74" name="Line 1369">
            <a:extLst>
              <a:ext uri="{FF2B5EF4-FFF2-40B4-BE49-F238E27FC236}">
                <a16:creationId xmlns:a16="http://schemas.microsoft.com/office/drawing/2014/main" id="{4D604E28-933A-420B-8620-8CD2A16F623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98204" y="6200491"/>
            <a:ext cx="129807" cy="19440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75" name="Line 1369">
            <a:extLst>
              <a:ext uri="{FF2B5EF4-FFF2-40B4-BE49-F238E27FC236}">
                <a16:creationId xmlns:a16="http://schemas.microsoft.com/office/drawing/2014/main" id="{8063553F-67B0-4897-BDE7-085CA808C93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58777" y="6219825"/>
            <a:ext cx="129807" cy="19440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76" name="Line 1369">
            <a:extLst>
              <a:ext uri="{FF2B5EF4-FFF2-40B4-BE49-F238E27FC236}">
                <a16:creationId xmlns:a16="http://schemas.microsoft.com/office/drawing/2014/main" id="{9C04628D-D0EB-44F4-8D92-4B09EDB8D4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05653" y="6212440"/>
            <a:ext cx="129807" cy="19440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77" name="Line 1369">
            <a:extLst>
              <a:ext uri="{FF2B5EF4-FFF2-40B4-BE49-F238E27FC236}">
                <a16:creationId xmlns:a16="http://schemas.microsoft.com/office/drawing/2014/main" id="{9F84F5A5-3BB6-4D4D-AA0D-A85A6787F4D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41002" y="6194908"/>
            <a:ext cx="129807" cy="19440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78" name="Line 1369">
            <a:extLst>
              <a:ext uri="{FF2B5EF4-FFF2-40B4-BE49-F238E27FC236}">
                <a16:creationId xmlns:a16="http://schemas.microsoft.com/office/drawing/2014/main" id="{553997BE-61A6-4D6D-910C-8DEBC745B76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82322" y="6216444"/>
            <a:ext cx="131410" cy="20116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79" name="Line 1369">
            <a:extLst>
              <a:ext uri="{FF2B5EF4-FFF2-40B4-BE49-F238E27FC236}">
                <a16:creationId xmlns:a16="http://schemas.microsoft.com/office/drawing/2014/main" id="{7459AC5A-4BAE-4BD5-BDCE-64971E19B0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31157" y="6215923"/>
            <a:ext cx="136185" cy="1861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80" name="Line 1369">
            <a:extLst>
              <a:ext uri="{FF2B5EF4-FFF2-40B4-BE49-F238E27FC236}">
                <a16:creationId xmlns:a16="http://schemas.microsoft.com/office/drawing/2014/main" id="{1BF43ACE-7658-46A2-B35B-17048B2A84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11163" y="6214028"/>
            <a:ext cx="131410" cy="20116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81" name="Line 1369">
            <a:extLst>
              <a:ext uri="{FF2B5EF4-FFF2-40B4-BE49-F238E27FC236}">
                <a16:creationId xmlns:a16="http://schemas.microsoft.com/office/drawing/2014/main" id="{76B3E87C-A812-4672-BE9F-98E0F8DF8A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44777" y="6214028"/>
            <a:ext cx="131410" cy="20116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82" name="Line 1369">
            <a:extLst>
              <a:ext uri="{FF2B5EF4-FFF2-40B4-BE49-F238E27FC236}">
                <a16:creationId xmlns:a16="http://schemas.microsoft.com/office/drawing/2014/main" id="{02FE78DB-F137-4B1B-9FD4-D05A890B25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76854" y="6212486"/>
            <a:ext cx="134588" cy="1815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83" name="Line 1369">
            <a:extLst>
              <a:ext uri="{FF2B5EF4-FFF2-40B4-BE49-F238E27FC236}">
                <a16:creationId xmlns:a16="http://schemas.microsoft.com/office/drawing/2014/main" id="{14D0EC0A-4C68-4543-B1B8-95E447BCF4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25299" y="6219472"/>
            <a:ext cx="139951" cy="1810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84" name="Line 1369">
            <a:extLst>
              <a:ext uri="{FF2B5EF4-FFF2-40B4-BE49-F238E27FC236}">
                <a16:creationId xmlns:a16="http://schemas.microsoft.com/office/drawing/2014/main" id="{2BDFA0A6-F3F2-46ED-8811-A1A97550CF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87285" y="6210995"/>
            <a:ext cx="129757" cy="1807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85" name="Line 1369">
            <a:extLst>
              <a:ext uri="{FF2B5EF4-FFF2-40B4-BE49-F238E27FC236}">
                <a16:creationId xmlns:a16="http://schemas.microsoft.com/office/drawing/2014/main" id="{C7FD4DC2-FFE3-465E-A24B-24D255BB3B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06098" y="6216918"/>
            <a:ext cx="134703" cy="17715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86" name="Line 1369">
            <a:extLst>
              <a:ext uri="{FF2B5EF4-FFF2-40B4-BE49-F238E27FC236}">
                <a16:creationId xmlns:a16="http://schemas.microsoft.com/office/drawing/2014/main" id="{26A82ACB-0CFF-414E-8483-690656A9E1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45387" y="6210981"/>
            <a:ext cx="135680" cy="1830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87" name="Line 1369">
            <a:extLst>
              <a:ext uri="{FF2B5EF4-FFF2-40B4-BE49-F238E27FC236}">
                <a16:creationId xmlns:a16="http://schemas.microsoft.com/office/drawing/2014/main" id="{F9B01701-93BD-4DD6-8FF3-D4A41CF8C07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70067" y="6205986"/>
            <a:ext cx="131718" cy="1880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521" name="Straight Connector 1520">
            <a:extLst>
              <a:ext uri="{FF2B5EF4-FFF2-40B4-BE49-F238E27FC236}">
                <a16:creationId xmlns:a16="http://schemas.microsoft.com/office/drawing/2014/main" id="{C8835739-67A2-4D3A-9E47-3285354E28A1}"/>
              </a:ext>
            </a:extLst>
          </p:cNvPr>
          <p:cNvCxnSpPr>
            <a:cxnSpLocks/>
          </p:cNvCxnSpPr>
          <p:nvPr/>
        </p:nvCxnSpPr>
        <p:spPr>
          <a:xfrm flipH="1" flipV="1">
            <a:off x="5635918" y="608421"/>
            <a:ext cx="7336" cy="5270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4" name="Straight Connector 1523">
            <a:extLst>
              <a:ext uri="{FF2B5EF4-FFF2-40B4-BE49-F238E27FC236}">
                <a16:creationId xmlns:a16="http://schemas.microsoft.com/office/drawing/2014/main" id="{D786F73C-757B-40CD-9C53-FE6D37D1FAAD}"/>
              </a:ext>
            </a:extLst>
          </p:cNvPr>
          <p:cNvCxnSpPr>
            <a:cxnSpLocks/>
          </p:cNvCxnSpPr>
          <p:nvPr/>
        </p:nvCxnSpPr>
        <p:spPr>
          <a:xfrm flipH="1" flipV="1">
            <a:off x="5774032" y="608437"/>
            <a:ext cx="7336" cy="5270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2" name="Text Box 1414">
            <a:extLst>
              <a:ext uri="{FF2B5EF4-FFF2-40B4-BE49-F238E27FC236}">
                <a16:creationId xmlns:a16="http://schemas.microsoft.com/office/drawing/2014/main" id="{99120AD6-1009-4646-8107-C9986F4933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1129" y="1356988"/>
            <a:ext cx="1841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563" name="Text Box 1414">
            <a:extLst>
              <a:ext uri="{FF2B5EF4-FFF2-40B4-BE49-F238E27FC236}">
                <a16:creationId xmlns:a16="http://schemas.microsoft.com/office/drawing/2014/main" id="{A2868127-D65E-4503-BB0A-7341E22DEF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6109" y="1356988"/>
            <a:ext cx="1841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</a:p>
        </p:txBody>
      </p:sp>
      <p:sp>
        <p:nvSpPr>
          <p:cNvPr id="1564" name="Text Box 1414">
            <a:extLst>
              <a:ext uri="{FF2B5EF4-FFF2-40B4-BE49-F238E27FC236}">
                <a16:creationId xmlns:a16="http://schemas.microsoft.com/office/drawing/2014/main" id="{7A47F8DF-4A21-448C-A148-955E6C8CC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8027" y="1356988"/>
            <a:ext cx="1841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565" name="Text Box 1414">
            <a:extLst>
              <a:ext uri="{FF2B5EF4-FFF2-40B4-BE49-F238E27FC236}">
                <a16:creationId xmlns:a16="http://schemas.microsoft.com/office/drawing/2014/main" id="{BCD0DF74-0BFA-40C8-BBD1-0EB2756ED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0427" y="1356988"/>
            <a:ext cx="1841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566" name="Text Box 1414">
            <a:extLst>
              <a:ext uri="{FF2B5EF4-FFF2-40B4-BE49-F238E27FC236}">
                <a16:creationId xmlns:a16="http://schemas.microsoft.com/office/drawing/2014/main" id="{F1FBF582-26E1-4432-BE45-9007B39A0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8113" y="1356988"/>
            <a:ext cx="1841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</a:p>
        </p:txBody>
      </p:sp>
      <p:sp>
        <p:nvSpPr>
          <p:cNvPr id="1567" name="Text Box 1417">
            <a:extLst>
              <a:ext uri="{FF2B5EF4-FFF2-40B4-BE49-F238E27FC236}">
                <a16:creationId xmlns:a16="http://schemas.microsoft.com/office/drawing/2014/main" id="{9393C0BC-4468-4E73-BBD1-F649BBB5B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147" y="1420904"/>
            <a:ext cx="7035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DIVS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800" baseline="0" dirty="0">
                <a:solidFill>
                  <a:srgbClr val="FF0000"/>
                </a:solidFill>
              </a:rPr>
              <a:t>ASO</a:t>
            </a: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-HM</a:t>
            </a:r>
          </a:p>
        </p:txBody>
      </p:sp>
      <p:sp>
        <p:nvSpPr>
          <p:cNvPr id="1569" name="Text Box 1417">
            <a:extLst>
              <a:ext uri="{FF2B5EF4-FFF2-40B4-BE49-F238E27FC236}">
                <a16:creationId xmlns:a16="http://schemas.microsoft.com/office/drawing/2014/main" id="{4242D40A-3002-4A2A-87A8-1A8BB8FC3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1567" y="1402953"/>
            <a:ext cx="96916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Sand, 2-tons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75-Traffic cones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764BE8-E3BC-4085-B258-7C0276AD12ED}"/>
              </a:ext>
            </a:extLst>
          </p:cNvPr>
          <p:cNvSpPr txBox="1"/>
          <p:nvPr/>
        </p:nvSpPr>
        <p:spPr>
          <a:xfrm>
            <a:off x="7315200" y="6221892"/>
            <a:ext cx="715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ench Script MT" panose="03020402040607040605" pitchFamily="66" charset="0"/>
                <a:ea typeface="ＭＳ Ｐゴシック" panose="020B0600070205080204" pitchFamily="34" charset="-128"/>
                <a:cs typeface="+mn-cs"/>
              </a:rPr>
              <a:t>Rich Olson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AD9C2-9753-4531-BA69-3E658B256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9F9B4-A211-47E6-B50E-A56729666C92}" type="slidenum">
              <a:rPr lang="en-US" altLang="en-US" smtClean="0"/>
              <a:pPr/>
              <a:t>47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7437012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0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0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9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6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6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9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6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6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6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6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6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9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2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2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9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7" grpId="0"/>
      <p:bldP spid="4325" grpId="0"/>
      <p:bldP spid="22922" grpId="0"/>
      <p:bldP spid="22923" grpId="0"/>
      <p:bldP spid="22924" grpId="0"/>
      <p:bldP spid="22963" grpId="0"/>
      <p:bldP spid="1535" grpId="0"/>
      <p:bldP spid="1540" grpId="0"/>
      <p:bldP spid="1374" grpId="0"/>
      <p:bldP spid="1375" grpId="0"/>
      <p:bldP spid="1376" grpId="0"/>
      <p:bldP spid="1377" grpId="0"/>
      <p:bldP spid="4408" grpId="0"/>
      <p:bldP spid="4409" grpId="0"/>
      <p:bldP spid="1393" grpId="0"/>
      <p:bldP spid="1562" grpId="0"/>
      <p:bldP spid="1563" grpId="0"/>
      <p:bldP spid="1564" grpId="0"/>
      <p:bldP spid="1565" grpId="0"/>
      <p:bldP spid="1566" grpId="0"/>
      <p:bldP spid="1567" grpId="0"/>
      <p:bldP spid="1569" grpId="0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15604E-4DF5-4BCE-94EF-3AD5C6E80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70" y="1598"/>
            <a:ext cx="5465460" cy="6854803"/>
          </a:xfrm>
          <a:prstGeom prst="rect">
            <a:avLst/>
          </a:prstGeom>
        </p:spPr>
      </p:pic>
      <p:sp>
        <p:nvSpPr>
          <p:cNvPr id="6" name="Text Box 1401">
            <a:extLst>
              <a:ext uri="{FF2B5EF4-FFF2-40B4-BE49-F238E27FC236}">
                <a16:creationId xmlns:a16="http://schemas.microsoft.com/office/drawing/2014/main" id="{1C13D8CD-975C-4591-ABF6-375CA3BB84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0184" y="246838"/>
            <a:ext cx="1677224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Jefferson County Haz-Mat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C5767085-BBA8-419B-9A0F-5E5055635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4326" y="490235"/>
            <a:ext cx="4154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8/14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1800</a:t>
            </a:r>
          </a:p>
        </p:txBody>
      </p:sp>
      <p:sp>
        <p:nvSpPr>
          <p:cNvPr id="8" name="TextBox 1385">
            <a:extLst>
              <a:ext uri="{FF2B5EF4-FFF2-40B4-BE49-F238E27FC236}">
                <a16:creationId xmlns:a16="http://schemas.microsoft.com/office/drawing/2014/main" id="{9C66B332-8FF4-45BA-9CB2-B7FC14DA4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6444" y="490235"/>
            <a:ext cx="4154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8/15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0600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5B078380-69B8-40E1-9DC3-E1A1A2183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604" y="627306"/>
            <a:ext cx="156523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8/14                         1130</a:t>
            </a:r>
          </a:p>
        </p:txBody>
      </p:sp>
      <p:sp>
        <p:nvSpPr>
          <p:cNvPr id="10" name="Rectangle 33">
            <a:extLst>
              <a:ext uri="{FF2B5EF4-FFF2-40B4-BE49-F238E27FC236}">
                <a16:creationId xmlns:a16="http://schemas.microsoft.com/office/drawing/2014/main" id="{E8F54A37-ECA2-4A9D-A0B2-E54E2532D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5254" y="1065644"/>
            <a:ext cx="883251" cy="264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Division A</a:t>
            </a:r>
          </a:p>
        </p:txBody>
      </p:sp>
      <p:sp>
        <p:nvSpPr>
          <p:cNvPr id="11" name="Text Box 1419">
            <a:extLst>
              <a:ext uri="{FF2B5EF4-FFF2-40B4-BE49-F238E27FC236}">
                <a16:creationId xmlns:a16="http://schemas.microsoft.com/office/drawing/2014/main" id="{32940497-149C-4A1B-A44A-E6AB96E0E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6539" y="942951"/>
            <a:ext cx="239640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Working with Hazardous Waste/ Exposure to Hazardous material could expose you to long term injury, or possible death.</a:t>
            </a:r>
          </a:p>
        </p:txBody>
      </p:sp>
      <p:sp>
        <p:nvSpPr>
          <p:cNvPr id="12" name="Text Box 1419">
            <a:extLst>
              <a:ext uri="{FF2B5EF4-FFF2-40B4-BE49-F238E27FC236}">
                <a16:creationId xmlns:a16="http://schemas.microsoft.com/office/drawing/2014/main" id="{266C4C96-0230-413A-9164-CCE964E66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8830" y="1805315"/>
            <a:ext cx="2396403" cy="263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Working around heavy equipment/ Injury or death</a:t>
            </a:r>
          </a:p>
        </p:txBody>
      </p:sp>
      <p:sp>
        <p:nvSpPr>
          <p:cNvPr id="17" name="Rectangle 33">
            <a:extLst>
              <a:ext uri="{FF2B5EF4-FFF2-40B4-BE49-F238E27FC236}">
                <a16:creationId xmlns:a16="http://schemas.microsoft.com/office/drawing/2014/main" id="{61E1398C-9CE3-4590-A76E-27BEF2A30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5254" y="1803752"/>
            <a:ext cx="883251" cy="268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Division A</a:t>
            </a:r>
          </a:p>
        </p:txBody>
      </p:sp>
      <p:sp>
        <p:nvSpPr>
          <p:cNvPr id="18" name="Rectangle 33">
            <a:extLst>
              <a:ext uri="{FF2B5EF4-FFF2-40B4-BE49-F238E27FC236}">
                <a16:creationId xmlns:a16="http://schemas.microsoft.com/office/drawing/2014/main" id="{9A293475-D3EE-4322-A89D-A5BD787C8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5253" y="2580407"/>
            <a:ext cx="883251" cy="268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Division A</a:t>
            </a:r>
          </a:p>
        </p:txBody>
      </p:sp>
      <p:sp>
        <p:nvSpPr>
          <p:cNvPr id="19" name="Text Box 1419">
            <a:extLst>
              <a:ext uri="{FF2B5EF4-FFF2-40B4-BE49-F238E27FC236}">
                <a16:creationId xmlns:a16="http://schemas.microsoft.com/office/drawing/2014/main" id="{C71D58C9-BCB0-4286-9BD2-374FEF716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8829" y="2685216"/>
            <a:ext cx="2396403" cy="263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Working around moving traffic/Injury or death</a:t>
            </a:r>
          </a:p>
        </p:txBody>
      </p:sp>
      <p:sp>
        <p:nvSpPr>
          <p:cNvPr id="20" name="Text Box 1419">
            <a:extLst>
              <a:ext uri="{FF2B5EF4-FFF2-40B4-BE49-F238E27FC236}">
                <a16:creationId xmlns:a16="http://schemas.microsoft.com/office/drawing/2014/main" id="{D8BAB6E2-657B-499A-AAB1-86AB5CF820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4291" y="951218"/>
            <a:ext cx="2230156" cy="763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All personnel will wear appropriate PPE for the operation as required by NIOSH guidelines and agency policy. Follow accepted protocol for proper disposal of used PPE</a:t>
            </a:r>
          </a:p>
        </p:txBody>
      </p:sp>
      <p:sp>
        <p:nvSpPr>
          <p:cNvPr id="21" name="Text Box 1419">
            <a:extLst>
              <a:ext uri="{FF2B5EF4-FFF2-40B4-BE49-F238E27FC236}">
                <a16:creationId xmlns:a16="http://schemas.microsoft.com/office/drawing/2014/main" id="{F1F1829A-CB10-4762-B772-CA0ADE4D1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4572" y="1700036"/>
            <a:ext cx="2230157" cy="640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Be alert for heavy equipment movement; stay in view of the equipment operator ; wear high visibility vests and clothing; Use lighting</a:t>
            </a:r>
          </a:p>
        </p:txBody>
      </p:sp>
      <p:sp>
        <p:nvSpPr>
          <p:cNvPr id="22" name="Text Box 1419">
            <a:extLst>
              <a:ext uri="{FF2B5EF4-FFF2-40B4-BE49-F238E27FC236}">
                <a16:creationId xmlns:a16="http://schemas.microsoft.com/office/drawing/2014/main" id="{71FDF84B-950A-465A-9BB7-71D5B32DD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4291" y="2465735"/>
            <a:ext cx="2230156" cy="49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Maintain situational awareness; place traffic barriers in proper locations; wear high visibility vests and clothing</a:t>
            </a:r>
          </a:p>
        </p:txBody>
      </p:sp>
      <p:sp>
        <p:nvSpPr>
          <p:cNvPr id="23" name="Text Box 1401">
            <a:extLst>
              <a:ext uri="{FF2B5EF4-FFF2-40B4-BE49-F238E27FC236}">
                <a16:creationId xmlns:a16="http://schemas.microsoft.com/office/drawing/2014/main" id="{FEA151D1-3570-42F0-9978-50A0A29B4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1124" y="234285"/>
            <a:ext cx="105286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VA-FAX-1101</a:t>
            </a:r>
          </a:p>
        </p:txBody>
      </p:sp>
      <p:sp>
        <p:nvSpPr>
          <p:cNvPr id="24" name="Text Box 1419">
            <a:extLst>
              <a:ext uri="{FF2B5EF4-FFF2-40B4-BE49-F238E27FC236}">
                <a16:creationId xmlns:a16="http://schemas.microsoft.com/office/drawing/2014/main" id="{AB79E2F4-8BF5-4BE3-A487-7977B2B97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0839" y="6273217"/>
            <a:ext cx="703112" cy="263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Jon Olney</a:t>
            </a: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4CAD0064-EEC3-4C0E-BBF0-D55881FAE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0043" y="6578578"/>
            <a:ext cx="156523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8/14, 1130 hrs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C1F93F-4934-47AF-93DE-7EFF1B9E6B9C}"/>
              </a:ext>
            </a:extLst>
          </p:cNvPr>
          <p:cNvSpPr txBox="1"/>
          <p:nvPr/>
        </p:nvSpPr>
        <p:spPr>
          <a:xfrm>
            <a:off x="5909824" y="6195524"/>
            <a:ext cx="8755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eestyle Script" panose="030804020302050B0404" pitchFamily="66" charset="0"/>
                <a:ea typeface="ＭＳ Ｐゴシック" panose="020B0600070205080204" pitchFamily="34" charset="-128"/>
                <a:cs typeface="+mn-cs"/>
              </a:rPr>
              <a:t>Jon Olney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C0BD11-9BD1-4092-8691-AC86FE618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9F9B4-A211-47E6-B50E-A56729666C92}" type="slidenum">
              <a:rPr lang="en-US" altLang="en-US" smtClean="0"/>
              <a:pPr/>
              <a:t>48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9837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280B3CD0-3201-4B9A-A5BC-CA2F3D00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Activity 3-4: Tactics Meeting Simulation</a:t>
            </a:r>
          </a:p>
        </p:txBody>
      </p:sp>
      <p:sp>
        <p:nvSpPr>
          <p:cNvPr id="15363" name="Text Box 3">
            <a:extLst>
              <a:ext uri="{FF2B5EF4-FFF2-40B4-BE49-F238E27FC236}">
                <a16:creationId xmlns:a16="http://schemas.microsoft.com/office/drawing/2014/main" id="{96326549-2BE1-4811-B846-7E0752B6AF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5153025"/>
            <a:ext cx="4649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FAA43"/>
                </a:solidFill>
                <a:effectLst/>
                <a:uLnTx/>
                <a:uFillTx/>
                <a:cs typeface="Arial" panose="020B0604020202020204" pitchFamily="34" charset="0"/>
              </a:rPr>
              <a:t>Total Time: 1 hour 45 min.</a:t>
            </a:r>
          </a:p>
        </p:txBody>
      </p:sp>
      <p:graphicFrame>
        <p:nvGraphicFramePr>
          <p:cNvPr id="15395" name="Group 35">
            <a:extLst>
              <a:ext uri="{FF2B5EF4-FFF2-40B4-BE49-F238E27FC236}">
                <a16:creationId xmlns:a16="http://schemas.microsoft.com/office/drawing/2014/main" id="{93E36532-87C8-4642-8410-9CB903843F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191760"/>
              </p:ext>
            </p:extLst>
          </p:nvPr>
        </p:nvGraphicFramePr>
        <p:xfrm>
          <a:off x="441830" y="1303393"/>
          <a:ext cx="8278812" cy="2346325"/>
        </p:xfrm>
        <a:graphic>
          <a:graphicData uri="http://schemas.openxmlformats.org/drawingml/2006/table">
            <a:tbl>
              <a:tblPr/>
              <a:tblGrid>
                <a:gridCol w="1322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6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9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1 hour, 30 min.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Teams will work in their breakout rooms to complete ICS Forms 215 and 215A as part of a practice Tactics Meeting.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7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15 min.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The Instructor will debrief the activity.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9BF1F0-85F6-45EF-8908-1E65A35716A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49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862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50370-D642-4F34-82A6-6F3EEE449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r>
              <a:rPr lang="en-US" dirty="0"/>
              <a:t>Incident Action Planning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5F824-524D-4104-ADAB-A74BD378325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1236" y="1340647"/>
            <a:ext cx="7794065" cy="4200384"/>
          </a:xfrm>
        </p:spPr>
        <p:txBody>
          <a:bodyPr/>
          <a:lstStyle/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600" dirty="0"/>
              <a:t>Is central to managing incidents.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600" dirty="0"/>
              <a:t>Culminates with the completion of an Incident Action Plan (IAP).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600" dirty="0"/>
              <a:t>Contains sequential steps.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600" dirty="0"/>
              <a:t>Is repeated every Operational Period.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57F78D-E1AE-40EA-88C4-45A393C1E21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6893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F05DE5-8EB4-424A-9086-0078B2A09680}"/>
              </a:ext>
            </a:extLst>
          </p:cNvPr>
          <p:cNvSpPr txBox="1"/>
          <p:nvPr/>
        </p:nvSpPr>
        <p:spPr>
          <a:xfrm>
            <a:off x="3868618" y="228157"/>
            <a:ext cx="2227485" cy="1384995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anose="020B0600070205080204" pitchFamily="34" charset="-128"/>
                <a:cs typeface="+mn-cs"/>
              </a:rPr>
              <a:t>Operations </a:t>
            </a:r>
            <a:r>
              <a:rPr lang="en-US" sz="2800" b="1" baseline="0" dirty="0">
                <a:solidFill>
                  <a:prstClr val="black"/>
                </a:solidFill>
                <a:latin typeface="Arial" charset="0"/>
              </a:rPr>
              <a:t>requires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anose="020B0600070205080204" pitchFamily="34" charset="-128"/>
                <a:cs typeface="+mn-cs"/>
              </a:rPr>
              <a:t> a resource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30A684-65FD-4C9E-B6B9-B909F9347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847" y="1330347"/>
            <a:ext cx="2368181" cy="144655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OSC (or RESL)  completes the ICS 213 General Message Form</a:t>
            </a:r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id="{16340F78-8CB0-4EC7-9171-438B02239B36}"/>
              </a:ext>
            </a:extLst>
          </p:cNvPr>
          <p:cNvSpPr/>
          <p:nvPr/>
        </p:nvSpPr>
        <p:spPr>
          <a:xfrm>
            <a:off x="7332900" y="2842525"/>
            <a:ext cx="374184" cy="6170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C7410D9D-9955-4DCE-9C95-AF04584D7846}"/>
              </a:ext>
            </a:extLst>
          </p:cNvPr>
          <p:cNvSpPr/>
          <p:nvPr/>
        </p:nvSpPr>
        <p:spPr>
          <a:xfrm rot="1985414">
            <a:off x="6163356" y="722880"/>
            <a:ext cx="1011991" cy="484187"/>
          </a:xfrm>
          <a:prstGeom prst="rightArrow">
            <a:avLst>
              <a:gd name="adj1" fmla="val 34505"/>
              <a:gd name="adj2" fmla="val 633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4934E2-89A4-4E86-BC8D-8DF1D5494F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9103" y="3538557"/>
            <a:ext cx="2880646" cy="769441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OSC sends ICS 213 to Logistics Section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895CC3-5421-4DB1-BE1A-43AD9478A0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491" y="5160779"/>
            <a:ext cx="2802248" cy="1107996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LSC places order with ordering point (EOC)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B76711B-6FFE-4454-8DD1-C4010C78CE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4866" y="5365030"/>
            <a:ext cx="2230437" cy="1107996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EOC fills order with resource requested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4A7E52-DB90-494D-BC90-D64A87C47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632761"/>
            <a:ext cx="2230437" cy="144655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Resource checks in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with Planning Section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3D0ADBC-BE88-492D-964E-55077A35A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101" y="2281269"/>
            <a:ext cx="3031323" cy="1785104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no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PSC lets OSC, LSC and FSC know the resource has checked  into the Incident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C104B7-FC88-4B92-A5C7-3601016D2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204" y="295780"/>
            <a:ext cx="3001220" cy="123377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1" hangingPunct="1">
              <a:spcBef>
                <a:spcPct val="0"/>
              </a:spcBef>
              <a:buNone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Resource is assigned as directed by the OSC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7DF08545-7E5E-4CEE-B859-8D32F7F86DE6}"/>
              </a:ext>
            </a:extLst>
          </p:cNvPr>
          <p:cNvSpPr/>
          <p:nvPr/>
        </p:nvSpPr>
        <p:spPr>
          <a:xfrm rot="5400000">
            <a:off x="7183039" y="4514292"/>
            <a:ext cx="720237" cy="388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Down Arrow 19">
            <a:extLst>
              <a:ext uri="{FF2B5EF4-FFF2-40B4-BE49-F238E27FC236}">
                <a16:creationId xmlns:a16="http://schemas.microsoft.com/office/drawing/2014/main" id="{20FBB89F-3041-4DED-B08A-84A0311CAB90}"/>
              </a:ext>
            </a:extLst>
          </p:cNvPr>
          <p:cNvSpPr/>
          <p:nvPr/>
        </p:nvSpPr>
        <p:spPr>
          <a:xfrm rot="7300583">
            <a:off x="2520119" y="5559001"/>
            <a:ext cx="346293" cy="6596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1A4285D4-064D-4F7E-8E2F-9348C19F49EA}"/>
              </a:ext>
            </a:extLst>
          </p:cNvPr>
          <p:cNvSpPr/>
          <p:nvPr/>
        </p:nvSpPr>
        <p:spPr>
          <a:xfrm rot="16200000">
            <a:off x="1090016" y="4183762"/>
            <a:ext cx="393347" cy="302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2E252E51-0B59-4916-BBB8-1C6F7B4E771C}"/>
              </a:ext>
            </a:extLst>
          </p:cNvPr>
          <p:cNvSpPr/>
          <p:nvPr/>
        </p:nvSpPr>
        <p:spPr>
          <a:xfrm rot="16200000">
            <a:off x="1405088" y="1777757"/>
            <a:ext cx="520570" cy="2665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5F994B6C-8501-422C-88A5-FB9AC4418761}"/>
              </a:ext>
            </a:extLst>
          </p:cNvPr>
          <p:cNvSpPr/>
          <p:nvPr/>
        </p:nvSpPr>
        <p:spPr>
          <a:xfrm rot="9407683">
            <a:off x="5379369" y="5491259"/>
            <a:ext cx="618756" cy="2872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CED3E4-FE84-47A4-8535-38AC04BD9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9F9B4-A211-47E6-B50E-A56729666C92}" type="slidenum">
              <a:rPr lang="en-US" altLang="en-US" smtClean="0"/>
              <a:pPr/>
              <a:t>50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6321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7" grpId="0" animBg="1"/>
      <p:bldP spid="19" grpId="0" animBg="1"/>
      <p:bldP spid="21" grpId="0" animBg="1"/>
      <p:bldP spid="23" grpId="0" animBg="1"/>
      <p:bldP spid="27" grpId="0" animBg="1"/>
      <p:bldP spid="16" grpId="0" animBg="1"/>
      <p:bldP spid="20" grpId="0" animBg="1"/>
      <p:bldP spid="22" grpId="0" animBg="1"/>
      <p:bldP spid="24" grpId="0" animBg="1"/>
      <p:bldP spid="1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CC66CB3D-9FC7-4435-B9BF-0FAA2A815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Preparing for the Planning Meeting </a:t>
            </a:r>
          </a:p>
        </p:txBody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6272EBDD-0AEB-4AFA-9CFC-9167836E81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6738" y="1327340"/>
            <a:ext cx="5951536" cy="2994395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US" altLang="en-US" sz="2400" dirty="0"/>
              <a:t>This is a block of time.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/>
              <a:t>IC/UC meets informally with members or stakeholders as necessary.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/>
              <a:t>OSC prepares ongoing update on current operations.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/>
              <a:t>PSC assists setting up the meeting room and visual displays.</a:t>
            </a:r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</p:txBody>
      </p:sp>
      <p:pic>
        <p:nvPicPr>
          <p:cNvPr id="70661" name="Picture 9">
            <a:extLst>
              <a:ext uri="{FF2B5EF4-FFF2-40B4-BE49-F238E27FC236}">
                <a16:creationId xmlns:a16="http://schemas.microsoft.com/office/drawing/2014/main" id="{3FD15FB6-4351-4E45-A6CE-2C5F8557E4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8964" y="1503742"/>
            <a:ext cx="2449512" cy="16343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age of Tactics Meeting at a Glance icon.">
            <a:extLst>
              <a:ext uri="{FF2B5EF4-FFF2-40B4-BE49-F238E27FC236}">
                <a16:creationId xmlns:a16="http://schemas.microsoft.com/office/drawing/2014/main" id="{BA3E1548-9B9F-4C86-A850-8F50A62C2C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543" y="4342877"/>
            <a:ext cx="1247775" cy="1614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5">
            <a:extLst>
              <a:ext uri="{FF2B5EF4-FFF2-40B4-BE49-F238E27FC236}">
                <a16:creationId xmlns:a16="http://schemas.microsoft.com/office/drawing/2014/main" id="{AB32996D-54DC-401E-A6CC-7667B6AEE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5097" y="4802863"/>
            <a:ext cx="2773177" cy="95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dirty="0">
                <a:solidFill>
                  <a:srgbClr val="2C3E50"/>
                </a:solidFill>
              </a:rPr>
              <a:t>See At a Glance #10  </a:t>
            </a:r>
            <a:r>
              <a:rPr lang="en-US" altLang="en-US" sz="2600" b="1" dirty="0">
                <a:solidFill>
                  <a:srgbClr val="2C3E50"/>
                </a:solidFill>
              </a:rPr>
              <a:t>Preparing for the Planning Meeting</a:t>
            </a:r>
            <a:endParaRPr lang="en-US" altLang="en-US" sz="2600" dirty="0">
              <a:solidFill>
                <a:srgbClr val="2C3E50"/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0A0F72E3-6BF9-4C0D-AE15-C55AF514D5F6}"/>
              </a:ext>
            </a:extLst>
          </p:cNvPr>
          <p:cNvSpPr/>
          <p:nvPr/>
        </p:nvSpPr>
        <p:spPr>
          <a:xfrm rot="12560234">
            <a:off x="1542999" y="2505294"/>
            <a:ext cx="1599429" cy="422021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F6E4F8-F305-4B7B-928A-A4142D960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51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4668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CC66CB3D-9FC7-4435-B9BF-0FAA2A815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Preparing for the Planning Meeting </a:t>
            </a:r>
          </a:p>
        </p:txBody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6272EBDD-0AEB-4AFA-9CFC-9167836E81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6738" y="1297197"/>
            <a:ext cx="5846762" cy="2737220"/>
          </a:xfrm>
        </p:spPr>
        <p:txBody>
          <a:bodyPr/>
          <a:lstStyle/>
          <a:p>
            <a:r>
              <a:rPr lang="en-US" altLang="en-US" sz="2400" dirty="0"/>
              <a:t>LSC verifies support requirements.</a:t>
            </a:r>
          </a:p>
          <a:p>
            <a:r>
              <a:rPr lang="en-US" altLang="en-US" sz="2400" dirty="0"/>
              <a:t>The IC and Command and General Staff should exchange information about the proposed plan.</a:t>
            </a:r>
          </a:p>
          <a:p>
            <a:r>
              <a:rPr lang="en-US" altLang="en-US" sz="2400" dirty="0"/>
              <a:t>If possible, conflicts should be resolved or mitigated prior to the meeting.</a:t>
            </a:r>
          </a:p>
          <a:p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</p:txBody>
      </p:sp>
      <p:pic>
        <p:nvPicPr>
          <p:cNvPr id="70661" name="Picture 9">
            <a:extLst>
              <a:ext uri="{FF2B5EF4-FFF2-40B4-BE49-F238E27FC236}">
                <a16:creationId xmlns:a16="http://schemas.microsoft.com/office/drawing/2014/main" id="{3FD15FB6-4351-4E45-A6CE-2C5F8557E4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8964" y="1503742"/>
            <a:ext cx="2449512" cy="16343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0A0F72E3-6BF9-4C0D-AE15-C55AF514D5F6}"/>
              </a:ext>
            </a:extLst>
          </p:cNvPr>
          <p:cNvSpPr/>
          <p:nvPr/>
        </p:nvSpPr>
        <p:spPr>
          <a:xfrm rot="12560234">
            <a:off x="1542999" y="2505294"/>
            <a:ext cx="1599429" cy="422021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1B1B76-CD78-4101-B287-7DAD580A8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52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152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CC66CB3D-9FC7-4435-B9BF-0FAA2A815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Planning Meeting – Purpose </a:t>
            </a:r>
          </a:p>
        </p:txBody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6272EBDD-0AEB-4AFA-9CFC-9167836E81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8663" y="1368056"/>
            <a:ext cx="5580062" cy="2532814"/>
          </a:xfrm>
        </p:spPr>
        <p:txBody>
          <a:bodyPr/>
          <a:lstStyle/>
          <a:p>
            <a:r>
              <a:rPr lang="en-US" altLang="en-US" sz="2400" dirty="0"/>
              <a:t>OSC presents the Draft Tactical Plan and PSC solicits support for the proposed plan from the Command and General Staff and approval of the IC/UC.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sz="3000" dirty="0"/>
          </a:p>
        </p:txBody>
      </p:sp>
      <p:pic>
        <p:nvPicPr>
          <p:cNvPr id="70661" name="Picture 9">
            <a:extLst>
              <a:ext uri="{FF2B5EF4-FFF2-40B4-BE49-F238E27FC236}">
                <a16:creationId xmlns:a16="http://schemas.microsoft.com/office/drawing/2014/main" id="{3FD15FB6-4351-4E45-A6CE-2C5F8557E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188" y="1484692"/>
            <a:ext cx="2784475" cy="16343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Image of Preparing for the Planning Meeting and Planning Meeting At a Glance icon.">
            <a:extLst>
              <a:ext uri="{FF2B5EF4-FFF2-40B4-BE49-F238E27FC236}">
                <a16:creationId xmlns:a16="http://schemas.microsoft.com/office/drawing/2014/main" id="{2BD98C33-F052-46A0-A8FC-26BC6A861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037" y="4198274"/>
            <a:ext cx="1247775" cy="1614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6">
            <a:extLst>
              <a:ext uri="{FF2B5EF4-FFF2-40B4-BE49-F238E27FC236}">
                <a16:creationId xmlns:a16="http://schemas.microsoft.com/office/drawing/2014/main" id="{4B52463E-C200-4A44-8E23-DC87D6E02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2800" y="4529766"/>
            <a:ext cx="2652600" cy="956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dirty="0">
                <a:solidFill>
                  <a:srgbClr val="2C3E50"/>
                </a:solidFill>
                <a:latin typeface="Open Sans" panose="020B0606030504020204"/>
              </a:rPr>
              <a:t>See At a Glance #11 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b="1" dirty="0">
                <a:solidFill>
                  <a:srgbClr val="2C3E50"/>
                </a:solidFill>
                <a:latin typeface="Open Sans" panose="020B0606030504020204"/>
              </a:rPr>
              <a:t>Planning Meeting</a:t>
            </a:r>
            <a:endParaRPr lang="en-US" altLang="en-US" sz="2600" dirty="0">
              <a:solidFill>
                <a:srgbClr val="2C3E50"/>
              </a:solidFill>
              <a:latin typeface="Open Sans" panose="020B0606030504020204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F04F0D14-4CF5-4DA7-933D-CC99A9C2BDD3}"/>
              </a:ext>
            </a:extLst>
          </p:cNvPr>
          <p:cNvSpPr/>
          <p:nvPr/>
        </p:nvSpPr>
        <p:spPr>
          <a:xfrm rot="16200000">
            <a:off x="1860016" y="2555584"/>
            <a:ext cx="1395550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D3A952-46E0-4358-BB29-E68EF4F23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53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DD9F585E-B43A-4F8E-876D-11DECEB69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r>
              <a:rPr lang="en-US" altLang="en-US" dirty="0"/>
              <a:t>Planning Meeting – Considerations</a:t>
            </a:r>
          </a:p>
        </p:txBody>
      </p:sp>
      <p:sp>
        <p:nvSpPr>
          <p:cNvPr id="71683" name="Rectangle 5">
            <a:extLst>
              <a:ext uri="{FF2B5EF4-FFF2-40B4-BE49-F238E27FC236}">
                <a16:creationId xmlns:a16="http://schemas.microsoft.com/office/drawing/2014/main" id="{D00440F0-B72B-4CBA-8749-0EE97D269D4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0949" y="1319505"/>
            <a:ext cx="7886700" cy="4200384"/>
          </a:xfrm>
        </p:spPr>
        <p:txBody>
          <a:bodyPr/>
          <a:lstStyle/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Final opportunity for the Command and General Staff to hear the proposed plan and provide input.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All Operational Objectives must be addressed by the proposed work assignments/organization.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Logistical support is adequate.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Hazards/Risks are identified and mitigated.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Meeting is documented.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Financial and administrative reporting requirements are met.</a:t>
            </a:r>
          </a:p>
          <a:p>
            <a:endParaRPr lang="en-US" altLang="en-US" sz="2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DD97B6-71AD-4A6E-B03D-7E10BE6A8E0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54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59382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DD9F585E-B43A-4F8E-876D-11DECEB69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r>
              <a:rPr lang="en-US" altLang="en-US" dirty="0"/>
              <a:t>Planning Meeting – Actions</a:t>
            </a:r>
          </a:p>
        </p:txBody>
      </p:sp>
      <p:sp>
        <p:nvSpPr>
          <p:cNvPr id="71683" name="Rectangle 5">
            <a:extLst>
              <a:ext uri="{FF2B5EF4-FFF2-40B4-BE49-F238E27FC236}">
                <a16:creationId xmlns:a16="http://schemas.microsoft.com/office/drawing/2014/main" id="{D00440F0-B72B-4CBA-8749-0EE97D269D4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1472" y="1311549"/>
            <a:ext cx="7886700" cy="3668457"/>
          </a:xfrm>
        </p:spPr>
        <p:txBody>
          <a:bodyPr/>
          <a:lstStyle/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OSC presents ICS 215.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SOF presents ICS 215A.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Team develops alternative plans if necessary.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Team shares critical information.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Team members indicate support of the proposed plan.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IC/UC approves the plan.</a:t>
            </a:r>
          </a:p>
        </p:txBody>
      </p:sp>
      <p:pic>
        <p:nvPicPr>
          <p:cNvPr id="4" name="Picture 7" descr="MC900213063[1]">
            <a:extLst>
              <a:ext uri="{FF2B5EF4-FFF2-40B4-BE49-F238E27FC236}">
                <a16:creationId xmlns:a16="http://schemas.microsoft.com/office/drawing/2014/main" id="{EC38A931-158E-4D2B-9147-8954B970E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0" y="4731220"/>
            <a:ext cx="1095549" cy="108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804B7A-74D4-4938-9847-01BC734AB9A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55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id="{DF6A9A6B-3600-41E3-98CB-76F17BFCE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403230"/>
            <a:ext cx="8278812" cy="788091"/>
          </a:xfrm>
        </p:spPr>
        <p:txBody>
          <a:bodyPr/>
          <a:lstStyle/>
          <a:p>
            <a:pPr eaLnBrk="1" hangingPunct="1"/>
            <a:r>
              <a:rPr lang="en-US" altLang="en-US" dirty="0"/>
              <a:t>Activity 3-5: Planning Meeting Simulation</a:t>
            </a:r>
          </a:p>
        </p:txBody>
      </p:sp>
      <p:sp>
        <p:nvSpPr>
          <p:cNvPr id="43011" name="Text Box 3">
            <a:extLst>
              <a:ext uri="{FF2B5EF4-FFF2-40B4-BE49-F238E27FC236}">
                <a16:creationId xmlns:a16="http://schemas.microsoft.com/office/drawing/2014/main" id="{2013BB17-8805-4EED-80C3-488892508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5324475"/>
            <a:ext cx="33909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1FAA43"/>
                </a:solidFill>
                <a:effectLst/>
                <a:uLnTx/>
                <a:uFillTx/>
              </a:rPr>
              <a:t>Total Time: 1 hour</a:t>
            </a:r>
          </a:p>
        </p:txBody>
      </p:sp>
      <p:graphicFrame>
        <p:nvGraphicFramePr>
          <p:cNvPr id="18470" name="Group 38">
            <a:extLst>
              <a:ext uri="{FF2B5EF4-FFF2-40B4-BE49-F238E27FC236}">
                <a16:creationId xmlns:a16="http://schemas.microsoft.com/office/drawing/2014/main" id="{51CF542F-1E5E-4CDE-97B6-8CDFC3FA8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866951"/>
              </p:ext>
            </p:extLst>
          </p:nvPr>
        </p:nvGraphicFramePr>
        <p:xfrm>
          <a:off x="401638" y="1316093"/>
          <a:ext cx="8278812" cy="3433483"/>
        </p:xfrm>
        <a:graphic>
          <a:graphicData uri="http://schemas.openxmlformats.org/drawingml/2006/table">
            <a:tbl>
              <a:tblPr/>
              <a:tblGrid>
                <a:gridCol w="1322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6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1 hour</a:t>
                      </a:r>
                    </a:p>
                  </a:txBody>
                  <a:tcPr marT="45580" marB="455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14350" marR="0" lvl="0" indent="-514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Teams will work in their breakout rooms to conduct a Planning Meeting (using the Planning Meeting Agenda as a guide)</a:t>
                      </a:r>
                    </a:p>
                    <a:p>
                      <a:pPr marL="514350" marR="0" lvl="0" indent="-514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Rooms will be organized for the meeting with necessary displays, maps, and agenda posted.</a:t>
                      </a:r>
                    </a:p>
                  </a:txBody>
                  <a:tcPr marT="45580" marB="45580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580" marB="455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580" marB="45580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9681BE-F1B9-4A7E-8CC7-006F9E072D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56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7556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28">
            <a:extLst>
              <a:ext uri="{FF2B5EF4-FFF2-40B4-BE49-F238E27FC236}">
                <a16:creationId xmlns:a16="http://schemas.microsoft.com/office/drawing/2014/main" id="{C6758A1F-C2F8-47F0-8F4F-73F04FA1B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latin typeface="Open Sans" panose="020B0606030504020204"/>
              </a:rPr>
              <a:t>IAP Preparation and Approval</a:t>
            </a:r>
          </a:p>
        </p:txBody>
      </p:sp>
      <p:sp>
        <p:nvSpPr>
          <p:cNvPr id="74755" name="Content Placeholder 3">
            <a:extLst>
              <a:ext uri="{FF2B5EF4-FFF2-40B4-BE49-F238E27FC236}">
                <a16:creationId xmlns:a16="http://schemas.microsoft.com/office/drawing/2014/main" id="{7E5E5A10-DD68-4E14-8431-6BE043A4A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3476" y="1307244"/>
            <a:ext cx="5885723" cy="4361495"/>
          </a:xfrm>
        </p:spPr>
        <p:txBody>
          <a:bodyPr/>
          <a:lstStyle/>
          <a:p>
            <a:pPr marL="228600" indent="-228600" eaLnBrk="1" hangingPunct="1"/>
            <a:r>
              <a:rPr lang="en-US" altLang="en-US" sz="2400" dirty="0"/>
              <a:t>This is a block of time where the details and documentation of the IAP are completed.</a:t>
            </a:r>
          </a:p>
          <a:p>
            <a:pPr marL="228600" indent="-228600" eaLnBrk="1" hangingPunct="1"/>
            <a:r>
              <a:rPr lang="en-US" altLang="en-US" sz="2400" dirty="0"/>
              <a:t>Components of the IAP are delivered to the Planning Section to the location and time frame determined by the PSC.</a:t>
            </a:r>
          </a:p>
          <a:p>
            <a:pPr marL="228600" indent="-228600" eaLnBrk="1" hangingPunct="1"/>
            <a:r>
              <a:rPr lang="en-US" altLang="en-US" sz="2400" dirty="0"/>
              <a:t>The IAP is assembled by the Planning Section.</a:t>
            </a:r>
          </a:p>
        </p:txBody>
      </p:sp>
      <p:pic>
        <p:nvPicPr>
          <p:cNvPr id="74756" name="Picture 6" descr="Image of IAP Preparation and Approval at a Glance Guide.">
            <a:extLst>
              <a:ext uri="{FF2B5EF4-FFF2-40B4-BE49-F238E27FC236}">
                <a16:creationId xmlns:a16="http://schemas.microsoft.com/office/drawing/2014/main" id="{463B4EFF-8FF5-49AE-A467-0D4CD3136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450" y="4335816"/>
            <a:ext cx="1247775" cy="1614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57" name="Text Box 7">
            <a:extLst>
              <a:ext uri="{FF2B5EF4-FFF2-40B4-BE49-F238E27FC236}">
                <a16:creationId xmlns:a16="http://schemas.microsoft.com/office/drawing/2014/main" id="{5BF1816F-CCB3-4620-A13C-DB1F006F8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4473" y="4703726"/>
            <a:ext cx="2786625" cy="1035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en-US" altLang="en-US" sz="2600" dirty="0">
                <a:solidFill>
                  <a:srgbClr val="2C3E50"/>
                </a:solidFill>
              </a:rPr>
              <a:t>See At a Glance #12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en-US" altLang="en-US" sz="2600" b="1" dirty="0">
                <a:solidFill>
                  <a:srgbClr val="2C3E50"/>
                </a:solidFill>
              </a:rPr>
              <a:t>IAP Preparation Approval </a:t>
            </a:r>
            <a:endParaRPr lang="en-US" altLang="en-US" sz="2600" dirty="0">
              <a:solidFill>
                <a:srgbClr val="2C3E50"/>
              </a:solidFill>
            </a:endParaRPr>
          </a:p>
        </p:txBody>
      </p:sp>
      <p:pic>
        <p:nvPicPr>
          <p:cNvPr id="74760" name="Picture 13">
            <a:extLst>
              <a:ext uri="{FF2B5EF4-FFF2-40B4-BE49-F238E27FC236}">
                <a16:creationId xmlns:a16="http://schemas.microsoft.com/office/drawing/2014/main" id="{FE745200-5BC7-4959-BB3B-EE6E73E02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863" y="1491988"/>
            <a:ext cx="2225675" cy="17166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64914CAA-6FDC-4E29-9D93-443A0BB57328}"/>
              </a:ext>
            </a:extLst>
          </p:cNvPr>
          <p:cNvSpPr/>
          <p:nvPr/>
        </p:nvSpPr>
        <p:spPr>
          <a:xfrm rot="16200000">
            <a:off x="1273875" y="2942315"/>
            <a:ext cx="935650" cy="353524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CF0C88-C852-4C1C-9A33-4F04A9371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57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03628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28">
            <a:extLst>
              <a:ext uri="{FF2B5EF4-FFF2-40B4-BE49-F238E27FC236}">
                <a16:creationId xmlns:a16="http://schemas.microsoft.com/office/drawing/2014/main" id="{C6758A1F-C2F8-47F0-8F4F-73F04FA1B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latin typeface="Open Sans" panose="020B0606030504020204"/>
              </a:rPr>
              <a:t>IAP Preparation and Approval</a:t>
            </a:r>
          </a:p>
        </p:txBody>
      </p:sp>
      <p:sp>
        <p:nvSpPr>
          <p:cNvPr id="74755" name="Content Placeholder 3">
            <a:extLst>
              <a:ext uri="{FF2B5EF4-FFF2-40B4-BE49-F238E27FC236}">
                <a16:creationId xmlns:a16="http://schemas.microsoft.com/office/drawing/2014/main" id="{7E5E5A10-DD68-4E14-8431-6BE043A4A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3477" y="1307244"/>
            <a:ext cx="5805044" cy="4361495"/>
          </a:xfrm>
        </p:spPr>
        <p:txBody>
          <a:bodyPr/>
          <a:lstStyle/>
          <a:p>
            <a:pPr marL="228600" indent="-228600"/>
            <a:r>
              <a:rPr lang="en-US" altLang="en-US" sz="2400" dirty="0"/>
              <a:t>After the PSC reviews it, the IAP is delivered to the IC/UC for review and approval.</a:t>
            </a:r>
          </a:p>
          <a:p>
            <a:pPr marL="228600" indent="-228600"/>
            <a:r>
              <a:rPr lang="en-US" altLang="en-US" sz="2400" dirty="0"/>
              <a:t>IC/UC reviews and signs the IAP.</a:t>
            </a:r>
          </a:p>
          <a:p>
            <a:pPr marL="228600" indent="-228600"/>
            <a:r>
              <a:rPr lang="en-US" altLang="en-US" sz="2400" dirty="0"/>
              <a:t>The approved IAP is then duplicated for distribution at the Operational Period Briefing.</a:t>
            </a:r>
          </a:p>
        </p:txBody>
      </p:sp>
      <p:pic>
        <p:nvPicPr>
          <p:cNvPr id="74760" name="Picture 13">
            <a:extLst>
              <a:ext uri="{FF2B5EF4-FFF2-40B4-BE49-F238E27FC236}">
                <a16:creationId xmlns:a16="http://schemas.microsoft.com/office/drawing/2014/main" id="{FE745200-5BC7-4959-BB3B-EE6E73E02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863" y="1491988"/>
            <a:ext cx="2225675" cy="17166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64914CAA-6FDC-4E29-9D93-443A0BB57328}"/>
              </a:ext>
            </a:extLst>
          </p:cNvPr>
          <p:cNvSpPr/>
          <p:nvPr/>
        </p:nvSpPr>
        <p:spPr>
          <a:xfrm rot="16200000">
            <a:off x="1273875" y="2942315"/>
            <a:ext cx="935650" cy="353524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BE685E-BEB2-45F4-8FB2-7C717BF52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58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4645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F2BF8691-380E-414C-971D-41C751DBD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984" y="365130"/>
            <a:ext cx="8320035" cy="788091"/>
          </a:xfrm>
        </p:spPr>
        <p:txBody>
          <a:bodyPr/>
          <a:lstStyle/>
          <a:p>
            <a:pPr marL="4460875" indent="-4170363"/>
            <a:r>
              <a:rPr lang="en-US" altLang="en-US" sz="2900" dirty="0"/>
              <a:t>ICS Form Relationship: ICS 215, ICS 215A, ICS 205, and ICS 204</a:t>
            </a:r>
          </a:p>
        </p:txBody>
      </p:sp>
      <p:sp>
        <p:nvSpPr>
          <p:cNvPr id="21509" name="Rectangle 8">
            <a:extLst>
              <a:ext uri="{FF2B5EF4-FFF2-40B4-BE49-F238E27FC236}">
                <a16:creationId xmlns:a16="http://schemas.microsoft.com/office/drawing/2014/main" id="{C91105D6-B6C9-4F58-867B-F22D411A6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" y="4524208"/>
            <a:ext cx="4748886" cy="134843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803275" indent="-803275" eaLnBrk="1" hangingPunct="1">
              <a:spcBef>
                <a:spcPts val="400"/>
              </a:spcBef>
            </a:pPr>
            <a:r>
              <a:rPr lang="en-US" altLang="en-US" sz="2000" b="1" dirty="0">
                <a:solidFill>
                  <a:srgbClr val="2C3E50"/>
                </a:solidFill>
              </a:rPr>
              <a:t>ICS 215 </a:t>
            </a:r>
            <a:r>
              <a:rPr lang="en-US" altLang="en-US" sz="2000" dirty="0">
                <a:solidFill>
                  <a:srgbClr val="2C3E50"/>
                </a:solidFill>
              </a:rPr>
              <a:t>-  Contains information on resources (quantity, kind, type) and work assignment.</a:t>
            </a:r>
          </a:p>
          <a:p>
            <a:pPr eaLnBrk="1" hangingPunct="1">
              <a:spcBef>
                <a:spcPts val="400"/>
              </a:spcBef>
            </a:pPr>
            <a:r>
              <a:rPr lang="en-US" altLang="en-US" sz="2000" b="1" dirty="0">
                <a:solidFill>
                  <a:srgbClr val="2C3E50"/>
                </a:solidFill>
              </a:rPr>
              <a:t>ICS 215A</a:t>
            </a:r>
            <a:r>
              <a:rPr lang="en-US" altLang="en-US" sz="2000" dirty="0">
                <a:solidFill>
                  <a:srgbClr val="2C3E50"/>
                </a:solidFill>
              </a:rPr>
              <a:t> - Hazards/Risks identification and mitigation.</a:t>
            </a:r>
          </a:p>
          <a:p>
            <a:pPr eaLnBrk="1" hangingPunct="1">
              <a:spcBef>
                <a:spcPts val="400"/>
              </a:spcBef>
            </a:pPr>
            <a:r>
              <a:rPr lang="en-US" altLang="en-US" sz="2000" b="1" dirty="0">
                <a:solidFill>
                  <a:srgbClr val="2C3E50"/>
                </a:solidFill>
              </a:rPr>
              <a:t>ICS 205 Incident Radio Communication Plan</a:t>
            </a:r>
            <a:r>
              <a:rPr lang="en-US" altLang="en-US" sz="2000" dirty="0">
                <a:solidFill>
                  <a:srgbClr val="2C3E50"/>
                </a:solidFill>
              </a:rPr>
              <a:t> - Communication methods.</a:t>
            </a:r>
          </a:p>
        </p:txBody>
      </p:sp>
      <p:sp>
        <p:nvSpPr>
          <p:cNvPr id="21510" name="Rectangle 9">
            <a:extLst>
              <a:ext uri="{FF2B5EF4-FFF2-40B4-BE49-F238E27FC236}">
                <a16:creationId xmlns:a16="http://schemas.microsoft.com/office/drawing/2014/main" id="{EFD1751B-5CAD-4BBA-AF6F-7F42D1B2F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786" y="4524209"/>
            <a:ext cx="3600477" cy="1092066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30000"/>
              </a:spcBef>
            </a:pPr>
            <a:r>
              <a:rPr lang="en-US" altLang="en-US" sz="2000" b="1" dirty="0">
                <a:solidFill>
                  <a:srgbClr val="2C3E50"/>
                </a:solidFill>
              </a:rPr>
              <a:t>ICS 204 Assignment List</a:t>
            </a:r>
            <a:r>
              <a:rPr lang="en-US" altLang="en-US" sz="2000" dirty="0">
                <a:solidFill>
                  <a:srgbClr val="2C3E50"/>
                </a:solidFill>
              </a:rPr>
              <a:t> - Identifies specific resources and includes assignments, safety information, special instruction and communication methods.</a:t>
            </a:r>
          </a:p>
        </p:txBody>
      </p:sp>
      <p:sp>
        <p:nvSpPr>
          <p:cNvPr id="21511" name="Text Box 10">
            <a:extLst>
              <a:ext uri="{FF2B5EF4-FFF2-40B4-BE49-F238E27FC236}">
                <a16:creationId xmlns:a16="http://schemas.microsoft.com/office/drawing/2014/main" id="{1E6CE7A4-C53E-4E59-A169-D2AFBA699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8150" y="2475508"/>
            <a:ext cx="1533525" cy="55599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400" b="1" dirty="0">
                <a:solidFill>
                  <a:srgbClr val="2C3E50"/>
                </a:solidFill>
                <a:cs typeface="Arial" panose="020B0604020202020204" pitchFamily="34" charset="0"/>
              </a:rPr>
              <a:t>Resource data</a:t>
            </a:r>
          </a:p>
        </p:txBody>
      </p:sp>
      <p:pic>
        <p:nvPicPr>
          <p:cNvPr id="21512" name="Picture 3">
            <a:extLst>
              <a:ext uri="{FF2B5EF4-FFF2-40B4-BE49-F238E27FC236}">
                <a16:creationId xmlns:a16="http://schemas.microsoft.com/office/drawing/2014/main" id="{47809DB7-EE72-4013-9D79-4C300BFE3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247" y="1638039"/>
            <a:ext cx="2380111" cy="2715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92">
            <a:extLst>
              <a:ext uri="{FF2B5EF4-FFF2-40B4-BE49-F238E27FC236}">
                <a16:creationId xmlns:a16="http://schemas.microsoft.com/office/drawing/2014/main" id="{44F7D63F-1CCF-4697-8E20-266B10305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02" y="1638039"/>
            <a:ext cx="3621493" cy="27161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4945E15-EF6B-4B60-830F-5141BE072E7E}"/>
              </a:ext>
            </a:extLst>
          </p:cNvPr>
          <p:cNvSpPr/>
          <p:nvPr/>
        </p:nvSpPr>
        <p:spPr>
          <a:xfrm>
            <a:off x="4627704" y="2023705"/>
            <a:ext cx="745434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E74C3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D211B5-16B0-479E-800F-C55D71F5F9C8}"/>
              </a:ext>
            </a:extLst>
          </p:cNvPr>
          <p:cNvSpPr/>
          <p:nvPr/>
        </p:nvSpPr>
        <p:spPr>
          <a:xfrm>
            <a:off x="4627704" y="3162127"/>
            <a:ext cx="745434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E74C3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F7709A-16DB-48A0-8DA1-E1837E2A555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59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824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92540-A6F6-40D8-9847-7C643C206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3705"/>
            <a:ext cx="7886700" cy="788091"/>
          </a:xfrm>
        </p:spPr>
        <p:txBody>
          <a:bodyPr/>
          <a:lstStyle/>
          <a:p>
            <a:r>
              <a:rPr lang="en-US" dirty="0"/>
              <a:t>Planning P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89E963E-5A9D-4EA9-B6D0-0E804A1F587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00323" y="1427163"/>
            <a:ext cx="2590404" cy="42005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B59474-FA42-4D51-9017-6E439C45EFD0}"/>
              </a:ext>
            </a:extLst>
          </p:cNvPr>
          <p:cNvSpPr txBox="1"/>
          <p:nvPr/>
        </p:nvSpPr>
        <p:spPr>
          <a:xfrm>
            <a:off x="4910325" y="2403835"/>
            <a:ext cx="3762334" cy="2101489"/>
          </a:xfrm>
          <a:prstGeom prst="rect">
            <a:avLst/>
          </a:prstGeom>
          <a:solidFill>
            <a:srgbClr val="E0E1E1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r>
              <a:rPr lang="en-US" sz="3600" dirty="0">
                <a:solidFill>
                  <a:srgbClr val="2C3E50"/>
                </a:solidFill>
              </a:rPr>
              <a:t>Planning P </a:t>
            </a:r>
          </a:p>
          <a:p>
            <a:pPr algn="ctr"/>
            <a:r>
              <a:rPr lang="en-US" sz="3600" dirty="0">
                <a:solidFill>
                  <a:srgbClr val="2C3E50"/>
                </a:solidFill>
              </a:rPr>
              <a:t>National Incident Management System (NIMS) third edition </a:t>
            </a:r>
          </a:p>
          <a:p>
            <a:pPr algn="ctr"/>
            <a:r>
              <a:rPr lang="en-US" sz="3600" dirty="0">
                <a:solidFill>
                  <a:srgbClr val="2C3E50"/>
                </a:solidFill>
              </a:rPr>
              <a:t>October 2017.</a:t>
            </a:r>
          </a:p>
          <a:p>
            <a:pPr algn="ctr"/>
            <a:endParaRPr lang="en-US" sz="1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AFB1FD-4461-432D-A31A-1EC49063E11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94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D24F1DA-197D-497D-8238-B1F0E81DA2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89928"/>
            <a:ext cx="1371600" cy="1200329"/>
          </a:xfrm>
          <a:prstGeom prst="rect">
            <a:avLst/>
          </a:prstGeom>
          <a:solidFill>
            <a:srgbClr val="FFFF00">
              <a:alpha val="25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COMMAND EMPHASIS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E46456-16EB-464B-BB33-F34817BF6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6697" y="89928"/>
            <a:ext cx="1371600" cy="1754326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ISSUES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CONCERNS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PRIORITIES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(Command and General Staff 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DD3622-CE20-439B-BB89-1D0D56BB6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4794" y="89928"/>
            <a:ext cx="1066800" cy="1231106"/>
          </a:xfrm>
          <a:prstGeom prst="rect">
            <a:avLst/>
          </a:prstGeom>
          <a:solidFill>
            <a:srgbClr val="800000">
              <a:alpha val="4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OBJECTIVES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(IC, PSC)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3BE55E-5A8C-4365-833B-62309F789C55}"/>
              </a:ext>
            </a:extLst>
          </p:cNvPr>
          <p:cNvSpPr txBox="1"/>
          <p:nvPr/>
        </p:nvSpPr>
        <p:spPr>
          <a:xfrm>
            <a:off x="4868091" y="89928"/>
            <a:ext cx="1295400" cy="1477328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 w="1905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 215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(OSC, RESL,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LSC)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F34AB3-0E50-4699-8527-2FE18572B734}"/>
              </a:ext>
            </a:extLst>
          </p:cNvPr>
          <p:cNvSpPr txBox="1"/>
          <p:nvPr/>
        </p:nvSpPr>
        <p:spPr>
          <a:xfrm>
            <a:off x="6439988" y="89928"/>
            <a:ext cx="990600" cy="1200329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1905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215A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(SOF)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3356AF-20C4-46D3-85EE-B82A21D45E1E}"/>
              </a:ext>
            </a:extLst>
          </p:cNvPr>
          <p:cNvSpPr txBox="1"/>
          <p:nvPr/>
        </p:nvSpPr>
        <p:spPr>
          <a:xfrm>
            <a:off x="457200" y="1730375"/>
            <a:ext cx="914400" cy="1200329"/>
          </a:xfrm>
          <a:prstGeom prst="rect">
            <a:avLst/>
          </a:prstGeom>
          <a:solidFill>
            <a:schemeClr val="accent4">
              <a:alpha val="50000"/>
            </a:schemeClr>
          </a:solidFill>
          <a:ln w="1905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203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(RESL)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3D8144-CE9F-48A7-B29E-0D3A1B78B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9988" y="1730375"/>
            <a:ext cx="990600" cy="923330"/>
          </a:xfrm>
          <a:prstGeom prst="rect">
            <a:avLst/>
          </a:prstGeom>
          <a:solidFill>
            <a:srgbClr val="00CC00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(LSC)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DFA345-57E6-47C0-9017-7E01B1904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7760" y="1730375"/>
            <a:ext cx="914400" cy="923330"/>
          </a:xfrm>
          <a:prstGeom prst="rect">
            <a:avLst/>
          </a:prstGeom>
          <a:solidFill>
            <a:srgbClr val="FF0000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208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(SOF)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CDF03F-1BE7-4ED8-AB7E-41BD4FCE0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7084" y="89928"/>
            <a:ext cx="1195753" cy="923330"/>
          </a:xfrm>
          <a:prstGeom prst="rect">
            <a:avLst/>
          </a:prstGeom>
          <a:solidFill>
            <a:srgbClr val="FF6699">
              <a:alpha val="25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(IC, PSC)</a:t>
            </a:r>
          </a:p>
        </p:txBody>
      </p:sp>
      <p:sp>
        <p:nvSpPr>
          <p:cNvPr id="47115" name="TextBox 1">
            <a:extLst>
              <a:ext uri="{FF2B5EF4-FFF2-40B4-BE49-F238E27FC236}">
                <a16:creationId xmlns:a16="http://schemas.microsoft.com/office/drawing/2014/main" id="{51429A70-40A5-4C12-8AFE-D142D583D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392" y="3633319"/>
            <a:ext cx="7390559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Color Key Indicates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ICS Form or Team Member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Providing Information for Completion.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D23B16-B96D-48BF-8FF7-525C96D48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60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68323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D24F1DA-197D-497D-8238-B1F0E81DA2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89928"/>
            <a:ext cx="1371600" cy="1200329"/>
          </a:xfrm>
          <a:prstGeom prst="rect">
            <a:avLst/>
          </a:prstGeom>
          <a:solidFill>
            <a:srgbClr val="FFFF00">
              <a:alpha val="25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COMMAND EMPHASIS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E46456-16EB-464B-BB33-F34817BF6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6697" y="89928"/>
            <a:ext cx="1371600" cy="1200329"/>
          </a:xfrm>
          <a:prstGeom prst="rect">
            <a:avLst/>
          </a:prstGeom>
          <a:solidFill>
            <a:srgbClr val="00B0F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ISSUES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CONCERNS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PRIORITIES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(C&amp;GS)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DD3622-CE20-439B-BB89-1D0D56BB6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4794" y="89928"/>
            <a:ext cx="1066800" cy="1231106"/>
          </a:xfrm>
          <a:prstGeom prst="rect">
            <a:avLst/>
          </a:prstGeom>
          <a:solidFill>
            <a:srgbClr val="800000">
              <a:alpha val="40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OBJECTIVES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(IC, PSC)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3BE55E-5A8C-4365-833B-62309F789C55}"/>
              </a:ext>
            </a:extLst>
          </p:cNvPr>
          <p:cNvSpPr txBox="1"/>
          <p:nvPr/>
        </p:nvSpPr>
        <p:spPr>
          <a:xfrm>
            <a:off x="4868091" y="89928"/>
            <a:ext cx="1295400" cy="1477328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 w="19050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 215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(OSC, RESL,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LSC)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F34AB3-0E50-4699-8527-2FE18572B734}"/>
              </a:ext>
            </a:extLst>
          </p:cNvPr>
          <p:cNvSpPr txBox="1"/>
          <p:nvPr/>
        </p:nvSpPr>
        <p:spPr>
          <a:xfrm>
            <a:off x="6439988" y="89928"/>
            <a:ext cx="990600" cy="1200329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19050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215A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(SOF)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3356AF-20C4-46D3-85EE-B82A21D45E1E}"/>
              </a:ext>
            </a:extLst>
          </p:cNvPr>
          <p:cNvSpPr txBox="1"/>
          <p:nvPr/>
        </p:nvSpPr>
        <p:spPr>
          <a:xfrm>
            <a:off x="457200" y="1730375"/>
            <a:ext cx="914400" cy="1200329"/>
          </a:xfrm>
          <a:prstGeom prst="rect">
            <a:avLst/>
          </a:prstGeom>
          <a:solidFill>
            <a:schemeClr val="accent4">
              <a:alpha val="50000"/>
            </a:schemeClr>
          </a:solidFill>
          <a:ln w="1905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203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(RESL)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3D8144-CE9F-48A7-B29E-0D3A1B78B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9988" y="1730375"/>
            <a:ext cx="990600" cy="923330"/>
          </a:xfrm>
          <a:prstGeom prst="rect">
            <a:avLst/>
          </a:prstGeom>
          <a:solidFill>
            <a:srgbClr val="00CC00">
              <a:alpha val="50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(LSC)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DFA345-57E6-47C0-9017-7E01B1904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7760" y="1730375"/>
            <a:ext cx="914400" cy="923330"/>
          </a:xfrm>
          <a:prstGeom prst="rect">
            <a:avLst/>
          </a:prstGeom>
          <a:solidFill>
            <a:srgbClr val="FF0000">
              <a:alpha val="50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208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(SOF)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CDF03F-1BE7-4ED8-AB7E-41BD4FCE0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7084" y="89928"/>
            <a:ext cx="1195753" cy="923330"/>
          </a:xfrm>
          <a:prstGeom prst="rect">
            <a:avLst/>
          </a:prstGeom>
          <a:solidFill>
            <a:srgbClr val="FF6699">
              <a:alpha val="25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(IC, PSC)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A77EFCF9-6D4A-4EF8-8E58-9480EB457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17824" y="2133600"/>
            <a:ext cx="3584448" cy="463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04E3360-DF15-42E8-BF76-A087EE40CCD3}"/>
              </a:ext>
            </a:extLst>
          </p:cNvPr>
          <p:cNvSpPr/>
          <p:nvPr/>
        </p:nvSpPr>
        <p:spPr>
          <a:xfrm>
            <a:off x="2819399" y="2616406"/>
            <a:ext cx="3173377" cy="1526339"/>
          </a:xfrm>
          <a:prstGeom prst="rect">
            <a:avLst/>
          </a:prstGeom>
          <a:solidFill>
            <a:srgbClr val="80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20FF7D-D233-4997-8073-C7087F9F3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004" y="3545313"/>
            <a:ext cx="2971800" cy="27699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OPERATIONAL PERIOD DEFINED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526BC4-DB4F-4370-9D05-223CECD87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1722" y="4881555"/>
            <a:ext cx="2230438" cy="46166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CONTENTS BLOCK AND APPROVALS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76ADD0E-62E9-4098-86D9-49A12A6AA634}"/>
              </a:ext>
            </a:extLst>
          </p:cNvPr>
          <p:cNvSpPr/>
          <p:nvPr/>
        </p:nvSpPr>
        <p:spPr>
          <a:xfrm>
            <a:off x="2819399" y="4147671"/>
            <a:ext cx="3173377" cy="709450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4D08BD3-A2D3-43C8-B56A-8DEF4FD2BE9A}"/>
              </a:ext>
            </a:extLst>
          </p:cNvPr>
          <p:cNvSpPr/>
          <p:nvPr/>
        </p:nvSpPr>
        <p:spPr>
          <a:xfrm>
            <a:off x="2819399" y="2260814"/>
            <a:ext cx="3173377" cy="353868"/>
          </a:xfrm>
          <a:prstGeom prst="rect">
            <a:avLst/>
          </a:prstGeom>
          <a:solidFill>
            <a:srgbClr val="FF6699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AD738A8D-9DFC-48DA-9119-304384895969}"/>
              </a:ext>
            </a:extLst>
          </p:cNvPr>
          <p:cNvCxnSpPr>
            <a:cxnSpLocks/>
          </p:cNvCxnSpPr>
          <p:nvPr/>
        </p:nvCxnSpPr>
        <p:spPr>
          <a:xfrm flipH="1">
            <a:off x="6107429" y="5405430"/>
            <a:ext cx="1550941" cy="84297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1477E8A7-9DB9-42D8-B86C-28D6DA6C04D4}"/>
              </a:ext>
            </a:extLst>
          </p:cNvPr>
          <p:cNvSpPr/>
          <p:nvPr/>
        </p:nvSpPr>
        <p:spPr>
          <a:xfrm>
            <a:off x="2818801" y="5327323"/>
            <a:ext cx="3173377" cy="1107536"/>
          </a:xfrm>
          <a:prstGeom prst="rect">
            <a:avLst/>
          </a:prstGeom>
          <a:solidFill>
            <a:srgbClr val="FF6699">
              <a:alpha val="2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841B61A-F589-4E53-A0C7-72EBB321CC28}"/>
              </a:ext>
            </a:extLst>
          </p:cNvPr>
          <p:cNvCxnSpPr>
            <a:cxnSpLocks/>
            <a:stCxn id="19" idx="0"/>
          </p:cNvCxnSpPr>
          <p:nvPr/>
        </p:nvCxnSpPr>
        <p:spPr>
          <a:xfrm flipH="1" flipV="1">
            <a:off x="6107430" y="2537105"/>
            <a:ext cx="1514474" cy="100820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9AC6F27D-FFAB-48ED-9B8A-2BFC6F59EF6B}"/>
              </a:ext>
            </a:extLst>
          </p:cNvPr>
          <p:cNvSpPr/>
          <p:nvPr/>
        </p:nvSpPr>
        <p:spPr>
          <a:xfrm>
            <a:off x="2819399" y="4862047"/>
            <a:ext cx="3173377" cy="465276"/>
          </a:xfrm>
          <a:prstGeom prst="rect">
            <a:avLst/>
          </a:prstGeom>
          <a:solidFill>
            <a:srgbClr val="FF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7C5B3048-8977-4B7E-BE89-0F29F75EC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1089" y="1751024"/>
            <a:ext cx="337457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 202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A2FD03F-F29F-49DF-B52C-691A8E67A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6697" y="89928"/>
            <a:ext cx="1371600" cy="1754326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ISSUES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CONCERNS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PRIORITIES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(Command and General Staff 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50FD9-BF42-4C9C-9D90-75B5CA826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9F9B4-A211-47E6-B50E-A56729666C92}" type="slidenum">
              <a:rPr lang="en-US" altLang="en-US" smtClean="0"/>
              <a:pPr/>
              <a:t>61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7278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2" grpId="0" animBg="1"/>
      <p:bldP spid="23" grpId="0" animBg="1"/>
      <p:bldP spid="24" grpId="0" animBg="1"/>
      <p:bldP spid="2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3">
            <a:extLst>
              <a:ext uri="{FF2B5EF4-FFF2-40B4-BE49-F238E27FC236}">
                <a16:creationId xmlns:a16="http://schemas.microsoft.com/office/drawing/2014/main" id="{F5EB8212-0C1C-4500-9E49-CA2D5D353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7539" y="2145529"/>
            <a:ext cx="3600494" cy="465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24F1DA-197D-497D-8238-B1F0E81DA2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89928"/>
            <a:ext cx="1371600" cy="1200329"/>
          </a:xfrm>
          <a:prstGeom prst="rect">
            <a:avLst/>
          </a:prstGeom>
          <a:solidFill>
            <a:srgbClr val="FFFF00">
              <a:alpha val="25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COMMAND EMPHASIS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E46456-16EB-464B-BB33-F34817BF6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6697" y="89928"/>
            <a:ext cx="1371600" cy="1200150"/>
          </a:xfrm>
          <a:prstGeom prst="rect">
            <a:avLst/>
          </a:prstGeom>
          <a:solidFill>
            <a:srgbClr val="00B0F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ISSUES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CONCERNS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PRIORITIES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(C&amp;GS)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DD3622-CE20-439B-BB89-1D0D56BB6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4794" y="89928"/>
            <a:ext cx="1066800" cy="1231106"/>
          </a:xfrm>
          <a:prstGeom prst="rect">
            <a:avLst/>
          </a:prstGeom>
          <a:solidFill>
            <a:srgbClr val="88020F">
              <a:alpha val="40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OBJECTIVES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(IC, PSC)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3BE55E-5A8C-4365-833B-62309F789C55}"/>
              </a:ext>
            </a:extLst>
          </p:cNvPr>
          <p:cNvSpPr txBox="1"/>
          <p:nvPr/>
        </p:nvSpPr>
        <p:spPr>
          <a:xfrm>
            <a:off x="4868091" y="89928"/>
            <a:ext cx="1295400" cy="1477328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 w="19050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 215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(OSC, RESL,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LSC)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F34AB3-0E50-4699-8527-2FE18572B734}"/>
              </a:ext>
            </a:extLst>
          </p:cNvPr>
          <p:cNvSpPr txBox="1"/>
          <p:nvPr/>
        </p:nvSpPr>
        <p:spPr>
          <a:xfrm>
            <a:off x="6439988" y="89928"/>
            <a:ext cx="990600" cy="1200329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19050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215A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(SOF)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3356AF-20C4-46D3-85EE-B82A21D45E1E}"/>
              </a:ext>
            </a:extLst>
          </p:cNvPr>
          <p:cNvSpPr txBox="1"/>
          <p:nvPr/>
        </p:nvSpPr>
        <p:spPr>
          <a:xfrm>
            <a:off x="457200" y="1730375"/>
            <a:ext cx="914400" cy="1200329"/>
          </a:xfrm>
          <a:prstGeom prst="rect">
            <a:avLst/>
          </a:prstGeom>
          <a:solidFill>
            <a:schemeClr val="accent4">
              <a:alpha val="50000"/>
            </a:schemeClr>
          </a:solidFill>
          <a:ln w="19050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203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(RESL)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3D8144-CE9F-48A7-B29E-0D3A1B78B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9988" y="1730375"/>
            <a:ext cx="990600" cy="923330"/>
          </a:xfrm>
          <a:prstGeom prst="rect">
            <a:avLst/>
          </a:prstGeom>
          <a:solidFill>
            <a:srgbClr val="00CC00">
              <a:alpha val="50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(LSC)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DFA345-57E6-47C0-9017-7E01B1904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7760" y="1730375"/>
            <a:ext cx="914400" cy="923330"/>
          </a:xfrm>
          <a:prstGeom prst="rect">
            <a:avLst/>
          </a:prstGeom>
          <a:solidFill>
            <a:srgbClr val="FF0000">
              <a:alpha val="50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208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(SOF)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CDF03F-1BE7-4ED8-AB7E-41BD4FCE0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7084" y="89928"/>
            <a:ext cx="1195753" cy="923330"/>
          </a:xfrm>
          <a:prstGeom prst="rect">
            <a:avLst/>
          </a:prstGeom>
          <a:solidFill>
            <a:srgbClr val="FF6699">
              <a:alpha val="25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(IC, PSC)</a:t>
            </a: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93C99E89-56FF-4E2E-A8C4-F1A20937B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1089" y="1761069"/>
            <a:ext cx="337457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 203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75D27D-A378-42BD-9BC0-3FDEB6CBCC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6532" y="2679624"/>
            <a:ext cx="3173377" cy="3514173"/>
          </a:xfrm>
          <a:prstGeom prst="rect">
            <a:avLst/>
          </a:prstGeom>
          <a:solidFill>
            <a:schemeClr val="accent4">
              <a:alpha val="50000"/>
            </a:schemeClr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square">
            <a:no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TABULAR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ORGANIZATION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CHART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From the Resource Tracking System used such as ICS 211-Check-in Lists,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Cards, etc.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F82084-121E-4FAE-A741-D0EBB822EFA5}"/>
              </a:ext>
            </a:extLst>
          </p:cNvPr>
          <p:cNvSpPr/>
          <p:nvPr/>
        </p:nvSpPr>
        <p:spPr>
          <a:xfrm>
            <a:off x="2898909" y="2289728"/>
            <a:ext cx="3173377" cy="353868"/>
          </a:xfrm>
          <a:prstGeom prst="rect">
            <a:avLst/>
          </a:prstGeom>
          <a:solidFill>
            <a:schemeClr val="bg1">
              <a:lumMod val="95000"/>
              <a:alpha val="2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26FC27-4384-4B9E-837D-9DBE78D83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5514" y="3553588"/>
            <a:ext cx="2971800" cy="3079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OPERATIONAL PERIOD DEFINED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3D51F1-141F-4C37-9101-4A1F0F472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1232" y="4889830"/>
            <a:ext cx="2230438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APPROVALS BLOCK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7B73F20-ED1E-41BD-85AF-48594AA9A337}"/>
              </a:ext>
            </a:extLst>
          </p:cNvPr>
          <p:cNvSpPr/>
          <p:nvPr/>
        </p:nvSpPr>
        <p:spPr>
          <a:xfrm>
            <a:off x="2898909" y="2281762"/>
            <a:ext cx="3173377" cy="353868"/>
          </a:xfrm>
          <a:prstGeom prst="rect">
            <a:avLst/>
          </a:prstGeom>
          <a:solidFill>
            <a:srgbClr val="FF6699">
              <a:alpha val="25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5219441-6C53-4121-8196-84DE8390834B}"/>
              </a:ext>
            </a:extLst>
          </p:cNvPr>
          <p:cNvCxnSpPr>
            <a:cxnSpLocks/>
          </p:cNvCxnSpPr>
          <p:nvPr/>
        </p:nvCxnSpPr>
        <p:spPr>
          <a:xfrm flipH="1">
            <a:off x="6215514" y="5228022"/>
            <a:ext cx="1623461" cy="104898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DFF10CF7-02C2-481E-A337-6085C99EF35D}"/>
              </a:ext>
            </a:extLst>
          </p:cNvPr>
          <p:cNvSpPr/>
          <p:nvPr/>
        </p:nvSpPr>
        <p:spPr>
          <a:xfrm>
            <a:off x="2898311" y="6216650"/>
            <a:ext cx="3173377" cy="222250"/>
          </a:xfrm>
          <a:prstGeom prst="rect">
            <a:avLst/>
          </a:prstGeom>
          <a:solidFill>
            <a:srgbClr val="FF6699">
              <a:alpha val="26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C47988C-DA39-42BE-A590-1C9282D77CB7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6186940" y="2545380"/>
            <a:ext cx="1514474" cy="100820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6C52F29-2346-402A-9DCE-4D2282DD8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6697" y="89928"/>
            <a:ext cx="1371600" cy="1754326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ISSUES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CONCERNS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PRIORITIES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(Command and General Staff 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BAA426-37E5-4A5E-9B51-39A1108A3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9F9B4-A211-47E6-B50E-A56729666C92}" type="slidenum">
              <a:rPr lang="en-US" altLang="en-US" smtClean="0"/>
              <a:pPr/>
              <a:t>62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2622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6" grpId="0" animBg="1"/>
      <p:bldP spid="17" grpId="0"/>
      <p:bldP spid="18" grpId="0"/>
      <p:bldP spid="19" grpId="0" animBg="1"/>
      <p:bldP spid="21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D24F1DA-197D-497D-8238-B1F0E81DA2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89928"/>
            <a:ext cx="1371600" cy="1200329"/>
          </a:xfrm>
          <a:prstGeom prst="rect">
            <a:avLst/>
          </a:prstGeom>
          <a:solidFill>
            <a:srgbClr val="FFFF00">
              <a:alpha val="25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COMMAND EMPHASIS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E46456-16EB-464B-BB33-F34817BF6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6697" y="89928"/>
            <a:ext cx="1371600" cy="1200150"/>
          </a:xfrm>
          <a:prstGeom prst="rect">
            <a:avLst/>
          </a:prstGeom>
          <a:solidFill>
            <a:srgbClr val="00B0F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ISSUES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CONCERNS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PRIORITIES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(C&amp;GS)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DD3622-CE20-439B-BB89-1D0D56BB6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4794" y="89928"/>
            <a:ext cx="1066800" cy="1231106"/>
          </a:xfrm>
          <a:prstGeom prst="rect">
            <a:avLst/>
          </a:prstGeom>
          <a:solidFill>
            <a:srgbClr val="88020F">
              <a:alpha val="40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OBJECTIVES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(IC, PSC)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3BE55E-5A8C-4365-833B-62309F789C55}"/>
              </a:ext>
            </a:extLst>
          </p:cNvPr>
          <p:cNvSpPr txBox="1"/>
          <p:nvPr/>
        </p:nvSpPr>
        <p:spPr>
          <a:xfrm>
            <a:off x="4868091" y="89928"/>
            <a:ext cx="1295400" cy="1477328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 w="19050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 215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(OSC, RESL,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LSC)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F34AB3-0E50-4699-8527-2FE18572B734}"/>
              </a:ext>
            </a:extLst>
          </p:cNvPr>
          <p:cNvSpPr txBox="1"/>
          <p:nvPr/>
        </p:nvSpPr>
        <p:spPr>
          <a:xfrm>
            <a:off x="6439988" y="89928"/>
            <a:ext cx="990600" cy="1200329"/>
          </a:xfrm>
          <a:prstGeom prst="rect">
            <a:avLst/>
          </a:prstGeom>
          <a:solidFill>
            <a:srgbClr val="E46C0A">
              <a:alpha val="50000"/>
            </a:srgbClr>
          </a:solidFill>
          <a:ln w="19050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215A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(SOF)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3356AF-20C4-46D3-85EE-B82A21D45E1E}"/>
              </a:ext>
            </a:extLst>
          </p:cNvPr>
          <p:cNvSpPr txBox="1"/>
          <p:nvPr/>
        </p:nvSpPr>
        <p:spPr>
          <a:xfrm>
            <a:off x="457200" y="1730375"/>
            <a:ext cx="914400" cy="1200329"/>
          </a:xfrm>
          <a:prstGeom prst="rect">
            <a:avLst/>
          </a:prstGeom>
          <a:solidFill>
            <a:schemeClr val="accent4">
              <a:alpha val="50000"/>
            </a:schemeClr>
          </a:solidFill>
          <a:ln w="19050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ICS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203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(RESL)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3D8144-CE9F-48A7-B29E-0D3A1B78B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9988" y="1730375"/>
            <a:ext cx="990600" cy="923330"/>
          </a:xfrm>
          <a:prstGeom prst="rect">
            <a:avLst/>
          </a:prstGeom>
          <a:solidFill>
            <a:srgbClr val="00CC00">
              <a:alpha val="50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(LSC)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DFA345-57E6-47C0-9017-7E01B1904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7760" y="1730375"/>
            <a:ext cx="914400" cy="923330"/>
          </a:xfrm>
          <a:prstGeom prst="rect">
            <a:avLst/>
          </a:prstGeom>
          <a:solidFill>
            <a:srgbClr val="FF0000">
              <a:alpha val="50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208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(SOF)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CDF03F-1BE7-4ED8-AB7E-41BD4FCE0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7084" y="89928"/>
            <a:ext cx="1195753" cy="923330"/>
          </a:xfrm>
          <a:prstGeom prst="rect">
            <a:avLst/>
          </a:prstGeom>
          <a:solidFill>
            <a:srgbClr val="FF6699">
              <a:alpha val="25000"/>
            </a:srgbClr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(IC, PSC)</a:t>
            </a:r>
          </a:p>
        </p:txBody>
      </p:sp>
      <p:pic>
        <p:nvPicPr>
          <p:cNvPr id="32" name="Picture 3">
            <a:extLst>
              <a:ext uri="{FF2B5EF4-FFF2-40B4-BE49-F238E27FC236}">
                <a16:creationId xmlns:a16="http://schemas.microsoft.com/office/drawing/2014/main" id="{8CBC5E38-2298-4827-BA5E-D37857E51BD9}"/>
              </a:ext>
            </a:extLst>
          </p:cNvPr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31121" y="2291452"/>
            <a:ext cx="3374571" cy="4476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Triangle 1">
            <a:extLst>
              <a:ext uri="{FF2B5EF4-FFF2-40B4-BE49-F238E27FC236}">
                <a16:creationId xmlns:a16="http://schemas.microsoft.com/office/drawing/2014/main" id="{C2CE49E0-E680-4443-9D16-C90A5C25F9BB}"/>
              </a:ext>
            </a:extLst>
          </p:cNvPr>
          <p:cNvSpPr/>
          <p:nvPr/>
        </p:nvSpPr>
        <p:spPr>
          <a:xfrm>
            <a:off x="2924438" y="5448746"/>
            <a:ext cx="3165020" cy="462145"/>
          </a:xfrm>
          <a:prstGeom prst="rtTriangle">
            <a:avLst/>
          </a:prstGeom>
          <a:solidFill>
            <a:schemeClr val="accent1">
              <a:lumMod val="50000"/>
              <a:alpha val="50000"/>
            </a:schemeClr>
          </a:solidFill>
          <a:ln w="158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933F9A95-2F3F-4CB3-AB50-AD156C8FE976}"/>
              </a:ext>
            </a:extLst>
          </p:cNvPr>
          <p:cNvSpPr/>
          <p:nvPr/>
        </p:nvSpPr>
        <p:spPr>
          <a:xfrm flipH="1" flipV="1">
            <a:off x="2915892" y="5435543"/>
            <a:ext cx="3173377" cy="486812"/>
          </a:xfrm>
          <a:prstGeom prst="rtTriangle">
            <a:avLst/>
          </a:prstGeom>
          <a:solidFill>
            <a:srgbClr val="E46C0A">
              <a:alpha val="50000"/>
            </a:srgbClr>
          </a:solidFill>
          <a:ln w="158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8AEAA5D-FF2C-4A64-893F-F760C732AB2E}"/>
              </a:ext>
            </a:extLst>
          </p:cNvPr>
          <p:cNvSpPr/>
          <p:nvPr/>
        </p:nvSpPr>
        <p:spPr>
          <a:xfrm>
            <a:off x="5317561" y="2432184"/>
            <a:ext cx="780254" cy="268154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3EB2A47-7E2D-4CBD-BF62-5194313EDB86}"/>
              </a:ext>
            </a:extLst>
          </p:cNvPr>
          <p:cNvSpPr/>
          <p:nvPr/>
        </p:nvSpPr>
        <p:spPr>
          <a:xfrm>
            <a:off x="5319427" y="3245713"/>
            <a:ext cx="778388" cy="1339239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4F656AE-3803-49AE-B678-A447D7DFD3B0}"/>
              </a:ext>
            </a:extLst>
          </p:cNvPr>
          <p:cNvSpPr/>
          <p:nvPr/>
        </p:nvSpPr>
        <p:spPr>
          <a:xfrm>
            <a:off x="2924438" y="3253325"/>
            <a:ext cx="600356" cy="1339239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15B0A9EC-300F-45B8-BCA7-B12366F3C6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1089" y="1751024"/>
            <a:ext cx="337457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ICS 204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8B89FB-13B2-45E1-A0F1-84F8F48AC2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1641" y="3744088"/>
            <a:ext cx="2971800" cy="3079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OPERATIONAL PERIOD DEFINED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B758386-7BAA-4B15-8C61-621B59E4F0A4}"/>
              </a:ext>
            </a:extLst>
          </p:cNvPr>
          <p:cNvSpPr/>
          <p:nvPr/>
        </p:nvSpPr>
        <p:spPr>
          <a:xfrm>
            <a:off x="2912946" y="2438102"/>
            <a:ext cx="2404616" cy="265176"/>
          </a:xfrm>
          <a:prstGeom prst="rect">
            <a:avLst/>
          </a:prstGeom>
          <a:solidFill>
            <a:srgbClr val="FF6699">
              <a:alpha val="25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B0F23B6-E1CC-4A35-BBFA-277FCD7DA3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359" y="5080330"/>
            <a:ext cx="2230438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APPROVALS BLOCK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28AC4DD-A7C0-40A2-8E03-204DB9DBD190}"/>
              </a:ext>
            </a:extLst>
          </p:cNvPr>
          <p:cNvCxnSpPr>
            <a:cxnSpLocks/>
          </p:cNvCxnSpPr>
          <p:nvPr/>
        </p:nvCxnSpPr>
        <p:spPr>
          <a:xfrm flipH="1">
            <a:off x="6241641" y="5418522"/>
            <a:ext cx="1623461" cy="104898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25E63DE1-02D3-4F21-8BA1-4D9EE7D54C18}"/>
              </a:ext>
            </a:extLst>
          </p:cNvPr>
          <p:cNvSpPr/>
          <p:nvPr/>
        </p:nvSpPr>
        <p:spPr>
          <a:xfrm>
            <a:off x="2924438" y="6512328"/>
            <a:ext cx="3173377" cy="222250"/>
          </a:xfrm>
          <a:prstGeom prst="rect">
            <a:avLst/>
          </a:prstGeom>
          <a:solidFill>
            <a:srgbClr val="FF6699">
              <a:alpha val="25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AA49AA9B-8B95-48AF-A922-1B6A50A6E829}"/>
              </a:ext>
            </a:extLst>
          </p:cNvPr>
          <p:cNvCxnSpPr>
            <a:cxnSpLocks/>
            <a:stCxn id="26" idx="0"/>
          </p:cNvCxnSpPr>
          <p:nvPr/>
        </p:nvCxnSpPr>
        <p:spPr>
          <a:xfrm flipH="1" flipV="1">
            <a:off x="6213067" y="2735880"/>
            <a:ext cx="1514474" cy="100820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A6235B25-3F8D-4C81-A053-0CE35B0239E8}"/>
              </a:ext>
            </a:extLst>
          </p:cNvPr>
          <p:cNvSpPr/>
          <p:nvPr/>
        </p:nvSpPr>
        <p:spPr>
          <a:xfrm>
            <a:off x="2914283" y="2700910"/>
            <a:ext cx="3182112" cy="546017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6D5F247-614D-41A3-9BB3-9738129A9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659" y="3322967"/>
            <a:ext cx="93569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Resource Identifier, Leaders’ name and information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(From 211 &amp; T-CARDS)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83C7370-4DEF-4DB9-B5D1-B86DE0764488}"/>
              </a:ext>
            </a:extLst>
          </p:cNvPr>
          <p:cNvSpPr/>
          <p:nvPr/>
        </p:nvSpPr>
        <p:spPr>
          <a:xfrm>
            <a:off x="4331725" y="3242375"/>
            <a:ext cx="989853" cy="1344168"/>
          </a:xfrm>
          <a:prstGeom prst="rect">
            <a:avLst/>
          </a:prstGeom>
          <a:solidFill>
            <a:srgbClr val="00CC00">
              <a:alpha val="5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6F5D807-48E7-4B87-8894-E918BF3BBA8C}"/>
              </a:ext>
            </a:extLst>
          </p:cNvPr>
          <p:cNvSpPr/>
          <p:nvPr/>
        </p:nvSpPr>
        <p:spPr>
          <a:xfrm>
            <a:off x="2924438" y="4596417"/>
            <a:ext cx="3173377" cy="830814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03636B8-6653-42E0-8496-0333EE094052}"/>
              </a:ext>
            </a:extLst>
          </p:cNvPr>
          <p:cNvSpPr/>
          <p:nvPr/>
        </p:nvSpPr>
        <p:spPr>
          <a:xfrm>
            <a:off x="2926588" y="5916379"/>
            <a:ext cx="3165019" cy="594360"/>
          </a:xfrm>
          <a:prstGeom prst="rect">
            <a:avLst/>
          </a:prstGeom>
          <a:solidFill>
            <a:srgbClr val="00CC00">
              <a:alpha val="50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FB831DF-7C3B-49F7-8547-61CC58A0F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6697" y="89928"/>
            <a:ext cx="1371600" cy="1754326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ISSUES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CONCERNS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PRIORITIES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(Command and General Staff 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B15062-1956-4AF1-8DCA-14AACB2D4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9F9B4-A211-47E6-B50E-A56729666C92}" type="slidenum">
              <a:rPr lang="en-US" altLang="en-US" smtClean="0"/>
              <a:pPr/>
              <a:t>63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410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3" grpId="0" animBg="1"/>
      <p:bldP spid="29" grpId="0" animBg="1"/>
      <p:bldP spid="30" grpId="0" animBg="1"/>
      <p:bldP spid="26" grpId="0"/>
      <p:bldP spid="31" grpId="0" animBg="1"/>
      <p:bldP spid="28" grpId="0"/>
      <p:bldP spid="36" grpId="0" animBg="1"/>
      <p:bldP spid="44" grpId="0" animBg="1"/>
      <p:bldP spid="46" grpId="0"/>
      <p:bldP spid="47" grpId="0" animBg="1"/>
      <p:bldP spid="48" grpId="0" animBg="1"/>
      <p:bldP spid="4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>
            <a:extLst>
              <a:ext uri="{FF2B5EF4-FFF2-40B4-BE49-F238E27FC236}">
                <a16:creationId xmlns:a16="http://schemas.microsoft.com/office/drawing/2014/main" id="{D2174B4C-4577-4ED3-8F9C-53E401FC6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38" y="365130"/>
            <a:ext cx="8380412" cy="788091"/>
          </a:xfrm>
        </p:spPr>
        <p:txBody>
          <a:bodyPr/>
          <a:lstStyle/>
          <a:p>
            <a:pPr marL="2400300" indent="-2400300" eaLnBrk="1" hangingPunct="1"/>
            <a:r>
              <a:rPr lang="en-US" altLang="en-US" dirty="0"/>
              <a:t>Activity 3-6: Demonstration ICS Forms 203 and 204</a:t>
            </a:r>
          </a:p>
        </p:txBody>
      </p:sp>
      <p:sp>
        <p:nvSpPr>
          <p:cNvPr id="46083" name="Text Box 3">
            <a:extLst>
              <a:ext uri="{FF2B5EF4-FFF2-40B4-BE49-F238E27FC236}">
                <a16:creationId xmlns:a16="http://schemas.microsoft.com/office/drawing/2014/main" id="{549ADC95-B92B-4C1E-BDC5-0D638EF3C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5365750"/>
            <a:ext cx="4649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FAA43"/>
                </a:solidFill>
                <a:effectLst/>
                <a:uLnTx/>
                <a:uFillTx/>
              </a:rPr>
              <a:t>Total Time: 30 minutes</a:t>
            </a:r>
          </a:p>
        </p:txBody>
      </p:sp>
      <p:graphicFrame>
        <p:nvGraphicFramePr>
          <p:cNvPr id="6" name="Group 38">
            <a:extLst>
              <a:ext uri="{FF2B5EF4-FFF2-40B4-BE49-F238E27FC236}">
                <a16:creationId xmlns:a16="http://schemas.microsoft.com/office/drawing/2014/main" id="{0BBEB4D5-6FF8-4C16-8789-052CD11882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410077"/>
              </p:ext>
            </p:extLst>
          </p:nvPr>
        </p:nvGraphicFramePr>
        <p:xfrm>
          <a:off x="567224" y="1314000"/>
          <a:ext cx="8018464" cy="2285403"/>
        </p:xfrm>
        <a:graphic>
          <a:graphicData uri="http://schemas.openxmlformats.org/drawingml/2006/table">
            <a:tbl>
              <a:tblPr/>
              <a:tblGrid>
                <a:gridCol w="1280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7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30 min.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Arial" panose="020B0604020202020204" pitchFamily="34" charset="0"/>
                        <a:ea typeface="ＭＳ Ｐゴシック" pitchFamily="34" charset="-128"/>
                        <a:cs typeface="Arial" panose="020B0604020202020204" pitchFamily="34" charset="0"/>
                      </a:endParaRPr>
                    </a:p>
                  </a:txBody>
                  <a:tcPr marT="45580" marB="455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The Instructors will demonstrate information transfer  to the ICS 203 Organization Assignment List and ICS 204 Assignment List.</a:t>
                      </a:r>
                    </a:p>
                  </a:txBody>
                  <a:tcPr marT="45580" marB="45580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580" marB="455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580" marB="45580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49B73D-C2E3-4869-90A4-632644D1880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64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47933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>
            <a:extLst>
              <a:ext uri="{FF2B5EF4-FFF2-40B4-BE49-F238E27FC236}">
                <a16:creationId xmlns:a16="http://schemas.microsoft.com/office/drawing/2014/main" id="{71504671-C0E3-4A50-B175-14039A94FA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069162"/>
              </p:ext>
            </p:extLst>
          </p:nvPr>
        </p:nvGraphicFramePr>
        <p:xfrm>
          <a:off x="1352550" y="0"/>
          <a:ext cx="6233239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51" name="Document" r:id="rId3" imgW="7022348" imgH="9037242" progId="Word.Document.8">
                  <p:embed/>
                </p:oleObj>
              </mc:Choice>
              <mc:Fallback>
                <p:oleObj name="Document" r:id="rId3" imgW="7022348" imgH="9037242" progId="Word.Document.8">
                  <p:embed/>
                  <p:pic>
                    <p:nvPicPr>
                      <p:cNvPr id="51202" name="Object 2">
                        <a:extLst>
                          <a:ext uri="{FF2B5EF4-FFF2-40B4-BE49-F238E27FC236}">
                            <a16:creationId xmlns:a16="http://schemas.microsoft.com/office/drawing/2014/main" id="{71504671-C0E3-4A50-B175-14039A94FA0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2550" y="0"/>
                        <a:ext cx="6233239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CC68406-E943-42E0-8833-51E5E72F92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261938"/>
            <a:ext cx="18510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Jefferson County Haz-Mat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9C9E70-76FD-4AF0-A443-402A0F208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0700" y="151893"/>
            <a:ext cx="7683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8/14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2FC9C1-E659-4DE7-85D7-EC8AA76C00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0700" y="266193"/>
            <a:ext cx="479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1800</a:t>
            </a:r>
            <a:endParaRPr kumimoji="0" lang="en-US" altLang="en-US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7698FA-04B6-4574-AB39-B76FE6D6FB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9738" y="151893"/>
            <a:ext cx="7000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8/15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E4C519-5D43-4BBF-A757-0CD857B2A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7675" y="266447"/>
            <a:ext cx="495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0600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30FB2E-CD73-4D7E-A2E2-07CD46C75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1138" y="571500"/>
            <a:ext cx="85669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Rich Olson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1C2B61-A735-4F3D-B3F8-94DDCB11F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0700" y="1554163"/>
            <a:ext cx="3429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663559-0FA2-49FD-B37F-248155220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1139" y="1577975"/>
            <a:ext cx="10246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Ronnie Hamm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D1255F-9EB9-4009-83A9-CFE2F134291F}"/>
              </a:ext>
            </a:extLst>
          </p:cNvPr>
          <p:cNvSpPr txBox="1"/>
          <p:nvPr/>
        </p:nvSpPr>
        <p:spPr>
          <a:xfrm>
            <a:off x="2635250" y="6184900"/>
            <a:ext cx="9779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Katie Magin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F24128A-87AB-4957-9BA8-961ECD78E0D6}"/>
              </a:ext>
            </a:extLst>
          </p:cNvPr>
          <p:cNvSpPr txBox="1"/>
          <p:nvPr/>
        </p:nvSpPr>
        <p:spPr>
          <a:xfrm>
            <a:off x="4813300" y="6210300"/>
            <a:ext cx="47625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RESL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66B1357-1E62-486C-B79D-10D149A1C1D6}"/>
              </a:ext>
            </a:extLst>
          </p:cNvPr>
          <p:cNvSpPr/>
          <p:nvPr/>
        </p:nvSpPr>
        <p:spPr>
          <a:xfrm>
            <a:off x="4986909" y="1630680"/>
            <a:ext cx="342900" cy="94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-2500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46E185-5622-4D4F-9139-77650410D6B7}"/>
              </a:ext>
            </a:extLst>
          </p:cNvPr>
          <p:cNvSpPr txBox="1"/>
          <p:nvPr/>
        </p:nvSpPr>
        <p:spPr>
          <a:xfrm>
            <a:off x="6494106" y="6111551"/>
            <a:ext cx="6687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eestyle Script" panose="030804020302050B0404" pitchFamily="66" charset="0"/>
                <a:ea typeface="ＭＳ Ｐゴシック" panose="020B0600070205080204" pitchFamily="34" charset="-128"/>
                <a:cs typeface="+mn-cs"/>
              </a:rPr>
              <a:t>Katie Magin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54D8DA-1462-432C-B8FC-D44B8F10530B}"/>
              </a:ext>
            </a:extLst>
          </p:cNvPr>
          <p:cNvSpPr txBox="1"/>
          <p:nvPr/>
        </p:nvSpPr>
        <p:spPr>
          <a:xfrm>
            <a:off x="4572000" y="6316819"/>
            <a:ext cx="9332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8/14 1435 hours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DB3D4454-3307-4154-BEB1-7F8CA8E86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9F9B4-A211-47E6-B50E-A56729666C92}" type="slidenum">
              <a:rPr lang="en-US" altLang="en-US" smtClean="0"/>
              <a:pPr/>
              <a:t>65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0966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B66A9F02-284A-4D8C-91BE-D0EE3A1518C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pPr eaLnBrk="1" hangingPunct="1"/>
            <a:br>
              <a:rPr lang="en-US" altLang="en-US" dirty="0"/>
            </a:br>
            <a:endParaRPr lang="en-US" altLang="en-US" dirty="0"/>
          </a:p>
        </p:txBody>
      </p:sp>
      <p:sp>
        <p:nvSpPr>
          <p:cNvPr id="23555" name="Subtitle 2">
            <a:extLst>
              <a:ext uri="{FF2B5EF4-FFF2-40B4-BE49-F238E27FC236}">
                <a16:creationId xmlns:a16="http://schemas.microsoft.com/office/drawing/2014/main" id="{0808871A-A427-4329-97E5-7DB910C75C7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</p:txBody>
      </p:sp>
      <p:pic>
        <p:nvPicPr>
          <p:cNvPr id="23556" name="Picture 3">
            <a:extLst>
              <a:ext uri="{FF2B5EF4-FFF2-40B4-BE49-F238E27FC236}">
                <a16:creationId xmlns:a16="http://schemas.microsoft.com/office/drawing/2014/main" id="{2A292C3C-E2CE-49F3-921F-06459AED5B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52388"/>
            <a:ext cx="8512175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02ED28-FE84-475B-8EED-EDBE9F76A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42900"/>
            <a:ext cx="3048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Jefferson County Haz-Mat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7070DA-5C00-4FC4-9C1D-C6ED09CA1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9200" y="315913"/>
            <a:ext cx="1270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8/14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1800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074DA2-E56C-4A97-8588-717BD4E6B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2138" y="282575"/>
            <a:ext cx="1320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8/15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0600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D8F0BD-6D1E-45F0-88F1-EE29DE787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527360"/>
            <a:ext cx="609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151B85-1C3A-4754-8B0C-2CE5450CA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3735388"/>
            <a:ext cx="8377238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Improve dikes around the spill area and below the  road. Vacuum diazinon &amp; diesel from roadway.  Remove absorbent sand.  Remove the contaminated soil and transfer remaining chemical to transport container and removal truck.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Wrecker will be released from incident as soon as it removes  truck from the scene. The truck will be delivered to the transport company.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10AF58-565C-4EC2-A753-AF7765293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0" y="760413"/>
            <a:ext cx="44084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Rich Olson                                                   555-512-1212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3C885C-4F5A-4C77-B0C5-F8FAA0AD8E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909763"/>
            <a:ext cx="1930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Fairfax Eng. 2102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31BFAE-F734-42E8-8073-0E866F079A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6275" y="1898650"/>
            <a:ext cx="1828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Ray Holbrook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95E34F-CF1E-4F49-9859-41B6C13DE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909763"/>
            <a:ext cx="4064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5DD972-20F3-4BB0-9AB9-D16B3660A4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2425" y="1908175"/>
            <a:ext cx="2540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555-512-1111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32C033-888D-4FD6-8170-7D501F421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4335" y="1895475"/>
            <a:ext cx="1519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DP-1   1800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BE7451A-AF23-45BB-B920-21EE4AF7E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338" y="2070100"/>
            <a:ext cx="1317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Fairfax  Dozer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D8F5A9-51D9-4A8F-B658-E79F70B99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0" y="2066925"/>
            <a:ext cx="2438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Regina Smith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CF72D2-D26A-4FC3-AD70-F2AE7F968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75" y="2081213"/>
            <a:ext cx="4064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C9169DA-D58A-4217-8E75-0A7C33721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2425" y="2066925"/>
            <a:ext cx="11779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555-512-1001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3D1AD0D-ED30-4812-8D0C-6949B917BF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4335" y="2066925"/>
            <a:ext cx="12144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DP-1   1800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64BF9E2-0A5E-4849-9CB1-193536273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338" y="2222500"/>
            <a:ext cx="13382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Fairfax  Dump 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1964A17-1669-4A1E-AA95-732E69C24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38" y="2397125"/>
            <a:ext cx="13398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Fairfax  Dump 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C5E79DE-3761-4918-9B84-6792411BA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3622" y="1220788"/>
            <a:ext cx="4318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Ronnie Hamm                                             555-512-1313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5E65EFE-D8CB-4796-B65E-D5141165C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0" y="2224088"/>
            <a:ext cx="2743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Kevin Harrelson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7F267B7-F08A-4CBC-AC42-16D681400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75" y="2238375"/>
            <a:ext cx="4064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20ED8F5-DD26-42D8-981A-A24125CEB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2425" y="2232025"/>
            <a:ext cx="12176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555-512-1222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7E83769-94FC-41B4-A704-2DBC528014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7188" y="2219325"/>
            <a:ext cx="10038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DP-1   1800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DBBA113-48FA-4351-9254-5F667FA8A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4688" y="2386013"/>
            <a:ext cx="3251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Mary Williams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F814DF0-5D04-4C5F-B5BC-9160FACBF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5225" y="2400300"/>
            <a:ext cx="2635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BF5EF2B-404F-40A8-A2E3-43603BA83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8775" y="2390775"/>
            <a:ext cx="12176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555-512-1232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551DD91-C9C8-40E2-B73C-46D2A731A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4335" y="2382838"/>
            <a:ext cx="10038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DP-1   1800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F092241-9A8B-4E9C-BCFE-3353AA1CB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848" y="2546243"/>
            <a:ext cx="2438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US" altLang="en-US" sz="1200" b="1" baseline="0" noProof="0" dirty="0">
                <a:solidFill>
                  <a:srgbClr val="FF0000"/>
                </a:solidFill>
              </a:rPr>
              <a:t>Grey’s</a:t>
            </a: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Vac Truck #30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C12F76-018F-47F4-8ECB-FD1741695D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4688" y="2557463"/>
            <a:ext cx="2336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Joe Calvert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8C818E-5027-4483-B542-D172BF4EDA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3163" y="2554288"/>
            <a:ext cx="4064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1D74A1C-6243-4D10-AD49-D7586EA12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2425" y="2543915"/>
            <a:ext cx="11779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555-512-3332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CFCAB1B-046E-4FDD-A530-630F7FB88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4335" y="2541588"/>
            <a:ext cx="10038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DP-1   1800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4371309-3525-4C1C-88C0-0E80E1373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473" y="2716953"/>
            <a:ext cx="2844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Fairfax P/U #76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1C26914-F5A0-406B-A3B0-3241AB5B9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6275" y="2708275"/>
            <a:ext cx="3352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Alan Moffett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89000C4-3402-4758-B87B-5A06FB00C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4485" y="2722563"/>
            <a:ext cx="2635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E99DD46-56C1-4ADB-9817-D2EF10BD4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2425" y="2716953"/>
            <a:ext cx="12176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555-512-1234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1FA4270-FD19-42D7-B1F4-A31493FC0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4335" y="2708275"/>
            <a:ext cx="10038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DP-1   1800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7AA35F1-2B6F-423B-9BA0-F25A26CA3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338" y="2879618"/>
            <a:ext cx="29464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Corey’s Tow Srv #121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A2C9C4-5C6F-423F-A900-89F1FBFB6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7863" y="2876550"/>
            <a:ext cx="10386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Fran Varner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AB772E8-6E7F-4EBD-9570-7293C1AD49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3163" y="2868613"/>
            <a:ext cx="269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DAAE29F-6434-4445-A412-DEF6F356E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1103" y="2872420"/>
            <a:ext cx="11779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555-512-2233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946B12E-D08A-4036-8C88-D5A89D9A3A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4335" y="2860675"/>
            <a:ext cx="10038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DP-1   1800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141650C-112B-43FC-AA19-6635A339C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13" y="3194050"/>
            <a:ext cx="2844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b="1" baseline="0" dirty="0">
                <a:solidFill>
                  <a:srgbClr val="FF0000"/>
                </a:solidFill>
              </a:rPr>
              <a:t>ASO</a:t>
            </a: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-HM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B268E0A-BF36-4124-B847-922D8FEADE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563" y="3200400"/>
            <a:ext cx="2946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Brian Shield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8AE51ED-E311-454B-9891-3E1699006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0835" y="3200400"/>
            <a:ext cx="4064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C75CC51-61E7-41D0-9C22-7A716DA7B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1695" y="3194050"/>
            <a:ext cx="1139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555-512-7777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F8783C3-5AAE-4E6D-AD18-414DA4DD3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4335" y="3195638"/>
            <a:ext cx="10038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DP-1   1800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1A2C46C-8707-4B3E-9063-6C85794C1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8" y="5827713"/>
            <a:ext cx="2540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Motorola Jeff. Co.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3CA1AE0-B8DC-4384-BEDE-30231E4268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8013" y="5824538"/>
            <a:ext cx="42275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Tactical 		Channel 1 - 154.280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99E68A0-406C-46DE-92E3-D893E860A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663" y="6005513"/>
            <a:ext cx="2540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Motorola Jeff. Co.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95F6DAA-0B06-4BA1-BCA4-0A1D19D03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8013" y="5986463"/>
            <a:ext cx="43703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Command		Channel 5 - 152.875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019E672-8C5D-4A90-A31E-7AA276AE5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6475" y="6494463"/>
            <a:ext cx="24384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Katie Magin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8F32C11-AF1B-4F58-AB0C-2805A83DB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3775" y="6465888"/>
            <a:ext cx="12192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RESL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C7B1B2-49FE-4C8D-8890-2A4347A90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" y="4943475"/>
            <a:ext cx="80581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Personnel working near water must wear PFD; appropriate PPE for Haz-Waste operation required, proper disposal of contaminated PPE; Watch for heavy equipment movement; situational awareness of deteriorating weather conditions; Provide appropriate work/rest periods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7D1BFDE-E281-4E8D-81EE-1A6CD287AE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4725" y="6646863"/>
            <a:ext cx="12192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8/14   1400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046044-84C9-4CAB-A60A-5B9D340501E9}"/>
              </a:ext>
            </a:extLst>
          </p:cNvPr>
          <p:cNvSpPr txBox="1"/>
          <p:nvPr/>
        </p:nvSpPr>
        <p:spPr>
          <a:xfrm>
            <a:off x="7265987" y="6425883"/>
            <a:ext cx="724878" cy="297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eestyle Script" panose="030804020302050B0404" pitchFamily="66" charset="0"/>
                <a:ea typeface="ＭＳ Ｐゴシック" panose="020B0600070205080204" pitchFamily="34" charset="-128"/>
                <a:cs typeface="+mn-cs"/>
              </a:rPr>
              <a:t>Katie Magin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083C93D-2157-4F9B-BC10-A45E928E1FCA}"/>
              </a:ext>
            </a:extLst>
          </p:cNvPr>
          <p:cNvSpPr/>
          <p:nvPr/>
        </p:nvSpPr>
        <p:spPr>
          <a:xfrm>
            <a:off x="988926" y="1298576"/>
            <a:ext cx="493033" cy="145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2150E-AD3C-4495-9374-FDAC64EC8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9F9B4-A211-47E6-B50E-A56729666C92}" type="slidenum">
              <a:rPr lang="en-US" altLang="en-US" smtClean="0"/>
              <a:pPr/>
              <a:t>66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3806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7" grpId="0"/>
      <p:bldP spid="58" grpId="0"/>
      <p:bldP spid="59" grpId="0"/>
      <p:bldP spid="61" grpId="0"/>
      <p:bldP spid="62" grpId="0"/>
      <p:bldP spid="2" grpId="0"/>
      <p:bldP spid="60" grpId="0"/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28">
            <a:extLst>
              <a:ext uri="{FF2B5EF4-FFF2-40B4-BE49-F238E27FC236}">
                <a16:creationId xmlns:a16="http://schemas.microsoft.com/office/drawing/2014/main" id="{C6758A1F-C2F8-47F0-8F4F-73F04FA1B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85" y="346080"/>
            <a:ext cx="8749265" cy="877421"/>
          </a:xfrm>
        </p:spPr>
        <p:txBody>
          <a:bodyPr/>
          <a:lstStyle/>
          <a:p>
            <a:pPr eaLnBrk="1" hangingPunct="1"/>
            <a:r>
              <a:rPr lang="en-US" altLang="en-US" dirty="0"/>
              <a:t>ICS 205 Incident Radio Communication Plan</a:t>
            </a:r>
          </a:p>
        </p:txBody>
      </p:sp>
      <p:sp>
        <p:nvSpPr>
          <p:cNvPr id="74755" name="Content Placeholder 3">
            <a:extLst>
              <a:ext uri="{FF2B5EF4-FFF2-40B4-BE49-F238E27FC236}">
                <a16:creationId xmlns:a16="http://schemas.microsoft.com/office/drawing/2014/main" id="{7E5E5A10-DD68-4E14-8431-6BE043A4A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1974" y="1307244"/>
            <a:ext cx="4600576" cy="4361495"/>
          </a:xfrm>
        </p:spPr>
        <p:txBody>
          <a:bodyPr/>
          <a:lstStyle/>
          <a:p>
            <a:pPr eaLnBrk="1" hangingPunct="1"/>
            <a:r>
              <a:rPr lang="en-US" altLang="en-US" sz="2400" dirty="0"/>
              <a:t>Completed by the Communications Unit (COML) Leader or LSC if COML unstaffed.</a:t>
            </a:r>
          </a:p>
          <a:p>
            <a:pPr eaLnBrk="1" hangingPunct="1"/>
            <a:r>
              <a:rPr lang="en-US" altLang="en-US" sz="2400" dirty="0"/>
              <a:t>Outlines how the responders will communicate on the incident. </a:t>
            </a:r>
          </a:p>
        </p:txBody>
      </p:sp>
      <p:pic>
        <p:nvPicPr>
          <p:cNvPr id="5" name="Picture 4" descr="New ICS Form 205  -  Compatibility Mode - Word">
            <a:extLst>
              <a:ext uri="{FF2B5EF4-FFF2-40B4-BE49-F238E27FC236}">
                <a16:creationId xmlns:a16="http://schemas.microsoft.com/office/drawing/2014/main" id="{6F00B7E3-BCBF-41E0-8F1F-1F9B46DE5F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071" y="1571854"/>
            <a:ext cx="3912212" cy="28746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7926A1-8852-4EE5-897F-940ECE25B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67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37016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28">
            <a:extLst>
              <a:ext uri="{FF2B5EF4-FFF2-40B4-BE49-F238E27FC236}">
                <a16:creationId xmlns:a16="http://schemas.microsoft.com/office/drawing/2014/main" id="{C6758A1F-C2F8-47F0-8F4F-73F04FA1B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6555"/>
            <a:ext cx="7886700" cy="877421"/>
          </a:xfrm>
        </p:spPr>
        <p:txBody>
          <a:bodyPr/>
          <a:lstStyle/>
          <a:p>
            <a:pPr eaLnBrk="1" hangingPunct="1"/>
            <a:r>
              <a:rPr lang="en-US" altLang="en-US" dirty="0"/>
              <a:t>ICS 206 Medical Plan</a:t>
            </a:r>
          </a:p>
        </p:txBody>
      </p:sp>
      <p:sp>
        <p:nvSpPr>
          <p:cNvPr id="74755" name="Content Placeholder 3">
            <a:extLst>
              <a:ext uri="{FF2B5EF4-FFF2-40B4-BE49-F238E27FC236}">
                <a16:creationId xmlns:a16="http://schemas.microsoft.com/office/drawing/2014/main" id="{7E5E5A10-DD68-4E14-8431-6BE043A4A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3799" y="1308813"/>
            <a:ext cx="5155020" cy="4361495"/>
          </a:xfrm>
        </p:spPr>
        <p:txBody>
          <a:bodyPr/>
          <a:lstStyle/>
          <a:p>
            <a:pPr eaLnBrk="1" hangingPunct="1"/>
            <a:r>
              <a:rPr lang="en-US" altLang="en-US" sz="2400" dirty="0"/>
              <a:t>Completed by the Medical Unit Leader (MEDL) or LSC if MEDL is unstaffed.</a:t>
            </a:r>
          </a:p>
          <a:p>
            <a:pPr eaLnBrk="1" hangingPunct="1"/>
            <a:r>
              <a:rPr lang="en-US" altLang="en-US" sz="2400" dirty="0"/>
              <a:t>Approved by the SOF.</a:t>
            </a:r>
          </a:p>
          <a:p>
            <a:pPr eaLnBrk="1" hangingPunct="1"/>
            <a:r>
              <a:rPr lang="en-US" altLang="en-US" sz="2400" dirty="0"/>
              <a:t>Outlines Special Medical Emergency Procedures for responders.</a:t>
            </a:r>
          </a:p>
          <a:p>
            <a:pPr eaLnBrk="1" hangingPunct="1"/>
            <a:r>
              <a:rPr lang="en-US" altLang="en-US" sz="2400" dirty="0"/>
              <a:t>Many jurisdictions and agencies have specific protocols and procedures.</a:t>
            </a:r>
          </a:p>
          <a:p>
            <a:pPr eaLnBrk="1" hangingPunct="1"/>
            <a:endParaRPr lang="en-US" altLang="en-US" sz="2200" dirty="0"/>
          </a:p>
          <a:p>
            <a:pPr eaLnBrk="1" hangingPunct="1"/>
            <a:endParaRPr lang="en-US" altLang="en-US" sz="2200" dirty="0"/>
          </a:p>
        </p:txBody>
      </p:sp>
      <p:pic>
        <p:nvPicPr>
          <p:cNvPr id="3" name="Picture 2" descr="New ICS Form 206  -  Compatibility Mode - Word">
            <a:extLst>
              <a:ext uri="{FF2B5EF4-FFF2-40B4-BE49-F238E27FC236}">
                <a16:creationId xmlns:a16="http://schemas.microsoft.com/office/drawing/2014/main" id="{7B338640-05CB-4567-A047-A06DB92F60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465" y="1481207"/>
            <a:ext cx="3054700" cy="38616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7062BB-95AD-431F-8074-29BDE0FB5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68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34850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9F799-4403-4C51-BF2A-D9B03DDA5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365130"/>
            <a:ext cx="8353425" cy="788091"/>
          </a:xfrm>
        </p:spPr>
        <p:txBody>
          <a:bodyPr>
            <a:noAutofit/>
          </a:bodyPr>
          <a:lstStyle/>
          <a:p>
            <a:r>
              <a:rPr lang="en-US" dirty="0"/>
              <a:t>Special Medical Emergency Procedures (ICS 206 block 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D0A5B-8E39-497A-A67C-E391AEA452E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8650" y="1331721"/>
            <a:ext cx="8172450" cy="42003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E74C3C"/>
                </a:solidFill>
              </a:rPr>
              <a:t>In the event of a medical emergency, provide the following information:</a:t>
            </a:r>
          </a:p>
          <a:p>
            <a:pPr marL="457200" indent="-457200">
              <a:lnSpc>
                <a:spcPct val="10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en-US" sz="2600" dirty="0"/>
              <a:t>Declare the nature of the emergency.</a:t>
            </a:r>
          </a:p>
          <a:p>
            <a:pPr marL="971537" lvl="1" indent="-457200">
              <a:lnSpc>
                <a:spcPct val="100000"/>
              </a:lnSpc>
              <a:spcBef>
                <a:spcPts val="800"/>
              </a:spcBef>
              <a:buFont typeface="+mj-lt"/>
              <a:buAutoNum type="alphaLcPeriod"/>
            </a:pPr>
            <a:r>
              <a:rPr lang="en-US" sz="2200" dirty="0"/>
              <a:t>Medical injury/illness? Life-Threatening?</a:t>
            </a:r>
          </a:p>
          <a:p>
            <a:pPr marL="457200" indent="-457200">
              <a:lnSpc>
                <a:spcPct val="10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en-US" sz="2600" dirty="0"/>
              <a:t>If life-threatening, request frequency be cleared for emergency traffic.</a:t>
            </a:r>
          </a:p>
          <a:p>
            <a:pPr marL="457200" indent="-457200">
              <a:lnSpc>
                <a:spcPct val="10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en-US" sz="2600" dirty="0"/>
              <a:t>Identify the on-scene point of contact (POC) by resource and last name.</a:t>
            </a:r>
          </a:p>
          <a:p>
            <a:pPr marL="457200" indent="-457200">
              <a:lnSpc>
                <a:spcPct val="10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en-US" sz="2600" dirty="0"/>
              <a:t>Identify nature of incident, number injured, location patient assessment(s).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92AE6E-B042-451F-90D0-11263E6E32E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69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204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03848-2D6C-411C-9F23-532A2228F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3230"/>
            <a:ext cx="7886700" cy="788091"/>
          </a:xfrm>
        </p:spPr>
        <p:txBody>
          <a:bodyPr/>
          <a:lstStyle/>
          <a:p>
            <a:r>
              <a:rPr lang="en-US" dirty="0"/>
              <a:t>Planning Cycle Comparison</a:t>
            </a:r>
          </a:p>
        </p:txBody>
      </p:sp>
      <p:pic>
        <p:nvPicPr>
          <p:cNvPr id="11" name="Content Placeholder 3">
            <a:extLst>
              <a:ext uri="{FF2B5EF4-FFF2-40B4-BE49-F238E27FC236}">
                <a16:creationId xmlns:a16="http://schemas.microsoft.com/office/drawing/2014/main" id="{CCC2BC9B-42CC-40CE-844B-7F43F693093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09689" y="1804677"/>
            <a:ext cx="2428871" cy="40341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B12B65-9790-4B46-A9C1-154985D2EC26}"/>
              </a:ext>
            </a:extLst>
          </p:cNvPr>
          <p:cNvSpPr txBox="1"/>
          <p:nvPr/>
        </p:nvSpPr>
        <p:spPr>
          <a:xfrm>
            <a:off x="4743450" y="1178802"/>
            <a:ext cx="3886199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2C3E50"/>
                </a:solidFill>
              </a:rPr>
              <a:t>All-Hazards Planning Cycle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5D3906-6D8D-460C-8A5D-1AB98C45FA55}"/>
              </a:ext>
            </a:extLst>
          </p:cNvPr>
          <p:cNvSpPr txBox="1"/>
          <p:nvPr/>
        </p:nvSpPr>
        <p:spPr>
          <a:xfrm>
            <a:off x="857251" y="1178802"/>
            <a:ext cx="32766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2C3E50"/>
                </a:solidFill>
              </a:rPr>
              <a:t>NIMS Planning Cycle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C00FC3-162B-4682-9C24-DBED63C090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601" y="1738002"/>
            <a:ext cx="3103650" cy="4030787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F45625-545B-49B3-9D36-AA1118FB0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06109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9F799-4403-4C51-BF2A-D9B03DDA5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4" y="365130"/>
            <a:ext cx="8277225" cy="788091"/>
          </a:xfrm>
        </p:spPr>
        <p:txBody>
          <a:bodyPr>
            <a:noAutofit/>
          </a:bodyPr>
          <a:lstStyle/>
          <a:p>
            <a:r>
              <a:rPr lang="en-US" dirty="0"/>
              <a:t>Special Medical Emergency Procedures (ICS 206 block 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D0A5B-8E39-497A-A67C-E391AEA452E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8650" y="1377178"/>
            <a:ext cx="7886700" cy="4200384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sz="2600" dirty="0"/>
              <a:t>Identify on-scene medical personnel by position and name.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sz="2600" dirty="0"/>
              <a:t>Identify preferred method of patient transport.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sz="2600" dirty="0"/>
              <a:t>Request additional resources/equipment.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sz="2600" dirty="0"/>
              <a:t>Document all information received/transmitted on the radio/phone.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sz="2600" dirty="0"/>
              <a:t>As they occur, POC identifies any changes in:</a:t>
            </a:r>
          </a:p>
          <a:p>
            <a:pPr marL="1314428" lvl="2" indent="-457200">
              <a:lnSpc>
                <a:spcPct val="100000"/>
              </a:lnSpc>
              <a:buFont typeface="+mj-lt"/>
              <a:buAutoNum type="alphaLcPeriod"/>
            </a:pPr>
            <a:r>
              <a:rPr lang="en-US" sz="2400" dirty="0">
                <a:solidFill>
                  <a:srgbClr val="616E7C"/>
                </a:solidFill>
                <a:latin typeface="Open Sans" panose="020B0606030504020204"/>
              </a:rPr>
              <a:t>On-scene POC or medical personnel.</a:t>
            </a:r>
          </a:p>
          <a:p>
            <a:pPr marL="1314428" lvl="2" indent="-457200">
              <a:lnSpc>
                <a:spcPct val="100000"/>
              </a:lnSpc>
              <a:buFont typeface="+mj-lt"/>
              <a:buAutoNum type="alphaLcPeriod"/>
            </a:pPr>
            <a:r>
              <a:rPr lang="en-US" sz="2400" dirty="0">
                <a:solidFill>
                  <a:srgbClr val="616E7C"/>
                </a:solidFill>
                <a:latin typeface="Open Sans" panose="020B0606030504020204"/>
              </a:rPr>
              <a:t>Patient status.</a:t>
            </a:r>
          </a:p>
          <a:p>
            <a:pPr marL="1314428" lvl="2" indent="-457200">
              <a:lnSpc>
                <a:spcPct val="100000"/>
              </a:lnSpc>
              <a:buFont typeface="+mj-lt"/>
              <a:buAutoNum type="alphaLcPeriod"/>
            </a:pPr>
            <a:r>
              <a:rPr lang="en-US" sz="2400" dirty="0">
                <a:solidFill>
                  <a:srgbClr val="616E7C"/>
                </a:solidFill>
                <a:latin typeface="Open Sans" panose="020B0606030504020204"/>
              </a:rPr>
              <a:t>Situation. 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/>
          </a:p>
          <a:p>
            <a:endParaRPr lang="en-US" sz="22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1B69AC-E882-4670-A75A-3C54F0D1EE5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70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76432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28">
            <a:extLst>
              <a:ext uri="{FF2B5EF4-FFF2-40B4-BE49-F238E27FC236}">
                <a16:creationId xmlns:a16="http://schemas.microsoft.com/office/drawing/2014/main" id="{C6758A1F-C2F8-47F0-8F4F-73F04FA1B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ICS 208 Safety Message/Plan</a:t>
            </a:r>
          </a:p>
        </p:txBody>
      </p:sp>
      <p:sp>
        <p:nvSpPr>
          <p:cNvPr id="74755" name="Content Placeholder 3">
            <a:extLst>
              <a:ext uri="{FF2B5EF4-FFF2-40B4-BE49-F238E27FC236}">
                <a16:creationId xmlns:a16="http://schemas.microsoft.com/office/drawing/2014/main" id="{7E5E5A10-DD68-4E14-8431-6BE043A4A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3774" y="1306198"/>
            <a:ext cx="5100921" cy="3108695"/>
          </a:xfrm>
        </p:spPr>
        <p:txBody>
          <a:bodyPr/>
          <a:lstStyle/>
          <a:p>
            <a:pPr eaLnBrk="1" hangingPunct="1"/>
            <a:r>
              <a:rPr lang="en-US" altLang="en-US" sz="2400" dirty="0"/>
              <a:t>Completed by the SOF.</a:t>
            </a:r>
          </a:p>
          <a:p>
            <a:pPr eaLnBrk="1" hangingPunct="1"/>
            <a:r>
              <a:rPr lang="en-US" altLang="en-US" sz="2400" dirty="0"/>
              <a:t>Addresses an issue the SOF would like to highlight.</a:t>
            </a:r>
          </a:p>
          <a:p>
            <a:pPr eaLnBrk="1" hangingPunct="1"/>
            <a:r>
              <a:rPr lang="en-US" altLang="en-US" sz="2400" dirty="0"/>
              <a:t>The message often changes from one Operational Period to the next.</a:t>
            </a:r>
          </a:p>
          <a:p>
            <a:pPr eaLnBrk="1" hangingPunct="1"/>
            <a:r>
              <a:rPr lang="en-US" altLang="en-US" sz="2400" dirty="0"/>
              <a:t>Bullet items work best.</a:t>
            </a:r>
          </a:p>
        </p:txBody>
      </p:sp>
      <p:pic>
        <p:nvPicPr>
          <p:cNvPr id="4" name="Picture 3" descr="ICS 208  -  Read-Only  -  Compatibility Mode - Word">
            <a:extLst>
              <a:ext uri="{FF2B5EF4-FFF2-40B4-BE49-F238E27FC236}">
                <a16:creationId xmlns:a16="http://schemas.microsoft.com/office/drawing/2014/main" id="{12FB3566-9938-4671-B1E0-8410741194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" y="1486753"/>
            <a:ext cx="2978149" cy="38004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CA1430-E30B-4D6E-B542-A904FE608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71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10113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id="{AAC22707-005E-4431-8925-B9C6BFC3A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Operational Period Briefing – Purpose </a:t>
            </a:r>
          </a:p>
        </p:txBody>
      </p:sp>
      <p:sp>
        <p:nvSpPr>
          <p:cNvPr id="80899" name="Rectangle 3">
            <a:extLst>
              <a:ext uri="{FF2B5EF4-FFF2-40B4-BE49-F238E27FC236}">
                <a16:creationId xmlns:a16="http://schemas.microsoft.com/office/drawing/2014/main" id="{2519C926-A8D3-4803-BCE1-68B67C38E3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4250" y="1317292"/>
            <a:ext cx="5243796" cy="4361495"/>
          </a:xfrm>
        </p:spPr>
        <p:txBody>
          <a:bodyPr/>
          <a:lstStyle/>
          <a:p>
            <a:r>
              <a:rPr lang="en-US" altLang="en-US" sz="2400" dirty="0"/>
              <a:t>Command and General Staff communicate details of IAP to Tactical Supervisors and representatives of supporting and cooperating agencies.</a:t>
            </a:r>
          </a:p>
          <a:p>
            <a:r>
              <a:rPr lang="en-US" altLang="en-US" sz="2400" dirty="0"/>
              <a:t>Should be short—it’s called a “briefing” for a reason!</a:t>
            </a:r>
          </a:p>
          <a:p>
            <a:endParaRPr lang="en-US" altLang="en-US" sz="2400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sz="2400" dirty="0">
              <a:solidFill>
                <a:srgbClr val="FF0000"/>
              </a:solidFill>
            </a:endParaRPr>
          </a:p>
        </p:txBody>
      </p:sp>
      <p:pic>
        <p:nvPicPr>
          <p:cNvPr id="80900" name="Picture 4">
            <a:extLst>
              <a:ext uri="{FF2B5EF4-FFF2-40B4-BE49-F238E27FC236}">
                <a16:creationId xmlns:a16="http://schemas.microsoft.com/office/drawing/2014/main" id="{42647851-D44B-4A28-96B7-BEF1DF0E8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9054" y="1617663"/>
            <a:ext cx="1834817" cy="1982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8F389725-97F2-4AE3-98B9-6F52E38988D2}"/>
              </a:ext>
            </a:extLst>
          </p:cNvPr>
          <p:cNvSpPr/>
          <p:nvPr/>
        </p:nvSpPr>
        <p:spPr>
          <a:xfrm rot="12560234">
            <a:off x="2301145" y="2259010"/>
            <a:ext cx="1322262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5" descr="Image of Operational Period at a Glance guide icon.">
            <a:extLst>
              <a:ext uri="{FF2B5EF4-FFF2-40B4-BE49-F238E27FC236}">
                <a16:creationId xmlns:a16="http://schemas.microsoft.com/office/drawing/2014/main" id="{FE206157-7FA4-43D6-88A8-89029504C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147" y="4244049"/>
            <a:ext cx="1247775" cy="1614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6">
            <a:extLst>
              <a:ext uri="{FF2B5EF4-FFF2-40B4-BE49-F238E27FC236}">
                <a16:creationId xmlns:a16="http://schemas.microsoft.com/office/drawing/2014/main" id="{3562B8F8-979A-457A-B52E-4AEE1AFA5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9063" y="4600511"/>
            <a:ext cx="2767737" cy="111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dirty="0">
                <a:solidFill>
                  <a:srgbClr val="2C3E50"/>
                </a:solidFill>
              </a:rPr>
              <a:t>See At a Glance #13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b="1" dirty="0">
                <a:solidFill>
                  <a:srgbClr val="2C3E50"/>
                </a:solidFill>
              </a:rPr>
              <a:t>Operational Period Briefing</a:t>
            </a:r>
            <a:r>
              <a:rPr lang="en-US" altLang="en-US" sz="2800" b="1" dirty="0">
                <a:solidFill>
                  <a:srgbClr val="2C3E50"/>
                </a:solidFill>
              </a:rPr>
              <a:t> </a:t>
            </a:r>
            <a:endParaRPr lang="en-US" altLang="en-US" sz="2800" dirty="0">
              <a:solidFill>
                <a:srgbClr val="2C3E5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6CBBFF-2087-45DE-9A96-08F725C1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72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id="{9127DA9F-BEBB-4B7F-9CD5-DA0BACADE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Operational Period Briefing – Actions</a:t>
            </a:r>
          </a:p>
        </p:txBody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66FBBB3F-F7CB-4EC8-B16E-C163BCD19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4249" y="1308813"/>
            <a:ext cx="5234271" cy="3262683"/>
          </a:xfrm>
        </p:spPr>
        <p:txBody>
          <a:bodyPr/>
          <a:lstStyle/>
          <a:p>
            <a:r>
              <a:rPr lang="en-US" altLang="en-US" sz="2400" dirty="0"/>
              <a:t>Presentations by the Command and General Staff and select Unit Leaders. </a:t>
            </a:r>
          </a:p>
          <a:p>
            <a:r>
              <a:rPr lang="en-US" altLang="en-US" sz="2400" dirty="0"/>
              <a:t>Highlights important components of the IAP.</a:t>
            </a:r>
          </a:p>
          <a:p>
            <a:r>
              <a:rPr lang="en-US" altLang="en-US" sz="2400" dirty="0"/>
              <a:t>Focused, relevant, and directed toward Operations Supervisory personnel.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FD48643B-4A22-4989-A645-AC980DB64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9054" y="1617663"/>
            <a:ext cx="1836169" cy="1984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E8F0450E-09EE-4698-82C1-B447ACB6401E}"/>
              </a:ext>
            </a:extLst>
          </p:cNvPr>
          <p:cNvSpPr/>
          <p:nvPr/>
        </p:nvSpPr>
        <p:spPr>
          <a:xfrm rot="12560234">
            <a:off x="2301145" y="2259010"/>
            <a:ext cx="1322262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6" descr="Image of DVD icon.">
            <a:extLst>
              <a:ext uri="{FF2B5EF4-FFF2-40B4-BE49-F238E27FC236}">
                <a16:creationId xmlns:a16="http://schemas.microsoft.com/office/drawing/2014/main" id="{C88CF99F-7A31-4A25-9624-34FE9B962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400" y="4611687"/>
            <a:ext cx="1239838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3F7A06-24D2-4FA7-99FA-7064AF5E6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73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5E88D2FC-66A5-4432-8169-AE2F1FF02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Begin the Operational Period – Actions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EF55AB5E-2C58-4FBA-91CC-774C480334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2853" y="1296673"/>
            <a:ext cx="5760422" cy="3452705"/>
          </a:xfrm>
        </p:spPr>
        <p:txBody>
          <a:bodyPr>
            <a:noAutofit/>
          </a:bodyPr>
          <a:lstStyle/>
          <a:p>
            <a:r>
              <a:rPr lang="en-US" altLang="en-US" sz="2300" dirty="0"/>
              <a:t>Resources travel to their assigned location.</a:t>
            </a:r>
          </a:p>
          <a:p>
            <a:r>
              <a:rPr lang="en-US" altLang="en-US" sz="2300" dirty="0"/>
              <a:t>Starts with a face-to-face briefing from the individual being relieved. </a:t>
            </a:r>
          </a:p>
          <a:p>
            <a:r>
              <a:rPr lang="en-US" altLang="en-US" sz="2300" dirty="0"/>
              <a:t>Operational resources begin the task of implementing their portion of the IAP.</a:t>
            </a:r>
          </a:p>
          <a:p>
            <a:r>
              <a:rPr lang="en-US" altLang="en-US" sz="2300" dirty="0"/>
              <a:t>Specific tasks are assigned to individuals  and individual resources as appropriate.</a:t>
            </a:r>
          </a:p>
          <a:p>
            <a:pPr marL="0" indent="0">
              <a:buNone/>
            </a:pPr>
            <a:r>
              <a:rPr lang="en-US" altLang="en-US" sz="2200" dirty="0"/>
              <a:t> </a:t>
            </a:r>
          </a:p>
        </p:txBody>
      </p:sp>
      <p:pic>
        <p:nvPicPr>
          <p:cNvPr id="7" name="Picture 5" descr="Image of Operational Period at a Glance guide icon.">
            <a:extLst>
              <a:ext uri="{FF2B5EF4-FFF2-40B4-BE49-F238E27FC236}">
                <a16:creationId xmlns:a16="http://schemas.microsoft.com/office/drawing/2014/main" id="{CF1CA3D7-57A0-4218-AE2F-D35F43D74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807" y="4267463"/>
            <a:ext cx="1247775" cy="1614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6">
            <a:extLst>
              <a:ext uri="{FF2B5EF4-FFF2-40B4-BE49-F238E27FC236}">
                <a16:creationId xmlns:a16="http://schemas.microsoft.com/office/drawing/2014/main" id="{31A434DA-F371-4507-9740-4D0C136C5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8800" y="4823423"/>
            <a:ext cx="3524525" cy="105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dirty="0">
                <a:solidFill>
                  <a:srgbClr val="2C3E50"/>
                </a:solidFill>
              </a:rPr>
              <a:t>See At a Glance #14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b="1" dirty="0">
                <a:solidFill>
                  <a:srgbClr val="2C3E50"/>
                </a:solidFill>
              </a:rPr>
              <a:t>Begin the Operational Period</a:t>
            </a:r>
            <a:endParaRPr lang="en-US" altLang="en-US" sz="2600" dirty="0">
              <a:solidFill>
                <a:srgbClr val="2C3E5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438300-6003-4CB0-B384-A230AF9A9C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327" y="1621319"/>
            <a:ext cx="1930423" cy="10264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31CCCCDF-3D28-409F-88A1-F4E164676D0B}"/>
              </a:ext>
            </a:extLst>
          </p:cNvPr>
          <p:cNvSpPr/>
          <p:nvPr/>
        </p:nvSpPr>
        <p:spPr>
          <a:xfrm rot="12560234">
            <a:off x="2202484" y="2260467"/>
            <a:ext cx="988347" cy="487008"/>
          </a:xfrm>
          <a:prstGeom prst="rightArrow">
            <a:avLst>
              <a:gd name="adj1" fmla="val 24502"/>
              <a:gd name="adj2" fmla="val 79655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A0F498-511D-4702-89F1-78EF4EFFA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74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044C7864-7DCC-46AB-B6E4-0B7C2FAB2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Execute Plan and Assess Progress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387DB29-DF79-4064-ADF8-21518A737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0951" y="1368055"/>
            <a:ext cx="5437407" cy="4361495"/>
          </a:xfrm>
        </p:spPr>
        <p:txBody>
          <a:bodyPr>
            <a:noAutofit/>
          </a:bodyPr>
          <a:lstStyle/>
          <a:p>
            <a:r>
              <a:rPr lang="en-US" altLang="en-US" sz="2200" dirty="0"/>
              <a:t>This is a block of time.</a:t>
            </a:r>
          </a:p>
          <a:p>
            <a:r>
              <a:rPr lang="en-US" altLang="en-US" sz="2200" dirty="0"/>
              <a:t>Resources execute their assigned portion of the tactical plan and note and report their progress in completing their assigned tasks.</a:t>
            </a:r>
          </a:p>
          <a:p>
            <a:r>
              <a:rPr lang="en-US" altLang="en-US" sz="2200" dirty="0"/>
              <a:t>This progress and recommended changes in actions or resources (kind/type, quantity) are passed on to the next level of supervision.</a:t>
            </a:r>
          </a:p>
          <a:p>
            <a:r>
              <a:rPr lang="en-US" altLang="en-US" sz="2200" dirty="0"/>
              <a:t>These recommendations are then incorporated into the planning process for the next Operational Period.</a:t>
            </a:r>
          </a:p>
          <a:p>
            <a:endParaRPr lang="en-US" altLang="en-US" sz="2200" dirty="0"/>
          </a:p>
        </p:txBody>
      </p:sp>
      <p:pic>
        <p:nvPicPr>
          <p:cNvPr id="83972" name="Picture 5" descr="Image of Operational Period at a Glance guide icon.">
            <a:extLst>
              <a:ext uri="{FF2B5EF4-FFF2-40B4-BE49-F238E27FC236}">
                <a16:creationId xmlns:a16="http://schemas.microsoft.com/office/drawing/2014/main" id="{C773E5BB-13D9-4ECB-9D27-4BF54EE9F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32" y="4329938"/>
            <a:ext cx="1247775" cy="1614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6">
            <a:extLst>
              <a:ext uri="{FF2B5EF4-FFF2-40B4-BE49-F238E27FC236}">
                <a16:creationId xmlns:a16="http://schemas.microsoft.com/office/drawing/2014/main" id="{23650DA3-96C8-42D8-8824-AF6C4649C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8715" y="4782957"/>
            <a:ext cx="250929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en-US" altLang="en-US" sz="2600" dirty="0">
                <a:solidFill>
                  <a:srgbClr val="2C3E50"/>
                </a:solidFill>
              </a:rPr>
              <a:t>See At a Glance #15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en-US" altLang="en-US" sz="2600" b="1" dirty="0">
                <a:solidFill>
                  <a:srgbClr val="2C3E50"/>
                </a:solidFill>
              </a:rPr>
              <a:t>Execute Plan and Assess Progress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46DD64-AAFC-4561-A642-D063F0B2FB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53" y="1625265"/>
            <a:ext cx="1840304" cy="1542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865285F8-5D68-47D5-B283-83C47BF507D6}"/>
              </a:ext>
            </a:extLst>
          </p:cNvPr>
          <p:cNvSpPr/>
          <p:nvPr/>
        </p:nvSpPr>
        <p:spPr>
          <a:xfrm rot="12560234">
            <a:off x="2239902" y="2575265"/>
            <a:ext cx="956759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8652EF-1FA7-486C-9C8F-AC662EDD1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75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044C7864-7DCC-46AB-B6E4-0B7C2FAB2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82" y="393705"/>
            <a:ext cx="8846288" cy="788091"/>
          </a:xfrm>
        </p:spPr>
        <p:txBody>
          <a:bodyPr/>
          <a:lstStyle/>
          <a:p>
            <a:pPr eaLnBrk="1" hangingPunct="1"/>
            <a:r>
              <a:rPr lang="en-US" altLang="en-US" dirty="0"/>
              <a:t>Execute Plan and Assess Progress - Actions</a:t>
            </a:r>
          </a:p>
        </p:txBody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id="{39C4B16A-2A31-43C4-B93E-10A34419FC8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93" y="1309457"/>
            <a:ext cx="7876659" cy="420038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dirty="0"/>
              <a:t>After the Operational Period change the off-going supervisors are interviewed to validate the IAP’s effectiveness.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dirty="0"/>
              <a:t>Command and General Staff members each evaluate progress and make recommendations.</a:t>
            </a:r>
          </a:p>
          <a:p>
            <a:endParaRPr lang="en-US" altLang="en-US" sz="3000" dirty="0"/>
          </a:p>
          <a:p>
            <a:endParaRPr lang="en-US" altLang="en-US" sz="3000" dirty="0"/>
          </a:p>
          <a:p>
            <a:endParaRPr lang="en-US" altLang="en-US" sz="3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BC0560-B503-4281-AF93-87322B0F411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76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55439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DEB2A108-08C7-4673-ABAA-CC11256B6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dirty="0"/>
              <a:t>IC/UC Validate or Adjust the Objectives</a:t>
            </a:r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E0F63DFD-55C0-4A3A-A8DB-21DF76835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5149" y="1318338"/>
            <a:ext cx="5794302" cy="4361495"/>
          </a:xfrm>
        </p:spPr>
        <p:txBody>
          <a:bodyPr/>
          <a:lstStyle/>
          <a:p>
            <a:r>
              <a:rPr lang="en-US" altLang="en-US" sz="2400" dirty="0"/>
              <a:t>Based on input from the Command and General Staff particularly the OSC, the IC/UC will determine if the Objectives need to be modified or altered.</a:t>
            </a:r>
          </a:p>
          <a:p>
            <a:r>
              <a:rPr lang="en-US" altLang="en-US" sz="2400" dirty="0"/>
              <a:t>If needed, the IC/UC will draft the changes.</a:t>
            </a:r>
          </a:p>
          <a:p>
            <a:r>
              <a:rPr lang="en-US" altLang="en-US" sz="2400" dirty="0"/>
              <a:t>The PSC may facilitate this discussion.</a:t>
            </a:r>
          </a:p>
        </p:txBody>
      </p:sp>
      <p:pic>
        <p:nvPicPr>
          <p:cNvPr id="84996" name="Picture 5" descr="Image of Operational Period at a Glance guide icon.">
            <a:extLst>
              <a:ext uri="{FF2B5EF4-FFF2-40B4-BE49-F238E27FC236}">
                <a16:creationId xmlns:a16="http://schemas.microsoft.com/office/drawing/2014/main" id="{DEE25366-7877-4198-B00C-BB7FF49DE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122" y="4280027"/>
            <a:ext cx="1247775" cy="1614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6">
            <a:extLst>
              <a:ext uri="{FF2B5EF4-FFF2-40B4-BE49-F238E27FC236}">
                <a16:creationId xmlns:a16="http://schemas.microsoft.com/office/drawing/2014/main" id="{D521BBE6-2975-430B-8A86-7B6FC67EC6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5278" y="4636878"/>
            <a:ext cx="2714165" cy="1268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dirty="0">
                <a:solidFill>
                  <a:srgbClr val="2C3E50"/>
                </a:solidFill>
              </a:rPr>
              <a:t>See At a Glance #16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b="1" dirty="0">
                <a:solidFill>
                  <a:srgbClr val="2C3E50"/>
                </a:solidFill>
              </a:rPr>
              <a:t>IC/UC Validate or Adjust the Objectives </a:t>
            </a:r>
            <a:endParaRPr lang="en-US" altLang="en-US" sz="2600" dirty="0">
              <a:solidFill>
                <a:srgbClr val="2C3E5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D7DBE3-9710-4986-AB07-3A6F00267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89" y="1627127"/>
            <a:ext cx="2137073" cy="1903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056E6639-CFDB-42C4-BBC4-1DBFB713D7A0}"/>
              </a:ext>
            </a:extLst>
          </p:cNvPr>
          <p:cNvSpPr/>
          <p:nvPr/>
        </p:nvSpPr>
        <p:spPr>
          <a:xfrm rot="13453138">
            <a:off x="2054539" y="3298384"/>
            <a:ext cx="1322262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7A55F4-36BB-41A2-91CA-FCA399D99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77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5D4965ED-B543-4239-980D-A01B58252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30"/>
            <a:ext cx="8143875" cy="877421"/>
          </a:xfrm>
        </p:spPr>
        <p:txBody>
          <a:bodyPr/>
          <a:lstStyle/>
          <a:p>
            <a:pPr eaLnBrk="1" hangingPunct="1"/>
            <a:r>
              <a:rPr lang="en-US" altLang="en-US" dirty="0"/>
              <a:t>Strategy Meeting (If Objectives Adjusted) </a:t>
            </a:r>
          </a:p>
        </p:txBody>
      </p:sp>
      <p:pic>
        <p:nvPicPr>
          <p:cNvPr id="86020" name="Picture 8">
            <a:extLst>
              <a:ext uri="{FF2B5EF4-FFF2-40B4-BE49-F238E27FC236}">
                <a16:creationId xmlns:a16="http://schemas.microsoft.com/office/drawing/2014/main" id="{B0D2479E-C4FF-443E-BFE4-BFAEA165D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8798" y="1612897"/>
            <a:ext cx="1953268" cy="20903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616D887B-DD0B-4280-B120-FC568DA4ECD6}"/>
              </a:ext>
            </a:extLst>
          </p:cNvPr>
          <p:cNvSpPr txBox="1">
            <a:spLocks/>
          </p:cNvSpPr>
          <p:nvPr/>
        </p:nvSpPr>
        <p:spPr>
          <a:xfrm>
            <a:off x="3117151" y="1302895"/>
            <a:ext cx="5284237" cy="3276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969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+mn-lt"/>
                <a:cs typeface="+mn-cs"/>
              </a:defRPr>
            </a:lvl2pPr>
            <a:lvl3pPr marL="12541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+mn-lt"/>
                <a:cs typeface="+mn-cs"/>
              </a:defRPr>
            </a:lvl3pPr>
            <a:lvl4pPr marL="17113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+mn-lt"/>
                <a:cs typeface="+mn-cs"/>
              </a:defRPr>
            </a:lvl4pPr>
            <a:lvl5pPr marL="2168525" indent="-339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5pPr>
            <a:lvl6pPr marL="26257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6pPr>
            <a:lvl7pPr marL="30829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7pPr>
            <a:lvl8pPr marL="35401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8pPr>
            <a:lvl9pPr marL="3997325" indent="-339725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+mn-lt"/>
                <a:cs typeface="+mn-cs"/>
              </a:defRPr>
            </a:lvl9pPr>
          </a:lstStyle>
          <a:p>
            <a:r>
              <a:rPr lang="en-US" altLang="en-US" sz="2600" kern="0" baseline="0" dirty="0">
                <a:solidFill>
                  <a:srgbClr val="2C3E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Strategy Meeting must be scheduled if the IC/UC adjust/modify the Incident Objectives.</a:t>
            </a:r>
          </a:p>
          <a:p>
            <a:r>
              <a:rPr lang="en-US" altLang="en-US" sz="2600" kern="0" baseline="0" dirty="0">
                <a:solidFill>
                  <a:srgbClr val="2C3E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should occur as soon as practical after the Incident Objectives have been adjusted.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07D10ED-740F-436C-AAE5-4573D89769AB}"/>
              </a:ext>
            </a:extLst>
          </p:cNvPr>
          <p:cNvSpPr/>
          <p:nvPr/>
        </p:nvSpPr>
        <p:spPr>
          <a:xfrm rot="13453138">
            <a:off x="1911664" y="3346009"/>
            <a:ext cx="1322262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C9A41B-61AC-4C9F-A43A-7C057CAF4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78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47D687AE-3F69-4E53-8852-91F154840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Strategy Meeting – Actions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F938CD6A-57E6-43D0-AC5B-E9D97E64A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0711" y="1299537"/>
            <a:ext cx="5927564" cy="275627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600" dirty="0"/>
              <a:t>Present the revised Incident Objectives and/or new strategies.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/>
              <a:t>Evaluate Operational Periods/Meeting Schedule.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/>
              <a:t>Discuss limitations, issues and concerns.</a:t>
            </a:r>
          </a:p>
          <a:p>
            <a:endParaRPr lang="en-US" altLang="en-US" dirty="0"/>
          </a:p>
        </p:txBody>
      </p:sp>
      <p:pic>
        <p:nvPicPr>
          <p:cNvPr id="25604" name="Picture 5" descr="Image of Strategy Meeting at a Glance guide.">
            <a:extLst>
              <a:ext uri="{FF2B5EF4-FFF2-40B4-BE49-F238E27FC236}">
                <a16:creationId xmlns:a16="http://schemas.microsoft.com/office/drawing/2014/main" id="{D88993C1-954D-4E17-A3A7-C7B13C4AB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275" y="4296413"/>
            <a:ext cx="1247775" cy="1614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8AC44604-72EA-44D0-9F4E-F2FCDF286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8798" y="1622422"/>
            <a:ext cx="1953268" cy="20903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397AA55A-66BA-4563-A107-46CB1F18AF69}"/>
              </a:ext>
            </a:extLst>
          </p:cNvPr>
          <p:cNvSpPr/>
          <p:nvPr/>
        </p:nvSpPr>
        <p:spPr>
          <a:xfrm rot="13453138">
            <a:off x="1911664" y="3346009"/>
            <a:ext cx="1322262" cy="487008"/>
          </a:xfrm>
          <a:prstGeom prst="rightArrow">
            <a:avLst>
              <a:gd name="adj1" fmla="val 24502"/>
              <a:gd name="adj2" fmla="val 80961"/>
            </a:avLst>
          </a:prstGeom>
          <a:solidFill>
            <a:srgbClr val="FF33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F5AC17-F732-4320-8ADD-88311A8CD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79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D3137120-189D-4936-BF07-97E2EB211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6248" y="4642632"/>
            <a:ext cx="2714165" cy="894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dirty="0">
                <a:solidFill>
                  <a:srgbClr val="2C3E50"/>
                </a:solidFill>
              </a:rPr>
              <a:t>See At a Glance #17</a:t>
            </a:r>
          </a:p>
          <a:p>
            <a:pPr algn="ctr" eaLnBrk="1" hangingPunct="1">
              <a:spcBef>
                <a:spcPts val="50"/>
              </a:spcBef>
              <a:buFontTx/>
              <a:buNone/>
            </a:pPr>
            <a:r>
              <a:rPr lang="en-US" altLang="en-US" sz="2600" b="1" dirty="0">
                <a:solidFill>
                  <a:srgbClr val="2C3E50"/>
                </a:solidFill>
              </a:rPr>
              <a:t>Strategy Meeting</a:t>
            </a:r>
            <a:endParaRPr lang="en-US" altLang="en-US" sz="2600" dirty="0">
              <a:solidFill>
                <a:srgbClr val="2C3E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9868747F-88D7-4603-871A-56C17E322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552" y="412755"/>
            <a:ext cx="7981952" cy="788091"/>
          </a:xfrm>
        </p:spPr>
        <p:txBody>
          <a:bodyPr/>
          <a:lstStyle/>
          <a:p>
            <a:r>
              <a:rPr lang="en-US" altLang="en-US" sz="3200" dirty="0"/>
              <a:t>What Is the All-Hazards Planning Cycle?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0A497449-0B61-4612-A326-4017A79B05E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1189" y="1331122"/>
            <a:ext cx="7981952" cy="4200384"/>
          </a:xfrm>
        </p:spPr>
        <p:txBody>
          <a:bodyPr/>
          <a:lstStyle/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Represented by the All-Hazards Planning P.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A standardized approach to organizing the operational cycle.</a:t>
            </a:r>
          </a:p>
          <a:p>
            <a:pPr lvl="2"/>
            <a:r>
              <a:rPr lang="en-US" altLang="en-US" sz="2400" dirty="0">
                <a:solidFill>
                  <a:srgbClr val="616E7C"/>
                </a:solidFill>
                <a:latin typeface="Open Sans" panose="020B0606030504020204"/>
              </a:rPr>
              <a:t>Indicates which meetings/briefings to conduct.</a:t>
            </a:r>
          </a:p>
          <a:p>
            <a:pPr lvl="2"/>
            <a:r>
              <a:rPr lang="en-US" altLang="en-US" sz="2400" dirty="0">
                <a:solidFill>
                  <a:srgbClr val="616E7C"/>
                </a:solidFill>
                <a:latin typeface="Open Sans" panose="020B0606030504020204"/>
              </a:rPr>
              <a:t>Indicates which Incident Command System (ICS) forms/worksheets to complete.</a:t>
            </a:r>
          </a:p>
          <a:p>
            <a:pPr lvl="2"/>
            <a:r>
              <a:rPr lang="en-US" altLang="en-US" sz="2400" dirty="0">
                <a:solidFill>
                  <a:srgbClr val="616E7C"/>
                </a:solidFill>
                <a:latin typeface="Open Sans" panose="020B0606030504020204"/>
              </a:rPr>
              <a:t>Outlines each All-Hazards Incident Management Team (AHIMT) member’s action/products. </a:t>
            </a:r>
          </a:p>
          <a:p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FD1728-4EFA-40BF-B3C9-A43E6545F0E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bldLvl="3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21383801-37B2-4873-A60D-F7B31CA56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Preparing for the Tactics Meeting</a:t>
            </a:r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74D1DDC0-AFF1-4B53-99B5-E096E011E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3162" y="1297718"/>
            <a:ext cx="5244596" cy="4361495"/>
          </a:xfrm>
        </p:spPr>
        <p:txBody>
          <a:bodyPr/>
          <a:lstStyle/>
          <a:p>
            <a:r>
              <a:rPr lang="en-US" altLang="en-US" sz="2400" dirty="0"/>
              <a:t>Start the planning cycle once again.</a:t>
            </a:r>
          </a:p>
          <a:p>
            <a:r>
              <a:rPr lang="en-US" altLang="en-US" sz="2400" dirty="0"/>
              <a:t>Adjust the plan as needed.</a:t>
            </a:r>
          </a:p>
          <a:p>
            <a:r>
              <a:rPr lang="en-US" altLang="en-US" sz="2400" dirty="0"/>
              <a:t>The AHIMT continues to enhance their COP.</a:t>
            </a:r>
          </a:p>
          <a:p>
            <a:r>
              <a:rPr lang="en-US" altLang="en-US" sz="2400" dirty="0"/>
              <a:t>OSC continues gathering updated incident information.</a:t>
            </a:r>
          </a:p>
          <a:p>
            <a:r>
              <a:rPr lang="en-US" altLang="en-US" sz="2400" dirty="0"/>
              <a:t>The Draft Tactical Plan must reflect any changes to the Incident Objectives.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DAC466-3270-4DDF-B4FB-7BAA317A03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08" y="2165211"/>
            <a:ext cx="2358878" cy="1879584"/>
          </a:xfrm>
          <a:prstGeom prst="rect">
            <a:avLst/>
          </a:prstGeom>
        </p:spPr>
      </p:pic>
      <p:sp>
        <p:nvSpPr>
          <p:cNvPr id="5" name="Arrow: Circular 4">
            <a:extLst>
              <a:ext uri="{FF2B5EF4-FFF2-40B4-BE49-F238E27FC236}">
                <a16:creationId xmlns:a16="http://schemas.microsoft.com/office/drawing/2014/main" id="{32471954-8D16-4938-97E5-930B23F325E9}"/>
              </a:ext>
            </a:extLst>
          </p:cNvPr>
          <p:cNvSpPr/>
          <p:nvPr/>
        </p:nvSpPr>
        <p:spPr>
          <a:xfrm rot="434545">
            <a:off x="109437" y="1331960"/>
            <a:ext cx="3207937" cy="3321192"/>
          </a:xfrm>
          <a:prstGeom prst="circularArrow">
            <a:avLst>
              <a:gd name="adj1" fmla="val 3262"/>
              <a:gd name="adj2" fmla="val 486236"/>
              <a:gd name="adj3" fmla="val 20649907"/>
              <a:gd name="adj4" fmla="val 10350565"/>
              <a:gd name="adj5" fmla="val 6341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Arrow: Circular 7">
            <a:extLst>
              <a:ext uri="{FF2B5EF4-FFF2-40B4-BE49-F238E27FC236}">
                <a16:creationId xmlns:a16="http://schemas.microsoft.com/office/drawing/2014/main" id="{8F6D8E05-DACD-4A61-A1C6-7D52AC533030}"/>
              </a:ext>
            </a:extLst>
          </p:cNvPr>
          <p:cNvSpPr/>
          <p:nvPr/>
        </p:nvSpPr>
        <p:spPr>
          <a:xfrm rot="11236644">
            <a:off x="155507" y="1463094"/>
            <a:ext cx="3207937" cy="3321192"/>
          </a:xfrm>
          <a:prstGeom prst="circularArrow">
            <a:avLst>
              <a:gd name="adj1" fmla="val 3262"/>
              <a:gd name="adj2" fmla="val 486236"/>
              <a:gd name="adj3" fmla="val 20649907"/>
              <a:gd name="adj4" fmla="val 10350565"/>
              <a:gd name="adj5" fmla="val 6341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ircle: Hollow 5">
            <a:extLst>
              <a:ext uri="{FF2B5EF4-FFF2-40B4-BE49-F238E27FC236}">
                <a16:creationId xmlns:a16="http://schemas.microsoft.com/office/drawing/2014/main" id="{7A113B5E-FB94-4DB4-80EC-AB44B99DAAE0}"/>
              </a:ext>
            </a:extLst>
          </p:cNvPr>
          <p:cNvSpPr/>
          <p:nvPr/>
        </p:nvSpPr>
        <p:spPr>
          <a:xfrm>
            <a:off x="517340" y="2928026"/>
            <a:ext cx="708343" cy="651753"/>
          </a:xfrm>
          <a:prstGeom prst="donut">
            <a:avLst>
              <a:gd name="adj" fmla="val 7810"/>
            </a:avLst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94A21-73FF-45CA-A946-6EA7B3937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80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7F5169B3-A08C-4518-814D-646C7D7F5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3705"/>
            <a:ext cx="7886700" cy="788091"/>
          </a:xfrm>
        </p:spPr>
        <p:txBody>
          <a:bodyPr/>
          <a:lstStyle/>
          <a:p>
            <a:r>
              <a:rPr lang="en-US" altLang="en-US" dirty="0"/>
              <a:t>Additional/Optional Meetings 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A56B316-0BAD-4860-BCF2-FE804207A97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1093" y="1309457"/>
            <a:ext cx="7743825" cy="420038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/>
              <a:t>Command and General Staff Meetings.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/>
              <a:t>Section Meetings.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altLang="en-US" sz="2800" dirty="0"/>
              <a:t>Public Meetings.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/>
              <a:t>Stakeholder Meetings.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/>
              <a:t>Transition Meeting.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/>
              <a:t>Team Closeout Meeting.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/>
              <a:t>Team Debriefing Meeting.</a:t>
            </a:r>
          </a:p>
          <a:p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A2E910-01E7-415D-82E2-9E386F8489E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81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uiExpand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85EA7680-6DCC-49C8-9524-8BCB5A2D4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275" y="365130"/>
            <a:ext cx="8302625" cy="788091"/>
          </a:xfrm>
        </p:spPr>
        <p:txBody>
          <a:bodyPr/>
          <a:lstStyle/>
          <a:p>
            <a:pPr marL="2400300" indent="-2400300" eaLnBrk="1" hangingPunct="1"/>
            <a:r>
              <a:rPr lang="en-US" altLang="en-US" dirty="0"/>
              <a:t>Activity 3-7: IAP Preparation and Operational Period Briefing</a:t>
            </a:r>
          </a:p>
        </p:txBody>
      </p:sp>
      <p:sp>
        <p:nvSpPr>
          <p:cNvPr id="26628" name="Text Box 3">
            <a:extLst>
              <a:ext uri="{FF2B5EF4-FFF2-40B4-BE49-F238E27FC236}">
                <a16:creationId xmlns:a16="http://schemas.microsoft.com/office/drawing/2014/main" id="{C19F6E79-334F-4830-9D01-4422E1AB0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5272269"/>
            <a:ext cx="63420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1FAA43"/>
                </a:solidFill>
                <a:effectLst/>
                <a:uLnTx/>
                <a:uFillTx/>
                <a:cs typeface="Arial" panose="020B0604020202020204" pitchFamily="34" charset="0"/>
              </a:rPr>
              <a:t>Total Time: 2 hours 15 minutes</a:t>
            </a:r>
          </a:p>
        </p:txBody>
      </p:sp>
      <p:graphicFrame>
        <p:nvGraphicFramePr>
          <p:cNvPr id="24615" name="Group 39">
            <a:extLst>
              <a:ext uri="{FF2B5EF4-FFF2-40B4-BE49-F238E27FC236}">
                <a16:creationId xmlns:a16="http://schemas.microsoft.com/office/drawing/2014/main" id="{B6A01C5B-3A93-4C99-A4D4-66B41683E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935258"/>
              </p:ext>
            </p:extLst>
          </p:nvPr>
        </p:nvGraphicFramePr>
        <p:xfrm>
          <a:off x="555625" y="1308697"/>
          <a:ext cx="7959727" cy="2728618"/>
        </p:xfrm>
        <a:graphic>
          <a:graphicData uri="http://schemas.openxmlformats.org/drawingml/2006/table">
            <a:tbl>
              <a:tblPr/>
              <a:tblGrid>
                <a:gridCol w="130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7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73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1 hour 30 min. 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Teams will work in their breakout rooms to complete ICS Forms and other items included in the IAPs.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25 min.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Mentors will review the teams’ IAP and offer feedback.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97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20 min.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Teams will practice an Operational Period Briefing in their breakout rooms.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4E62DC-D1D7-448B-9B9A-483D61516FD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82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49038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85EA7680-6DCC-49C8-9524-8BCB5A2D4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Activity 3-8: Cypress Tornado</a:t>
            </a:r>
          </a:p>
        </p:txBody>
      </p:sp>
      <p:graphicFrame>
        <p:nvGraphicFramePr>
          <p:cNvPr id="24615" name="Group 39">
            <a:extLst>
              <a:ext uri="{FF2B5EF4-FFF2-40B4-BE49-F238E27FC236}">
                <a16:creationId xmlns:a16="http://schemas.microsoft.com/office/drawing/2014/main" id="{B6A01C5B-3A93-4C99-A4D4-66B41683E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326461"/>
              </p:ext>
            </p:extLst>
          </p:nvPr>
        </p:nvGraphicFramePr>
        <p:xfrm>
          <a:off x="415328" y="1310124"/>
          <a:ext cx="8622345" cy="4129062"/>
        </p:xfrm>
        <a:graphic>
          <a:graphicData uri="http://schemas.openxmlformats.org/drawingml/2006/table">
            <a:tbl>
              <a:tblPr/>
              <a:tblGrid>
                <a:gridCol w="1219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014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4 hours 30 min.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Teams will work in their breakout rooms to manage the incident, prepare an IAP, and conduct an Operational Period Briefing.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96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3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Arial" panose="020B0604020202020204" pitchFamily="34" charset="0"/>
                        <a:ea typeface="ＭＳ Ｐゴシック" pitchFamily="34" charset="-128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Mentors manage the simulation distribution injects and monitor the team's response to the injects.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37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30 min.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Mentors will review the team’s IAPs and offer feedback.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667321"/>
                  </a:ext>
                </a:extLst>
              </a:tr>
              <a:tr h="454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30 min.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Teams will practice an Operational Period Briefing.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9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30 min.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One or more teams will be selected to demonstrate the Operational Period Briefing to the rest of the class.</a:t>
                      </a:r>
                    </a:p>
                  </a:txBody>
                  <a:tcPr marL="91443" marR="91443" marT="45726" marB="45726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6628" name="Text Box 3">
            <a:extLst>
              <a:ext uri="{FF2B5EF4-FFF2-40B4-BE49-F238E27FC236}">
                <a16:creationId xmlns:a16="http://schemas.microsoft.com/office/drawing/2014/main" id="{C19F6E79-334F-4830-9D01-4422E1AB0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6" y="5463229"/>
            <a:ext cx="578802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1FAA43"/>
                </a:solidFill>
                <a:effectLst/>
                <a:uLnTx/>
                <a:uFillTx/>
                <a:cs typeface="Arial" panose="020B0604020202020204" pitchFamily="34" charset="0"/>
              </a:rPr>
              <a:t>Total Time: 6 hours 00 minutes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D1AEE9-DB70-4D6F-B5DF-F0F55D53A2C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83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53443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0C95F92E-BDB7-4441-8E0D-AA09FF691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Objectives Review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4DB516A-C046-4E18-96BB-8BBEFF3697B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1471" y="1330599"/>
            <a:ext cx="8070497" cy="4200384"/>
          </a:xfrm>
        </p:spPr>
        <p:txBody>
          <a:bodyPr/>
          <a:lstStyle/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Identify components of the All-Hazards Planning Cycle. 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Respond to leadership challenges within the context of an incident.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Identify characteristics of Specific, Measurable, Action-oriented, Realistic and Time-sensitive (SMART) Objectives.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Identify the purpose of the meetings and briefings in the All-Hazards Planning Cycle.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F90AA5-B4AA-403A-AEB4-85845FD950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84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21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64637822-E388-477C-95F8-720C0FC63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Objectives Review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4EC173DD-23D9-40D5-A000-4FB13FA7D86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1141" y="1320551"/>
            <a:ext cx="7886700" cy="4200384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600" dirty="0"/>
              <a:t>Identify and perform the major processes involved in Strategy, Tactics, Planning Meetings, and an Operational Period Briefing.</a:t>
            </a:r>
          </a:p>
          <a:p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48A5F6-306C-416A-989B-29611250DAF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85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955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86CC96D5-6119-4329-9FCC-0867C1DF5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Operational Period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B1C3C6AC-DFE5-4079-99F9-B9F8D000C48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672910" y="1338262"/>
            <a:ext cx="4277351" cy="4181475"/>
          </a:xfrm>
        </p:spPr>
        <p:txBody>
          <a:bodyPr/>
          <a:lstStyle/>
          <a:p>
            <a:pPr marL="347472" indent="-347472">
              <a:lnSpc>
                <a:spcPct val="100000"/>
              </a:lnSpc>
              <a:spcBef>
                <a:spcPts val="800"/>
              </a:spcBef>
            </a:pPr>
            <a:r>
              <a:rPr lang="en-US" altLang="en-US" sz="2600" spc="0" dirty="0"/>
              <a:t>The repetitive part of the All-Hazards Planning Cycle. 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</a:pPr>
            <a:r>
              <a:rPr lang="en-US" altLang="en-US" sz="2600" spc="0" dirty="0"/>
              <a:t>Meeting schedule is based on length of Operational Periods.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</a:pPr>
            <a:r>
              <a:rPr lang="en-US" altLang="en-US" sz="2600" spc="0" dirty="0"/>
              <a:t>Contains three meetings, one briefing and several blocks of time.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BA4B48-72B7-4B20-9A3D-944BF5386C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3" y="1449074"/>
            <a:ext cx="4277887" cy="34086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2329AF-2948-489F-BBDC-59D8E42A5C7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en-US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Unit 4&amp;quot;&quot;/&gt;&lt;property id=&quot;20307&quot; value=&quot;256&quot;/&gt;&lt;/object&gt;&lt;object type=&quot;3&quot; unique_id=&quot;10074&quot;&gt;&lt;property id=&quot;20148&quot; value=&quot;5&quot;/&gt;&lt;property id=&quot;20300&quot; value=&quot;Slide 2 - &amp;quot;Slide Title&amp;quot;&quot;/&gt;&lt;property id=&quot;20307&quot; value=&quot;257&quot;/&gt;&lt;/object&gt;&lt;object type=&quot;3&quot; unique_id=&quot;10075&quot;&gt;&lt;property id=&quot;20148&quot; value=&quot;5&quot;/&gt;&lt;property id=&quot;20300&quot; value=&quot;Slide 3 - &amp;quot;EXERCISE TITLE&amp;quot;&quot;/&gt;&lt;property id=&quot;20307&quot; value=&quot;258&quot;/&gt;&lt;/object&gt;&lt;object type=&quot;3&quot; unique_id=&quot;10076&quot;&gt;&lt;property id=&quot;20148&quot; value=&quot;5&quot;/&gt;&lt;property id=&quot;20300&quot; value=&quot;Slide 4 - &amp;quot;Slide Title&amp;quot;&quot;/&gt;&lt;property id=&quot;20307&quot; value=&quot;259&quot;/&gt;&lt;/object&gt;&lt;object type=&quot;3&quot; unique_id=&quot;10077&quot;&gt;&lt;property id=&quot;20148&quot; value=&quot;5&quot;/&gt;&lt;property id=&quot;20300&quot; value=&quot;Slide 5 - &amp;quot;Slide Title&amp;quot;&quot;/&gt;&lt;property id=&quot;20307&quot; value=&quot;260&quot;/&gt;&lt;/object&gt;&lt;object type=&quot;3&quot; unique_id=&quot;10078&quot;&gt;&lt;property id=&quot;20148&quot; value=&quot;5&quot;/&gt;&lt;property id=&quot;20300&quot; value=&quot;Slide 6 - &amp;quot;Slide Title Only&amp;quot;&quot;/&gt;&lt;property id=&quot;20307&quot; value=&quot;261&quot;/&gt;&lt;/object&gt;&lt;object type=&quot;3&quot; unique_id=&quot;10079&quot;&gt;&lt;property id=&quot;20148&quot; value=&quot;5&quot;/&gt;&lt;property id=&quot;20300&quot; value=&quot;Slide 7&quot;/&gt;&lt;property id=&quot;20307&quot; value=&quot;262&quot;/&gt;&lt;/object&gt;&lt;object type=&quot;3&quot; unique_id=&quot;10080&quot;&gt;&lt;property id=&quot;20148&quot; value=&quot;5&quot;/&gt;&lt;property id=&quot;20300&quot; value=&quot;Slide 8 - &amp;quot;Slide Title&amp;quot;&quot;/&gt;&lt;property id=&quot;20307&quot; value=&quot;263&quot;/&gt;&lt;/object&gt;&lt;object type=&quot;3&quot; unique_id=&quot;10081&quot;&gt;&lt;property id=&quot;20148&quot; value=&quot;5&quot;/&gt;&lt;property id=&quot;20300&quot; value=&quot;Slide 9 - &amp;quot;Slide Title&amp;quot;&quot;/&gt;&lt;property id=&quot;20307&quot; value=&quot;264&quot;/&gt;&lt;/object&gt;&lt;object type=&quot;3&quot; unique_id=&quot;10082&quot;&gt;&lt;property id=&quot;20148&quot; value=&quot;5&quot;/&gt;&lt;property id=&quot;20300&quot; value=&quot;Slide 10 - &amp;quot;Slide Title&amp;quot;&quot;/&gt;&lt;property id=&quot;20307&quot; value=&quot;265&quot;/&gt;&lt;/object&gt;&lt;object type=&quot;3&quot; unique_id=&quot;10143&quot;&gt;&lt;property id=&quot;20148&quot; value=&quot;5&quot;/&gt;&lt;property id=&quot;20300&quot; value=&quot;Slide 11 - &amp;quot;Slide Title&amp;quot;&quot;/&gt;&lt;property id=&quot;20307&quot; value=&quot;26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USFA Style">
  <a:themeElements>
    <a:clrScheme name="USFA Color Pallette">
      <a:dk1>
        <a:srgbClr val="0088CC"/>
      </a:dk1>
      <a:lt1>
        <a:sysClr val="window" lastClr="FFFFFF"/>
      </a:lt1>
      <a:dk2>
        <a:srgbClr val="2C3E50"/>
      </a:dk2>
      <a:lt2>
        <a:srgbClr val="E0E1E1"/>
      </a:lt2>
      <a:accent1>
        <a:srgbClr val="2C3E50"/>
      </a:accent1>
      <a:accent2>
        <a:srgbClr val="E74C3C"/>
      </a:accent2>
      <a:accent3>
        <a:srgbClr val="616E7C"/>
      </a:accent3>
      <a:accent4>
        <a:srgbClr val="0088CC"/>
      </a:accent4>
      <a:accent5>
        <a:srgbClr val="969FA8"/>
      </a:accent5>
      <a:accent6>
        <a:srgbClr val="1FAA43"/>
      </a:accent6>
      <a:hlink>
        <a:srgbClr val="0563C1"/>
      </a:hlink>
      <a:folHlink>
        <a:srgbClr val="954F72"/>
      </a:folHlink>
    </a:clrScheme>
    <a:fontScheme name="USFA-2 Coo Hew">
      <a:majorFont>
        <a:latin typeface="Coo Hew"/>
        <a:ea typeface=""/>
        <a:cs typeface=""/>
      </a:majorFont>
      <a:minorFont>
        <a:latin typeface="Coo H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7E41364-44DE-445F-87AE-89212588F2F2}" vid="{4B7483C7-DF8B-4D04-AA2D-1E9E85490A94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5478</Words>
  <Application>Microsoft Office PowerPoint</Application>
  <PresentationFormat>On-screen Show (4:3)</PresentationFormat>
  <Paragraphs>949</Paragraphs>
  <Slides>85</Slides>
  <Notes>30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6" baseType="lpstr">
      <vt:lpstr>Arial</vt:lpstr>
      <vt:lpstr>Calibri</vt:lpstr>
      <vt:lpstr>Coo Hew</vt:lpstr>
      <vt:lpstr>Courier New</vt:lpstr>
      <vt:lpstr>Freestyle Script</vt:lpstr>
      <vt:lpstr>French Script MT</vt:lpstr>
      <vt:lpstr>Open Sans</vt:lpstr>
      <vt:lpstr>Open Sans Semibold</vt:lpstr>
      <vt:lpstr>USFA Style</vt:lpstr>
      <vt:lpstr>Custom Design</vt:lpstr>
      <vt:lpstr>Document</vt:lpstr>
      <vt:lpstr>Unit 3</vt:lpstr>
      <vt:lpstr>Unit Objectives</vt:lpstr>
      <vt:lpstr>Unit Objectives</vt:lpstr>
      <vt:lpstr>Incident Action Planning Process</vt:lpstr>
      <vt:lpstr>Incident Action Planning Process</vt:lpstr>
      <vt:lpstr>Planning P</vt:lpstr>
      <vt:lpstr>Planning Cycle Comparison</vt:lpstr>
      <vt:lpstr>What Is the All-Hazards Planning Cycle?</vt:lpstr>
      <vt:lpstr>Operational Period</vt:lpstr>
      <vt:lpstr>PowerPoint Presentation</vt:lpstr>
      <vt:lpstr>Stem of the Planning P</vt:lpstr>
      <vt:lpstr>Transfer of Command</vt:lpstr>
      <vt:lpstr>PowerPoint Presentation</vt:lpstr>
      <vt:lpstr>Agency Administrator Briefing</vt:lpstr>
      <vt:lpstr>Agency Administrator Briefing</vt:lpstr>
      <vt:lpstr>Incident Briefing ICS 201</vt:lpstr>
      <vt:lpstr>Incident Briefing-Considerations</vt:lpstr>
      <vt:lpstr>Initial UC Meeting (If Unified Command)</vt:lpstr>
      <vt:lpstr>Early Leadership Challenges</vt:lpstr>
      <vt:lpstr>Activity 3-1: Responding to Leadership Challenges</vt:lpstr>
      <vt:lpstr>IC/UC Sets Initial Incident Objectives</vt:lpstr>
      <vt:lpstr>Setting Objectives</vt:lpstr>
      <vt:lpstr>Operational vs. Management</vt:lpstr>
      <vt:lpstr>Operational vs. Management Objectives</vt:lpstr>
      <vt:lpstr>SMART Objectives Example 1 of 3</vt:lpstr>
      <vt:lpstr>SMART Objectives Example 2 of 3</vt:lpstr>
      <vt:lpstr>SMART Objectives Example 3 of 3</vt:lpstr>
      <vt:lpstr>Activity 3-2: Developing Incident Objectives</vt:lpstr>
      <vt:lpstr>Initial Strategy Meeting and Information Sharing – Purpose </vt:lpstr>
      <vt:lpstr>Initial Strategy Meeting and Information Sharing – Considerations</vt:lpstr>
      <vt:lpstr>Initial Strategy Meeting and Information Sharing – Actions</vt:lpstr>
      <vt:lpstr>Operational Period- Considerations</vt:lpstr>
      <vt:lpstr>Operational Period Examples</vt:lpstr>
      <vt:lpstr>Planning Cycle Meeting Schedule</vt:lpstr>
      <vt:lpstr>PowerPoint Presentation</vt:lpstr>
      <vt:lpstr>PowerPoint Presentation</vt:lpstr>
      <vt:lpstr>Operations Section-Organizational Elements </vt:lpstr>
      <vt:lpstr>Preparing for the Tactics Meeting</vt:lpstr>
      <vt:lpstr>Preparing for the Tactics Meeting</vt:lpstr>
      <vt:lpstr>Preparing for the Tactics Meeting</vt:lpstr>
      <vt:lpstr>Preparing for the Tactics Meeting</vt:lpstr>
      <vt:lpstr>Prior to the Tactics Meeting</vt:lpstr>
      <vt:lpstr>Tactics Meeting – Purpose   </vt:lpstr>
      <vt:lpstr>Tactics Meeting – Actions</vt:lpstr>
      <vt:lpstr>Relationship Between ICS 215 and ICS 215A</vt:lpstr>
      <vt:lpstr>Activity 3-3: ICS 215 and 215A Demonstration </vt:lpstr>
      <vt:lpstr>PowerPoint Presentation</vt:lpstr>
      <vt:lpstr>PowerPoint Presentation</vt:lpstr>
      <vt:lpstr>Activity 3-4: Tactics Meeting Simulation</vt:lpstr>
      <vt:lpstr>PowerPoint Presentation</vt:lpstr>
      <vt:lpstr>Preparing for the Planning Meeting </vt:lpstr>
      <vt:lpstr>Preparing for the Planning Meeting </vt:lpstr>
      <vt:lpstr>Planning Meeting – Purpose </vt:lpstr>
      <vt:lpstr>Planning Meeting – Considerations</vt:lpstr>
      <vt:lpstr>Planning Meeting – Actions</vt:lpstr>
      <vt:lpstr>Activity 3-5: Planning Meeting Simulation</vt:lpstr>
      <vt:lpstr>IAP Preparation and Approval</vt:lpstr>
      <vt:lpstr>IAP Preparation and Approval</vt:lpstr>
      <vt:lpstr>ICS Form Relationship: ICS 215, ICS 215A, ICS 205, and ICS 204</vt:lpstr>
      <vt:lpstr>PowerPoint Presentation</vt:lpstr>
      <vt:lpstr>PowerPoint Presentation</vt:lpstr>
      <vt:lpstr>PowerPoint Presentation</vt:lpstr>
      <vt:lpstr>PowerPoint Presentation</vt:lpstr>
      <vt:lpstr>Activity 3-6: Demonstration ICS Forms 203 and 204</vt:lpstr>
      <vt:lpstr>PowerPoint Presentation</vt:lpstr>
      <vt:lpstr> </vt:lpstr>
      <vt:lpstr>ICS 205 Incident Radio Communication Plan</vt:lpstr>
      <vt:lpstr>ICS 206 Medical Plan</vt:lpstr>
      <vt:lpstr>Special Medical Emergency Procedures (ICS 206 block 6)</vt:lpstr>
      <vt:lpstr>Special Medical Emergency Procedures (ICS 206 block 6)</vt:lpstr>
      <vt:lpstr>ICS 208 Safety Message/Plan</vt:lpstr>
      <vt:lpstr>Operational Period Briefing – Purpose </vt:lpstr>
      <vt:lpstr>Operational Period Briefing – Actions</vt:lpstr>
      <vt:lpstr>Begin the Operational Period – Actions</vt:lpstr>
      <vt:lpstr>Execute Plan and Assess Progress</vt:lpstr>
      <vt:lpstr>Execute Plan and Assess Progress - Actions</vt:lpstr>
      <vt:lpstr>IC/UC Validate or Adjust the Objectives</vt:lpstr>
      <vt:lpstr>Strategy Meeting (If Objectives Adjusted) </vt:lpstr>
      <vt:lpstr>Strategy Meeting – Actions</vt:lpstr>
      <vt:lpstr>Preparing for the Tactics Meeting</vt:lpstr>
      <vt:lpstr>Additional/Optional Meetings </vt:lpstr>
      <vt:lpstr>Activity 3-7: IAP Preparation and Operational Period Briefing</vt:lpstr>
      <vt:lpstr>Activity 3-8: Cypress Tornado</vt:lpstr>
      <vt:lpstr>Objectives Review</vt:lpstr>
      <vt:lpstr>Objectives Review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2019-11-20T18:10:57Z</dcterms:created>
  <dcterms:modified xsi:type="dcterms:W3CDTF">2019-11-27T18:01:38Z</dcterms:modified>
</cp:coreProperties>
</file>