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295" r:id="rId1"/>
  </p:sldMasterIdLst>
  <p:notesMasterIdLst>
    <p:notesMasterId r:id="rId23"/>
  </p:notesMasterIdLst>
  <p:handoutMasterIdLst>
    <p:handoutMasterId r:id="rId24"/>
  </p:handoutMasterIdLst>
  <p:sldIdLst>
    <p:sldId id="256" r:id="rId2"/>
    <p:sldId id="438" r:id="rId3"/>
    <p:sldId id="444" r:id="rId4"/>
    <p:sldId id="369" r:id="rId5"/>
    <p:sldId id="452" r:id="rId6"/>
    <p:sldId id="457" r:id="rId7"/>
    <p:sldId id="451" r:id="rId8"/>
    <p:sldId id="368" r:id="rId9"/>
    <p:sldId id="445" r:id="rId10"/>
    <p:sldId id="377" r:id="rId11"/>
    <p:sldId id="373" r:id="rId12"/>
    <p:sldId id="442" r:id="rId13"/>
    <p:sldId id="432" r:id="rId14"/>
    <p:sldId id="412" r:id="rId15"/>
    <p:sldId id="449" r:id="rId16"/>
    <p:sldId id="402" r:id="rId17"/>
    <p:sldId id="424" r:id="rId18"/>
    <p:sldId id="455" r:id="rId19"/>
    <p:sldId id="456" r:id="rId20"/>
    <p:sldId id="454" r:id="rId21"/>
    <p:sldId id="437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modifyVerifier cryptProviderType="rsaAES" cryptAlgorithmClass="hash" cryptAlgorithmType="typeAny" cryptAlgorithmSid="14" spinCount="100000" saltData="snDBTqqlb8NU0+5RjW4rbA==" hashData="SpN7PA77gJygt5AtoF+6cwvl6HTwHNdEQjBOe2fFke8iQn/af8O8x9uJmeWEqmlYa+95piaqSFZN/qoojeCrOA=="/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FA8"/>
    <a:srgbClr val="1FAA43"/>
    <a:srgbClr val="E74C3C"/>
    <a:srgbClr val="E0E1E1"/>
    <a:srgbClr val="0088CC"/>
    <a:srgbClr val="2860A4"/>
    <a:srgbClr val="2C3E50"/>
    <a:srgbClr val="002060"/>
    <a:srgbClr val="000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1108" autoAdjust="0"/>
  </p:normalViewPr>
  <p:slideViewPr>
    <p:cSldViewPr snapToGrid="0">
      <p:cViewPr varScale="1">
        <p:scale>
          <a:sx n="96" d="100"/>
          <a:sy n="96" d="100"/>
        </p:scale>
        <p:origin x="1806" y="96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FCF4AC-8AFE-4D4E-9361-1337A3F694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46218A-74AB-4B9E-A860-AAAA969E23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E41EA345-0386-478E-ACCA-C2B154472827}" type="datetime1">
              <a:rPr lang="en-US"/>
              <a:pPr>
                <a:defRPr/>
              </a:pPr>
              <a:t>11/20/2019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3FE909-4322-4214-BDF1-F55B74AFFC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D755E-149F-4B34-8A23-D19D66F5E9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EC0D898-CF0C-4FB4-BB87-69AC8DDB2BC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481FB08D-F488-4039-B133-EF2ABE8CB9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9F30C0E-8773-4271-A6E8-470C21733C3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10C6B716-D165-4CE9-B69C-F82B997BE271}" type="datetime1">
              <a:rPr lang="en-US"/>
              <a:pPr>
                <a:defRPr/>
              </a:pPr>
              <a:t>11/20/2019</a:t>
            </a:fld>
            <a:endParaRPr lang="en-US" dirty="0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BFB97802-711C-4767-8FEF-9E9C1CB86A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4C18A163-E349-43BD-BE5A-750F33E4719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798" name="Rectangle 6">
            <a:extLst>
              <a:ext uri="{FF2B5EF4-FFF2-40B4-BE49-F238E27FC236}">
                <a16:creationId xmlns:a16="http://schemas.microsoft.com/office/drawing/2014/main" id="{63319D16-5D54-4E22-91BE-357EB56139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9" name="Rectangle 7">
            <a:extLst>
              <a:ext uri="{FF2B5EF4-FFF2-40B4-BE49-F238E27FC236}">
                <a16:creationId xmlns:a16="http://schemas.microsoft.com/office/drawing/2014/main" id="{B5856F02-4D15-4BB3-8B9C-143C75373F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4CDE013-8285-4A4E-BB27-14D17DC01C4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45C7454-2F0D-45C1-BBAF-8EA4775807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377A2F18-18D3-45E9-AF24-18800022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B5EDC361-1F7E-4203-9AD4-8C03C723DD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7B3F20-1D3C-41FD-8F2D-ED89150B242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CDE013-8285-4A4E-BB27-14D17DC01C4E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4856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CDE013-8285-4A4E-BB27-14D17DC01C4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517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CDE013-8285-4A4E-BB27-14D17DC01C4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68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148C43A-88B8-40C8-A9B2-1D9AAED34BD3}"/>
              </a:ext>
            </a:extLst>
          </p:cNvPr>
          <p:cNvSpPr/>
          <p:nvPr userDrawn="1"/>
        </p:nvSpPr>
        <p:spPr>
          <a:xfrm>
            <a:off x="-5" y="3363559"/>
            <a:ext cx="9144000" cy="1645920"/>
          </a:xfrm>
          <a:prstGeom prst="rect">
            <a:avLst/>
          </a:prstGeom>
          <a:solidFill>
            <a:srgbClr val="0088CC"/>
          </a:solidFill>
          <a:ln w="12700" cap="flat" cmpd="sng" algn="ctr">
            <a:solidFill>
              <a:srgbClr val="2C3E50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342163"/>
          </a:xfrm>
        </p:spPr>
        <p:txBody>
          <a:bodyPr anchor="b">
            <a:noAutofit/>
          </a:bodyPr>
          <a:lstStyle>
            <a:lvl1pPr algn="ctr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459" y="4147708"/>
            <a:ext cx="8615082" cy="628283"/>
          </a:xfrm>
        </p:spPr>
        <p:txBody>
          <a:bodyPr>
            <a:noAutofit/>
          </a:bodyPr>
          <a:lstStyle>
            <a:lvl1pPr marL="0" indent="0" algn="ctr">
              <a:buNone/>
              <a:defRPr sz="3600" spc="225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214BCF95-0BF7-4325-ABD5-A71A5F4F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74892" y="6472901"/>
            <a:ext cx="606910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</a:t>
            </a:r>
          </a:p>
        </p:txBody>
      </p:sp>
    </p:spTree>
    <p:extLst>
      <p:ext uri="{BB962C8B-B14F-4D97-AF65-F5344CB8AC3E}">
        <p14:creationId xmlns:p14="http://schemas.microsoft.com/office/powerpoint/2010/main" val="185793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061449" y="6472899"/>
            <a:ext cx="6082551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28650" y="1427418"/>
            <a:ext cx="7886700" cy="420038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600" spc="0" baseline="0">
                <a:solidFill>
                  <a:schemeClr val="accent3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0135DE-94CD-4980-B0EE-1DF592332B8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365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2"/>
          </p:nvPr>
        </p:nvSpPr>
        <p:spPr>
          <a:xfrm>
            <a:off x="628650" y="1426737"/>
            <a:ext cx="7886700" cy="4232275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7BE8C02-F5B1-49C7-B994-DBDC98A84A1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81859"/>
            <a:ext cx="6082551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221AF43-C4A8-41A9-BBBF-B233C79FBD68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86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28650" y="1426735"/>
            <a:ext cx="7886700" cy="41529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28D0CF0-607F-475D-ADF0-163320383B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81861"/>
            <a:ext cx="6082551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658CC7-9CB9-4413-887F-1802B000E019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51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D6A1B-AC09-42C3-AB27-03278CF2C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72900"/>
            <a:ext cx="6082551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87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788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23445"/>
            <a:ext cx="7886700" cy="4289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95B2CE-44B0-4C2F-AA84-4EB248C353A4}"/>
              </a:ext>
            </a:extLst>
          </p:cNvPr>
          <p:cNvSpPr/>
          <p:nvPr userDrawn="1"/>
        </p:nvSpPr>
        <p:spPr>
          <a:xfrm>
            <a:off x="3065928" y="6033260"/>
            <a:ext cx="6078071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2009FD-EA5F-4ABB-8196-FAB4676C388F}"/>
              </a:ext>
            </a:extLst>
          </p:cNvPr>
          <p:cNvSpPr/>
          <p:nvPr userDrawn="1"/>
        </p:nvSpPr>
        <p:spPr>
          <a:xfrm>
            <a:off x="0" y="6033262"/>
            <a:ext cx="3065929" cy="822960"/>
          </a:xfrm>
          <a:prstGeom prst="rect">
            <a:avLst/>
          </a:prstGeom>
          <a:solidFill>
            <a:srgbClr val="E0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</a:endParaRPr>
          </a:p>
        </p:txBody>
      </p:sp>
      <p:pic>
        <p:nvPicPr>
          <p:cNvPr id="9" name="Picture 16">
            <a:extLst>
              <a:ext uri="{FF2B5EF4-FFF2-40B4-BE49-F238E27FC236}">
                <a16:creationId xmlns:a16="http://schemas.microsoft.com/office/drawing/2014/main" id="{3F6E5B2E-FF8A-494D-8D09-90328AAAAB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6084806"/>
            <a:ext cx="1944221" cy="70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5927" y="6492875"/>
            <a:ext cx="60780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7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6" r:id="rId1"/>
    <p:sldLayoutId id="2147484297" r:id="rId2"/>
    <p:sldLayoutId id="2147484298" r:id="rId3"/>
    <p:sldLayoutId id="2147484300" r:id="rId4"/>
    <p:sldLayoutId id="2147484307" r:id="rId5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Arial" panose="020B0604020202020204" pitchFamily="34" charset="0"/>
          <a:ea typeface="Open Sans Extrabold" panose="020B0906030804020204" pitchFamily="34" charset="0"/>
          <a:cs typeface="Arial" panose="020B060402020202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 spc="225" baseline="0">
          <a:solidFill>
            <a:srgbClr val="2C3E59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ubtitle 2">
            <a:extLst>
              <a:ext uri="{FF2B5EF4-FFF2-40B4-BE49-F238E27FC236}">
                <a16:creationId xmlns:a16="http://schemas.microsoft.com/office/drawing/2014/main" id="{D1B57720-43B8-46DA-A373-FF07893F4E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4245" y="4147708"/>
            <a:ext cx="7811237" cy="628283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Course Overview and Introduction</a:t>
            </a:r>
          </a:p>
          <a:p>
            <a:pPr eaLnBrk="1" hangingPunct="1"/>
            <a:endParaRPr lang="en-US" alt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3C7926-990A-4293-9003-F2D9152D4BBA}"/>
              </a:ext>
            </a:extLst>
          </p:cNvPr>
          <p:cNvSpPr txBox="1"/>
          <p:nvPr/>
        </p:nvSpPr>
        <p:spPr>
          <a:xfrm>
            <a:off x="668552" y="900905"/>
            <a:ext cx="78232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USFA Type 3 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All-Hazards Incident Management Team 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B30FBE-2218-4F8A-8A91-5CE3E73B27C8}"/>
              </a:ext>
            </a:extLst>
          </p:cNvPr>
          <p:cNvSpPr txBox="1"/>
          <p:nvPr/>
        </p:nvSpPr>
        <p:spPr>
          <a:xfrm>
            <a:off x="968914" y="3567060"/>
            <a:ext cx="1321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bg1"/>
                </a:solidFill>
                <a:cs typeface="Arial" panose="020B0604020202020204" pitchFamily="34" charset="0"/>
              </a:rPr>
              <a:t>Unit 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4860A2-2051-44EE-8C6E-718475A8A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D5ADF2AF-FBFB-4E16-9A6F-2F051D170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Instructional Methodology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C421F651-1955-4644-A7B7-A368CFFF876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Presentations and lectures.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Facilitated discussions.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Demonstrations.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Scenario-based activities.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sz="2800" dirty="0"/>
          </a:p>
          <a:p>
            <a:pPr eaLnBrk="1" hangingPunct="1"/>
            <a:endParaRPr lang="en-US" alt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AE5A8A-3D3E-4DDE-8590-8E83E409E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48565D3-ABF1-4C5F-B18C-805148E4E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Testing and Evaluation Process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D80659D9-C85E-4387-B4EA-2005B86DE8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Final exam.</a:t>
            </a:r>
          </a:p>
          <a:p>
            <a:pPr lvl="1" eaLnBrk="1" hangingPunct="1"/>
            <a:r>
              <a:rPr lang="en-US" altLang="en-US" sz="2400" dirty="0"/>
              <a:t>Evaluated by instructors.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Instructor assessment of student performance.</a:t>
            </a:r>
          </a:p>
          <a:p>
            <a:pPr lvl="1"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37065-EB73-4D50-ABDF-4118F872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D34D7498-8FE8-456C-9004-EAC4368D4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Activity 1-1: Establish Expectations</a:t>
            </a:r>
          </a:p>
        </p:txBody>
      </p:sp>
      <p:sp>
        <p:nvSpPr>
          <p:cNvPr id="20483" name="Text Box 5">
            <a:extLst>
              <a:ext uri="{FF2B5EF4-FFF2-40B4-BE49-F238E27FC236}">
                <a16:creationId xmlns:a16="http://schemas.microsoft.com/office/drawing/2014/main" id="{BA230357-74C2-4C57-9D8C-9CC3D5C23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776" y="5090331"/>
            <a:ext cx="46497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</a:rPr>
              <a:t>Total Time: 45 minutes</a:t>
            </a:r>
          </a:p>
        </p:txBody>
      </p:sp>
      <p:graphicFrame>
        <p:nvGraphicFramePr>
          <p:cNvPr id="18451" name="Group 19">
            <a:extLst>
              <a:ext uri="{FF2B5EF4-FFF2-40B4-BE49-F238E27FC236}">
                <a16:creationId xmlns:a16="http://schemas.microsoft.com/office/drawing/2014/main" id="{1123AB01-7E49-4200-BC58-B8D28DD655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919869"/>
              </p:ext>
            </p:extLst>
          </p:nvPr>
        </p:nvGraphicFramePr>
        <p:xfrm>
          <a:off x="401638" y="1389063"/>
          <a:ext cx="8278812" cy="3192083"/>
        </p:xfrm>
        <a:graphic>
          <a:graphicData uri="http://schemas.openxmlformats.org/drawingml/2006/table">
            <a:tbl>
              <a:tblPr/>
              <a:tblGrid>
                <a:gridCol w="1322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0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25 min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61963" marR="0" lvl="0" indent="-3508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Working in their assigned teams, students will introduce themselves and develop a plan to introduce their team.</a:t>
                      </a:r>
                    </a:p>
                    <a:p>
                      <a:pPr marL="461963" marR="0" lvl="0" indent="-3508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Teams will list three to five expectations that members have for the course.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15 min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61963" marR="0" lvl="0" indent="-3508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Teams will introduce themselves and present team expectations to the class.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00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5 min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61963" marR="0" lvl="0" indent="-3508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Instructors will respond to student expectations and share their additional expectations with the class.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8F7EDB-FC52-4A22-9444-6ED363622C1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1EF7E6A-858B-4B1C-AD0F-CE82FD481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44" y="365130"/>
            <a:ext cx="8510256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What an Incident Management Team Does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12A80B26-FCF9-44A9-9BE0-8002C9397D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833" y="1354993"/>
            <a:ext cx="8510255" cy="4448281"/>
          </a:xfrm>
        </p:spPr>
        <p:txBody>
          <a:bodyPr/>
          <a:lstStyle/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Provides enhanced incident management capabilities.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Responds to more complex incidents, disasters, and planned events.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Strengthens command, control, and management.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Assists responders at multiple levels.</a:t>
            </a:r>
          </a:p>
          <a:p>
            <a:pPr marL="742950" lvl="1" indent="-285750" eaLnBrk="1" hangingPunct="1"/>
            <a:r>
              <a:rPr lang="en-US" altLang="en-US" sz="2400" dirty="0"/>
              <a:t>Local.</a:t>
            </a:r>
          </a:p>
          <a:p>
            <a:pPr marL="742950" lvl="1" indent="-285750" eaLnBrk="1" hangingPunct="1"/>
            <a:r>
              <a:rPr lang="en-US" altLang="en-US" sz="2400" dirty="0"/>
              <a:t>Regional.</a:t>
            </a:r>
          </a:p>
          <a:p>
            <a:pPr marL="742950" lvl="1" indent="-285750" eaLnBrk="1" hangingPunct="1"/>
            <a:r>
              <a:rPr lang="en-US" altLang="en-US" sz="2400" dirty="0"/>
              <a:t>State.</a:t>
            </a:r>
          </a:p>
          <a:p>
            <a:pPr marL="742950" lvl="1" indent="-285750" eaLnBrk="1" hangingPunct="1"/>
            <a:r>
              <a:rPr lang="en-US" altLang="en-US" sz="2400" dirty="0"/>
              <a:t>Tribal.</a:t>
            </a:r>
          </a:p>
          <a:p>
            <a:pPr marL="742950" lvl="1" indent="-285750" eaLnBrk="1" hangingPunct="1"/>
            <a:r>
              <a:rPr lang="en-US" altLang="en-US" sz="2400" dirty="0"/>
              <a:t>Federal.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7865CB-9A6F-44B7-9169-23F0E92E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75553179-1CCE-424C-9C87-4BC768EF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IMT Types</a:t>
            </a:r>
          </a:p>
        </p:txBody>
      </p:sp>
      <p:sp>
        <p:nvSpPr>
          <p:cNvPr id="2" name="Chart Placeholder 1">
            <a:extLst>
              <a:ext uri="{FF2B5EF4-FFF2-40B4-BE49-F238E27FC236}">
                <a16:creationId xmlns:a16="http://schemas.microsoft.com/office/drawing/2014/main" id="{E58E59C0-644F-4F26-AB7F-F2C52127B234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</p:sp>
      <p:graphicFrame>
        <p:nvGraphicFramePr>
          <p:cNvPr id="27700" name="Group 52">
            <a:extLst>
              <a:ext uri="{FF2B5EF4-FFF2-40B4-BE49-F238E27FC236}">
                <a16:creationId xmlns:a16="http://schemas.microsoft.com/office/drawing/2014/main" id="{520A5E03-8BE5-4DDE-9AE9-F4A9D6B447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08576"/>
              </p:ext>
            </p:extLst>
          </p:nvPr>
        </p:nvGraphicFramePr>
        <p:xfrm>
          <a:off x="450850" y="1416908"/>
          <a:ext cx="8248650" cy="4332288"/>
        </p:xfrm>
        <a:graphic>
          <a:graphicData uri="http://schemas.openxmlformats.org/drawingml/2006/table">
            <a:tbl>
              <a:tblPr/>
              <a:tblGrid>
                <a:gridCol w="1220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7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77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Type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ＭＳ Ｐゴシック" pitchFamily="-110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1</a:t>
                      </a:r>
                    </a:p>
                  </a:txBody>
                  <a:tcPr marT="45712" marB="45712" horzOverflow="overflow">
                    <a:lnL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National or State team for incidents of national significance.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1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Type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2</a:t>
                      </a:r>
                    </a:p>
                  </a:txBody>
                  <a:tcPr marT="45712" marB="45712" horzOverflow="overflow">
                    <a:lnL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National or State team for incidents of regional significance.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7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Type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ＭＳ Ｐゴシック" pitchFamily="-110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3</a:t>
                      </a:r>
                    </a:p>
                  </a:txBody>
                  <a:tcPr marT="45712" marB="45712" horzOverflow="overflow">
                    <a:lnL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Multi-agency/Multi-jurisdiction team for extended incidents and multiple operation periods.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Type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ＭＳ Ｐゴシック" pitchFamily="-110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4</a:t>
                      </a:r>
                    </a:p>
                  </a:txBody>
                  <a:tcPr marT="45712" marB="45712" horzOverflow="overflow">
                    <a:lnL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Single and/or multi-agency team for expanded incidents.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77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Type</a:t>
                      </a:r>
                      <a:endParaRPr kumimoji="0" 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ＭＳ Ｐゴシック" pitchFamily="-110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5</a:t>
                      </a:r>
                    </a:p>
                  </a:txBody>
                  <a:tcPr marT="45712" marB="45712" horzOverflow="overflow">
                    <a:lnL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ＭＳ Ｐゴシック" pitchFamily="-110" charset="-128"/>
                          <a:cs typeface="Arial" charset="0"/>
                        </a:rPr>
                        <a:t>Single-discipline team for initial action and small incidents.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552" name="AutoShape 54">
            <a:extLst>
              <a:ext uri="{FF2B5EF4-FFF2-40B4-BE49-F238E27FC236}">
                <a16:creationId xmlns:a16="http://schemas.microsoft.com/office/drawing/2014/main" id="{254ADBF2-5E02-400E-8F65-1E025159D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42821"/>
            <a:ext cx="8229600" cy="866775"/>
          </a:xfrm>
          <a:prstGeom prst="flowChartProcess">
            <a:avLst/>
          </a:prstGeom>
          <a:noFill/>
          <a:ln w="63500">
            <a:solidFill>
              <a:srgbClr val="E74C3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8F5B5E-D6B5-426B-9AB7-8BCEFD575EB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2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60233ED-3D9D-443A-A167-CF37E50DA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Who Participates in an AHIMT?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ADC42EF-1CAD-45A8-A558-952A974A3DE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Command and General Staff members and support personnel (Unit Leaders and subordinate personnel).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Team can be resized based on the complexity of the incident.</a:t>
            </a:r>
          </a:p>
          <a:p>
            <a:pPr marL="687388" lvl="1" indent="-342900"/>
            <a:r>
              <a:rPr lang="en-US" altLang="en-US" sz="2400" dirty="0"/>
              <a:t>Expanded as incident escalates.</a:t>
            </a:r>
          </a:p>
          <a:p>
            <a:pPr marL="687388" lvl="1" indent="-342900"/>
            <a:r>
              <a:rPr lang="en-US" altLang="en-US" sz="2400" dirty="0"/>
              <a:t>Compressed as incident is mitigated.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45A4DB-F6B1-4B38-A5FC-56D015DB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65" name="Line 204">
            <a:extLst>
              <a:ext uri="{FF2B5EF4-FFF2-40B4-BE49-F238E27FC236}">
                <a16:creationId xmlns:a16="http://schemas.microsoft.com/office/drawing/2014/main" id="{A8C9DFF7-0033-4845-AD19-F604E1A5682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2908" y="5146358"/>
            <a:ext cx="0" cy="334962"/>
          </a:xfrm>
          <a:prstGeom prst="line">
            <a:avLst/>
          </a:prstGeom>
          <a:noFill/>
          <a:ln w="17463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76" name="Line 228">
            <a:extLst>
              <a:ext uri="{FF2B5EF4-FFF2-40B4-BE49-F238E27FC236}">
                <a16:creationId xmlns:a16="http://schemas.microsoft.com/office/drawing/2014/main" id="{DF1E083C-D79B-4A5B-9D28-84C5F271E5E2}"/>
              </a:ext>
            </a:extLst>
          </p:cNvPr>
          <p:cNvSpPr>
            <a:spLocks noChangeShapeType="1"/>
          </p:cNvSpPr>
          <p:nvPr/>
        </p:nvSpPr>
        <p:spPr bwMode="auto">
          <a:xfrm>
            <a:off x="7427913" y="5135563"/>
            <a:ext cx="0" cy="334962"/>
          </a:xfrm>
          <a:prstGeom prst="line">
            <a:avLst/>
          </a:prstGeom>
          <a:noFill/>
          <a:ln w="17463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624D0B52-3399-43B2-9C4C-C94008F471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8201" y="365125"/>
            <a:ext cx="8348381" cy="787400"/>
          </a:xfrm>
        </p:spPr>
        <p:txBody>
          <a:bodyPr/>
          <a:lstStyle/>
          <a:p>
            <a:pPr eaLnBrk="1" hangingPunct="1"/>
            <a:r>
              <a:rPr lang="en-US" altLang="en-US" sz="3400" dirty="0"/>
              <a:t>Typical AHIMT Organizational Structure</a:t>
            </a:r>
          </a:p>
        </p:txBody>
      </p:sp>
      <p:grpSp>
        <p:nvGrpSpPr>
          <p:cNvPr id="24579" name="Group 10">
            <a:extLst>
              <a:ext uri="{FF2B5EF4-FFF2-40B4-BE49-F238E27FC236}">
                <a16:creationId xmlns:a16="http://schemas.microsoft.com/office/drawing/2014/main" id="{5CEE45BF-4938-4D3A-B62D-4BEBA3F0A346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3527425"/>
            <a:ext cx="1779587" cy="633413"/>
            <a:chOff x="2853" y="2222"/>
            <a:chExt cx="1121" cy="399"/>
          </a:xfrm>
        </p:grpSpPr>
        <p:sp>
          <p:nvSpPr>
            <p:cNvPr id="24707" name="Rectangle 8">
              <a:extLst>
                <a:ext uri="{FF2B5EF4-FFF2-40B4-BE49-F238E27FC236}">
                  <a16:creationId xmlns:a16="http://schemas.microsoft.com/office/drawing/2014/main" id="{BEBFDD3A-609E-4774-A457-59C9359F4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2222"/>
              <a:ext cx="1121" cy="39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708" name="Rectangle 9">
              <a:extLst>
                <a:ext uri="{FF2B5EF4-FFF2-40B4-BE49-F238E27FC236}">
                  <a16:creationId xmlns:a16="http://schemas.microsoft.com/office/drawing/2014/main" id="{B4BF4652-780E-4B3B-BEAD-CB0F56BE8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2222"/>
              <a:ext cx="1121" cy="399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580" name="Group 13">
            <a:extLst>
              <a:ext uri="{FF2B5EF4-FFF2-40B4-BE49-F238E27FC236}">
                <a16:creationId xmlns:a16="http://schemas.microsoft.com/office/drawing/2014/main" id="{B296F264-0757-4B58-B090-6DAE4D6AADC6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828925"/>
            <a:ext cx="1779587" cy="633413"/>
            <a:chOff x="2853" y="1782"/>
            <a:chExt cx="1121" cy="399"/>
          </a:xfrm>
        </p:grpSpPr>
        <p:sp>
          <p:nvSpPr>
            <p:cNvPr id="24705" name="Rectangle 11">
              <a:extLst>
                <a:ext uri="{FF2B5EF4-FFF2-40B4-BE49-F238E27FC236}">
                  <a16:creationId xmlns:a16="http://schemas.microsoft.com/office/drawing/2014/main" id="{D9FAC621-20B7-4C9B-80A6-EAA081396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782"/>
              <a:ext cx="1121" cy="39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706" name="Rectangle 12">
              <a:extLst>
                <a:ext uri="{FF2B5EF4-FFF2-40B4-BE49-F238E27FC236}">
                  <a16:creationId xmlns:a16="http://schemas.microsoft.com/office/drawing/2014/main" id="{5A8E449C-3DC6-4E6D-8F23-C07FEA929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782"/>
              <a:ext cx="1121" cy="399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581" name="Group 16">
            <a:extLst>
              <a:ext uri="{FF2B5EF4-FFF2-40B4-BE49-F238E27FC236}">
                <a16:creationId xmlns:a16="http://schemas.microsoft.com/office/drawing/2014/main" id="{1EE9CEDC-A559-450B-BE6F-6AE21FAD3373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132013"/>
            <a:ext cx="1779587" cy="631825"/>
            <a:chOff x="2853" y="1343"/>
            <a:chExt cx="1121" cy="398"/>
          </a:xfrm>
        </p:grpSpPr>
        <p:sp>
          <p:nvSpPr>
            <p:cNvPr id="24703" name="Rectangle 14">
              <a:extLst>
                <a:ext uri="{FF2B5EF4-FFF2-40B4-BE49-F238E27FC236}">
                  <a16:creationId xmlns:a16="http://schemas.microsoft.com/office/drawing/2014/main" id="{16B58965-8CD6-4F7C-A9E9-4AB6BDB6A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343"/>
              <a:ext cx="1121" cy="39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704" name="Rectangle 15">
              <a:extLst>
                <a:ext uri="{FF2B5EF4-FFF2-40B4-BE49-F238E27FC236}">
                  <a16:creationId xmlns:a16="http://schemas.microsoft.com/office/drawing/2014/main" id="{A9D05E08-7EA9-4F14-BB38-C9A40FA83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343"/>
              <a:ext cx="1121" cy="398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582" name="Line 17">
            <a:extLst>
              <a:ext uri="{FF2B5EF4-FFF2-40B4-BE49-F238E27FC236}">
                <a16:creationId xmlns:a16="http://schemas.microsoft.com/office/drawing/2014/main" id="{D99A7EEE-CEA4-46FC-8782-4680EE3311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2032000"/>
            <a:ext cx="0" cy="4064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3" name="Line 18">
            <a:extLst>
              <a:ext uri="{FF2B5EF4-FFF2-40B4-BE49-F238E27FC236}">
                <a16:creationId xmlns:a16="http://schemas.microsoft.com/office/drawing/2014/main" id="{99F675C7-E6E8-4361-A6C5-3A5F69FDD4C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032000"/>
            <a:ext cx="0" cy="4064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4" name="Line 19">
            <a:extLst>
              <a:ext uri="{FF2B5EF4-FFF2-40B4-BE49-F238E27FC236}">
                <a16:creationId xmlns:a16="http://schemas.microsoft.com/office/drawing/2014/main" id="{30BB7D5C-D427-4016-ADF5-2550D959B5F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438400"/>
            <a:ext cx="93663" cy="1588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5" name="Line 20">
            <a:extLst>
              <a:ext uri="{FF2B5EF4-FFF2-40B4-BE49-F238E27FC236}">
                <a16:creationId xmlns:a16="http://schemas.microsoft.com/office/drawing/2014/main" id="{EAE0172E-ED47-465E-A1BB-04C68C9794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136900"/>
            <a:ext cx="93663" cy="1588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6" name="Line 21">
            <a:extLst>
              <a:ext uri="{FF2B5EF4-FFF2-40B4-BE49-F238E27FC236}">
                <a16:creationId xmlns:a16="http://schemas.microsoft.com/office/drawing/2014/main" id="{BF2BA01A-0812-4270-BEE1-7A8FD514BB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835400"/>
            <a:ext cx="93663" cy="1588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7" name="Line 22">
            <a:extLst>
              <a:ext uri="{FF2B5EF4-FFF2-40B4-BE49-F238E27FC236}">
                <a16:creationId xmlns:a16="http://schemas.microsoft.com/office/drawing/2014/main" id="{C276BC5C-D13B-462B-8641-1CAB9304E7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2438400"/>
            <a:ext cx="0" cy="6985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8" name="Line 23">
            <a:extLst>
              <a:ext uri="{FF2B5EF4-FFF2-40B4-BE49-F238E27FC236}">
                <a16:creationId xmlns:a16="http://schemas.microsoft.com/office/drawing/2014/main" id="{381D5ABC-400E-47B6-A0D6-6CB95C9ED4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438400"/>
            <a:ext cx="0" cy="6985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89" name="Line 24">
            <a:extLst>
              <a:ext uri="{FF2B5EF4-FFF2-40B4-BE49-F238E27FC236}">
                <a16:creationId xmlns:a16="http://schemas.microsoft.com/office/drawing/2014/main" id="{9CEF6E55-D122-418A-BF15-6C891B709D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3136900"/>
            <a:ext cx="0" cy="6985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0" name="Line 25">
            <a:extLst>
              <a:ext uri="{FF2B5EF4-FFF2-40B4-BE49-F238E27FC236}">
                <a16:creationId xmlns:a16="http://schemas.microsoft.com/office/drawing/2014/main" id="{FB9BDC37-9C85-495C-8CE3-6C414811D56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136900"/>
            <a:ext cx="0" cy="6985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591" name="Group 30">
            <a:extLst>
              <a:ext uri="{FF2B5EF4-FFF2-40B4-BE49-F238E27FC236}">
                <a16:creationId xmlns:a16="http://schemas.microsoft.com/office/drawing/2014/main" id="{1969BF90-7960-45EA-8FD3-AE2B82D49A8D}"/>
              </a:ext>
            </a:extLst>
          </p:cNvPr>
          <p:cNvGrpSpPr>
            <a:grpSpLocks/>
          </p:cNvGrpSpPr>
          <p:nvPr/>
        </p:nvGrpSpPr>
        <p:grpSpPr bwMode="auto">
          <a:xfrm>
            <a:off x="5051425" y="2260600"/>
            <a:ext cx="615950" cy="317500"/>
            <a:chOff x="3176" y="1424"/>
            <a:chExt cx="388" cy="200"/>
          </a:xfrm>
        </p:grpSpPr>
        <p:sp>
          <p:nvSpPr>
            <p:cNvPr id="2" name="Rectangle 26">
              <a:extLst>
                <a:ext uri="{FF2B5EF4-FFF2-40B4-BE49-F238E27FC236}">
                  <a16:creationId xmlns:a16="http://schemas.microsoft.com/office/drawing/2014/main" id="{CF3FE982-2FF5-435D-B864-C5F653F0D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1" y="1424"/>
              <a:ext cx="334" cy="10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743A9C4C-B416-40CA-9BD3-8075D12BF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1" y="1430"/>
              <a:ext cx="3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SAFETY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4F380501-9AF0-44E3-826B-FC98136F5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" y="1512"/>
              <a:ext cx="371" cy="10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84B9C4EF-7996-4BFC-8E0C-E649644CB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7" y="1518"/>
              <a:ext cx="38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OFFICER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592" name="Group 35">
            <a:extLst>
              <a:ext uri="{FF2B5EF4-FFF2-40B4-BE49-F238E27FC236}">
                <a16:creationId xmlns:a16="http://schemas.microsoft.com/office/drawing/2014/main" id="{1295D207-8925-40AE-A412-7E797DBB82A5}"/>
              </a:ext>
            </a:extLst>
          </p:cNvPr>
          <p:cNvGrpSpPr>
            <a:grpSpLocks/>
          </p:cNvGrpSpPr>
          <p:nvPr/>
        </p:nvGrpSpPr>
        <p:grpSpPr bwMode="auto">
          <a:xfrm>
            <a:off x="5094288" y="3001963"/>
            <a:ext cx="614362" cy="315912"/>
            <a:chOff x="3203" y="1891"/>
            <a:chExt cx="387" cy="199"/>
          </a:xfrm>
        </p:grpSpPr>
        <p:sp>
          <p:nvSpPr>
            <p:cNvPr id="6" name="Rectangle 31">
              <a:extLst>
                <a:ext uri="{FF2B5EF4-FFF2-40B4-BE49-F238E27FC236}">
                  <a16:creationId xmlns:a16="http://schemas.microsoft.com/office/drawing/2014/main" id="{A2D9F768-5A18-4E4A-81AF-0DC9CD00A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1891"/>
              <a:ext cx="343" cy="10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32">
              <a:extLst>
                <a:ext uri="{FF2B5EF4-FFF2-40B4-BE49-F238E27FC236}">
                  <a16:creationId xmlns:a16="http://schemas.microsoft.com/office/drawing/2014/main" id="{B8C4E111-1515-47C3-B5D9-254367AB7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1896"/>
              <a:ext cx="35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LIAISON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33">
              <a:extLst>
                <a:ext uri="{FF2B5EF4-FFF2-40B4-BE49-F238E27FC236}">
                  <a16:creationId xmlns:a16="http://schemas.microsoft.com/office/drawing/2014/main" id="{00D654DB-F585-4D94-80EE-81A381E8B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" y="1979"/>
              <a:ext cx="370" cy="10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92B98C2F-41C1-4F93-B4F0-96925696A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" y="1984"/>
              <a:ext cx="38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OFFICER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593" name="Group 40">
            <a:extLst>
              <a:ext uri="{FF2B5EF4-FFF2-40B4-BE49-F238E27FC236}">
                <a16:creationId xmlns:a16="http://schemas.microsoft.com/office/drawing/2014/main" id="{32DEAE60-624F-478D-B8F1-D2BC39D9D584}"/>
              </a:ext>
            </a:extLst>
          </p:cNvPr>
          <p:cNvGrpSpPr>
            <a:grpSpLocks/>
          </p:cNvGrpSpPr>
          <p:nvPr/>
        </p:nvGrpSpPr>
        <p:grpSpPr bwMode="auto">
          <a:xfrm>
            <a:off x="4711700" y="3659188"/>
            <a:ext cx="1546225" cy="315912"/>
            <a:chOff x="2962" y="2305"/>
            <a:chExt cx="974" cy="199"/>
          </a:xfrm>
        </p:grpSpPr>
        <p:sp>
          <p:nvSpPr>
            <p:cNvPr id="10" name="Rectangle 36">
              <a:extLst>
                <a:ext uri="{FF2B5EF4-FFF2-40B4-BE49-F238E27FC236}">
                  <a16:creationId xmlns:a16="http://schemas.microsoft.com/office/drawing/2014/main" id="{6CFBF548-96F4-49A8-8BCD-8C2811432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305"/>
              <a:ext cx="933" cy="10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37">
              <a:extLst>
                <a:ext uri="{FF2B5EF4-FFF2-40B4-BE49-F238E27FC236}">
                  <a16:creationId xmlns:a16="http://schemas.microsoft.com/office/drawing/2014/main" id="{EE263152-9DA6-4242-A5D2-774D6B99E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310"/>
              <a:ext cx="97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PUBLIC INFORMATION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12" name="Rectangle 38">
              <a:extLst>
                <a:ext uri="{FF2B5EF4-FFF2-40B4-BE49-F238E27FC236}">
                  <a16:creationId xmlns:a16="http://schemas.microsoft.com/office/drawing/2014/main" id="{EF227302-FDD2-42E2-A495-7B422491E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" y="2393"/>
              <a:ext cx="370" cy="10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39">
              <a:extLst>
                <a:ext uri="{FF2B5EF4-FFF2-40B4-BE49-F238E27FC236}">
                  <a16:creationId xmlns:a16="http://schemas.microsoft.com/office/drawing/2014/main" id="{11426EB3-1F1A-4A74-AEF0-F5098928D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" y="2398"/>
              <a:ext cx="38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chemeClr val="bg1"/>
                  </a:solidFill>
                </a:rPr>
                <a:t>OFFICER</a:t>
              </a:r>
              <a:endParaRPr lang="en-US" altLang="en-US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594" name="Line 41">
            <a:extLst>
              <a:ext uri="{FF2B5EF4-FFF2-40B4-BE49-F238E27FC236}">
                <a16:creationId xmlns:a16="http://schemas.microsoft.com/office/drawing/2014/main" id="{0E37DCFB-1147-4479-8012-4983C46E95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835400"/>
            <a:ext cx="0" cy="420688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5" name="Line 42">
            <a:extLst>
              <a:ext uri="{FF2B5EF4-FFF2-40B4-BE49-F238E27FC236}">
                <a16:creationId xmlns:a16="http://schemas.microsoft.com/office/drawing/2014/main" id="{D536D53C-6DDD-45A6-8EC1-38F98A75E1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55750" y="4237038"/>
            <a:ext cx="5776913" cy="508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596" name="Group 45">
            <a:extLst>
              <a:ext uri="{FF2B5EF4-FFF2-40B4-BE49-F238E27FC236}">
                <a16:creationId xmlns:a16="http://schemas.microsoft.com/office/drawing/2014/main" id="{F1981F98-0FB9-4058-9A00-9B1A950727F6}"/>
              </a:ext>
            </a:extLst>
          </p:cNvPr>
          <p:cNvGrpSpPr>
            <a:grpSpLocks/>
          </p:cNvGrpSpPr>
          <p:nvPr/>
        </p:nvGrpSpPr>
        <p:grpSpPr bwMode="auto">
          <a:xfrm>
            <a:off x="3530600" y="1247775"/>
            <a:ext cx="1876425" cy="758825"/>
            <a:chOff x="2218" y="786"/>
            <a:chExt cx="1182" cy="478"/>
          </a:xfrm>
        </p:grpSpPr>
        <p:sp>
          <p:nvSpPr>
            <p:cNvPr id="14" name="Rectangle 43">
              <a:extLst>
                <a:ext uri="{FF2B5EF4-FFF2-40B4-BE49-F238E27FC236}">
                  <a16:creationId xmlns:a16="http://schemas.microsoft.com/office/drawing/2014/main" id="{ADEDF2CC-01F0-471E-B7B6-12882BCB2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786"/>
              <a:ext cx="1182" cy="47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44">
              <a:extLst>
                <a:ext uri="{FF2B5EF4-FFF2-40B4-BE49-F238E27FC236}">
                  <a16:creationId xmlns:a16="http://schemas.microsoft.com/office/drawing/2014/main" id="{AB64EB81-9ABB-4EDB-A4F3-D418B5CA4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786"/>
              <a:ext cx="1182" cy="478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597" name="Rectangle 46">
            <a:extLst>
              <a:ext uri="{FF2B5EF4-FFF2-40B4-BE49-F238E27FC236}">
                <a16:creationId xmlns:a16="http://schemas.microsoft.com/office/drawing/2014/main" id="{5B61D2E4-70B8-43CF-971B-280257A73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75" y="1408113"/>
            <a:ext cx="13446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UNIFIED COMMAND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598" name="Rectangle 47">
            <a:extLst>
              <a:ext uri="{FF2B5EF4-FFF2-40B4-BE49-F238E27FC236}">
                <a16:creationId xmlns:a16="http://schemas.microsoft.com/office/drawing/2014/main" id="{9C01C517-A2C1-4667-9DDD-BD539D378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2213" y="1568450"/>
            <a:ext cx="15335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Fire, Law Enforcement,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599" name="Rectangle 48">
            <a:extLst>
              <a:ext uri="{FF2B5EF4-FFF2-40B4-BE49-F238E27FC236}">
                <a16:creationId xmlns:a16="http://schemas.microsoft.com/office/drawing/2014/main" id="{CC565CEA-F105-4E7E-A8E0-9732450FA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0" y="1727200"/>
            <a:ext cx="1263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Public Health, EMS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00" name="Group 51">
            <a:extLst>
              <a:ext uri="{FF2B5EF4-FFF2-40B4-BE49-F238E27FC236}">
                <a16:creationId xmlns:a16="http://schemas.microsoft.com/office/drawing/2014/main" id="{F4700F5D-A24F-40DB-8723-4A51DA9361B3}"/>
              </a:ext>
            </a:extLst>
          </p:cNvPr>
          <p:cNvGrpSpPr>
            <a:grpSpLocks/>
          </p:cNvGrpSpPr>
          <p:nvPr/>
        </p:nvGrpSpPr>
        <p:grpSpPr bwMode="auto">
          <a:xfrm>
            <a:off x="6470650" y="4389438"/>
            <a:ext cx="1781175" cy="760412"/>
            <a:chOff x="4070" y="2765"/>
            <a:chExt cx="1122" cy="479"/>
          </a:xfrm>
        </p:grpSpPr>
        <p:sp>
          <p:nvSpPr>
            <p:cNvPr id="16" name="Rectangle 49">
              <a:extLst>
                <a:ext uri="{FF2B5EF4-FFF2-40B4-BE49-F238E27FC236}">
                  <a16:creationId xmlns:a16="http://schemas.microsoft.com/office/drawing/2014/main" id="{DA56F205-7165-4F70-93A0-90AE67ED9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765"/>
              <a:ext cx="1122" cy="47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50">
              <a:extLst>
                <a:ext uri="{FF2B5EF4-FFF2-40B4-BE49-F238E27FC236}">
                  <a16:creationId xmlns:a16="http://schemas.microsoft.com/office/drawing/2014/main" id="{0327A0EB-CC45-493E-8CDA-F298B6AFE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765"/>
              <a:ext cx="1122" cy="479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01" name="Rectangle 52">
            <a:extLst>
              <a:ext uri="{FF2B5EF4-FFF2-40B4-BE49-F238E27FC236}">
                <a16:creationId xmlns:a16="http://schemas.microsoft.com/office/drawing/2014/main" id="{7C7D9A3E-E53C-49FF-88C6-333404255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576763"/>
            <a:ext cx="7000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FINANCE/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2" name="Rectangle 53">
            <a:extLst>
              <a:ext uri="{FF2B5EF4-FFF2-40B4-BE49-F238E27FC236}">
                <a16:creationId xmlns:a16="http://schemas.microsoft.com/office/drawing/2014/main" id="{30CADD53-CF24-4359-9B50-356DB077F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737100"/>
            <a:ext cx="12509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ADMINISTRATION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3" name="Rectangle 54">
            <a:extLst>
              <a:ext uri="{FF2B5EF4-FFF2-40B4-BE49-F238E27FC236}">
                <a16:creationId xmlns:a16="http://schemas.microsoft.com/office/drawing/2014/main" id="{072B714A-5E5D-4F71-B773-83BD177F2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713" y="4897438"/>
            <a:ext cx="10810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SECTION CHIEF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5" name="Rectangle 58">
            <a:extLst>
              <a:ext uri="{FF2B5EF4-FFF2-40B4-BE49-F238E27FC236}">
                <a16:creationId xmlns:a16="http://schemas.microsoft.com/office/drawing/2014/main" id="{FA5A5DC0-3C97-4A26-8B19-202875544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713" y="4576763"/>
            <a:ext cx="16240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OPERATIONS SECTION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6" name="Rectangle 59">
            <a:extLst>
              <a:ext uri="{FF2B5EF4-FFF2-40B4-BE49-F238E27FC236}">
                <a16:creationId xmlns:a16="http://schemas.microsoft.com/office/drawing/2014/main" id="{C032AD81-0938-4D61-8E5A-34721F4AE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638" y="4737100"/>
            <a:ext cx="12525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CHIEF, DEPUTY(S)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7" name="Rectangle 60">
            <a:extLst>
              <a:ext uri="{FF2B5EF4-FFF2-40B4-BE49-F238E27FC236}">
                <a16:creationId xmlns:a16="http://schemas.microsoft.com/office/drawing/2014/main" id="{F1C88E4D-6FD6-4B1D-8E6B-8677A7D7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363" y="4897438"/>
            <a:ext cx="2555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Fire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8" name="Rectangle 61">
            <a:extLst>
              <a:ext uri="{FF2B5EF4-FFF2-40B4-BE49-F238E27FC236}">
                <a16:creationId xmlns:a16="http://schemas.microsoft.com/office/drawing/2014/main" id="{6FF813C8-68BD-4312-9BFE-472D78C0D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425" y="4897438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09" name="Rectangle 62">
            <a:extLst>
              <a:ext uri="{FF2B5EF4-FFF2-40B4-BE49-F238E27FC236}">
                <a16:creationId xmlns:a16="http://schemas.microsoft.com/office/drawing/2014/main" id="{60174C3C-1085-4E2F-9DDD-1FE152DF9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75" y="4897438"/>
            <a:ext cx="1793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LE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0" name="Rectangle 63">
            <a:extLst>
              <a:ext uri="{FF2B5EF4-FFF2-40B4-BE49-F238E27FC236}">
                <a16:creationId xmlns:a16="http://schemas.microsoft.com/office/drawing/2014/main" id="{5F555441-D7A6-458C-9DCA-E40F18D78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25" y="4897438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1" name="Rectangle 64">
            <a:extLst>
              <a:ext uri="{FF2B5EF4-FFF2-40B4-BE49-F238E27FC236}">
                <a16:creationId xmlns:a16="http://schemas.microsoft.com/office/drawing/2014/main" id="{11A6399C-AECB-4A1F-AB68-20838323A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8775" y="4897438"/>
            <a:ext cx="1952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PH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2" name="Rectangle 65">
            <a:extLst>
              <a:ext uri="{FF2B5EF4-FFF2-40B4-BE49-F238E27FC236}">
                <a16:creationId xmlns:a16="http://schemas.microsoft.com/office/drawing/2014/main" id="{EC17A209-D386-404E-83C2-60B85A96A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513" y="4897438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3" name="Rectangle 66">
            <a:extLst>
              <a:ext uri="{FF2B5EF4-FFF2-40B4-BE49-F238E27FC236}">
                <a16:creationId xmlns:a16="http://schemas.microsoft.com/office/drawing/2014/main" id="{6C364A2F-9A74-40E7-A76A-42527787C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8963" y="4897438"/>
            <a:ext cx="3032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EMS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14" name="Group 69">
            <a:extLst>
              <a:ext uri="{FF2B5EF4-FFF2-40B4-BE49-F238E27FC236}">
                <a16:creationId xmlns:a16="http://schemas.microsoft.com/office/drawing/2014/main" id="{DDA6804C-987E-4AF2-A05C-33FA4054DE9B}"/>
              </a:ext>
            </a:extLst>
          </p:cNvPr>
          <p:cNvGrpSpPr>
            <a:grpSpLocks/>
          </p:cNvGrpSpPr>
          <p:nvPr/>
        </p:nvGrpSpPr>
        <p:grpSpPr bwMode="auto">
          <a:xfrm>
            <a:off x="2714625" y="4389438"/>
            <a:ext cx="1779588" cy="760412"/>
            <a:chOff x="1704" y="2765"/>
            <a:chExt cx="1121" cy="479"/>
          </a:xfrm>
        </p:grpSpPr>
        <p:sp>
          <p:nvSpPr>
            <p:cNvPr id="20" name="Rectangle 67">
              <a:extLst>
                <a:ext uri="{FF2B5EF4-FFF2-40B4-BE49-F238E27FC236}">
                  <a16:creationId xmlns:a16="http://schemas.microsoft.com/office/drawing/2014/main" id="{8F5D61C2-FF7D-45AD-871E-7D4D5F007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2765"/>
              <a:ext cx="1121" cy="47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68">
              <a:extLst>
                <a:ext uri="{FF2B5EF4-FFF2-40B4-BE49-F238E27FC236}">
                  <a16:creationId xmlns:a16="http://schemas.microsoft.com/office/drawing/2014/main" id="{4ED52195-651E-4162-A023-0D9B0E113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2765"/>
              <a:ext cx="1121" cy="479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15" name="Rectangle 70">
            <a:extLst>
              <a:ext uri="{FF2B5EF4-FFF2-40B4-BE49-F238E27FC236}">
                <a16:creationId xmlns:a16="http://schemas.microsoft.com/office/drawing/2014/main" id="{CAC7E93D-FBDC-4E06-A578-B3D28E1C3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6875" y="4576763"/>
            <a:ext cx="1430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PLANNING SECTION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6" name="Rectangle 71">
            <a:extLst>
              <a:ext uri="{FF2B5EF4-FFF2-40B4-BE49-F238E27FC236}">
                <a16:creationId xmlns:a16="http://schemas.microsoft.com/office/drawing/2014/main" id="{9598BCCF-5C6E-40E2-B39A-22F5BDAD3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5138" y="4737100"/>
            <a:ext cx="12525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CHIEF, DEPUTY(S)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7" name="Rectangle 72">
            <a:extLst>
              <a:ext uri="{FF2B5EF4-FFF2-40B4-BE49-F238E27FC236}">
                <a16:creationId xmlns:a16="http://schemas.microsoft.com/office/drawing/2014/main" id="{12346910-A53A-4ACE-9DE2-15E4B30A9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3" y="4897438"/>
            <a:ext cx="2555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Fire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8" name="Rectangle 73">
            <a:extLst>
              <a:ext uri="{FF2B5EF4-FFF2-40B4-BE49-F238E27FC236}">
                <a16:creationId xmlns:a16="http://schemas.microsoft.com/office/drawing/2014/main" id="{9A9956CC-EE4A-409D-BD19-C78E39491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25" y="4897438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19" name="Rectangle 74">
            <a:extLst>
              <a:ext uri="{FF2B5EF4-FFF2-40B4-BE49-F238E27FC236}">
                <a16:creationId xmlns:a16="http://schemas.microsoft.com/office/drawing/2014/main" id="{C8AECA81-9F1A-464A-BE0E-E19DFF831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4897438"/>
            <a:ext cx="1793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LE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0" name="Rectangle 75">
            <a:extLst>
              <a:ext uri="{FF2B5EF4-FFF2-40B4-BE49-F238E27FC236}">
                <a16:creationId xmlns:a16="http://schemas.microsoft.com/office/drawing/2014/main" id="{F4B09CB9-7CF8-4C59-84CA-6BAB6E3B4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2825" y="4897438"/>
            <a:ext cx="460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1" name="Rectangle 76">
            <a:extLst>
              <a:ext uri="{FF2B5EF4-FFF2-40B4-BE49-F238E27FC236}">
                <a16:creationId xmlns:a16="http://schemas.microsoft.com/office/drawing/2014/main" id="{18115DE8-F6ED-4B10-BC15-0B3CB91D5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7275" y="4897438"/>
            <a:ext cx="1952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PH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2" name="Rectangle 77">
            <a:extLst>
              <a:ext uri="{FF2B5EF4-FFF2-40B4-BE49-F238E27FC236}">
                <a16:creationId xmlns:a16="http://schemas.microsoft.com/office/drawing/2014/main" id="{D46AAA69-9737-40C7-9B5A-AB3A305B8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3013" y="4897438"/>
            <a:ext cx="460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3" name="Rectangle 78">
            <a:extLst>
              <a:ext uri="{FF2B5EF4-FFF2-40B4-BE49-F238E27FC236}">
                <a16:creationId xmlns:a16="http://schemas.microsoft.com/office/drawing/2014/main" id="{DD588954-7FAB-4051-A6DB-F695F6DEA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4897438"/>
            <a:ext cx="3032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EMS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24" name="Group 81">
            <a:extLst>
              <a:ext uri="{FF2B5EF4-FFF2-40B4-BE49-F238E27FC236}">
                <a16:creationId xmlns:a16="http://schemas.microsoft.com/office/drawing/2014/main" id="{6ABC9102-93DF-4A9C-AEEC-6E2A573C400C}"/>
              </a:ext>
            </a:extLst>
          </p:cNvPr>
          <p:cNvGrpSpPr>
            <a:grpSpLocks/>
          </p:cNvGrpSpPr>
          <p:nvPr/>
        </p:nvGrpSpPr>
        <p:grpSpPr bwMode="auto">
          <a:xfrm>
            <a:off x="4595813" y="4389438"/>
            <a:ext cx="1779587" cy="760412"/>
            <a:chOff x="2889" y="2765"/>
            <a:chExt cx="1121" cy="479"/>
          </a:xfrm>
        </p:grpSpPr>
        <p:sp>
          <p:nvSpPr>
            <p:cNvPr id="22" name="Rectangle 79">
              <a:extLst>
                <a:ext uri="{FF2B5EF4-FFF2-40B4-BE49-F238E27FC236}">
                  <a16:creationId xmlns:a16="http://schemas.microsoft.com/office/drawing/2014/main" id="{CFC7E5E6-5E5D-4C83-BF30-5570969DC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765"/>
              <a:ext cx="1121" cy="47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80">
              <a:extLst>
                <a:ext uri="{FF2B5EF4-FFF2-40B4-BE49-F238E27FC236}">
                  <a16:creationId xmlns:a16="http://schemas.microsoft.com/office/drawing/2014/main" id="{623E67A8-4F9A-449A-A2F1-3B515E815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765"/>
              <a:ext cx="1121" cy="479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25" name="Rectangle 82">
            <a:extLst>
              <a:ext uri="{FF2B5EF4-FFF2-40B4-BE49-F238E27FC236}">
                <a16:creationId xmlns:a16="http://schemas.microsoft.com/office/drawing/2014/main" id="{B3A2D92D-E62A-406E-8BC2-0D4EFA249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450" y="4602163"/>
            <a:ext cx="790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LOGISTICS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6" name="Rectangle 83">
            <a:extLst>
              <a:ext uri="{FF2B5EF4-FFF2-40B4-BE49-F238E27FC236}">
                <a16:creationId xmlns:a16="http://schemas.microsoft.com/office/drawing/2014/main" id="{9B5EC511-2E13-4AAE-870A-23FDCC980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75" y="4764088"/>
            <a:ext cx="1081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SECTION CHIEF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27" name="Line 84">
            <a:extLst>
              <a:ext uri="{FF2B5EF4-FFF2-40B4-BE49-F238E27FC236}">
                <a16:creationId xmlns:a16="http://schemas.microsoft.com/office/drawing/2014/main" id="{5F42F783-F58C-4990-B84D-DD3FEDA1005B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5750" y="4287838"/>
            <a:ext cx="0" cy="1016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28" name="Line 85">
            <a:extLst>
              <a:ext uri="{FF2B5EF4-FFF2-40B4-BE49-F238E27FC236}">
                <a16:creationId xmlns:a16="http://schemas.microsoft.com/office/drawing/2014/main" id="{21743EDD-D3F1-4C2E-954F-5E7A789F35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30600" y="4287838"/>
            <a:ext cx="0" cy="1016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29" name="Line 86">
            <a:extLst>
              <a:ext uri="{FF2B5EF4-FFF2-40B4-BE49-F238E27FC236}">
                <a16:creationId xmlns:a16="http://schemas.microsoft.com/office/drawing/2014/main" id="{F9889A48-446E-4D6B-A4A3-49CEF2EF6C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6238" y="4237038"/>
            <a:ext cx="0" cy="1524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0" name="Line 87">
            <a:extLst>
              <a:ext uri="{FF2B5EF4-FFF2-40B4-BE49-F238E27FC236}">
                <a16:creationId xmlns:a16="http://schemas.microsoft.com/office/drawing/2014/main" id="{C129FDCC-C2D2-46E6-BC8B-1128660249B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2663" y="4237038"/>
            <a:ext cx="0" cy="15240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31" name="Group 111">
            <a:extLst>
              <a:ext uri="{FF2B5EF4-FFF2-40B4-BE49-F238E27FC236}">
                <a16:creationId xmlns:a16="http://schemas.microsoft.com/office/drawing/2014/main" id="{48184E52-5CD3-451B-BADB-900FD35DE1A9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3527425"/>
            <a:ext cx="1779587" cy="633413"/>
            <a:chOff x="2853" y="2222"/>
            <a:chExt cx="1121" cy="399"/>
          </a:xfrm>
          <a:solidFill>
            <a:schemeClr val="tx2">
              <a:lumMod val="75000"/>
            </a:schemeClr>
          </a:solidFill>
        </p:grpSpPr>
        <p:sp>
          <p:nvSpPr>
            <p:cNvPr id="24701" name="Rectangle 109">
              <a:extLst>
                <a:ext uri="{FF2B5EF4-FFF2-40B4-BE49-F238E27FC236}">
                  <a16:creationId xmlns:a16="http://schemas.microsoft.com/office/drawing/2014/main" id="{6D5E4EE6-9AC7-4505-AB2F-C6DB694D0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2222"/>
              <a:ext cx="1121" cy="39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702" name="Rectangle 110">
              <a:extLst>
                <a:ext uri="{FF2B5EF4-FFF2-40B4-BE49-F238E27FC236}">
                  <a16:creationId xmlns:a16="http://schemas.microsoft.com/office/drawing/2014/main" id="{8E8C7AA6-7811-44C1-8152-73F0CFD74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2222"/>
              <a:ext cx="1121" cy="39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632" name="Group 114">
            <a:extLst>
              <a:ext uri="{FF2B5EF4-FFF2-40B4-BE49-F238E27FC236}">
                <a16:creationId xmlns:a16="http://schemas.microsoft.com/office/drawing/2014/main" id="{38CA5A72-6FF5-42BB-A4E7-A7C4C8B95BB5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828925"/>
            <a:ext cx="1779587" cy="633413"/>
            <a:chOff x="2853" y="1782"/>
            <a:chExt cx="1121" cy="399"/>
          </a:xfrm>
          <a:solidFill>
            <a:schemeClr val="tx2">
              <a:lumMod val="75000"/>
            </a:schemeClr>
          </a:solidFill>
        </p:grpSpPr>
        <p:sp>
          <p:nvSpPr>
            <p:cNvPr id="24699" name="Rectangle 112">
              <a:extLst>
                <a:ext uri="{FF2B5EF4-FFF2-40B4-BE49-F238E27FC236}">
                  <a16:creationId xmlns:a16="http://schemas.microsoft.com/office/drawing/2014/main" id="{56ABA0EE-9E55-48FF-9C31-CC14C1EF9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782"/>
              <a:ext cx="1121" cy="39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700" name="Rectangle 113">
              <a:extLst>
                <a:ext uri="{FF2B5EF4-FFF2-40B4-BE49-F238E27FC236}">
                  <a16:creationId xmlns:a16="http://schemas.microsoft.com/office/drawing/2014/main" id="{CA377322-F2D3-4C6D-A3B3-CD5125054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782"/>
              <a:ext cx="1121" cy="39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633" name="Group 117">
            <a:extLst>
              <a:ext uri="{FF2B5EF4-FFF2-40B4-BE49-F238E27FC236}">
                <a16:creationId xmlns:a16="http://schemas.microsoft.com/office/drawing/2014/main" id="{F661875C-29BF-452B-9534-4F84D3C9D79B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132013"/>
            <a:ext cx="1779587" cy="631825"/>
            <a:chOff x="2853" y="1343"/>
            <a:chExt cx="1121" cy="398"/>
          </a:xfrm>
          <a:solidFill>
            <a:schemeClr val="tx2">
              <a:lumMod val="75000"/>
            </a:schemeClr>
          </a:solidFill>
        </p:grpSpPr>
        <p:sp>
          <p:nvSpPr>
            <p:cNvPr id="24697" name="Rectangle 115">
              <a:extLst>
                <a:ext uri="{FF2B5EF4-FFF2-40B4-BE49-F238E27FC236}">
                  <a16:creationId xmlns:a16="http://schemas.microsoft.com/office/drawing/2014/main" id="{DA1B4678-97E0-44A1-ADD3-A36E398EF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343"/>
              <a:ext cx="1121" cy="398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98" name="Rectangle 116">
              <a:extLst>
                <a:ext uri="{FF2B5EF4-FFF2-40B4-BE49-F238E27FC236}">
                  <a16:creationId xmlns:a16="http://schemas.microsoft.com/office/drawing/2014/main" id="{41176AC8-E92C-48EA-90CB-9752FEB7F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1343"/>
              <a:ext cx="1121" cy="398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34" name="Line 118">
            <a:extLst>
              <a:ext uri="{FF2B5EF4-FFF2-40B4-BE49-F238E27FC236}">
                <a16:creationId xmlns:a16="http://schemas.microsoft.com/office/drawing/2014/main" id="{58A2226B-92B3-494B-9EE6-8C0CCE337A9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2032000"/>
            <a:ext cx="0" cy="4064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5" name="Line 119">
            <a:extLst>
              <a:ext uri="{FF2B5EF4-FFF2-40B4-BE49-F238E27FC236}">
                <a16:creationId xmlns:a16="http://schemas.microsoft.com/office/drawing/2014/main" id="{1F6312C5-B157-48CE-86F7-32D656C94EF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032000"/>
            <a:ext cx="0" cy="40640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6" name="Line 120">
            <a:extLst>
              <a:ext uri="{FF2B5EF4-FFF2-40B4-BE49-F238E27FC236}">
                <a16:creationId xmlns:a16="http://schemas.microsoft.com/office/drawing/2014/main" id="{5512CE22-7088-404F-8CBE-242408AC5B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438400"/>
            <a:ext cx="93663" cy="1588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7" name="Line 121">
            <a:extLst>
              <a:ext uri="{FF2B5EF4-FFF2-40B4-BE49-F238E27FC236}">
                <a16:creationId xmlns:a16="http://schemas.microsoft.com/office/drawing/2014/main" id="{6C8EB6D5-E496-4DC7-B84F-E55CD63AB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136900"/>
            <a:ext cx="93663" cy="1588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8" name="Line 122">
            <a:extLst>
              <a:ext uri="{FF2B5EF4-FFF2-40B4-BE49-F238E27FC236}">
                <a16:creationId xmlns:a16="http://schemas.microsoft.com/office/drawing/2014/main" id="{AAF5324F-E1D6-4CB6-9922-7547A913CC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835400"/>
            <a:ext cx="93663" cy="1588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39" name="Line 123">
            <a:extLst>
              <a:ext uri="{FF2B5EF4-FFF2-40B4-BE49-F238E27FC236}">
                <a16:creationId xmlns:a16="http://schemas.microsoft.com/office/drawing/2014/main" id="{BB15865C-21F7-4E78-AE92-1A9AB7B935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2438400"/>
            <a:ext cx="0" cy="6985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40" name="Line 124">
            <a:extLst>
              <a:ext uri="{FF2B5EF4-FFF2-40B4-BE49-F238E27FC236}">
                <a16:creationId xmlns:a16="http://schemas.microsoft.com/office/drawing/2014/main" id="{5D4CCC9D-57ED-4AE8-B884-AE34AD1CC2C8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438400"/>
            <a:ext cx="0" cy="69850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41" name="Line 125">
            <a:extLst>
              <a:ext uri="{FF2B5EF4-FFF2-40B4-BE49-F238E27FC236}">
                <a16:creationId xmlns:a16="http://schemas.microsoft.com/office/drawing/2014/main" id="{E26EFB2F-7A54-4DCD-B3DE-86C11CB029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45000" y="3136900"/>
            <a:ext cx="0" cy="698500"/>
          </a:xfrm>
          <a:prstGeom prst="line">
            <a:avLst/>
          </a:prstGeom>
          <a:noFill/>
          <a:ln w="7938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42" name="Line 126">
            <a:extLst>
              <a:ext uri="{FF2B5EF4-FFF2-40B4-BE49-F238E27FC236}">
                <a16:creationId xmlns:a16="http://schemas.microsoft.com/office/drawing/2014/main" id="{500F1DD5-EABF-4EAE-B88B-8F4AA3EDA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136900"/>
            <a:ext cx="0" cy="69850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43" name="Rectangle 132">
            <a:extLst>
              <a:ext uri="{FF2B5EF4-FFF2-40B4-BE49-F238E27FC236}">
                <a16:creationId xmlns:a16="http://schemas.microsoft.com/office/drawing/2014/main" id="{E6A7B763-0CD4-4AD5-8D3E-5F0916741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279650"/>
            <a:ext cx="1746250" cy="33813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SAFETY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OFFICER (SOF)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44" name="Rectangle 140">
            <a:extLst>
              <a:ext uri="{FF2B5EF4-FFF2-40B4-BE49-F238E27FC236}">
                <a16:creationId xmlns:a16="http://schemas.microsoft.com/office/drawing/2014/main" id="{1841722E-3105-4A21-9B4C-C3BC08478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981325"/>
            <a:ext cx="1746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LIAISON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OFFICER (LOFR)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45" name="Rectangle 148">
            <a:extLst>
              <a:ext uri="{FF2B5EF4-FFF2-40B4-BE49-F238E27FC236}">
                <a16:creationId xmlns:a16="http://schemas.microsoft.com/office/drawing/2014/main" id="{E67816ED-CB79-4898-AAA2-A3D962A27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3667125"/>
            <a:ext cx="1779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PUBLIC INFORMATION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OFFICER (PIO)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46" name="Line 151">
            <a:extLst>
              <a:ext uri="{FF2B5EF4-FFF2-40B4-BE49-F238E27FC236}">
                <a16:creationId xmlns:a16="http://schemas.microsoft.com/office/drawing/2014/main" id="{9128791F-4724-4AD3-8336-2794274E66E2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3835400"/>
            <a:ext cx="0" cy="420688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47" name="Line 152">
            <a:extLst>
              <a:ext uri="{FF2B5EF4-FFF2-40B4-BE49-F238E27FC236}">
                <a16:creationId xmlns:a16="http://schemas.microsoft.com/office/drawing/2014/main" id="{AB27DE79-FC2D-4806-A511-B87113A055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4950" y="4237038"/>
            <a:ext cx="5827713" cy="22225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48" name="Group 155">
            <a:extLst>
              <a:ext uri="{FF2B5EF4-FFF2-40B4-BE49-F238E27FC236}">
                <a16:creationId xmlns:a16="http://schemas.microsoft.com/office/drawing/2014/main" id="{8CCB4A90-3A4F-4E24-BCE3-6B2449202979}"/>
              </a:ext>
            </a:extLst>
          </p:cNvPr>
          <p:cNvGrpSpPr>
            <a:grpSpLocks/>
          </p:cNvGrpSpPr>
          <p:nvPr/>
        </p:nvGrpSpPr>
        <p:grpSpPr bwMode="auto">
          <a:xfrm>
            <a:off x="3530600" y="1247775"/>
            <a:ext cx="1876425" cy="758825"/>
            <a:chOff x="2218" y="786"/>
            <a:chExt cx="1182" cy="478"/>
          </a:xfrm>
          <a:solidFill>
            <a:schemeClr val="tx2">
              <a:lumMod val="75000"/>
            </a:schemeClr>
          </a:solidFill>
        </p:grpSpPr>
        <p:sp>
          <p:nvSpPr>
            <p:cNvPr id="24695" name="Rectangle 153">
              <a:extLst>
                <a:ext uri="{FF2B5EF4-FFF2-40B4-BE49-F238E27FC236}">
                  <a16:creationId xmlns:a16="http://schemas.microsoft.com/office/drawing/2014/main" id="{B88E400A-CCA5-494C-9748-1DF72A4EE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786"/>
              <a:ext cx="1182" cy="478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96" name="Rectangle 154">
              <a:extLst>
                <a:ext uri="{FF2B5EF4-FFF2-40B4-BE49-F238E27FC236}">
                  <a16:creationId xmlns:a16="http://schemas.microsoft.com/office/drawing/2014/main" id="{E47CF4FD-90BB-4D7C-BE1A-24A69B8450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786"/>
              <a:ext cx="1182" cy="478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49" name="Rectangle 156">
            <a:extLst>
              <a:ext uri="{FF2B5EF4-FFF2-40B4-BE49-F238E27FC236}">
                <a16:creationId xmlns:a16="http://schemas.microsoft.com/office/drawing/2014/main" id="{6A1787C8-4FC7-4DDC-8DDF-ECCE53522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563" y="1408113"/>
            <a:ext cx="17002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IC or UNIFIED COMMAND</a:t>
            </a:r>
            <a:endParaRPr lang="en-US" altLang="en-US" sz="1800" b="1" dirty="0">
              <a:solidFill>
                <a:schemeClr val="bg1"/>
              </a:solidFill>
            </a:endParaRPr>
          </a:p>
        </p:txBody>
      </p:sp>
      <p:sp>
        <p:nvSpPr>
          <p:cNvPr id="24650" name="Rectangle 157">
            <a:extLst>
              <a:ext uri="{FF2B5EF4-FFF2-40B4-BE49-F238E27FC236}">
                <a16:creationId xmlns:a16="http://schemas.microsoft.com/office/drawing/2014/main" id="{FC5B939D-CBAE-4570-AC48-1D1C78975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2213" y="1568450"/>
            <a:ext cx="1441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solidFill>
                  <a:schemeClr val="bg1"/>
                </a:solidFill>
              </a:rPr>
              <a:t>Fire, Law Enforcement,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51" name="Rectangle 158">
            <a:extLst>
              <a:ext uri="{FF2B5EF4-FFF2-40B4-BE49-F238E27FC236}">
                <a16:creationId xmlns:a16="http://schemas.microsoft.com/office/drawing/2014/main" id="{CD63A9CE-7613-4881-B2C2-9CE086462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0" y="1727200"/>
            <a:ext cx="1204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solidFill>
                  <a:schemeClr val="bg1"/>
                </a:solidFill>
              </a:rPr>
              <a:t>Public Health, EMS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52" name="Group 161">
            <a:extLst>
              <a:ext uri="{FF2B5EF4-FFF2-40B4-BE49-F238E27FC236}">
                <a16:creationId xmlns:a16="http://schemas.microsoft.com/office/drawing/2014/main" id="{19F7AC28-8BB3-40E4-8861-F4602CB177E1}"/>
              </a:ext>
            </a:extLst>
          </p:cNvPr>
          <p:cNvGrpSpPr>
            <a:grpSpLocks/>
          </p:cNvGrpSpPr>
          <p:nvPr/>
        </p:nvGrpSpPr>
        <p:grpSpPr bwMode="auto">
          <a:xfrm>
            <a:off x="6470650" y="4389438"/>
            <a:ext cx="1924048" cy="760412"/>
            <a:chOff x="4070" y="2765"/>
            <a:chExt cx="1122" cy="479"/>
          </a:xfrm>
          <a:solidFill>
            <a:schemeClr val="tx2">
              <a:lumMod val="75000"/>
            </a:schemeClr>
          </a:solidFill>
        </p:grpSpPr>
        <p:sp>
          <p:nvSpPr>
            <p:cNvPr id="24693" name="Rectangle 159">
              <a:extLst>
                <a:ext uri="{FF2B5EF4-FFF2-40B4-BE49-F238E27FC236}">
                  <a16:creationId xmlns:a16="http://schemas.microsoft.com/office/drawing/2014/main" id="{B87CC1DE-353A-4F03-B198-1FFC910B3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765"/>
              <a:ext cx="1122" cy="47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94" name="Rectangle 160">
              <a:extLst>
                <a:ext uri="{FF2B5EF4-FFF2-40B4-BE49-F238E27FC236}">
                  <a16:creationId xmlns:a16="http://schemas.microsoft.com/office/drawing/2014/main" id="{706DEA58-2EBB-46FE-8FD2-EA97BE007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765"/>
              <a:ext cx="1122" cy="47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53" name="Rectangle 162">
            <a:extLst>
              <a:ext uri="{FF2B5EF4-FFF2-40B4-BE49-F238E27FC236}">
                <a16:creationId xmlns:a16="http://schemas.microsoft.com/office/drawing/2014/main" id="{A5138903-D45B-4254-8B76-1711F99E8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519613"/>
            <a:ext cx="1917700" cy="50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FINANCE/ADMIN SECTION CHIEF (FSC)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- Deputy(ies)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54" name="Group 167">
            <a:extLst>
              <a:ext uri="{FF2B5EF4-FFF2-40B4-BE49-F238E27FC236}">
                <a16:creationId xmlns:a16="http://schemas.microsoft.com/office/drawing/2014/main" id="{666B8916-DA3F-4F06-9696-B091451ADD0A}"/>
              </a:ext>
            </a:extLst>
          </p:cNvPr>
          <p:cNvGrpSpPr>
            <a:grpSpLocks/>
          </p:cNvGrpSpPr>
          <p:nvPr/>
        </p:nvGrpSpPr>
        <p:grpSpPr bwMode="auto">
          <a:xfrm>
            <a:off x="351542" y="4389438"/>
            <a:ext cx="2154764" cy="760412"/>
            <a:chOff x="463" y="2765"/>
            <a:chExt cx="1122" cy="479"/>
          </a:xfrm>
          <a:solidFill>
            <a:schemeClr val="tx2">
              <a:lumMod val="75000"/>
            </a:schemeClr>
          </a:solidFill>
        </p:grpSpPr>
        <p:sp>
          <p:nvSpPr>
            <p:cNvPr id="24691" name="Rectangle 165">
              <a:extLst>
                <a:ext uri="{FF2B5EF4-FFF2-40B4-BE49-F238E27FC236}">
                  <a16:creationId xmlns:a16="http://schemas.microsoft.com/office/drawing/2014/main" id="{AAB4BE38-E2C0-49EC-847B-3B2E4C4FA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" y="2765"/>
              <a:ext cx="1122" cy="47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92" name="Rectangle 166">
              <a:extLst>
                <a:ext uri="{FF2B5EF4-FFF2-40B4-BE49-F238E27FC236}">
                  <a16:creationId xmlns:a16="http://schemas.microsoft.com/office/drawing/2014/main" id="{77242E1E-5A53-4D06-AFCC-6B060A5B2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" y="2765"/>
              <a:ext cx="1122" cy="47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655" name="Group 179">
            <a:extLst>
              <a:ext uri="{FF2B5EF4-FFF2-40B4-BE49-F238E27FC236}">
                <a16:creationId xmlns:a16="http://schemas.microsoft.com/office/drawing/2014/main" id="{F58DB803-5E1B-439D-9FD8-4502AD928FD7}"/>
              </a:ext>
            </a:extLst>
          </p:cNvPr>
          <p:cNvGrpSpPr>
            <a:grpSpLocks/>
          </p:cNvGrpSpPr>
          <p:nvPr/>
        </p:nvGrpSpPr>
        <p:grpSpPr bwMode="auto">
          <a:xfrm>
            <a:off x="2628691" y="4389438"/>
            <a:ext cx="1865522" cy="760412"/>
            <a:chOff x="1704" y="2765"/>
            <a:chExt cx="1121" cy="479"/>
          </a:xfrm>
          <a:solidFill>
            <a:schemeClr val="tx2">
              <a:lumMod val="75000"/>
            </a:schemeClr>
          </a:solidFill>
        </p:grpSpPr>
        <p:sp>
          <p:nvSpPr>
            <p:cNvPr id="24689" name="Rectangle 177">
              <a:extLst>
                <a:ext uri="{FF2B5EF4-FFF2-40B4-BE49-F238E27FC236}">
                  <a16:creationId xmlns:a16="http://schemas.microsoft.com/office/drawing/2014/main" id="{DEFCC3A6-9C93-4D94-AFDC-ECEAB267D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2765"/>
              <a:ext cx="1121" cy="47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90" name="Rectangle 178">
              <a:extLst>
                <a:ext uri="{FF2B5EF4-FFF2-40B4-BE49-F238E27FC236}">
                  <a16:creationId xmlns:a16="http://schemas.microsoft.com/office/drawing/2014/main" id="{1D37EB39-997C-44C0-9A27-5CF36D68A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2765"/>
              <a:ext cx="1121" cy="47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56" name="Rectangle 180">
            <a:extLst>
              <a:ext uri="{FF2B5EF4-FFF2-40B4-BE49-F238E27FC236}">
                <a16:creationId xmlns:a16="http://schemas.microsoft.com/office/drawing/2014/main" id="{55879502-9976-4A9B-B8CA-34491F93D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4313" y="4527550"/>
            <a:ext cx="1744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PLANNING SECTION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CHIEF (PSC)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 Deputy(ies)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grpSp>
        <p:nvGrpSpPr>
          <p:cNvPr id="24657" name="Group 191">
            <a:extLst>
              <a:ext uri="{FF2B5EF4-FFF2-40B4-BE49-F238E27FC236}">
                <a16:creationId xmlns:a16="http://schemas.microsoft.com/office/drawing/2014/main" id="{B893A86C-76AA-4172-BB8E-D0773A050E2A}"/>
              </a:ext>
            </a:extLst>
          </p:cNvPr>
          <p:cNvGrpSpPr>
            <a:grpSpLocks/>
          </p:cNvGrpSpPr>
          <p:nvPr/>
        </p:nvGrpSpPr>
        <p:grpSpPr bwMode="auto">
          <a:xfrm>
            <a:off x="4595813" y="4389438"/>
            <a:ext cx="1779587" cy="760412"/>
            <a:chOff x="2889" y="2765"/>
            <a:chExt cx="1121" cy="479"/>
          </a:xfrm>
          <a:solidFill>
            <a:schemeClr val="tx2">
              <a:lumMod val="75000"/>
            </a:schemeClr>
          </a:solidFill>
        </p:grpSpPr>
        <p:sp>
          <p:nvSpPr>
            <p:cNvPr id="24687" name="Rectangle 189">
              <a:extLst>
                <a:ext uri="{FF2B5EF4-FFF2-40B4-BE49-F238E27FC236}">
                  <a16:creationId xmlns:a16="http://schemas.microsoft.com/office/drawing/2014/main" id="{CBFAA7B2-3A0F-402D-98EB-F06FD050B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765"/>
              <a:ext cx="1121" cy="479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88" name="Rectangle 190">
              <a:extLst>
                <a:ext uri="{FF2B5EF4-FFF2-40B4-BE49-F238E27FC236}">
                  <a16:creationId xmlns:a16="http://schemas.microsoft.com/office/drawing/2014/main" id="{91DFC53C-2E52-4E26-800B-51E8AB439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765"/>
              <a:ext cx="1121" cy="479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658" name="Rectangle 192">
            <a:extLst>
              <a:ext uri="{FF2B5EF4-FFF2-40B4-BE49-F238E27FC236}">
                <a16:creationId xmlns:a16="http://schemas.microsoft.com/office/drawing/2014/main" id="{73E1973F-FDF4-43B8-84FE-88899A1E4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038" y="4502150"/>
            <a:ext cx="1744662" cy="50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LOGISTICS SECTION CHIEF (LSC)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100" b="1" dirty="0">
                <a:solidFill>
                  <a:schemeClr val="bg1"/>
                </a:solidFill>
              </a:rPr>
              <a:t>- Deputy(ies)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59" name="Line 194">
            <a:extLst>
              <a:ext uri="{FF2B5EF4-FFF2-40B4-BE49-F238E27FC236}">
                <a16:creationId xmlns:a16="http://schemas.microsoft.com/office/drawing/2014/main" id="{5E51901F-6EA6-4793-8872-F25357D2EB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04950" y="4243388"/>
            <a:ext cx="0" cy="14605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60" name="Line 196">
            <a:extLst>
              <a:ext uri="{FF2B5EF4-FFF2-40B4-BE49-F238E27FC236}">
                <a16:creationId xmlns:a16="http://schemas.microsoft.com/office/drawing/2014/main" id="{E170FFAF-07F0-4868-BCB2-90C2496E1DA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6238" y="4237038"/>
            <a:ext cx="0" cy="15240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61" name="Line 197">
            <a:extLst>
              <a:ext uri="{FF2B5EF4-FFF2-40B4-BE49-F238E27FC236}">
                <a16:creationId xmlns:a16="http://schemas.microsoft.com/office/drawing/2014/main" id="{F652BBBF-C6CD-44B2-9E68-A1F9D65D968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2663" y="4237038"/>
            <a:ext cx="0" cy="15240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64" name="Line 203">
            <a:extLst>
              <a:ext uri="{FF2B5EF4-FFF2-40B4-BE49-F238E27FC236}">
                <a16:creationId xmlns:a16="http://schemas.microsoft.com/office/drawing/2014/main" id="{A8A63C64-997E-4B16-B367-E8BE64511B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7188" y="5470525"/>
            <a:ext cx="133350" cy="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67" name="Group 207">
            <a:extLst>
              <a:ext uri="{FF2B5EF4-FFF2-40B4-BE49-F238E27FC236}">
                <a16:creationId xmlns:a16="http://schemas.microsoft.com/office/drawing/2014/main" id="{75B6DD46-742C-4501-9048-A7F36C6E81BB}"/>
              </a:ext>
            </a:extLst>
          </p:cNvPr>
          <p:cNvGrpSpPr>
            <a:grpSpLocks/>
          </p:cNvGrpSpPr>
          <p:nvPr/>
        </p:nvGrpSpPr>
        <p:grpSpPr bwMode="auto">
          <a:xfrm>
            <a:off x="5217947" y="5387976"/>
            <a:ext cx="534988" cy="249237"/>
            <a:chOff x="3504" y="3362"/>
            <a:chExt cx="337" cy="157"/>
          </a:xfrm>
          <a:solidFill>
            <a:srgbClr val="2860A4"/>
          </a:solidFill>
        </p:grpSpPr>
        <p:sp>
          <p:nvSpPr>
            <p:cNvPr id="24685" name="Rectangle 205">
              <a:extLst>
                <a:ext uri="{FF2B5EF4-FFF2-40B4-BE49-F238E27FC236}">
                  <a16:creationId xmlns:a16="http://schemas.microsoft.com/office/drawing/2014/main" id="{E5CB8E9A-86D3-4175-8716-FB15C42F5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3362"/>
              <a:ext cx="337" cy="157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86" name="Rectangle 206">
              <a:extLst>
                <a:ext uri="{FF2B5EF4-FFF2-40B4-BE49-F238E27FC236}">
                  <a16:creationId xmlns:a16="http://schemas.microsoft.com/office/drawing/2014/main" id="{41420FB0-36CD-4EFF-B91D-E9DC556BE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3362"/>
              <a:ext cx="337" cy="157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Rectangle 208">
            <a:extLst>
              <a:ext uri="{FF2B5EF4-FFF2-40B4-BE49-F238E27FC236}">
                <a16:creationId xmlns:a16="http://schemas.microsoft.com/office/drawing/2014/main" id="{18E5D86F-1BFF-4AAF-9712-14758A941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173" y="5440998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Units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70" name="Line 216">
            <a:extLst>
              <a:ext uri="{FF2B5EF4-FFF2-40B4-BE49-F238E27FC236}">
                <a16:creationId xmlns:a16="http://schemas.microsoft.com/office/drawing/2014/main" id="{471FA407-F221-4A02-ACF0-3045EA2B61F6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0763" y="5154613"/>
            <a:ext cx="0" cy="334962"/>
          </a:xfrm>
          <a:prstGeom prst="line">
            <a:avLst/>
          </a:prstGeom>
          <a:noFill/>
          <a:ln w="17463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69" name="Line 215">
            <a:extLst>
              <a:ext uri="{FF2B5EF4-FFF2-40B4-BE49-F238E27FC236}">
                <a16:creationId xmlns:a16="http://schemas.microsoft.com/office/drawing/2014/main" id="{FEB38A42-A41B-4DF1-BDC8-08C4179F9E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0763" y="5470525"/>
            <a:ext cx="133350" cy="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72" name="Group 219">
            <a:extLst>
              <a:ext uri="{FF2B5EF4-FFF2-40B4-BE49-F238E27FC236}">
                <a16:creationId xmlns:a16="http://schemas.microsoft.com/office/drawing/2014/main" id="{091B689D-603F-4D9A-8A94-B02CADE2DC11}"/>
              </a:ext>
            </a:extLst>
          </p:cNvPr>
          <p:cNvGrpSpPr>
            <a:grpSpLocks/>
          </p:cNvGrpSpPr>
          <p:nvPr/>
        </p:nvGrpSpPr>
        <p:grpSpPr bwMode="auto">
          <a:xfrm>
            <a:off x="3284538" y="5387976"/>
            <a:ext cx="536575" cy="249237"/>
            <a:chOff x="2321" y="3362"/>
            <a:chExt cx="338" cy="157"/>
          </a:xfrm>
          <a:solidFill>
            <a:srgbClr val="2860A4"/>
          </a:solidFill>
        </p:grpSpPr>
        <p:sp>
          <p:nvSpPr>
            <p:cNvPr id="24683" name="Rectangle 217">
              <a:extLst>
                <a:ext uri="{FF2B5EF4-FFF2-40B4-BE49-F238E27FC236}">
                  <a16:creationId xmlns:a16="http://schemas.microsoft.com/office/drawing/2014/main" id="{3C759EDB-3FC2-49D6-A54A-E6F3E1AEB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" y="3362"/>
              <a:ext cx="338" cy="157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84" name="Rectangle 218">
              <a:extLst>
                <a:ext uri="{FF2B5EF4-FFF2-40B4-BE49-F238E27FC236}">
                  <a16:creationId xmlns:a16="http://schemas.microsoft.com/office/drawing/2014/main" id="{09DCACAD-895A-49C4-BB0D-65E27AC91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" y="3362"/>
              <a:ext cx="338" cy="157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5" name="Rectangle 220">
            <a:extLst>
              <a:ext uri="{FF2B5EF4-FFF2-40B4-BE49-F238E27FC236}">
                <a16:creationId xmlns:a16="http://schemas.microsoft.com/office/drawing/2014/main" id="{1C8F0747-8980-4073-A738-B1884A54A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6613" y="5430838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Units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74" name="Rectangle 226">
            <a:extLst>
              <a:ext uri="{FF2B5EF4-FFF2-40B4-BE49-F238E27FC236}">
                <a16:creationId xmlns:a16="http://schemas.microsoft.com/office/drawing/2014/main" id="{CED8825A-B9F1-4956-BA7E-3B050C79A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4275" y="5389563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Units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75" name="Line 227">
            <a:extLst>
              <a:ext uri="{FF2B5EF4-FFF2-40B4-BE49-F238E27FC236}">
                <a16:creationId xmlns:a16="http://schemas.microsoft.com/office/drawing/2014/main" id="{DEB56302-D375-48F0-BD93-B007E6D27950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3613" y="5470525"/>
            <a:ext cx="134937" cy="0"/>
          </a:xfrm>
          <a:prstGeom prst="lin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78" name="Group 231">
            <a:extLst>
              <a:ext uri="{FF2B5EF4-FFF2-40B4-BE49-F238E27FC236}">
                <a16:creationId xmlns:a16="http://schemas.microsoft.com/office/drawing/2014/main" id="{BA5E9746-C80E-4730-905F-889E38600B14}"/>
              </a:ext>
            </a:extLst>
          </p:cNvPr>
          <p:cNvGrpSpPr>
            <a:grpSpLocks/>
          </p:cNvGrpSpPr>
          <p:nvPr/>
        </p:nvGrpSpPr>
        <p:grpSpPr bwMode="auto">
          <a:xfrm>
            <a:off x="7170259" y="5387976"/>
            <a:ext cx="536575" cy="249237"/>
            <a:chOff x="4686" y="3362"/>
            <a:chExt cx="338" cy="157"/>
          </a:xfrm>
          <a:solidFill>
            <a:srgbClr val="2860A4"/>
          </a:solidFill>
        </p:grpSpPr>
        <p:sp>
          <p:nvSpPr>
            <p:cNvPr id="24681" name="Rectangle 229">
              <a:extLst>
                <a:ext uri="{FF2B5EF4-FFF2-40B4-BE49-F238E27FC236}">
                  <a16:creationId xmlns:a16="http://schemas.microsoft.com/office/drawing/2014/main" id="{5687CF2E-4B94-4F13-820A-02E6F5BD6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" y="3362"/>
              <a:ext cx="338" cy="157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682" name="Rectangle 230">
              <a:extLst>
                <a:ext uri="{FF2B5EF4-FFF2-40B4-BE49-F238E27FC236}">
                  <a16:creationId xmlns:a16="http://schemas.microsoft.com/office/drawing/2014/main" id="{29D6E562-AF84-43AB-AABD-EAEEF0B49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" y="3362"/>
              <a:ext cx="338" cy="157"/>
            </a:xfrm>
            <a:prstGeom prst="rect">
              <a:avLst/>
            </a:prstGeom>
            <a:grpFill/>
            <a:ln w="7938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US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Rectangle 232">
            <a:extLst>
              <a:ext uri="{FF2B5EF4-FFF2-40B4-BE49-F238E27FC236}">
                <a16:creationId xmlns:a16="http://schemas.microsoft.com/office/drawing/2014/main" id="{8B6966C9-B6BE-4C84-A612-D9FF42928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0908" y="5419090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Units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79" name="Rectangle 241">
            <a:extLst>
              <a:ext uri="{FF2B5EF4-FFF2-40B4-BE49-F238E27FC236}">
                <a16:creationId xmlns:a16="http://schemas.microsoft.com/office/drawing/2014/main" id="{5A368621-63E1-440C-B760-BFD1A7719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006" y="4527550"/>
            <a:ext cx="18494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OPERATIONS SECTION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CHIEF (OSC)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100" b="1" dirty="0">
                <a:solidFill>
                  <a:schemeClr val="bg1"/>
                </a:solidFill>
              </a:rPr>
              <a:t>- Deputy(ies) 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4680" name="Line 194">
            <a:extLst>
              <a:ext uri="{FF2B5EF4-FFF2-40B4-BE49-F238E27FC236}">
                <a16:creationId xmlns:a16="http://schemas.microsoft.com/office/drawing/2014/main" id="{A7920D16-9B0B-426C-A59A-747A33BA5F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33775" y="4259263"/>
            <a:ext cx="0" cy="146050"/>
          </a:xfrm>
          <a:prstGeom prst="line">
            <a:avLst/>
          </a:prstGeom>
          <a:noFill/>
          <a:ln w="17526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5AACCE11-534A-4A55-9B5D-43F98CE78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C3FF1E9-6E49-4ACE-9BB8-2B033D3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620" y="365130"/>
            <a:ext cx="8410669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Kinds of Incidents That May Benefit  From an AHIMT Response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E00FA31-8906-457E-8CC7-4A61469B6C6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Natural disasters.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Terrorist incidents.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Train derailments, aircraft incidents, and other more complex accidents.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Civil unrest.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Planned events.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Planned exercises.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4D43A-6C4D-4CC6-AAE6-21A4EEC4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C3FF1E9-6E49-4ACE-9BB8-2B033D3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620" y="365130"/>
            <a:ext cx="8410669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How an AHIMT is Credentialed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E00FA31-8906-457E-8CC7-4A61469B6C6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ICS qualifications and credentialing are performance based.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Best Practices and guidelines are found in the National Qualifications System (NQS) and the All-Hazards Incident Management Team Association (AHIMTA) Qualifications and Credentialing Guides.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The Authority Having Jurisdiction (AHJ) determines the specific procedures to implement credentialing.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4D43A-6C4D-4CC6-AAE6-21A4EEC4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USFA Type 3 All-Hazards Incident Management Team Introduction | </a:t>
            </a:r>
            <a:fld id="{EC0D08FA-1B7E-4CDC-967E-62046F2D2CD1}" type="slidenum">
              <a:rPr kumimoji="0" lang="en-US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50595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C3FF1E9-6E49-4ACE-9BB8-2B033D3E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620" y="365130"/>
            <a:ext cx="8410669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How an AHIMT is Credentialed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E00FA31-8906-457E-8CC7-4A61469B6C6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20129" y="1427418"/>
            <a:ext cx="8201084" cy="4200384"/>
          </a:xfrm>
        </p:spPr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en-US" sz="2800" dirty="0">
              <a:solidFill>
                <a:srgbClr val="2C3E50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en-US" sz="2800" dirty="0">
              <a:solidFill>
                <a:srgbClr val="2C3E50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en-US" sz="2800" dirty="0">
              <a:solidFill>
                <a:srgbClr val="2C3E50"/>
              </a:solidFill>
            </a:endParaRPr>
          </a:p>
          <a:p>
            <a:pPr eaLnBrk="1" hangingPunct="1"/>
            <a:endParaRPr lang="en-US" altLang="en-US" sz="2800" dirty="0">
              <a:solidFill>
                <a:srgbClr val="2C3E50"/>
              </a:solidFill>
            </a:endParaRPr>
          </a:p>
          <a:p>
            <a:pPr eaLnBrk="1" hangingPunct="1"/>
            <a:endParaRPr lang="en-US" altLang="en-US" sz="1200" dirty="0">
              <a:solidFill>
                <a:srgbClr val="2C3E50"/>
              </a:solidFill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Baseline NIMS Training is in the NIMS Training Plan.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Requirements for each position are provided in the FEMA 509 or the AHIMTA </a:t>
            </a:r>
            <a:r>
              <a:rPr lang="en-US" altLang="en-US" sz="2800" dirty="0" err="1">
                <a:solidFill>
                  <a:srgbClr val="2C3E50"/>
                </a:solidFill>
              </a:rPr>
              <a:t>IIMQS</a:t>
            </a:r>
            <a:r>
              <a:rPr lang="en-US" altLang="en-US" sz="2800" dirty="0">
                <a:solidFill>
                  <a:srgbClr val="2C3E50"/>
                </a:solidFill>
              </a:rPr>
              <a:t> documents</a:t>
            </a:r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4D43A-6C4D-4CC6-AAE6-21A4EEC4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USFA Type 3 All-Hazards Incident Management Team Introduction | </a:t>
            </a:r>
            <a:fld id="{EC0D08FA-1B7E-4CDC-967E-62046F2D2CD1}" type="slidenum">
              <a:rPr kumimoji="0" lang="en-US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DF8EE5-06CF-4C3E-A80D-F1C2D888EA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112" y="1489532"/>
            <a:ext cx="7985760" cy="2069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D1BE71-C2B6-45BC-A048-6B6400BCD908}"/>
              </a:ext>
            </a:extLst>
          </p:cNvPr>
          <p:cNvSpPr txBox="1"/>
          <p:nvPr/>
        </p:nvSpPr>
        <p:spPr>
          <a:xfrm>
            <a:off x="4444180" y="2782529"/>
            <a:ext cx="2851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4C3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Preferred progression</a:t>
            </a:r>
          </a:p>
        </p:txBody>
      </p:sp>
    </p:spTree>
    <p:extLst>
      <p:ext uri="{BB962C8B-B14F-4D97-AF65-F5344CB8AC3E}">
        <p14:creationId xmlns:p14="http://schemas.microsoft.com/office/powerpoint/2010/main" val="368801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484BDED2-4651-498E-B2E1-E7A164963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Unit Objectives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3FD7B9F-58B1-40B4-8533-66D1AD71E1B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Describe the goals, objectives, and expectations of the course.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Identify basic characteristics of a Type 3 All-Hazards Incident Management Team (AHIMT).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29994B-857A-4AE7-9EC8-8DB326905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428B0E88-2A40-4407-8DFC-77225EA37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Factors Influencing Response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AC1FB95D-21DA-4886-9194-72E8190CF42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Human Health and Safety.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Information Management.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Political Environment.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Stakeholder Support.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Economy.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Organization.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Operational Environment.</a:t>
            </a:r>
          </a:p>
          <a:p>
            <a:pPr eaLnBrk="1" hangingPunct="1"/>
            <a:endParaRPr lang="en-US" altLang="en-US" sz="3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B95D1-9A62-4227-8853-285BB37D9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D1A81C8-A842-48E2-B703-0E4D7FC39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Objectives Review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1E74317A-CB8A-4AF6-BC36-BEDE8333CB4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61" y="1427418"/>
            <a:ext cx="8182164" cy="4200384"/>
          </a:xfrm>
        </p:spPr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Describe the goals, objectives, and expectations of the course.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Identify basic characteristics of a Type 3 AHIMT.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F8658A-8931-44F2-84A4-79E016E18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66103D0-4EFC-4B5D-BDC1-0B3261270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Course Materials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6CFB787C-97C0-4744-8A6C-08F3A8D211E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rgbClr val="1FAA43"/>
                </a:solidFill>
              </a:rPr>
              <a:t>Every student should have a Student Manual (SM) that includes:</a:t>
            </a:r>
          </a:p>
          <a:p>
            <a:pPr marL="911225" lvl="1" indent="-457200"/>
            <a:r>
              <a:rPr lang="en-US" altLang="en-US" dirty="0"/>
              <a:t>Four units.</a:t>
            </a:r>
          </a:p>
          <a:p>
            <a:pPr marL="911225" lvl="1" indent="-457200"/>
            <a:r>
              <a:rPr lang="en-US" altLang="en-US" dirty="0"/>
              <a:t>Supplemental material.</a:t>
            </a:r>
          </a:p>
          <a:p>
            <a:pPr marL="911225" lvl="1" indent="-457200"/>
            <a:r>
              <a:rPr lang="en-US" altLang="en-US" dirty="0"/>
              <a:t>At a Glance Guides.</a:t>
            </a:r>
          </a:p>
          <a:p>
            <a:pPr marL="911225" lvl="1" indent="-457200"/>
            <a:r>
              <a:rPr lang="en-US" altLang="en-US" dirty="0"/>
              <a:t>Glossary/Acronyms.</a:t>
            </a:r>
          </a:p>
          <a:p>
            <a:pPr marL="911225" lvl="1" indent="-457200"/>
            <a:r>
              <a:rPr lang="en-US" altLang="en-US" dirty="0"/>
              <a:t>Appendices. </a:t>
            </a:r>
          </a:p>
          <a:p>
            <a:pPr lvl="2"/>
            <a:endParaRPr lang="en-US" altLang="en-US" dirty="0"/>
          </a:p>
          <a:p>
            <a:pPr lvl="2"/>
            <a:endParaRPr lang="en-US" altLang="en-US" dirty="0"/>
          </a:p>
          <a:p>
            <a:pPr marL="0" indent="0"/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737F99-E282-4CB7-B305-6A9A34C4E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4FACAC6D-3499-4804-AA90-E71F17D9E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Administrative Details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46659C65-5549-4FF4-A380-BE663908C7A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Attendance.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Promptness.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2C3E50"/>
                </a:solidFill>
              </a:rPr>
              <a:t>Participation.</a:t>
            </a:r>
          </a:p>
          <a:p>
            <a:pPr eaLnBrk="1" hangingPunct="1"/>
            <a:endParaRPr lang="en-US" altLang="en-US" sz="2800" dirty="0"/>
          </a:p>
        </p:txBody>
      </p:sp>
      <p:sp>
        <p:nvSpPr>
          <p:cNvPr id="12292" name="TextBox 7">
            <a:extLst>
              <a:ext uri="{FF2B5EF4-FFF2-40B4-BE49-F238E27FC236}">
                <a16:creationId xmlns:a16="http://schemas.microsoft.com/office/drawing/2014/main" id="{18C6DE85-FF34-404F-8B9F-32BB5296C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3292475"/>
            <a:ext cx="2578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i="1" dirty="0">
                <a:solidFill>
                  <a:srgbClr val="E74C3C"/>
                </a:solidFill>
              </a:rPr>
              <a:t>Please turn off your electronic devices or  set to vibrate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41A5F5-E4B0-4EEC-AAB3-88058879C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A1979E7-14A7-4D6B-9137-EA0790AA4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Facility Details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C66593BA-30A2-4764-81F7-65852D96A21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Classroom access.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Restrooms.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Break area.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Emergency exits.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Security measures and evacuation procedures.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2165E7-1E30-49EA-B5BC-9987E277A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022B40C-272F-4F83-990B-DC92CA3D1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Course Agenda</a:t>
            </a:r>
          </a:p>
        </p:txBody>
      </p:sp>
      <p:graphicFrame>
        <p:nvGraphicFramePr>
          <p:cNvPr id="12331" name="Group 43">
            <a:extLst>
              <a:ext uri="{FF2B5EF4-FFF2-40B4-BE49-F238E27FC236}">
                <a16:creationId xmlns:a16="http://schemas.microsoft.com/office/drawing/2014/main" id="{D80CC164-10AF-4FA8-8378-B85ACDAACF2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63129459"/>
              </p:ext>
            </p:extLst>
          </p:nvPr>
        </p:nvGraphicFramePr>
        <p:xfrm>
          <a:off x="628650" y="1427163"/>
          <a:ext cx="7886700" cy="3578228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1879283198"/>
                    </a:ext>
                  </a:extLst>
                </a:gridCol>
                <a:gridCol w="5396180">
                  <a:extLst>
                    <a:ext uri="{9D8B030D-6E8A-4147-A177-3AD203B41FA5}">
                      <a16:colId xmlns:a16="http://schemas.microsoft.com/office/drawing/2014/main" val="3663025109"/>
                    </a:ext>
                  </a:extLst>
                </a:gridCol>
                <a:gridCol w="1906320">
                  <a:extLst>
                    <a:ext uri="{9D8B030D-6E8A-4147-A177-3AD203B41FA5}">
                      <a16:colId xmlns:a16="http://schemas.microsoft.com/office/drawing/2014/main" val="491434597"/>
                    </a:ext>
                  </a:extLst>
                </a:gridCol>
              </a:tblGrid>
              <a:tr h="5016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Day</a:t>
                      </a:r>
                    </a:p>
                  </a:txBody>
                  <a:tcPr marL="87630" marR="8763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Course Unit </a:t>
                      </a:r>
                    </a:p>
                  </a:txBody>
                  <a:tcPr marL="87630" marR="8763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 marL="87630" marR="8763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942198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1: Course Overview and Introduction.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 hours, 00 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060799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2: Leadership and Team Dynamics.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hours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, 45 </a:t>
                      </a: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224813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3: The All-Hazards Planning Cycle.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 hours, 15 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546084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3: The All-Hazards Planning Cycle (continued).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 hours, 15 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920085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3: Activity 3.8 Cypress tornado.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 hours, 30 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943433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87630" marR="8763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Unit 4: Simulation.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Wingdings" panose="05000000000000000000" pitchFamily="2" charset="2"/>
                        <a:defRPr sz="200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anose="02070309020205020404" pitchFamily="49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6 hours, 30 min</a:t>
                      </a:r>
                    </a:p>
                  </a:txBody>
                  <a:tcPr marL="87630" marR="876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F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0652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65F2D8-3A9A-4AB2-B5FE-1D9D186BC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USFA Type 3 All-Hazards Incident Management Team Introduction | </a:t>
            </a:r>
            <a:fld id="{EC0D08FA-1B7E-4CDC-967E-62046F2D2CD1}" type="slidenum">
              <a:rPr kumimoji="0" lang="en-US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ACC4BBB-8D4D-451A-A354-AC9D3181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Course Purpose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D0B3061-A083-4C17-990A-EA893851CB7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25101" y="1454579"/>
            <a:ext cx="8084745" cy="4200384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2800" dirty="0">
                <a:solidFill>
                  <a:srgbClr val="2C3E50"/>
                </a:solidFill>
              </a:rPr>
              <a:t>Upon completion of this course, students will be able to understand and participate in, at the entry level, the management and planning processes used by Type 3 AHIMT.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A8A1E7-253A-4A62-B0FC-B8E08AE4E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CD077CB-87AD-4864-8448-0F3458217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Introductions</a:t>
            </a:r>
            <a:endParaRPr lang="en-US" altLang="en-US" sz="1800" dirty="0"/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F0DE77CC-C70E-4EB4-B11E-31D960C86BE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Instructors.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2C3E50"/>
                </a:solidFill>
              </a:rPr>
              <a:t>Mentors.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3EF41-F016-47B6-97AC-B2AA2A3F6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C833F80-BE1B-450D-82F1-99FF36E27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Course Objectives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57EB5FF-4796-42E1-8DF3-C63601B74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Identify major characteristics of a Type 3 AHIMT.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Apply principles of teamwork and leadership.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Understand the components of the All-Hazards Planning Cycle.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2C3E50"/>
                </a:solidFill>
              </a:rPr>
              <a:t>Perform basic tasks associated with each position on a Type 3 AHIMT.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68A164-FD75-4DAF-9217-BEE2A17AA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USFA Type 3 All-Hazards Incident Management Team Introduction | </a:t>
            </a:r>
            <a:fld id="{EC0D08FA-1B7E-4CDC-967E-62046F2D2CD1}" type="slidenum">
              <a:rPr lang="en-US" smtClean="0"/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Unit 4&amp;quot;&quot;/&gt;&lt;property id=&quot;20307&quot; value=&quot;256&quot;/&gt;&lt;/object&gt;&lt;object type=&quot;3&quot; unique_id=&quot;10074&quot;&gt;&lt;property id=&quot;20148&quot; value=&quot;5&quot;/&gt;&lt;property id=&quot;20300&quot; value=&quot;Slide 2 - &amp;quot;Slide Title&amp;quot;&quot;/&gt;&lt;property id=&quot;20307&quot; value=&quot;257&quot;/&gt;&lt;/object&gt;&lt;object type=&quot;3&quot; unique_id=&quot;10075&quot;&gt;&lt;property id=&quot;20148&quot; value=&quot;5&quot;/&gt;&lt;property id=&quot;20300&quot; value=&quot;Slide 3 - &amp;quot;EXERCISE TITLE&amp;quot;&quot;/&gt;&lt;property id=&quot;20307&quot; value=&quot;258&quot;/&gt;&lt;/object&gt;&lt;object type=&quot;3&quot; unique_id=&quot;10076&quot;&gt;&lt;property id=&quot;20148&quot; value=&quot;5&quot;/&gt;&lt;property id=&quot;20300&quot; value=&quot;Slide 4 - &amp;quot;Slide Title&amp;quot;&quot;/&gt;&lt;property id=&quot;20307&quot; value=&quot;259&quot;/&gt;&lt;/object&gt;&lt;object type=&quot;3&quot; unique_id=&quot;10077&quot;&gt;&lt;property id=&quot;20148&quot; value=&quot;5&quot;/&gt;&lt;property id=&quot;20300&quot; value=&quot;Slide 5 - &amp;quot;Slide Title&amp;quot;&quot;/&gt;&lt;property id=&quot;20307&quot; value=&quot;260&quot;/&gt;&lt;/object&gt;&lt;object type=&quot;3&quot; unique_id=&quot;10078&quot;&gt;&lt;property id=&quot;20148&quot; value=&quot;5&quot;/&gt;&lt;property id=&quot;20300&quot; value=&quot;Slide 6 - &amp;quot;Slide Title Only&amp;quot;&quot;/&gt;&lt;property id=&quot;20307&quot; value=&quot;261&quot;/&gt;&lt;/object&gt;&lt;object type=&quot;3&quot; unique_id=&quot;10079&quot;&gt;&lt;property id=&quot;20148&quot; value=&quot;5&quot;/&gt;&lt;property id=&quot;20300&quot; value=&quot;Slide 7&quot;/&gt;&lt;property id=&quot;20307&quot; value=&quot;262&quot;/&gt;&lt;/object&gt;&lt;object type=&quot;3&quot; unique_id=&quot;10080&quot;&gt;&lt;property id=&quot;20148&quot; value=&quot;5&quot;/&gt;&lt;property id=&quot;20300&quot; value=&quot;Slide 8 - &amp;quot;Slide Title&amp;quot;&quot;/&gt;&lt;property id=&quot;20307&quot; value=&quot;263&quot;/&gt;&lt;/object&gt;&lt;object type=&quot;3&quot; unique_id=&quot;10081&quot;&gt;&lt;property id=&quot;20148&quot; value=&quot;5&quot;/&gt;&lt;property id=&quot;20300&quot; value=&quot;Slide 9 - &amp;quot;Slide Title&amp;quot;&quot;/&gt;&lt;property id=&quot;20307&quot; value=&quot;264&quot;/&gt;&lt;/object&gt;&lt;object type=&quot;3&quot; unique_id=&quot;10082&quot;&gt;&lt;property id=&quot;20148&quot; value=&quot;5&quot;/&gt;&lt;property id=&quot;20300&quot; value=&quot;Slide 10 - &amp;quot;Slide Title&amp;quot;&quot;/&gt;&lt;property id=&quot;20307&quot; value=&quot;265&quot;/&gt;&lt;/object&gt;&lt;object type=&quot;3&quot; unique_id=&quot;10143&quot;&gt;&lt;property id=&quot;20148&quot; value=&quot;5&quot;/&gt;&lt;property id=&quot;20300&quot; value=&quot;Slide 11 - &amp;quot;Slide Title&amp;quot;&quot;/&gt;&lt;property id=&quot;20307&quot; value=&quot;266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heme/theme1.xml><?xml version="1.0" encoding="utf-8"?>
<a:theme xmlns:a="http://schemas.openxmlformats.org/drawingml/2006/main" name="USFA Style">
  <a:themeElements>
    <a:clrScheme name="USFA Color Pallette">
      <a:dk1>
        <a:srgbClr val="0088CC"/>
      </a:dk1>
      <a:lt1>
        <a:sysClr val="window" lastClr="FFFFFF"/>
      </a:lt1>
      <a:dk2>
        <a:srgbClr val="2C3E50"/>
      </a:dk2>
      <a:lt2>
        <a:srgbClr val="E0E1E1"/>
      </a:lt2>
      <a:accent1>
        <a:srgbClr val="2C3E50"/>
      </a:accent1>
      <a:accent2>
        <a:srgbClr val="E74C3C"/>
      </a:accent2>
      <a:accent3>
        <a:srgbClr val="616E7C"/>
      </a:accent3>
      <a:accent4>
        <a:srgbClr val="0088CC"/>
      </a:accent4>
      <a:accent5>
        <a:srgbClr val="969FA8"/>
      </a:accent5>
      <a:accent6>
        <a:srgbClr val="1FAA43"/>
      </a:accent6>
      <a:hlink>
        <a:srgbClr val="0563C1"/>
      </a:hlink>
      <a:folHlink>
        <a:srgbClr val="954F72"/>
      </a:folHlink>
    </a:clrScheme>
    <a:fontScheme name="USFA-2 Coo Hew">
      <a:majorFont>
        <a:latin typeface="Coo Hew"/>
        <a:ea typeface=""/>
        <a:cs typeface=""/>
      </a:majorFont>
      <a:minorFont>
        <a:latin typeface="Coo H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7E41364-44DE-445F-87AE-89212588F2F2}" vid="{4B7483C7-DF8B-4D04-AA2D-1E9E85490A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1064</Words>
  <Application>Microsoft Office PowerPoint</Application>
  <PresentationFormat>On-screen Show (4:3)</PresentationFormat>
  <Paragraphs>219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Coo Hew</vt:lpstr>
      <vt:lpstr>Open Sans</vt:lpstr>
      <vt:lpstr>USFA Style</vt:lpstr>
      <vt:lpstr>PowerPoint Presentation</vt:lpstr>
      <vt:lpstr>Unit Objectives</vt:lpstr>
      <vt:lpstr>Course Materials</vt:lpstr>
      <vt:lpstr>Administrative Details</vt:lpstr>
      <vt:lpstr>Facility Details</vt:lpstr>
      <vt:lpstr>Course Agenda</vt:lpstr>
      <vt:lpstr>Course Purpose</vt:lpstr>
      <vt:lpstr>Introductions</vt:lpstr>
      <vt:lpstr>Course Objectives</vt:lpstr>
      <vt:lpstr>Instructional Methodology</vt:lpstr>
      <vt:lpstr>Testing and Evaluation Process</vt:lpstr>
      <vt:lpstr>Activity 1-1: Establish Expectations</vt:lpstr>
      <vt:lpstr>What an Incident Management Team Does</vt:lpstr>
      <vt:lpstr>IMT Types</vt:lpstr>
      <vt:lpstr>Who Participates in an AHIMT?</vt:lpstr>
      <vt:lpstr>Typical AHIMT Organizational Structure</vt:lpstr>
      <vt:lpstr>Kinds of Incidents That May Benefit  From an AHIMT Response</vt:lpstr>
      <vt:lpstr>How an AHIMT is Credentialed</vt:lpstr>
      <vt:lpstr>How an AHIMT is Credentialed</vt:lpstr>
      <vt:lpstr>Factors Influencing Response</vt:lpstr>
      <vt:lpstr>Objectives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2019-11-20T18:07:49Z</dcterms:created>
  <dcterms:modified xsi:type="dcterms:W3CDTF">2019-11-20T18:08:57Z</dcterms:modified>
</cp:coreProperties>
</file>