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9" r:id="rId1"/>
  </p:sldMasterIdLst>
  <p:notesMasterIdLst>
    <p:notesMasterId r:id="rId32"/>
  </p:notesMasterIdLst>
  <p:sldIdLst>
    <p:sldId id="256" r:id="rId2"/>
    <p:sldId id="257" r:id="rId3"/>
    <p:sldId id="258" r:id="rId4"/>
    <p:sldId id="279" r:id="rId5"/>
    <p:sldId id="310" r:id="rId6"/>
    <p:sldId id="338" r:id="rId7"/>
    <p:sldId id="309" r:id="rId8"/>
    <p:sldId id="312" r:id="rId9"/>
    <p:sldId id="311" r:id="rId10"/>
    <p:sldId id="313" r:id="rId11"/>
    <p:sldId id="341" r:id="rId12"/>
    <p:sldId id="322" r:id="rId13"/>
    <p:sldId id="261" r:id="rId14"/>
    <p:sldId id="306" r:id="rId15"/>
    <p:sldId id="302" r:id="rId16"/>
    <p:sldId id="300" r:id="rId17"/>
    <p:sldId id="318" r:id="rId18"/>
    <p:sldId id="336" r:id="rId19"/>
    <p:sldId id="344" r:id="rId20"/>
    <p:sldId id="307" r:id="rId21"/>
    <p:sldId id="345" r:id="rId22"/>
    <p:sldId id="271" r:id="rId23"/>
    <p:sldId id="270" r:id="rId24"/>
    <p:sldId id="272" r:id="rId25"/>
    <p:sldId id="339" r:id="rId26"/>
    <p:sldId id="305" r:id="rId27"/>
    <p:sldId id="343" r:id="rId28"/>
    <p:sldId id="340" r:id="rId29"/>
    <p:sldId id="320" r:id="rId30"/>
    <p:sldId id="348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MUxDm0kGJDwxgi2s/xcdnQ==" hashData="OWJkoPz4G7JruwQMpvXrUJIBj7/KK/fscPI4EdN6UjJU6y3jbpyZmlXnUShnLBBwujVVDzlIvwrklqzirIKeYw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E50"/>
    <a:srgbClr val="0088CC"/>
    <a:srgbClr val="1FAA43"/>
    <a:srgbClr val="E0E1E1"/>
    <a:srgbClr val="616E7C"/>
    <a:srgbClr val="E74C3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3" autoAdjust="0"/>
    <p:restoredTop sz="96224" autoAdjust="0"/>
  </p:normalViewPr>
  <p:slideViewPr>
    <p:cSldViewPr showGuides="1">
      <p:cViewPr varScale="1">
        <p:scale>
          <a:sx n="102" d="100"/>
          <a:sy n="102" d="100"/>
        </p:scale>
        <p:origin x="14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6AAA5C92-B4C5-4DF6-BD6F-1A4231AE57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cs typeface="+mn-cs"/>
                <a:sym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2B834B2D-5B2E-4A9A-9CEF-956FF500C4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  <a:cs typeface="+mn-cs"/>
                <a:sym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C249074E-D9DD-4CA1-9B32-B972AF4F19D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6805" name="Rectangle 5">
            <a:extLst>
              <a:ext uri="{FF2B5EF4-FFF2-40B4-BE49-F238E27FC236}">
                <a16:creationId xmlns:a16="http://schemas.microsoft.com/office/drawing/2014/main" id="{7E4E606B-D99F-47B5-AA99-290BC6CB1A8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6806" name="Rectangle 6">
            <a:extLst>
              <a:ext uri="{FF2B5EF4-FFF2-40B4-BE49-F238E27FC236}">
                <a16:creationId xmlns:a16="http://schemas.microsoft.com/office/drawing/2014/main" id="{151BAA8B-9006-4389-9767-FAB3937C7C2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cs typeface="+mn-cs"/>
                <a:sym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6807" name="Rectangle 7">
            <a:extLst>
              <a:ext uri="{FF2B5EF4-FFF2-40B4-BE49-F238E27FC236}">
                <a16:creationId xmlns:a16="http://schemas.microsoft.com/office/drawing/2014/main" id="{872250B6-303F-4743-8856-0F3A4E107B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B46A50B-1285-4585-9844-7FABE854563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46A50B-1285-4585-9844-7FABE8545636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109693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354C6FC3-FB15-4D3D-920E-828DCAB244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64DEEF03-9AF2-4814-8A0C-A61BA295F15F}" type="slidenum">
              <a:rPr lang="en-US" altLang="en-US" smtClean="0">
                <a:solidFill>
                  <a:schemeClr val="tx1"/>
                </a:solidFill>
              </a:rPr>
              <a:pPr/>
              <a:t>15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95855E11-C5D1-4FC0-8288-6805D0EA7B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F129ADC7-DA2F-426F-A104-13641E0F28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6A6AC228-B1D8-429B-8D77-8297177316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C5BE6857-51DF-414F-AE37-4B2CEEB59090}" type="slidenum">
              <a:rPr lang="en-US" altLang="en-US" smtClean="0">
                <a:solidFill>
                  <a:schemeClr val="tx1"/>
                </a:solidFill>
              </a:rPr>
              <a:pPr/>
              <a:t>16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48BD1B14-A434-4978-8D85-C601914513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F96552A3-68A6-422E-9F8C-4BF46B62C9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43B5FA6D-A363-4C67-A4E0-BE85CD07BA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EC039843-BFBF-42EC-A5D8-A93CBE5406E3}" type="slidenum">
              <a:rPr lang="en-US" altLang="en-US" smtClean="0">
                <a:solidFill>
                  <a:schemeClr val="tx1"/>
                </a:solidFill>
              </a:rPr>
              <a:pPr/>
              <a:t>19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6FBE931F-4009-49F6-871B-343F4E01E5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BC8FD176-9182-472E-8D5D-5BB91A769B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6AF5CA4E-C8C1-4EB5-8BC6-96238BDAF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0A0A9B7B-A2DD-4FCC-BCF1-05FD7C1CE6A0}" type="slidenum">
              <a:rPr lang="en-US" altLang="en-US" smtClean="0">
                <a:solidFill>
                  <a:schemeClr val="tx1"/>
                </a:solidFill>
              </a:rPr>
              <a:pPr/>
              <a:t>20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30EF89D8-35FF-416F-BFE2-3AB3637D4C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1800BC64-048E-4E36-8496-3F1E89EE21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61B05970-1011-4EC6-9876-ABF3A80465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134F33BD-6C52-4B1A-A0BE-E046E187FE67}" type="slidenum">
              <a:rPr lang="en-US" altLang="en-US" smtClean="0">
                <a:solidFill>
                  <a:schemeClr val="tx1"/>
                </a:solidFill>
              </a:rPr>
              <a:pPr/>
              <a:t>21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85729831-8B4B-48C5-8CD4-B7F4E959BD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A5A74B70-13E2-4575-82AE-D22395768C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73E1D2D4-C962-415E-94B2-51AA087C9F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E88AA617-2FFB-48C1-ABF0-2C44C7B5F055}" type="slidenum">
              <a:rPr lang="en-US" altLang="en-US" smtClean="0">
                <a:solidFill>
                  <a:schemeClr val="tx1"/>
                </a:solidFill>
              </a:rPr>
              <a:pPr/>
              <a:t>22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85E0D9C2-7577-47BD-A63C-11F989B90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7CE39887-9780-48DB-9157-1500C21433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46A2FEA7-A7BA-4971-A6DC-4850CCC445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76E39CD1-5C89-4C7B-A3C6-869551EB193B}" type="slidenum">
              <a:rPr lang="en-US" altLang="en-US" smtClean="0">
                <a:solidFill>
                  <a:schemeClr val="tx1"/>
                </a:solidFill>
              </a:rPr>
              <a:pPr/>
              <a:t>26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D69B6BB9-B92D-44A8-8DBE-A44C2E3EC0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0F0EA7CA-8E80-437E-9BC1-D77C23FBC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4BC21074-E2D4-45A5-8DB0-37646AFBB4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7E49A951-11AE-4300-8E57-48E97CB83495}" type="slidenum">
              <a:rPr lang="en-US" altLang="en-US" smtClean="0">
                <a:solidFill>
                  <a:schemeClr val="tx1"/>
                </a:solidFill>
              </a:rPr>
              <a:pPr/>
              <a:t>28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E3C5F3D4-30B5-424B-8297-D1549FD872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9D5AC5FB-ECF6-48CB-BD3E-A44708835C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1358284C-4F3E-4082-A55B-0E05727C6A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F7953EEA-7731-463B-B5E8-83D59252F3BC}" type="slidenum">
              <a:rPr lang="en-US" altLang="en-US" smtClean="0">
                <a:solidFill>
                  <a:schemeClr val="tx1"/>
                </a:solidFill>
              </a:rPr>
              <a:pPr/>
              <a:t>29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00653524-44F0-42E6-93E8-8F38225325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4DEF5DA3-39D3-4DC0-8889-3A62E11778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46A50B-1285-4585-9844-7FABE854563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412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46A50B-1285-4585-9844-7FABE854563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57372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D9F561B5-E161-4CC6-81A2-755A53FA90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ADD789C1-DCBA-4D7E-81B2-C7CE9B1937A1}" type="slidenum">
              <a:rPr lang="en-US" altLang="en-US" smtClean="0">
                <a:solidFill>
                  <a:schemeClr val="tx1"/>
                </a:solidFill>
              </a:rPr>
              <a:pPr/>
              <a:t>3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709495B4-4153-489C-85A4-F9F136CB65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94464B77-BA33-46DD-9403-4940BC3F5F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1AC5A542-87A1-4E58-82E6-D7FCFF03D7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6A165B68-A459-46E8-AA71-B49DC21ACFCE}" type="slidenum">
              <a:rPr lang="en-US" altLang="en-US" smtClean="0">
                <a:solidFill>
                  <a:schemeClr val="tx1"/>
                </a:solidFill>
              </a:rPr>
              <a:pPr/>
              <a:t>4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2D326797-3796-464B-A2F6-ADC4CA6986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D24F34A9-B05B-4C7C-ADB4-2D68753277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B884B5B4-95B8-4B3D-BAE4-3C08428B15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A64DC223-60F7-4A0C-973A-9621562A691F}" type="slidenum">
              <a:rPr lang="en-US" altLang="en-US" smtClean="0">
                <a:solidFill>
                  <a:schemeClr val="tx1"/>
                </a:solidFill>
              </a:rPr>
              <a:pPr/>
              <a:t>6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ADC44AA9-7677-44EC-971A-EBFF084E69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AAFE52E6-6E81-4F7D-A85D-EA622BB96C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74C53323-DFF8-433A-8D9D-AFF8174064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CFF8AEE6-847D-4CFF-B8BE-0462E9F06FDC}" type="slidenum">
              <a:rPr lang="en-US" altLang="en-US" smtClean="0">
                <a:solidFill>
                  <a:schemeClr val="tx1"/>
                </a:solidFill>
              </a:rPr>
              <a:pPr/>
              <a:t>7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B8AB9FF6-9AC0-4D37-BCBE-4818F4229C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FB066911-B06E-4696-A808-18EED31904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70B806AA-552D-448C-B139-7F6AAFEF95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120122B5-0EC8-401C-ABC0-33D0A060B903}" type="slidenum">
              <a:rPr lang="en-US" altLang="en-US" smtClean="0">
                <a:solidFill>
                  <a:schemeClr val="tx1"/>
                </a:solidFill>
              </a:rPr>
              <a:pPr/>
              <a:t>9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9595CCD1-A752-4C7F-88AE-3FD3DC6CF3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9383AD6E-C8D8-4C17-A3AC-135EB6DDD9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z="1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E5C8739A-EB95-4732-B65B-34E5CE6922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6D800BDF-B59F-4A6C-B1C6-76DB067ED248}" type="slidenum">
              <a:rPr lang="en-US" altLang="en-US" smtClean="0">
                <a:solidFill>
                  <a:schemeClr val="tx1"/>
                </a:solidFill>
              </a:rPr>
              <a:pPr/>
              <a:t>10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F2921100-B7EA-41CE-87B9-1CBB2D0034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F2B59086-53DA-4652-A475-7A157F8883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75D884DF-B41C-4986-B1E7-CD770A22AB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204907E7-7220-4604-88A3-75272E4DC0B6}" type="slidenum">
              <a:rPr lang="en-US" altLang="en-US" smtClean="0">
                <a:solidFill>
                  <a:schemeClr val="tx1"/>
                </a:solidFill>
              </a:rPr>
              <a:pPr/>
              <a:t>13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89127AEF-1659-4ABB-84BD-8438F2DB63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F006E056-EA7A-4A9E-9C5D-5846941A15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148C43A-88B8-40C8-A9B2-1D9AAED34BD3}"/>
              </a:ext>
            </a:extLst>
          </p:cNvPr>
          <p:cNvSpPr/>
          <p:nvPr userDrawn="1"/>
        </p:nvSpPr>
        <p:spPr>
          <a:xfrm>
            <a:off x="-5" y="3363559"/>
            <a:ext cx="9144000" cy="1645920"/>
          </a:xfrm>
          <a:prstGeom prst="rect">
            <a:avLst/>
          </a:prstGeom>
          <a:solidFill>
            <a:srgbClr val="0088CC"/>
          </a:solidFill>
          <a:ln w="12700" cap="flat" cmpd="sng" algn="ctr">
            <a:solidFill>
              <a:srgbClr val="2C3E50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1342163"/>
          </a:xfrm>
        </p:spPr>
        <p:txBody>
          <a:bodyPr anchor="b">
            <a:noAutofit/>
          </a:bodyPr>
          <a:lstStyle>
            <a:lvl1pPr algn="ctr">
              <a:defRPr sz="3600" b="1">
                <a:solidFill>
                  <a:srgbClr val="2C3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459" y="4147708"/>
            <a:ext cx="8615082" cy="628283"/>
          </a:xfrm>
        </p:spPr>
        <p:txBody>
          <a:bodyPr>
            <a:noAutofit/>
          </a:bodyPr>
          <a:lstStyle>
            <a:lvl1pPr marL="0" indent="0" algn="ctr">
              <a:buNone/>
              <a:defRPr sz="3600" spc="225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214BCF95-0BF7-4325-ABD5-A71A5F4F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74893" y="6492875"/>
            <a:ext cx="6069102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+mn-cs"/>
              </a:rPr>
              <a:t>USFA Type 3 All-Hazards Incident Management Team Introduction</a:t>
            </a:r>
          </a:p>
        </p:txBody>
      </p:sp>
    </p:spTree>
    <p:extLst>
      <p:ext uri="{BB962C8B-B14F-4D97-AF65-F5344CB8AC3E}">
        <p14:creationId xmlns:p14="http://schemas.microsoft.com/office/powerpoint/2010/main" val="359449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200" b="1"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28650" y="1427418"/>
            <a:ext cx="7886700" cy="4200384"/>
          </a:xfrm>
        </p:spPr>
        <p:txBody>
          <a:bodyPr>
            <a:noAutofit/>
          </a:bodyPr>
          <a:lstStyle>
            <a:lvl1pPr marL="0" indent="0">
              <a:buNone/>
              <a:defRPr sz="2600" spc="0" baseline="0">
                <a:solidFill>
                  <a:srgbClr val="2C3E5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0135DE-94CD-4980-B0EE-1DF592332B81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973332D-C2F3-45EC-9413-4896DB0C90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65930" y="6492870"/>
            <a:ext cx="60780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044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628650" y="1426735"/>
            <a:ext cx="7886700" cy="4152900"/>
          </a:xfrm>
        </p:spPr>
        <p:txBody>
          <a:bodyPr/>
          <a:lstStyle>
            <a:lvl1pPr>
              <a:defRPr sz="2800" kern="1200" spc="0" baseline="0">
                <a:solidFill>
                  <a:srgbClr val="2C3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91" indent="-342900">
              <a:buFont typeface="Arial" panose="020B0604020202020204" pitchFamily="34" charset="0"/>
              <a:buChar char="•"/>
              <a:defRPr>
                <a:solidFill>
                  <a:srgbClr val="616E7C"/>
                </a:solidFill>
              </a:defRPr>
            </a:lvl2pPr>
          </a:lstStyle>
          <a:p>
            <a:r>
              <a:rPr lang="en-US" dirty="0"/>
              <a:t>Click icon to add chart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C28D0CF0-607F-475D-ADF0-163320383B5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061449" y="6481861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658CC7-9CB9-4413-887F-1802B000E019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859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2 Leve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877421"/>
          </a:xfrm>
        </p:spPr>
        <p:txBody>
          <a:bodyPr/>
          <a:lstStyle>
            <a:lvl1pPr>
              <a:defRPr>
                <a:solidFill>
                  <a:srgbClr val="2C3E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29691"/>
            <a:ext cx="7886700" cy="4160404"/>
          </a:xfrm>
        </p:spPr>
        <p:txBody>
          <a:bodyPr/>
          <a:lstStyle>
            <a:lvl1pPr>
              <a:defRPr sz="2600" spc="0" baseline="0">
                <a:solidFill>
                  <a:srgbClr val="2C3E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aseline="0">
                <a:solidFill>
                  <a:srgbClr val="616E7C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7520395C-CBA8-4FE4-85EA-5383B4C48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9" y="6492875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03023D8-438C-4F8A-8C0C-58E71C8390E1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3063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Content with 2 Lev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88302"/>
            <a:ext cx="3886200" cy="3938681"/>
          </a:xfrm>
        </p:spPr>
        <p:txBody>
          <a:bodyPr/>
          <a:lstStyle>
            <a:lvl1pPr>
              <a:defRPr sz="2400" baseline="0">
                <a:solidFill>
                  <a:schemeClr val="accent3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defRPr>
            </a:lvl1pPr>
            <a:lvl2pPr marL="514337" indent="-171446">
              <a:buSzPct val="85000"/>
              <a:buFont typeface="Courier New" panose="02070309020205020404" pitchFamily="49" charset="0"/>
              <a:buChar char="o"/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88302"/>
            <a:ext cx="3886200" cy="3938681"/>
          </a:xfrm>
        </p:spPr>
        <p:txBody>
          <a:bodyPr/>
          <a:lstStyle>
            <a:lvl1pPr marL="171446" indent="-171446">
              <a:defRPr lang="en-US" sz="2400" kern="1200" spc="225" baseline="0" dirty="0" smtClean="0">
                <a:solidFill>
                  <a:schemeClr val="accent3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defRPr>
            </a:lvl1pPr>
            <a:lvl2pPr marL="514337" indent="-171446">
              <a:defRPr lang="en-US" sz="2200" kern="1200" dirty="0" smtClean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marL="171446" lvl="0" indent="-171446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marL="171446" lvl="1" indent="-171446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7B37FED0-7A44-41AC-84C4-07A29144A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9" y="6481862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DF18B7F-46DD-41CB-8C2B-653E377BA90E}"/>
              </a:ext>
            </a:extLst>
          </p:cNvPr>
          <p:cNvCxnSpPr/>
          <p:nvPr userDrawn="1"/>
        </p:nvCxnSpPr>
        <p:spPr>
          <a:xfrm>
            <a:off x="628650" y="1290918"/>
            <a:ext cx="7891272" cy="0"/>
          </a:xfrm>
          <a:prstGeom prst="line">
            <a:avLst/>
          </a:prstGeom>
          <a:ln w="15875">
            <a:solidFill>
              <a:srgbClr val="E74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96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4D6A1B-AC09-42C3-AB27-03278CF2C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61449" y="6472900"/>
            <a:ext cx="6082551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1903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7880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23445"/>
            <a:ext cx="7886700" cy="4289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95B2CE-44B0-4C2F-AA84-4EB248C353A4}"/>
              </a:ext>
            </a:extLst>
          </p:cNvPr>
          <p:cNvSpPr/>
          <p:nvPr userDrawn="1"/>
        </p:nvSpPr>
        <p:spPr>
          <a:xfrm>
            <a:off x="3065928" y="6033260"/>
            <a:ext cx="6078071" cy="822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o Hew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2009FD-EA5F-4ABB-8196-FAB4676C388F}"/>
              </a:ext>
            </a:extLst>
          </p:cNvPr>
          <p:cNvSpPr/>
          <p:nvPr userDrawn="1"/>
        </p:nvSpPr>
        <p:spPr>
          <a:xfrm>
            <a:off x="0" y="6033262"/>
            <a:ext cx="3065929" cy="822960"/>
          </a:xfrm>
          <a:prstGeom prst="rect">
            <a:avLst/>
          </a:prstGeom>
          <a:solidFill>
            <a:srgbClr val="E0E1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o Hew"/>
              <a:ea typeface="+mn-ea"/>
              <a:cs typeface="+mn-cs"/>
            </a:endParaRPr>
          </a:p>
        </p:txBody>
      </p:sp>
      <p:pic>
        <p:nvPicPr>
          <p:cNvPr id="9" name="Picture 16">
            <a:extLst>
              <a:ext uri="{FF2B5EF4-FFF2-40B4-BE49-F238E27FC236}">
                <a16:creationId xmlns:a16="http://schemas.microsoft.com/office/drawing/2014/main" id="{3F6E5B2E-FF8A-494D-8D09-90328AAAAB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50" y="6084806"/>
            <a:ext cx="1944221" cy="704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65929" y="6492875"/>
            <a:ext cx="60780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509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4" r:id="rId3"/>
    <p:sldLayoutId id="2147483686" r:id="rId4"/>
    <p:sldLayoutId id="2147483690" r:id="rId5"/>
    <p:sldLayoutId id="2147483691" r:id="rId6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Arial" panose="020B0604020202020204" pitchFamily="34" charset="0"/>
          <a:ea typeface="Open Sans Extrabold" panose="020B0906030804020204" pitchFamily="34" charset="0"/>
          <a:cs typeface="Arial" panose="020B0604020202020204" pitchFamily="34" charset="0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 spc="225" baseline="0">
          <a:solidFill>
            <a:srgbClr val="2C3E59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600" kern="1200">
          <a:solidFill>
            <a:schemeClr val="accent3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7">
            <a:extLst>
              <a:ext uri="{FF2B5EF4-FFF2-40B4-BE49-F238E27FC236}">
                <a16:creationId xmlns:a16="http://schemas.microsoft.com/office/drawing/2014/main" id="{7F9F9716-91EF-476B-A2FA-F03F88529D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3564094"/>
            <a:ext cx="1600200" cy="559526"/>
          </a:xfrm>
        </p:spPr>
        <p:txBody>
          <a:bodyPr rIns="132080" anchor="b"/>
          <a:lstStyle/>
          <a:p>
            <a:pPr eaLnBrk="1" hangingPunct="1"/>
            <a:r>
              <a:rPr lang="en-US" altLang="en-US" sz="2800" b="0" i="1" dirty="0">
                <a:solidFill>
                  <a:schemeClr val="bg1"/>
                </a:solidFill>
                <a:sym typeface="Arial Italic" panose="020B0604020202090204" pitchFamily="34" charset="0"/>
              </a:rPr>
              <a:t>Unit 2</a:t>
            </a:r>
          </a:p>
        </p:txBody>
      </p:sp>
      <p:sp>
        <p:nvSpPr>
          <p:cNvPr id="6148" name="Rectangle 8">
            <a:extLst>
              <a:ext uri="{FF2B5EF4-FFF2-40B4-BE49-F238E27FC236}">
                <a16:creationId xmlns:a16="http://schemas.microsoft.com/office/drawing/2014/main" id="{5C51E604-2CB7-4E9F-B88B-37F5E0C27C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Ins="132080"/>
          <a:lstStyle/>
          <a:p>
            <a:pPr marL="39688" indent="-39688" eaLnBrk="1" hangingPunct="1">
              <a:buFont typeface="Arial" panose="020B0604020202020204" pitchFamily="34" charset="0"/>
              <a:buNone/>
            </a:pPr>
            <a:r>
              <a:rPr lang="en-US" altLang="en-US" sz="3200" dirty="0">
                <a:solidFill>
                  <a:srgbClr val="FFFFFF"/>
                </a:solidFill>
              </a:rPr>
              <a:t>Leadership and Team Dynamics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05133C-2B4E-43CF-86CF-39DECA781684}"/>
              </a:ext>
            </a:extLst>
          </p:cNvPr>
          <p:cNvSpPr txBox="1"/>
          <p:nvPr/>
        </p:nvSpPr>
        <p:spPr>
          <a:xfrm>
            <a:off x="668552" y="900905"/>
            <a:ext cx="78232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rgbClr val="2C3E50"/>
                </a:solidFill>
              </a:rPr>
              <a:t>USFA Type 3 </a:t>
            </a:r>
          </a:p>
          <a:p>
            <a:pPr algn="ctr" eaLnBrk="1" hangingPunct="1">
              <a:defRPr/>
            </a:pPr>
            <a:r>
              <a:rPr lang="en-US" sz="3600" b="1" dirty="0">
                <a:solidFill>
                  <a:srgbClr val="2C3E50"/>
                </a:solidFill>
              </a:rPr>
              <a:t>All-Hazards Incident Management Team Introduction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7C122F-CBE8-4398-A7E4-D9A948C81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  <a:cs typeface="+mn-cs"/>
              </a:rPr>
              <a:t>USFA Type 3 All-Hazards Incident Management Team Introduction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7">
            <a:extLst>
              <a:ext uri="{FF2B5EF4-FFF2-40B4-BE49-F238E27FC236}">
                <a16:creationId xmlns:a16="http://schemas.microsoft.com/office/drawing/2014/main" id="{FF3D6C24-796D-4707-B38D-BE8D75313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30"/>
            <a:ext cx="8416925" cy="788091"/>
          </a:xfrm>
        </p:spPr>
        <p:txBody>
          <a:bodyPr rIns="132080"/>
          <a:lstStyle/>
          <a:p>
            <a:r>
              <a:rPr lang="en-US" altLang="en-US" sz="3300" dirty="0"/>
              <a:t>Activity 2-1: Identifying Issues/Concerns</a:t>
            </a:r>
          </a:p>
        </p:txBody>
      </p:sp>
      <p:graphicFrame>
        <p:nvGraphicFramePr>
          <p:cNvPr id="116771" name="Group 35">
            <a:extLst>
              <a:ext uri="{FF2B5EF4-FFF2-40B4-BE49-F238E27FC236}">
                <a16:creationId xmlns:a16="http://schemas.microsoft.com/office/drawing/2014/main" id="{EBE63A22-58A0-47C7-B2BB-60E1234800D4}"/>
              </a:ext>
            </a:extLst>
          </p:cNvPr>
          <p:cNvGraphicFramePr>
            <a:graphicFrameLocks noGrp="1"/>
          </p:cNvGraphicFramePr>
          <p:nvPr>
            <p:ph type="body" idx="4294967295"/>
            <p:extLst>
              <p:ext uri="{D42A27DB-BD31-4B8C-83A1-F6EECF244321}">
                <p14:modId xmlns:p14="http://schemas.microsoft.com/office/powerpoint/2010/main" val="2787180767"/>
              </p:ext>
            </p:extLst>
          </p:nvPr>
        </p:nvGraphicFramePr>
        <p:xfrm>
          <a:off x="457200" y="1371601"/>
          <a:ext cx="8264525" cy="3851738"/>
        </p:xfrm>
        <a:graphic>
          <a:graphicData uri="http://schemas.openxmlformats.org/drawingml/2006/table">
            <a:tbl>
              <a:tblPr/>
              <a:tblGrid>
                <a:gridCol w="1320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4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233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min</a:t>
                      </a:r>
                    </a:p>
                  </a:txBody>
                  <a:tcPr marT="45680" marB="456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Instructors will introduce the Jefferson County Hazmat scenario.</a:t>
                      </a: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0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min</a:t>
                      </a:r>
                    </a:p>
                  </a:txBody>
                  <a:tcPr marT="45680" marB="456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AutoNum type="arabicPeriod" startAt="2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Teams will work together to fill out the Issues/Concerns Worksheet based on the Agency Administrator Briefing and transfer them to an easel pad.</a:t>
                      </a: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233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min</a:t>
                      </a:r>
                    </a:p>
                  </a:txBody>
                  <a:tcPr marT="45680" marB="456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AutoNum type="arabicPeriod" startAt="3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spokesperson from each team will provide a debrief.</a:t>
                      </a: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 Box 5">
            <a:extLst>
              <a:ext uri="{FF2B5EF4-FFF2-40B4-BE49-F238E27FC236}">
                <a16:creationId xmlns:a16="http://schemas.microsoft.com/office/drawing/2014/main" id="{E73A4A7B-5F23-4D6B-A03B-101B95531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2" y="5334000"/>
            <a:ext cx="4649788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1FAA43"/>
                </a:solidFill>
              </a:rPr>
              <a:t>Total Time: 45 minutes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DE5D74-126B-4C95-A115-A90247FB172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06353-E06B-40B7-92D0-CAC09445A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Open Sans" panose="020B0606030504020204"/>
              </a:rPr>
              <a:t>Sample of Leader’s Intent</a:t>
            </a:r>
            <a:endParaRPr lang="en-US" dirty="0">
              <a:latin typeface="Open Sans" panose="020B0606030504020204"/>
            </a:endParaRPr>
          </a:p>
        </p:txBody>
      </p:sp>
      <p:sp>
        <p:nvSpPr>
          <p:cNvPr id="22530" name="Content Placeholder 2">
            <a:extLst>
              <a:ext uri="{FF2B5EF4-FFF2-40B4-BE49-F238E27FC236}">
                <a16:creationId xmlns:a16="http://schemas.microsoft.com/office/drawing/2014/main" id="{49544E9C-5AFE-4652-8B8E-78A961C643E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8650" y="1438416"/>
            <a:ext cx="7886700" cy="4200384"/>
          </a:xfrm>
        </p:spPr>
        <p:txBody>
          <a:bodyPr/>
          <a:lstStyle/>
          <a:p>
            <a:endParaRPr lang="en-US" altLang="en-US" dirty="0"/>
          </a:p>
          <a:p>
            <a:r>
              <a:rPr lang="en-US" altLang="en-US" sz="3200" b="1" dirty="0">
                <a:solidFill>
                  <a:srgbClr val="1FAA43"/>
                </a:solidFill>
              </a:rPr>
              <a:t>End State:</a:t>
            </a:r>
            <a:r>
              <a:rPr lang="en-US" altLang="en-US" sz="3200" dirty="0"/>
              <a:t>  Return the community to its pre-incident condition. Protect the water supply and the environment.  Restore normal traffic flow.  Conduct all activities in a cost-efficient manner.</a:t>
            </a:r>
          </a:p>
          <a:p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EB91EE-40E3-4387-84FE-32B223581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B002E9C-BABE-4C87-BE9C-BD0EF2C4C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Decision Maker’s Models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6F11BB00-8CDA-459E-B26B-6AAB9D7DF9C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71600"/>
            <a:ext cx="7886700" cy="4200384"/>
          </a:xfrm>
        </p:spPr>
        <p:txBody>
          <a:bodyPr/>
          <a:lstStyle/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Consensus.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Simple majority.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Autocracy/Authoritative.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Formula.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Delegated decision.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Authority with input/Consultative.</a:t>
            </a:r>
          </a:p>
          <a:p>
            <a:pPr marL="347472" indent="-347472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Groupthink.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3AF151-E295-4092-B1E3-5051CF00D9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AutoShape 5">
            <a:extLst>
              <a:ext uri="{FF2B5EF4-FFF2-40B4-BE49-F238E27FC236}">
                <a16:creationId xmlns:a16="http://schemas.microsoft.com/office/drawing/2014/main" id="{D86C2F6D-87B7-4534-8207-F39716439E63}"/>
              </a:ext>
            </a:extLst>
          </p:cNvPr>
          <p:cNvSpPr>
            <a:spLocks/>
          </p:cNvSpPr>
          <p:nvPr/>
        </p:nvSpPr>
        <p:spPr bwMode="auto">
          <a:xfrm>
            <a:off x="228600" y="1447800"/>
            <a:ext cx="8686800" cy="4419600"/>
          </a:xfrm>
          <a:prstGeom prst="triangle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 w="127000">
            <a:solidFill>
              <a:srgbClr val="C0C0C0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24580" name="Rectangle 6">
            <a:extLst>
              <a:ext uri="{FF2B5EF4-FFF2-40B4-BE49-F238E27FC236}">
                <a16:creationId xmlns:a16="http://schemas.microsoft.com/office/drawing/2014/main" id="{A7BF70BC-7832-4177-BB36-D24C3595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4909"/>
            <a:ext cx="8305800" cy="788091"/>
          </a:xfrm>
        </p:spPr>
        <p:txBody>
          <a:bodyPr rIns="132080"/>
          <a:lstStyle/>
          <a:p>
            <a:pPr marL="2400300" indent="-2400300" eaLnBrk="1" hangingPunct="1"/>
            <a:r>
              <a:rPr lang="en-US" altLang="en-US" dirty="0"/>
              <a:t>Leadership: Anatomy of an Effective Team</a:t>
            </a:r>
          </a:p>
        </p:txBody>
      </p:sp>
      <p:sp>
        <p:nvSpPr>
          <p:cNvPr id="24581" name="Rectangle 7">
            <a:extLst>
              <a:ext uri="{FF2B5EF4-FFF2-40B4-BE49-F238E27FC236}">
                <a16:creationId xmlns:a16="http://schemas.microsoft.com/office/drawing/2014/main" id="{A68F2065-72D1-4DF6-A19D-696F6B9DD81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57200" y="2819400"/>
            <a:ext cx="8229600" cy="3048000"/>
          </a:xfrm>
        </p:spPr>
        <p:txBody>
          <a:bodyPr rIns="132080"/>
          <a:lstStyle/>
          <a:p>
            <a:pPr marL="0" indent="0" algn="ctr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E74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Arial Bold" panose="020B0704020202020204" pitchFamily="34" charset="0"/>
              </a:rPr>
              <a:t>Results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2C3E50"/>
                </a:solidFill>
                <a:sym typeface="Arial Bold" panose="020B0704020202020204" pitchFamily="34" charset="0"/>
              </a:rPr>
              <a:t>Peer Accountability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2C3E50"/>
                </a:solidFill>
                <a:sym typeface="Arial Bold" panose="020B0704020202020204" pitchFamily="34" charset="0"/>
              </a:rPr>
              <a:t>Commitment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2C3E50"/>
                </a:solidFill>
                <a:sym typeface="Arial Bold" panose="020B0704020202020204" pitchFamily="34" charset="0"/>
              </a:rPr>
              <a:t>Healthy Conflict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2C3E50"/>
                </a:solidFill>
                <a:sym typeface="Arial Bold" panose="020B0704020202020204" pitchFamily="34" charset="0"/>
              </a:rPr>
              <a:t>Trust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2C3E50"/>
                </a:solidFill>
                <a:sym typeface="Arial Bold" panose="020B0704020202020204" pitchFamily="34" charset="0"/>
              </a:rPr>
              <a:t>Communication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19E5B3-4749-470B-9FDF-59CB429F999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0C0485B5-0554-4ED7-800C-2A654E4E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4909"/>
            <a:ext cx="8534400" cy="788091"/>
          </a:xfrm>
        </p:spPr>
        <p:txBody>
          <a:bodyPr/>
          <a:lstStyle/>
          <a:p>
            <a:pPr marL="2400300" indent="-2400300" eaLnBrk="1" hangingPunct="1"/>
            <a:r>
              <a:rPr lang="en-US" altLang="en-US" dirty="0"/>
              <a:t>Leadership: Outcomes of Effective Leadership Behaviors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6782D748-8645-42E8-BD8B-58273746ED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1295400"/>
            <a:ext cx="3886200" cy="4426698"/>
          </a:xfrm>
        </p:spPr>
        <p:txBody>
          <a:bodyPr/>
          <a:lstStyle/>
          <a:p>
            <a:pPr indent="-228600" eaLnBrk="1" hangingPunct="1">
              <a:lnSpc>
                <a:spcPct val="100000"/>
              </a:lnSpc>
              <a:spcBef>
                <a:spcPts val="800"/>
              </a:spcBef>
            </a:pPr>
            <a:r>
              <a:rPr lang="en-US" altLang="en-US" sz="3000" b="1" spc="0" dirty="0">
                <a:solidFill>
                  <a:srgbClr val="1FAA43"/>
                </a:solidFill>
              </a:rPr>
              <a:t>Promotes:</a:t>
            </a:r>
          </a:p>
          <a:p>
            <a:pPr marL="640080" lvl="1" indent="-27432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Common good.</a:t>
            </a:r>
          </a:p>
          <a:p>
            <a:pPr marL="640080" lvl="1" indent="-27432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High-trust state.</a:t>
            </a:r>
          </a:p>
          <a:p>
            <a:pPr marL="640080" lvl="1" indent="-27432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Pursuit of truth.</a:t>
            </a:r>
          </a:p>
          <a:p>
            <a:pPr marL="640080" lvl="1" indent="-27432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Form and function serve the end state.</a:t>
            </a:r>
          </a:p>
          <a:p>
            <a:pPr marL="640080" lvl="1" indent="-27432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Initiative.</a:t>
            </a:r>
          </a:p>
          <a:p>
            <a:pPr marL="640080" lvl="1" indent="-274320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Continuous improvement.</a:t>
            </a:r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F04020B9-F977-48B0-A033-F2392255E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1288304"/>
            <a:ext cx="3276600" cy="442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bIns="50800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96925" indent="-3397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73736" indent="-228600" eaLnBrk="1" hangingPunct="1">
              <a:spcBef>
                <a:spcPts val="800"/>
              </a:spcBef>
            </a:pPr>
            <a:r>
              <a:rPr lang="en-US" altLang="en-US" sz="3000" b="1" dirty="0">
                <a:solidFill>
                  <a:srgbClr val="E74C3C"/>
                </a:solidFill>
              </a:rPr>
              <a:t>Discourages:</a:t>
            </a:r>
          </a:p>
          <a:p>
            <a:pPr marL="822960" lvl="1" indent="-36576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Low morale.</a:t>
            </a:r>
          </a:p>
          <a:p>
            <a:pPr marL="822960" lvl="1" indent="-36576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Distrust.</a:t>
            </a:r>
          </a:p>
          <a:p>
            <a:pPr marL="822960" lvl="1" indent="-36576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Groupthink.</a:t>
            </a:r>
          </a:p>
          <a:p>
            <a:pPr marL="822960" lvl="1" indent="-36576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Bureaucracy. </a:t>
            </a:r>
          </a:p>
          <a:p>
            <a:pPr marL="822960" lvl="1" indent="-36576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Stagnation.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453D09-7674-4E9E-83AC-2AC237481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297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7">
            <a:extLst>
              <a:ext uri="{FF2B5EF4-FFF2-40B4-BE49-F238E27FC236}">
                <a16:creationId xmlns:a16="http://schemas.microsoft.com/office/drawing/2014/main" id="{298B3C72-9F44-4DD5-8EDB-D5AEA9691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132080"/>
          <a:lstStyle/>
          <a:p>
            <a:r>
              <a:rPr lang="en-US" altLang="en-US" dirty="0"/>
              <a:t>Activity 2-2: Leadership Behaviors</a:t>
            </a:r>
          </a:p>
        </p:txBody>
      </p:sp>
      <p:graphicFrame>
        <p:nvGraphicFramePr>
          <p:cNvPr id="68661" name="Group 53">
            <a:extLst>
              <a:ext uri="{FF2B5EF4-FFF2-40B4-BE49-F238E27FC236}">
                <a16:creationId xmlns:a16="http://schemas.microsoft.com/office/drawing/2014/main" id="{D14F2615-8851-4C5A-B63C-E7A9FD059E72}"/>
              </a:ext>
            </a:extLst>
          </p:cNvPr>
          <p:cNvGraphicFramePr>
            <a:graphicFrameLocks noGrp="1"/>
          </p:cNvGraphicFramePr>
          <p:nvPr>
            <p:ph type="body" idx="4294967295"/>
            <p:extLst>
              <p:ext uri="{D42A27DB-BD31-4B8C-83A1-F6EECF244321}">
                <p14:modId xmlns:p14="http://schemas.microsoft.com/office/powerpoint/2010/main" val="3135274695"/>
              </p:ext>
            </p:extLst>
          </p:nvPr>
        </p:nvGraphicFramePr>
        <p:xfrm>
          <a:off x="457200" y="1447800"/>
          <a:ext cx="7886700" cy="3369374"/>
        </p:xfrm>
        <a:graphic>
          <a:graphicData uri="http://schemas.openxmlformats.org/drawingml/2006/table">
            <a:tbl>
              <a:tblPr/>
              <a:tblGrid>
                <a:gridCol w="1259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7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70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min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AutoNum type="arabicPeriod"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Discuss how the behaviors of leaders can affect performance of a team.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70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min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AutoNum type="arabicPeriod" startAt="2"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an easel pad, list positive behaviors and negative behaviors.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88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AutoNum type="arabicPeriod" startAt="3"/>
                        <a:tabLst/>
                        <a:defRPr/>
                      </a:pPr>
                      <a:r>
                        <a:rPr lang="en-US" sz="2800" dirty="0">
                          <a:solidFill>
                            <a:srgbClr val="2C3E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Shout-out exercise.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2C3E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7666" name="Text Box 54">
            <a:extLst>
              <a:ext uri="{FF2B5EF4-FFF2-40B4-BE49-F238E27FC236}">
                <a16:creationId xmlns:a16="http://schemas.microsoft.com/office/drawing/2014/main" id="{3740A150-174F-46D3-9978-E3CC4D5A0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5302250"/>
            <a:ext cx="4649788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1FAA43"/>
                </a:solidFill>
                <a:ea typeface="ＭＳ Ｐゴシック" panose="020B0600070205080204" pitchFamily="34" charset="-128"/>
              </a:rPr>
              <a:t>Total Time: 15 minutes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F43BCC-C964-482C-82F7-C0C134D67F7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5">
            <a:extLst>
              <a:ext uri="{FF2B5EF4-FFF2-40B4-BE49-F238E27FC236}">
                <a16:creationId xmlns:a16="http://schemas.microsoft.com/office/drawing/2014/main" id="{4859DE22-0367-47FD-A5BE-5122DE9E8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132080"/>
          <a:lstStyle/>
          <a:p>
            <a:pPr eaLnBrk="1" hangingPunct="1"/>
            <a:r>
              <a:rPr lang="en-US" altLang="en-US" sz="3600" dirty="0"/>
              <a:t>Stress </a:t>
            </a:r>
          </a:p>
        </p:txBody>
      </p:sp>
      <p:sp>
        <p:nvSpPr>
          <p:cNvPr id="16388" name="Rectangle 6">
            <a:extLst>
              <a:ext uri="{FF2B5EF4-FFF2-40B4-BE49-F238E27FC236}">
                <a16:creationId xmlns:a16="http://schemas.microsoft.com/office/drawing/2014/main" id="{C353E2BC-2ED0-4289-A784-B4B70771F0F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62216"/>
            <a:ext cx="7886700" cy="4200384"/>
          </a:xfrm>
        </p:spPr>
        <p:txBody>
          <a:bodyPr rIns="132080"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What is stress?</a:t>
            </a:r>
          </a:p>
          <a:p>
            <a:pPr marL="857250" lvl="1" indent="-342900" eaLnBrk="1" hangingPunct="1"/>
            <a:r>
              <a:rPr lang="en-US" altLang="en-US" dirty="0"/>
              <a:t>Can be an operational risk.</a:t>
            </a:r>
          </a:p>
          <a:p>
            <a:pPr marL="857250" lvl="1" indent="-342900" eaLnBrk="1" hangingPunct="1"/>
            <a:r>
              <a:rPr lang="en-US" altLang="en-US" dirty="0"/>
              <a:t>Possible barrier to effective leadership.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/>
              <a:t>What are some common stress reactions?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800" dirty="0"/>
              <a:t>What effects can these have on a team?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554AD5-4916-49B7-963B-4F7A11EC1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9F5EDEC3-E625-480C-BE16-A99502439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Common Causes of STRESS 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7AA4DD26-61A2-4E92-8F83-AF7A9842046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62216"/>
            <a:ext cx="7886700" cy="4200384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Continual information… Information overload… Last in-first out… Fail to analyze any input… Cognitive tunneling.  </a:t>
            </a:r>
          </a:p>
          <a:p>
            <a:pPr marL="342900" indent="-34290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Incidents that change exponentially, not linearly.</a:t>
            </a:r>
          </a:p>
          <a:p>
            <a:pPr marL="342900" indent="-34290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Incomplete information… Paralysis by analysis… Does your perception of reality match reality?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E5C5B6-EB44-4BEB-8883-3014DC714C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73BFD539-194B-45C7-BCF2-F4E5D9D2C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C3842D-49B5-447A-9970-BEA9764971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71600"/>
            <a:ext cx="7886700" cy="4200384"/>
          </a:xfrm>
        </p:spPr>
        <p:txBody>
          <a:bodyPr/>
          <a:lstStyle/>
          <a:p>
            <a:pPr marL="347472" indent="-347472">
              <a:lnSpc>
                <a:spcPct val="100000"/>
              </a:lnSpc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sz="2800" dirty="0"/>
              <a:t>Is all stress bad?</a:t>
            </a:r>
          </a:p>
          <a:p>
            <a:pPr marL="347472" indent="-347472">
              <a:lnSpc>
                <a:spcPct val="100000"/>
              </a:lnSpc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sz="2800" dirty="0"/>
              <a:t>Everyone is different; some people need a little stress to motivate them.</a:t>
            </a:r>
          </a:p>
          <a:p>
            <a:pPr marL="347472" indent="-347472">
              <a:lnSpc>
                <a:spcPct val="100000"/>
              </a:lnSpc>
              <a:spcBef>
                <a:spcPts val="1200"/>
              </a:spcBef>
              <a:buFont typeface="Arial" charset="0"/>
              <a:buNone/>
              <a:defRPr/>
            </a:pPr>
            <a:r>
              <a:rPr lang="en-US" sz="2800" dirty="0"/>
              <a:t>	“</a:t>
            </a:r>
            <a:r>
              <a:rPr lang="en-US" sz="2800" b="1" dirty="0"/>
              <a:t>No Pressure, No Diamond.</a:t>
            </a:r>
            <a:r>
              <a:rPr lang="en-US" sz="2800" dirty="0"/>
              <a:t>”</a:t>
            </a:r>
          </a:p>
          <a:p>
            <a:pPr marL="347472" indent="-347472">
              <a:lnSpc>
                <a:spcPct val="100000"/>
              </a:lnSpc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sz="2800" dirty="0"/>
              <a:t>However, “</a:t>
            </a:r>
            <a:r>
              <a:rPr lang="en-US" sz="2800" b="1" i="1" dirty="0"/>
              <a:t>Fear makes the wolf larger.</a:t>
            </a:r>
            <a:r>
              <a:rPr lang="en-US" sz="2800" dirty="0"/>
              <a:t>”</a:t>
            </a:r>
          </a:p>
          <a:p>
            <a:pPr marL="0" indent="0"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122C62-6794-45C8-9355-6DF5CCAC9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7">
            <a:extLst>
              <a:ext uri="{FF2B5EF4-FFF2-40B4-BE49-F238E27FC236}">
                <a16:creationId xmlns:a16="http://schemas.microsoft.com/office/drawing/2014/main" id="{E921FABF-7EEA-4E22-9E7D-F8A92F5F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132080"/>
          <a:lstStyle/>
          <a:p>
            <a:r>
              <a:rPr lang="en-US" altLang="en-US" dirty="0"/>
              <a:t>Activity 2-3: Stress Self-Assessment</a:t>
            </a:r>
          </a:p>
        </p:txBody>
      </p:sp>
      <p:graphicFrame>
        <p:nvGraphicFramePr>
          <p:cNvPr id="72756" name="Group 52">
            <a:extLst>
              <a:ext uri="{FF2B5EF4-FFF2-40B4-BE49-F238E27FC236}">
                <a16:creationId xmlns:a16="http://schemas.microsoft.com/office/drawing/2014/main" id="{2B64CFD3-E93E-4D57-8E53-93370ACA2B33}"/>
              </a:ext>
            </a:extLst>
          </p:cNvPr>
          <p:cNvGraphicFramePr>
            <a:graphicFrameLocks noGrp="1"/>
          </p:cNvGraphicFramePr>
          <p:nvPr>
            <p:ph type="body" idx="4294967295"/>
            <p:extLst>
              <p:ext uri="{D42A27DB-BD31-4B8C-83A1-F6EECF244321}">
                <p14:modId xmlns:p14="http://schemas.microsoft.com/office/powerpoint/2010/main" val="363582192"/>
              </p:ext>
            </p:extLst>
          </p:nvPr>
        </p:nvGraphicFramePr>
        <p:xfrm>
          <a:off x="457200" y="1463475"/>
          <a:ext cx="8229600" cy="2422725"/>
        </p:xfrm>
        <a:graphic>
          <a:graphicData uri="http://schemas.openxmlformats.org/drawingml/2006/table">
            <a:tbl>
              <a:tblPr/>
              <a:tblGrid>
                <a:gridCol w="1314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5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779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min</a:t>
                      </a:r>
                    </a:p>
                  </a:txBody>
                  <a:tcPr marT="45652" marB="4565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AutoNum type="arabicPeriod"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Students should work independently to complete the provided self-assessment.</a:t>
                      </a:r>
                    </a:p>
                  </a:txBody>
                  <a:tcPr marT="45652" marB="4565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7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min</a:t>
                      </a:r>
                    </a:p>
                  </a:txBody>
                  <a:tcPr marT="45652" marB="4565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AutoNum type="arabicPeriod" startAt="2"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Students will share outcomes of the assessment with their teams.</a:t>
                      </a:r>
                    </a:p>
                  </a:txBody>
                  <a:tcPr marT="45652" marB="45652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3807" name="Text Box 27">
            <a:extLst>
              <a:ext uri="{FF2B5EF4-FFF2-40B4-BE49-F238E27FC236}">
                <a16:creationId xmlns:a16="http://schemas.microsoft.com/office/drawing/2014/main" id="{C044D712-87D9-4B3E-BA8C-F1A93FA98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2" y="5149850"/>
            <a:ext cx="464978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1FAA43"/>
                </a:solidFill>
                <a:ea typeface="ＭＳ Ｐゴシック" panose="020B0600070205080204" pitchFamily="34" charset="-128"/>
              </a:rPr>
              <a:t>Total Time: 30 minutes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8D6F67-8E22-4538-8F8E-037D434B700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5">
            <a:extLst>
              <a:ext uri="{FF2B5EF4-FFF2-40B4-BE49-F238E27FC236}">
                <a16:creationId xmlns:a16="http://schemas.microsoft.com/office/drawing/2014/main" id="{271BB71F-0B60-4AB0-AB25-60D2AB9B8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132080"/>
          <a:lstStyle/>
          <a:p>
            <a:pPr eaLnBrk="1" hangingPunct="1"/>
            <a:r>
              <a:rPr lang="en-US" altLang="en-US" dirty="0"/>
              <a:t>Unit Objectives</a:t>
            </a:r>
          </a:p>
        </p:txBody>
      </p:sp>
      <p:sp>
        <p:nvSpPr>
          <p:cNvPr id="7172" name="Rectangle 6">
            <a:extLst>
              <a:ext uri="{FF2B5EF4-FFF2-40B4-BE49-F238E27FC236}">
                <a16:creationId xmlns:a16="http://schemas.microsoft.com/office/drawing/2014/main" id="{2323A958-B6BE-4343-980C-C5FCE6F379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" y="1362216"/>
            <a:ext cx="8229600" cy="4200384"/>
          </a:xfrm>
        </p:spPr>
        <p:txBody>
          <a:bodyPr rIns="132080"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Demonstrate the ability to formulate leader’s intent.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Identify positive and negative leadership behaviors and their effects on team performance. 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Identify common symptoms of stress and the effects stress can have on performance.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Demonstrate effective communication methods that promote a Common Operating Picture (COP).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Identify examples of interaction between the functional positions of the AHIMT.</a:t>
            </a:r>
          </a:p>
          <a:p>
            <a:pPr eaLnBrk="1" hangingPunct="1"/>
            <a:endParaRPr lang="en-US" altLang="en-US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16EE9C-7D07-4B73-AA57-D02E98147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AC5E7CD4-7252-4C64-B0C4-908E30E73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Communication Methods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BD92F530-150A-42D8-B855-2AB9D7848C8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71600"/>
            <a:ext cx="7886700" cy="4200384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3200" dirty="0"/>
              <a:t>How do we communicate on incidents?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Radio, fax, email, telephone, face to face, etc.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What are some advantages of each?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For direct communication, the best method is face-to-face.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D3B237-697E-4559-A57E-41441C32CA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074C0342-6A47-4E69-827A-0B509D63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Communication Methods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7C15CC28-FA29-4FD5-B685-B7BD9F151FD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2000" y="1371600"/>
            <a:ext cx="7600950" cy="4200384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Direct communication.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Active listening.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Professional handling of disagreements.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2C3649-21A9-4EC6-80CB-CA1E1A5DE2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5">
            <a:extLst>
              <a:ext uri="{FF2B5EF4-FFF2-40B4-BE49-F238E27FC236}">
                <a16:creationId xmlns:a16="http://schemas.microsoft.com/office/drawing/2014/main" id="{803C37DA-101B-45CE-80D8-EB85BF782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132080"/>
          <a:lstStyle/>
          <a:p>
            <a:pPr eaLnBrk="1" hangingPunct="1"/>
            <a:r>
              <a:rPr lang="en-US" altLang="en-US" dirty="0"/>
              <a:t>Communication Methods</a:t>
            </a:r>
          </a:p>
        </p:txBody>
      </p:sp>
      <p:sp>
        <p:nvSpPr>
          <p:cNvPr id="45060" name="Rectangle 6">
            <a:extLst>
              <a:ext uri="{FF2B5EF4-FFF2-40B4-BE49-F238E27FC236}">
                <a16:creationId xmlns:a16="http://schemas.microsoft.com/office/drawing/2014/main" id="{C605BA7F-3C44-413B-97A9-025D8DE6A80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71600"/>
            <a:ext cx="7886700" cy="4200384"/>
          </a:xfrm>
        </p:spPr>
        <p:txBody>
          <a:bodyPr rIns="132080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200" dirty="0">
                <a:ea typeface="+mj-ea"/>
              </a:rPr>
              <a:t>Direct Communication Techniques:</a:t>
            </a:r>
            <a:endParaRPr lang="en-US" altLang="en-US" sz="3200" dirty="0"/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Use listener’s name.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Start with “I.” 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Get to the point, state the facts.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Use the appropriate emotion.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Require a response.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If it doesn’t work the first time, keep trying.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B56FA2-B748-4F67-8A87-CFEAE5AE7C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5">
            <a:extLst>
              <a:ext uri="{FF2B5EF4-FFF2-40B4-BE49-F238E27FC236}">
                <a16:creationId xmlns:a16="http://schemas.microsoft.com/office/drawing/2014/main" id="{D5FFC1D5-BEC4-49C8-9122-D779A2798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132080"/>
          <a:lstStyle/>
          <a:p>
            <a:pPr eaLnBrk="1" hangingPunct="1"/>
            <a:r>
              <a:rPr lang="en-US" altLang="en-US" dirty="0"/>
              <a:t>Communication Methods</a:t>
            </a:r>
          </a:p>
        </p:txBody>
      </p:sp>
      <p:sp>
        <p:nvSpPr>
          <p:cNvPr id="47108" name="Rectangle 6">
            <a:extLst>
              <a:ext uri="{FF2B5EF4-FFF2-40B4-BE49-F238E27FC236}">
                <a16:creationId xmlns:a16="http://schemas.microsoft.com/office/drawing/2014/main" id="{1864D9F8-0F2A-42DA-8BA2-6DCD66EBDE2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62216"/>
            <a:ext cx="7886700" cy="4200384"/>
          </a:xfrm>
        </p:spPr>
        <p:txBody>
          <a:bodyPr rIns="132080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200" dirty="0">
                <a:ea typeface="+mj-ea"/>
              </a:rPr>
              <a:t>Active Listening Techniques:</a:t>
            </a:r>
            <a:endParaRPr lang="en-US" altLang="en-US" sz="3200" dirty="0"/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Encouragement.</a:t>
            </a:r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Decoding.</a:t>
            </a:r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Restatement.</a:t>
            </a:r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Inquiry.</a:t>
            </a:r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Summarizing.</a:t>
            </a:r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Silence.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5F5191-8294-4466-847E-33B251A3AE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5">
            <a:extLst>
              <a:ext uri="{FF2B5EF4-FFF2-40B4-BE49-F238E27FC236}">
                <a16:creationId xmlns:a16="http://schemas.microsoft.com/office/drawing/2014/main" id="{0C788899-9805-4205-9660-55C60031B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132080"/>
          <a:lstStyle/>
          <a:p>
            <a:pPr eaLnBrk="1" hangingPunct="1"/>
            <a:r>
              <a:rPr lang="en-US" altLang="en-US" dirty="0"/>
              <a:t>Communication Methods</a:t>
            </a:r>
          </a:p>
        </p:txBody>
      </p:sp>
      <p:sp>
        <p:nvSpPr>
          <p:cNvPr id="48132" name="Rectangle 6">
            <a:extLst>
              <a:ext uri="{FF2B5EF4-FFF2-40B4-BE49-F238E27FC236}">
                <a16:creationId xmlns:a16="http://schemas.microsoft.com/office/drawing/2014/main" id="{8473AF11-CA9B-42D7-9BBA-909107845EF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62216"/>
            <a:ext cx="7886700" cy="4200384"/>
          </a:xfrm>
        </p:spPr>
        <p:txBody>
          <a:bodyPr rIns="132080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200" dirty="0">
                <a:ea typeface="+mj-ea"/>
              </a:rPr>
              <a:t>Respectful Disagreement Techniques:</a:t>
            </a:r>
            <a:endParaRPr lang="en-US" altLang="en-US" sz="3200" dirty="0"/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Raise issues as they emerge.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Use direct statements to communicate the situation.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Encourage and expect peers and teammates to do the same.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Don’t let anger or pride interfere.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Walk away briefly if you have to.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65C40C-ECD5-4B63-B104-33498DAAA8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9A215E-5AB7-4C44-980B-4AEBA3707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345532"/>
            <a:ext cx="7086600" cy="466223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A799D-FE59-4126-A3E8-73B1A340E1B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endParaRPr lang="en-US" sz="3200" dirty="0"/>
          </a:p>
          <a:p>
            <a:pPr algn="ctr"/>
            <a:endParaRPr lang="en-US" sz="3200" dirty="0"/>
          </a:p>
          <a:p>
            <a:pPr algn="ctr"/>
            <a:endParaRPr lang="en-US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27D219-54BB-40C0-8E17-03EA3402FF3E}"/>
              </a:ext>
            </a:extLst>
          </p:cNvPr>
          <p:cNvSpPr txBox="1"/>
          <p:nvPr/>
        </p:nvSpPr>
        <p:spPr>
          <a:xfrm>
            <a:off x="1600200" y="3274469"/>
            <a:ext cx="5867400" cy="535531"/>
          </a:xfrm>
          <a:prstGeom prst="rect">
            <a:avLst/>
          </a:prstGeom>
          <a:solidFill>
            <a:srgbClr val="E0E1E1"/>
          </a:solidFill>
        </p:spPr>
        <p:txBody>
          <a:bodyPr wrap="square" rtlCol="0">
            <a:spAutoFit/>
          </a:bodyPr>
          <a:lstStyle/>
          <a:p>
            <a:pPr lvl="0" algn="ctr" defTabSz="685783" eaLnBrk="1" fontAlgn="auto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</a:pPr>
            <a:r>
              <a:rPr lang="en-US" sz="3200" b="1" spc="100" dirty="0">
                <a:solidFill>
                  <a:srgbClr val="E74C3C"/>
                </a:solidFill>
              </a:rPr>
              <a:t>Schwanke Creek Exercise</a:t>
            </a: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7A47C701-8AD2-4B3C-88DD-F788BD63C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30"/>
            <a:ext cx="8305800" cy="788091"/>
          </a:xfrm>
        </p:spPr>
        <p:txBody>
          <a:bodyPr rIns="132080"/>
          <a:lstStyle/>
          <a:p>
            <a:pPr marL="2571750" indent="-2571750"/>
            <a:r>
              <a:rPr lang="en-US" altLang="en-US" dirty="0"/>
              <a:t>Activity 2-4: Communicating with a Team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5F544-E457-495D-8F41-C902547D50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7">
            <a:extLst>
              <a:ext uri="{FF2B5EF4-FFF2-40B4-BE49-F238E27FC236}">
                <a16:creationId xmlns:a16="http://schemas.microsoft.com/office/drawing/2014/main" id="{A207FA29-8E1F-47D9-B032-83C2AD2C4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30"/>
            <a:ext cx="8305800" cy="788091"/>
          </a:xfrm>
        </p:spPr>
        <p:txBody>
          <a:bodyPr rIns="132080"/>
          <a:lstStyle/>
          <a:p>
            <a:pPr marL="2571750" indent="-2571750"/>
            <a:r>
              <a:rPr lang="en-US" altLang="en-US" dirty="0"/>
              <a:t>Activity 2-4: Communicating with a Team</a:t>
            </a:r>
          </a:p>
        </p:txBody>
      </p:sp>
      <p:graphicFrame>
        <p:nvGraphicFramePr>
          <p:cNvPr id="22548" name="Group 20">
            <a:extLst>
              <a:ext uri="{FF2B5EF4-FFF2-40B4-BE49-F238E27FC236}">
                <a16:creationId xmlns:a16="http://schemas.microsoft.com/office/drawing/2014/main" id="{BC34129A-3605-487A-9E23-E94E117C8599}"/>
              </a:ext>
            </a:extLst>
          </p:cNvPr>
          <p:cNvGraphicFramePr>
            <a:graphicFrameLocks noGrp="1"/>
          </p:cNvGraphicFramePr>
          <p:nvPr>
            <p:ph type="body" idx="4294967295"/>
            <p:extLst>
              <p:ext uri="{D42A27DB-BD31-4B8C-83A1-F6EECF244321}">
                <p14:modId xmlns:p14="http://schemas.microsoft.com/office/powerpoint/2010/main" val="4156856968"/>
              </p:ext>
            </p:extLst>
          </p:nvPr>
        </p:nvGraphicFramePr>
        <p:xfrm>
          <a:off x="457200" y="1447800"/>
          <a:ext cx="8382000" cy="2743200"/>
        </p:xfrm>
        <a:graphic>
          <a:graphicData uri="http://schemas.openxmlformats.org/drawingml/2006/table">
            <a:tbl>
              <a:tblPr/>
              <a:tblGrid>
                <a:gridCol w="1338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3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9832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15 min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AutoNum type="arabicPeriod"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Teams will work together to assemble the information possessed by each member in order to reach a decision. Some math will be involved.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2860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8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10 min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4525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AutoNum type="arabicPeriod" startAt="2"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Mentors assigned to each team will debrief the activity with the team.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5071" name="Text Box 22">
            <a:extLst>
              <a:ext uri="{FF2B5EF4-FFF2-40B4-BE49-F238E27FC236}">
                <a16:creationId xmlns:a16="http://schemas.microsoft.com/office/drawing/2014/main" id="{FB02BEFA-AEC6-479E-8248-A0DDFA7F68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2" y="5302250"/>
            <a:ext cx="4649788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1FAA43"/>
                </a:solidFill>
                <a:ea typeface="ＭＳ Ｐゴシック" panose="020B0600070205080204" pitchFamily="34" charset="-128"/>
              </a:rPr>
              <a:t>Total Time: 25 minutes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79C7CD-5FEB-43B7-8C3A-4137A3645A1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Box 2">
            <a:extLst>
              <a:ext uri="{FF2B5EF4-FFF2-40B4-BE49-F238E27FC236}">
                <a16:creationId xmlns:a16="http://schemas.microsoft.com/office/drawing/2014/main" id="{5C2D8AFA-D47F-475F-8CDC-3BEA276EB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371600"/>
            <a:ext cx="8229600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800"/>
              </a:spcAft>
            </a:pPr>
            <a:r>
              <a:rPr lang="en-US" altLang="en-US" sz="2600" dirty="0">
                <a:solidFill>
                  <a:srgbClr val="2C3E50"/>
                </a:solidFill>
              </a:rPr>
              <a:t>Your engine crew is assigned to a house fire.</a:t>
            </a:r>
          </a:p>
          <a:p>
            <a:pPr eaLnBrk="1" hangingPunct="1">
              <a:spcBef>
                <a:spcPct val="0"/>
              </a:spcBef>
              <a:spcAft>
                <a:spcPts val="800"/>
              </a:spcAft>
            </a:pPr>
            <a:r>
              <a:rPr lang="en-US" altLang="en-US" sz="2600" dirty="0">
                <a:solidFill>
                  <a:srgbClr val="2C3E50"/>
                </a:solidFill>
              </a:rPr>
              <a:t>While en route to the fire your engine comes to a bridge with no posted weight limit. </a:t>
            </a:r>
          </a:p>
          <a:p>
            <a:pPr marL="859536" lvl="1" indent="-173736" eaLnBrk="1" hangingPunct="1"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616E7C"/>
                </a:solidFill>
              </a:rPr>
              <a:t>Going across bridge:     5-minute response.</a:t>
            </a:r>
          </a:p>
          <a:p>
            <a:pPr marL="859536" lvl="1" indent="-173736" eaLnBrk="1" hangingPunct="1"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616E7C"/>
                </a:solidFill>
              </a:rPr>
              <a:t>Alternate route around: 2-hour delay.</a:t>
            </a:r>
          </a:p>
          <a:p>
            <a:pPr eaLnBrk="1" hangingPunct="1">
              <a:spcBef>
                <a:spcPts val="800"/>
              </a:spcBef>
              <a:spcAft>
                <a:spcPts val="0"/>
              </a:spcAft>
            </a:pPr>
            <a:r>
              <a:rPr lang="en-US" altLang="en-US" sz="2600" dirty="0">
                <a:solidFill>
                  <a:srgbClr val="2C3E50"/>
                </a:solidFill>
              </a:rPr>
              <a:t>Each of your team members has enough information to share about this situation for you to decide.</a:t>
            </a:r>
          </a:p>
          <a:p>
            <a:pPr eaLnBrk="1" hangingPunct="1">
              <a:spcBef>
                <a:spcPts val="800"/>
              </a:spcBef>
              <a:spcAft>
                <a:spcPts val="0"/>
              </a:spcAft>
            </a:pPr>
            <a:r>
              <a:rPr lang="en-US" altLang="en-US" sz="2600" dirty="0">
                <a:solidFill>
                  <a:srgbClr val="2C3E50"/>
                </a:solidFill>
              </a:rPr>
              <a:t>You can share this information but can’t swap slips.</a:t>
            </a:r>
          </a:p>
          <a:p>
            <a:pPr marL="0" indent="0" eaLnBrk="1" hangingPunct="1">
              <a:spcBef>
                <a:spcPts val="800"/>
              </a:spcBef>
              <a:spcAft>
                <a:spcPts val="0"/>
              </a:spcAft>
              <a:buNone/>
            </a:pPr>
            <a:r>
              <a:rPr lang="en-US" altLang="en-US" sz="2600" b="1" dirty="0">
                <a:solidFill>
                  <a:srgbClr val="1FAA43"/>
                </a:solidFill>
              </a:rPr>
              <a:t>Start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77412B-88BF-4DF8-9234-A562623A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30"/>
            <a:ext cx="8305800" cy="788091"/>
          </a:xfrm>
        </p:spPr>
        <p:txBody>
          <a:bodyPr rIns="132080"/>
          <a:lstStyle/>
          <a:p>
            <a:pPr marL="2571750" indent="-2571750"/>
            <a:r>
              <a:rPr lang="en-US" altLang="en-US" dirty="0"/>
              <a:t>Activity 2-4: Communicating with a Team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8908CB-CE8C-4417-9F3E-67BEC3EF7B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2">
            <a:extLst>
              <a:ext uri="{FF2B5EF4-FFF2-40B4-BE49-F238E27FC236}">
                <a16:creationId xmlns:a16="http://schemas.microsoft.com/office/drawing/2014/main" id="{D0B6BE12-B9DB-4951-BFA4-0F7EEEF7CC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EAC5BD-736F-46AD-A242-ECC8643D5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28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8" name="Rectangle 7">
            <a:extLst>
              <a:ext uri="{FF2B5EF4-FFF2-40B4-BE49-F238E27FC236}">
                <a16:creationId xmlns:a16="http://schemas.microsoft.com/office/drawing/2014/main" id="{FDC2079E-E34F-439C-9A41-FDE682551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30"/>
            <a:ext cx="8378825" cy="788091"/>
          </a:xfrm>
        </p:spPr>
        <p:txBody>
          <a:bodyPr rIns="132080"/>
          <a:lstStyle/>
          <a:p>
            <a:pPr marL="2571750" indent="-2571750"/>
            <a:r>
              <a:rPr lang="en-US" altLang="en-US" dirty="0"/>
              <a:t>Activity 2-5: Command and General Staff Interactions</a:t>
            </a:r>
          </a:p>
        </p:txBody>
      </p:sp>
      <p:graphicFrame>
        <p:nvGraphicFramePr>
          <p:cNvPr id="22548" name="Group 20">
            <a:extLst>
              <a:ext uri="{FF2B5EF4-FFF2-40B4-BE49-F238E27FC236}">
                <a16:creationId xmlns:a16="http://schemas.microsoft.com/office/drawing/2014/main" id="{80AB15D9-7353-411B-BD6D-EBF20580C509}"/>
              </a:ext>
            </a:extLst>
          </p:cNvPr>
          <p:cNvGraphicFramePr>
            <a:graphicFrameLocks noGrp="1"/>
          </p:cNvGraphicFramePr>
          <p:nvPr>
            <p:ph type="body" idx="4294967295"/>
            <p:extLst>
              <p:ext uri="{D42A27DB-BD31-4B8C-83A1-F6EECF244321}">
                <p14:modId xmlns:p14="http://schemas.microsoft.com/office/powerpoint/2010/main" val="1495536934"/>
              </p:ext>
            </p:extLst>
          </p:nvPr>
        </p:nvGraphicFramePr>
        <p:xfrm>
          <a:off x="460375" y="1451656"/>
          <a:ext cx="8378825" cy="3912623"/>
        </p:xfrm>
        <a:graphic>
          <a:graphicData uri="http://schemas.openxmlformats.org/drawingml/2006/table">
            <a:tbl>
              <a:tblPr/>
              <a:tblGrid>
                <a:gridCol w="1283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014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10 min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" charset="0"/>
                      </a:endParaRPr>
                    </a:p>
                  </a:txBody>
                  <a:tcPr marT="45661" marB="45661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11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Team members will work individually to identify their 5 most important responsibilities. 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Wait for further instructions after each step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.</a:t>
                      </a:r>
                    </a:p>
                  </a:txBody>
                  <a:tcPr marT="45661" marB="45661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771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15 min</a:t>
                      </a:r>
                    </a:p>
                  </a:txBody>
                  <a:tcPr marT="45661" marB="45661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11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2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 charset="0"/>
                        </a:rPr>
                        <a:t>Team members will identify two items they need from the other Command and General Staff members  in order to do their job.</a:t>
                      </a:r>
                      <a:endParaRPr lang="en-US" sz="2600" dirty="0">
                        <a:solidFill>
                          <a:srgbClr val="2C3E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1" marB="45661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1286166"/>
                  </a:ext>
                </a:extLst>
              </a:tr>
              <a:tr h="9447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50 min</a:t>
                      </a:r>
                    </a:p>
                  </a:txBody>
                  <a:tcPr marT="45661" marB="45661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11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9000"/>
                        <a:buFont typeface="Arial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C3E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charset="0"/>
                        </a:rPr>
                        <a:t>Each member will share their list with the remainder of the Team.</a:t>
                      </a:r>
                    </a:p>
                  </a:txBody>
                  <a:tcPr marT="45661" marB="45661" horzOverflow="overflow">
                    <a:lnL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3E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0189" name="Text Box 22">
            <a:extLst>
              <a:ext uri="{FF2B5EF4-FFF2-40B4-BE49-F238E27FC236}">
                <a16:creationId xmlns:a16="http://schemas.microsoft.com/office/drawing/2014/main" id="{298903E2-1615-49AA-996C-FAAB7B83B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5364279"/>
            <a:ext cx="4649788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1FAA43"/>
                </a:solidFill>
                <a:ea typeface="ＭＳ Ｐゴシック" panose="020B0600070205080204" pitchFamily="34" charset="-128"/>
              </a:rPr>
              <a:t>Total Time: 75 minutes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208D71-AC1F-4FF4-9EE7-6519A4AA50B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29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5">
            <a:extLst>
              <a:ext uri="{FF2B5EF4-FFF2-40B4-BE49-F238E27FC236}">
                <a16:creationId xmlns:a16="http://schemas.microsoft.com/office/drawing/2014/main" id="{CAD3154F-8A75-4E59-839A-1C9B064A8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877421"/>
          </a:xfrm>
        </p:spPr>
        <p:txBody>
          <a:bodyPr rIns="132080"/>
          <a:lstStyle/>
          <a:p>
            <a:pPr eaLnBrk="1" hangingPunct="1"/>
            <a:r>
              <a:rPr lang="en-US" altLang="en-US" dirty="0"/>
              <a:t>Leadership</a:t>
            </a:r>
          </a:p>
        </p:txBody>
      </p:sp>
      <p:sp>
        <p:nvSpPr>
          <p:cNvPr id="8196" name="Rectangle 6">
            <a:extLst>
              <a:ext uri="{FF2B5EF4-FFF2-40B4-BE49-F238E27FC236}">
                <a16:creationId xmlns:a16="http://schemas.microsoft.com/office/drawing/2014/main" id="{EF58BFD0-B296-4717-8DC3-585570A6D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95400"/>
            <a:ext cx="8153400" cy="4160404"/>
          </a:xfrm>
        </p:spPr>
        <p:txBody>
          <a:bodyPr rIns="132080"/>
          <a:lstStyle/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All Command and General Staff members are leaders.</a:t>
            </a:r>
          </a:p>
          <a:p>
            <a:pPr marL="857237" lvl="1" indent="-342900"/>
            <a:r>
              <a:rPr lang="en-US" altLang="en-US" sz="2400" dirty="0"/>
              <a:t>Face an environment filled with challenges.</a:t>
            </a:r>
          </a:p>
          <a:p>
            <a:pPr marL="857237" lvl="1" indent="-342900"/>
            <a:r>
              <a:rPr lang="en-US" altLang="en-US" sz="2400" dirty="0"/>
              <a:t>Require Common Operating Picture.</a:t>
            </a:r>
          </a:p>
          <a:p>
            <a:pPr marL="857237" lvl="1" indent="-342900"/>
            <a:r>
              <a:rPr lang="en-US" altLang="en-US" sz="2400" dirty="0"/>
              <a:t>Depend on each other for information and leadership.</a:t>
            </a:r>
          </a:p>
          <a:p>
            <a:pPr marL="857237" lvl="1" indent="-342900"/>
            <a:r>
              <a:rPr lang="en-US" altLang="en-US" sz="2400" dirty="0">
                <a:solidFill>
                  <a:srgbClr val="616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(gather, vet, disseminate, act upon).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spc="0" dirty="0"/>
              <a:t>Building an effective team is the responsibility of all members.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600" spc="0" dirty="0"/>
              <a:t>Framed by leader’s intent.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EE5DFC-5306-40D3-897D-CB523F983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5">
            <a:extLst>
              <a:ext uri="{FF2B5EF4-FFF2-40B4-BE49-F238E27FC236}">
                <a16:creationId xmlns:a16="http://schemas.microsoft.com/office/drawing/2014/main" id="{271BB71F-0B60-4AB0-AB25-60D2AB9B8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132080"/>
          <a:lstStyle/>
          <a:p>
            <a:pPr eaLnBrk="1" hangingPunct="1"/>
            <a:r>
              <a:rPr lang="en-US" altLang="en-US" dirty="0"/>
              <a:t>Objectives Review</a:t>
            </a:r>
          </a:p>
        </p:txBody>
      </p:sp>
      <p:sp>
        <p:nvSpPr>
          <p:cNvPr id="7172" name="Rectangle 6">
            <a:extLst>
              <a:ext uri="{FF2B5EF4-FFF2-40B4-BE49-F238E27FC236}">
                <a16:creationId xmlns:a16="http://schemas.microsoft.com/office/drawing/2014/main" id="{2323A958-B6BE-4343-980C-C5FCE6F379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8650" y="1371600"/>
            <a:ext cx="7886700" cy="4200384"/>
          </a:xfrm>
        </p:spPr>
        <p:txBody>
          <a:bodyPr rIns="132080"/>
          <a:lstStyle/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Demonstrate the ability to formulate leader’s intent.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Identify positive and negative leadership behaviors and their effects on team performance. 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Identify common symptoms of stress and the effects stress can have on performance.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Demonstrate effective communication methods that promote a Common Operating Picture (COP).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sz="2600" dirty="0">
                <a:solidFill>
                  <a:srgbClr val="2C3E50"/>
                </a:solidFill>
              </a:rPr>
              <a:t>Identify examples of interaction between the functional positions of the AHIMT.</a:t>
            </a:r>
          </a:p>
          <a:p>
            <a:pPr eaLnBrk="1" hangingPunct="1"/>
            <a:endParaRPr lang="en-US" altLang="en-US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AAB916-27D1-4D63-8A03-1979B94CB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30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007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5">
            <a:extLst>
              <a:ext uri="{FF2B5EF4-FFF2-40B4-BE49-F238E27FC236}">
                <a16:creationId xmlns:a16="http://schemas.microsoft.com/office/drawing/2014/main" id="{417BD736-D4F8-4627-A029-2C750E847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132080"/>
          <a:lstStyle/>
          <a:p>
            <a:pPr eaLnBrk="1" hangingPunct="1"/>
            <a:r>
              <a:rPr lang="en-US" altLang="en-US" dirty="0"/>
              <a:t>Leader’s Intent</a:t>
            </a:r>
          </a:p>
        </p:txBody>
      </p:sp>
      <p:sp>
        <p:nvSpPr>
          <p:cNvPr id="10247" name="Rectangle 28">
            <a:extLst>
              <a:ext uri="{FF2B5EF4-FFF2-40B4-BE49-F238E27FC236}">
                <a16:creationId xmlns:a16="http://schemas.microsoft.com/office/drawing/2014/main" id="{41A8E390-826B-4C5D-94AC-9033DFEEC3C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447800"/>
            <a:ext cx="8229600" cy="42672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132080" bIns="50800"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pc="0" dirty="0"/>
              <a:t>Clear communication of a task, purpose, and end state.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endParaRPr lang="en-US" altLang="en-US" dirty="0"/>
          </a:p>
        </p:txBody>
      </p:sp>
      <p:grpSp>
        <p:nvGrpSpPr>
          <p:cNvPr id="37900" name="Group 12">
            <a:extLst>
              <a:ext uri="{FF2B5EF4-FFF2-40B4-BE49-F238E27FC236}">
                <a16:creationId xmlns:a16="http://schemas.microsoft.com/office/drawing/2014/main" id="{72731D5F-84DC-483C-B1B4-DE80C42EDD79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590800"/>
            <a:ext cx="2438400" cy="2670048"/>
            <a:chOff x="0" y="0"/>
            <a:chExt cx="1536" cy="1632"/>
          </a:xfrm>
        </p:grpSpPr>
        <p:grpSp>
          <p:nvGrpSpPr>
            <p:cNvPr id="10260" name="Group 8">
              <a:extLst>
                <a:ext uri="{FF2B5EF4-FFF2-40B4-BE49-F238E27FC236}">
                  <a16:creationId xmlns:a16="http://schemas.microsoft.com/office/drawing/2014/main" id="{E32E0E5F-F71F-42A8-9C0F-B1F9CBCE9C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536" cy="480"/>
              <a:chOff x="0" y="0"/>
              <a:chExt cx="1536" cy="480"/>
            </a:xfrm>
          </p:grpSpPr>
          <p:sp>
            <p:nvSpPr>
              <p:cNvPr id="10264" name="Rectangle 6">
                <a:extLst>
                  <a:ext uri="{FF2B5EF4-FFF2-40B4-BE49-F238E27FC236}">
                    <a16:creationId xmlns:a16="http://schemas.microsoft.com/office/drawing/2014/main" id="{74BD51C8-19C7-41AF-99C5-9B0CC6893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480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5" name="Rectangle 7">
                <a:extLst>
                  <a:ext uri="{FF2B5EF4-FFF2-40B4-BE49-F238E27FC236}">
                    <a16:creationId xmlns:a16="http://schemas.microsoft.com/office/drawing/2014/main" id="{D4714CA5-014D-4240-920B-7ACFC0F72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" y="115"/>
                <a:ext cx="526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 anchor="ctr">
                <a:spAutoFit/>
              </a:bodyPr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FFFFFF"/>
                    </a:solidFill>
                    <a:latin typeface="Arial Bold" panose="020B0704020202020204" pitchFamily="34" charset="0"/>
                    <a:cs typeface="Arial Bold" panose="020B0704020202020204" pitchFamily="34" charset="0"/>
                    <a:sym typeface="Arial Bold" panose="020B0704020202020204" pitchFamily="34" charset="0"/>
                  </a:rPr>
                  <a:t>Task</a:t>
                </a:r>
              </a:p>
            </p:txBody>
          </p:sp>
        </p:grpSp>
        <p:grpSp>
          <p:nvGrpSpPr>
            <p:cNvPr id="10261" name="Group 11">
              <a:extLst>
                <a:ext uri="{FF2B5EF4-FFF2-40B4-BE49-F238E27FC236}">
                  <a16:creationId xmlns:a16="http://schemas.microsoft.com/office/drawing/2014/main" id="{3675F7D9-A723-4711-9AB8-EDA15CFD4D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76"/>
              <a:ext cx="1536" cy="1056"/>
              <a:chOff x="0" y="0"/>
              <a:chExt cx="1536" cy="1056"/>
            </a:xfrm>
          </p:grpSpPr>
          <p:sp>
            <p:nvSpPr>
              <p:cNvPr id="10262" name="Rectangle 9">
                <a:extLst>
                  <a:ext uri="{FF2B5EF4-FFF2-40B4-BE49-F238E27FC236}">
                    <a16:creationId xmlns:a16="http://schemas.microsoft.com/office/drawing/2014/main" id="{0F0677DA-D71B-4488-980D-A70E5D6510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1056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3" name="Rectangle 10">
                <a:extLst>
                  <a:ext uri="{FF2B5EF4-FFF2-40B4-BE49-F238E27FC236}">
                    <a16:creationId xmlns:a16="http://schemas.microsoft.com/office/drawing/2014/main" id="{77709A36-A773-4D71-989C-83C1E71B5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52"/>
                <a:ext cx="1536" cy="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40639" bIns="0" anchor="ctr"/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FFFFFF"/>
                    </a:solidFill>
                    <a:latin typeface="Arial Bold" panose="020B0704020202020204" pitchFamily="34" charset="0"/>
                    <a:cs typeface="Arial Bold" panose="020B0704020202020204" pitchFamily="34" charset="0"/>
                    <a:sym typeface="Arial Bold" panose="020B0704020202020204" pitchFamily="34" charset="0"/>
                  </a:rPr>
                  <a:t>What is to be done?</a:t>
                </a:r>
              </a:p>
            </p:txBody>
          </p:sp>
        </p:grpSp>
      </p:grpSp>
      <p:grpSp>
        <p:nvGrpSpPr>
          <p:cNvPr id="37907" name="Group 19">
            <a:extLst>
              <a:ext uri="{FF2B5EF4-FFF2-40B4-BE49-F238E27FC236}">
                <a16:creationId xmlns:a16="http://schemas.microsoft.com/office/drawing/2014/main" id="{1310B0C0-6FFC-4A56-A80D-FB57C60EDCBC}"/>
              </a:ext>
            </a:extLst>
          </p:cNvPr>
          <p:cNvGrpSpPr>
            <a:grpSpLocks/>
          </p:cNvGrpSpPr>
          <p:nvPr/>
        </p:nvGrpSpPr>
        <p:grpSpPr bwMode="auto">
          <a:xfrm>
            <a:off x="3352800" y="2590800"/>
            <a:ext cx="2438400" cy="2670048"/>
            <a:chOff x="0" y="0"/>
            <a:chExt cx="1536" cy="1632"/>
          </a:xfrm>
        </p:grpSpPr>
        <p:grpSp>
          <p:nvGrpSpPr>
            <p:cNvPr id="10254" name="Group 15">
              <a:extLst>
                <a:ext uri="{FF2B5EF4-FFF2-40B4-BE49-F238E27FC236}">
                  <a16:creationId xmlns:a16="http://schemas.microsoft.com/office/drawing/2014/main" id="{58EE02BE-429E-4953-A4B5-B6CECF5260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536" cy="480"/>
              <a:chOff x="0" y="0"/>
              <a:chExt cx="1536" cy="480"/>
            </a:xfrm>
          </p:grpSpPr>
          <p:sp>
            <p:nvSpPr>
              <p:cNvPr id="10258" name="Rectangle 13">
                <a:extLst>
                  <a:ext uri="{FF2B5EF4-FFF2-40B4-BE49-F238E27FC236}">
                    <a16:creationId xmlns:a16="http://schemas.microsoft.com/office/drawing/2014/main" id="{3F6A04B4-3F22-4CBD-B2BC-2728C84C0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480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9" name="Rectangle 14">
                <a:extLst>
                  <a:ext uri="{FF2B5EF4-FFF2-40B4-BE49-F238E27FC236}">
                    <a16:creationId xmlns:a16="http://schemas.microsoft.com/office/drawing/2014/main" id="{CC09EAB6-AD0D-4C50-A461-4EA685BF1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" y="115"/>
                <a:ext cx="88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 anchor="ctr">
                <a:spAutoFit/>
              </a:bodyPr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FFFFFF"/>
                    </a:solidFill>
                    <a:latin typeface="Arial Bold" panose="020B0704020202020204" pitchFamily="34" charset="0"/>
                    <a:cs typeface="Arial Bold" panose="020B0704020202020204" pitchFamily="34" charset="0"/>
                    <a:sym typeface="Arial Bold" panose="020B0704020202020204" pitchFamily="34" charset="0"/>
                  </a:rPr>
                  <a:t>Purpose</a:t>
                </a:r>
              </a:p>
            </p:txBody>
          </p:sp>
        </p:grpSp>
        <p:grpSp>
          <p:nvGrpSpPr>
            <p:cNvPr id="10255" name="Group 18">
              <a:extLst>
                <a:ext uri="{FF2B5EF4-FFF2-40B4-BE49-F238E27FC236}">
                  <a16:creationId xmlns:a16="http://schemas.microsoft.com/office/drawing/2014/main" id="{1AEF5D7A-7DA2-4F72-8106-7DA356A37A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76"/>
              <a:ext cx="1536" cy="1056"/>
              <a:chOff x="0" y="0"/>
              <a:chExt cx="1536" cy="1056"/>
            </a:xfrm>
          </p:grpSpPr>
          <p:sp>
            <p:nvSpPr>
              <p:cNvPr id="10256" name="Rectangle 16">
                <a:extLst>
                  <a:ext uri="{FF2B5EF4-FFF2-40B4-BE49-F238E27FC236}">
                    <a16:creationId xmlns:a16="http://schemas.microsoft.com/office/drawing/2014/main" id="{A367F0F9-F206-4C8A-8DFC-9B215E236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1056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7" name="Rectangle 17">
                <a:extLst>
                  <a:ext uri="{FF2B5EF4-FFF2-40B4-BE49-F238E27FC236}">
                    <a16:creationId xmlns:a16="http://schemas.microsoft.com/office/drawing/2014/main" id="{ACDF98F9-8B48-4C70-A598-4C95ABDF89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52"/>
                <a:ext cx="1536" cy="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40639" bIns="0" anchor="ctr"/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ts val="925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FFFFFF"/>
                    </a:solidFill>
                    <a:latin typeface="Arial Bold" panose="020B0704020202020204" pitchFamily="34" charset="0"/>
                    <a:cs typeface="Arial Bold" panose="020B0704020202020204" pitchFamily="34" charset="0"/>
                    <a:sym typeface="Arial Bold" panose="020B0704020202020204" pitchFamily="34" charset="0"/>
                  </a:rPr>
                  <a:t>Why is it to be done?</a:t>
                </a:r>
              </a:p>
            </p:txBody>
          </p:sp>
        </p:grpSp>
      </p:grpSp>
      <p:grpSp>
        <p:nvGrpSpPr>
          <p:cNvPr id="37914" name="Group 26">
            <a:extLst>
              <a:ext uri="{FF2B5EF4-FFF2-40B4-BE49-F238E27FC236}">
                <a16:creationId xmlns:a16="http://schemas.microsoft.com/office/drawing/2014/main" id="{02D6008F-9E9D-45B8-AD9E-E711E3D88B2C}"/>
              </a:ext>
            </a:extLst>
          </p:cNvPr>
          <p:cNvGrpSpPr>
            <a:grpSpLocks/>
          </p:cNvGrpSpPr>
          <p:nvPr/>
        </p:nvGrpSpPr>
        <p:grpSpPr bwMode="auto">
          <a:xfrm>
            <a:off x="5943600" y="2590800"/>
            <a:ext cx="2514600" cy="2670048"/>
            <a:chOff x="0" y="0"/>
            <a:chExt cx="1536" cy="1632"/>
          </a:xfrm>
        </p:grpSpPr>
        <p:grpSp>
          <p:nvGrpSpPr>
            <p:cNvPr id="10248" name="Group 22">
              <a:extLst>
                <a:ext uri="{FF2B5EF4-FFF2-40B4-BE49-F238E27FC236}">
                  <a16:creationId xmlns:a16="http://schemas.microsoft.com/office/drawing/2014/main" id="{1967E0B5-E185-4B86-BE4F-7DD4D91D91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536" cy="480"/>
              <a:chOff x="0" y="0"/>
              <a:chExt cx="1536" cy="480"/>
            </a:xfrm>
          </p:grpSpPr>
          <p:sp>
            <p:nvSpPr>
              <p:cNvPr id="10252" name="Rectangle 20">
                <a:extLst>
                  <a:ext uri="{FF2B5EF4-FFF2-40B4-BE49-F238E27FC236}">
                    <a16:creationId xmlns:a16="http://schemas.microsoft.com/office/drawing/2014/main" id="{1711D9CE-25BF-4782-BE4A-75B7FE703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480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3" name="Rectangle 21">
                <a:extLst>
                  <a:ext uri="{FF2B5EF4-FFF2-40B4-BE49-F238E27FC236}">
                    <a16:creationId xmlns:a16="http://schemas.microsoft.com/office/drawing/2014/main" id="{126990DE-2A20-4D8D-98EC-0FF4E8B89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" y="115"/>
                <a:ext cx="1011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 anchor="ctr">
                <a:spAutoFit/>
              </a:bodyPr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FFFFFF"/>
                    </a:solidFill>
                    <a:latin typeface="Arial Bold" panose="020B0704020202020204" pitchFamily="34" charset="0"/>
                    <a:cs typeface="Arial Bold" panose="020B0704020202020204" pitchFamily="34" charset="0"/>
                    <a:sym typeface="Arial Bold" panose="020B0704020202020204" pitchFamily="34" charset="0"/>
                  </a:rPr>
                  <a:t>End State</a:t>
                </a:r>
              </a:p>
            </p:txBody>
          </p:sp>
        </p:grpSp>
        <p:grpSp>
          <p:nvGrpSpPr>
            <p:cNvPr id="10249" name="Group 25">
              <a:extLst>
                <a:ext uri="{FF2B5EF4-FFF2-40B4-BE49-F238E27FC236}">
                  <a16:creationId xmlns:a16="http://schemas.microsoft.com/office/drawing/2014/main" id="{9E52AC79-4003-414C-AD66-320F9FF0FD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76"/>
              <a:ext cx="1536" cy="1056"/>
              <a:chOff x="0" y="0"/>
              <a:chExt cx="1536" cy="1056"/>
            </a:xfrm>
          </p:grpSpPr>
          <p:sp>
            <p:nvSpPr>
              <p:cNvPr id="10250" name="Rectangle 23">
                <a:extLst>
                  <a:ext uri="{FF2B5EF4-FFF2-40B4-BE49-F238E27FC236}">
                    <a16:creationId xmlns:a16="http://schemas.microsoft.com/office/drawing/2014/main" id="{F4B023EA-0E7A-4AEF-9CA2-A7F4FD52E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1056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1" name="Rectangle 24">
                <a:extLst>
                  <a:ext uri="{FF2B5EF4-FFF2-40B4-BE49-F238E27FC236}">
                    <a16:creationId xmlns:a16="http://schemas.microsoft.com/office/drawing/2014/main" id="{C32E6A8E-3244-497B-BA9C-EBF28E969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28"/>
                <a:ext cx="1536" cy="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40639" bIns="0" anchor="ctr"/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ts val="925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FFFFFF"/>
                    </a:solidFill>
                    <a:latin typeface="Arial Bold" panose="020B0704020202020204" pitchFamily="34" charset="0"/>
                    <a:cs typeface="Arial Bold" panose="020B0704020202020204" pitchFamily="34" charset="0"/>
                    <a:sym typeface="Arial Bold" panose="020B0704020202020204" pitchFamily="34" charset="0"/>
                  </a:rPr>
                  <a:t>How should it  look when done?</a:t>
                </a:r>
              </a:p>
            </p:txBody>
          </p:sp>
        </p:grp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E36F72-6FEE-4CFE-8682-E9FE804C46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2DFFBB3-23CF-43B5-8239-012FE7FA0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Leader’s Intent: Example</a:t>
            </a:r>
          </a:p>
        </p:txBody>
      </p:sp>
      <p:grpSp>
        <p:nvGrpSpPr>
          <p:cNvPr id="111620" name="Group 4">
            <a:extLst>
              <a:ext uri="{FF2B5EF4-FFF2-40B4-BE49-F238E27FC236}">
                <a16:creationId xmlns:a16="http://schemas.microsoft.com/office/drawing/2014/main" id="{382E080B-D07A-4440-97E7-65B9963F5A81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586459"/>
            <a:ext cx="2438400" cy="2704586"/>
            <a:chOff x="0" y="0"/>
            <a:chExt cx="1536" cy="1655"/>
          </a:xfrm>
        </p:grpSpPr>
        <p:grpSp>
          <p:nvGrpSpPr>
            <p:cNvPr id="12306" name="Group 5">
              <a:extLst>
                <a:ext uri="{FF2B5EF4-FFF2-40B4-BE49-F238E27FC236}">
                  <a16:creationId xmlns:a16="http://schemas.microsoft.com/office/drawing/2014/main" id="{5890AA60-6D78-4B2B-A943-5AC1C87B4D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536" cy="480"/>
              <a:chOff x="0" y="0"/>
              <a:chExt cx="1536" cy="480"/>
            </a:xfrm>
          </p:grpSpPr>
          <p:sp>
            <p:nvSpPr>
              <p:cNvPr id="12310" name="Rectangle 6">
                <a:extLst>
                  <a:ext uri="{FF2B5EF4-FFF2-40B4-BE49-F238E27FC236}">
                    <a16:creationId xmlns:a16="http://schemas.microsoft.com/office/drawing/2014/main" id="{8C98AE3F-79AE-46C8-B6FF-816A09217A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480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11" name="Rectangle 7">
                <a:extLst>
                  <a:ext uri="{FF2B5EF4-FFF2-40B4-BE49-F238E27FC236}">
                    <a16:creationId xmlns:a16="http://schemas.microsoft.com/office/drawing/2014/main" id="{848386AF-1F19-4BAB-BBD5-54513E933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" y="119"/>
                <a:ext cx="526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 anchor="ctr">
                <a:spAutoFit/>
              </a:bodyPr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FFFFFF"/>
                    </a:solidFill>
                    <a:latin typeface="Arial Bold" panose="020B0704020202020204" pitchFamily="34" charset="0"/>
                    <a:cs typeface="Arial Bold" panose="020B0704020202020204" pitchFamily="34" charset="0"/>
                    <a:sym typeface="Arial Bold" panose="020B0704020202020204" pitchFamily="34" charset="0"/>
                  </a:rPr>
                  <a:t>Task</a:t>
                </a:r>
              </a:p>
            </p:txBody>
          </p:sp>
        </p:grpSp>
        <p:grpSp>
          <p:nvGrpSpPr>
            <p:cNvPr id="12307" name="Group 8">
              <a:extLst>
                <a:ext uri="{FF2B5EF4-FFF2-40B4-BE49-F238E27FC236}">
                  <a16:creationId xmlns:a16="http://schemas.microsoft.com/office/drawing/2014/main" id="{BCCD0866-269F-4138-A69B-A6471013A9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99"/>
              <a:ext cx="1536" cy="1056"/>
              <a:chOff x="0" y="23"/>
              <a:chExt cx="1536" cy="1056"/>
            </a:xfrm>
          </p:grpSpPr>
          <p:sp>
            <p:nvSpPr>
              <p:cNvPr id="12308" name="Rectangle 9">
                <a:extLst>
                  <a:ext uri="{FF2B5EF4-FFF2-40B4-BE49-F238E27FC236}">
                    <a16:creationId xmlns:a16="http://schemas.microsoft.com/office/drawing/2014/main" id="{7AD4972A-715E-4FC2-9F81-41C8B0E6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3"/>
                <a:ext cx="1536" cy="1056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9" name="Rectangle 10">
                <a:extLst>
                  <a:ext uri="{FF2B5EF4-FFF2-40B4-BE49-F238E27FC236}">
                    <a16:creationId xmlns:a16="http://schemas.microsoft.com/office/drawing/2014/main" id="{21D94FBE-89DB-498B-A5A4-041ED4227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52"/>
                <a:ext cx="1536" cy="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40639" bIns="0" anchor="ctr"/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400" b="1" dirty="0">
                    <a:solidFill>
                      <a:schemeClr val="bg1"/>
                    </a:solidFill>
                    <a:sym typeface="Arial Bold" panose="020B0704020202020204" pitchFamily="34" charset="0"/>
                  </a:rPr>
                  <a:t>Treat the Injured.</a:t>
                </a:r>
              </a:p>
            </p:txBody>
          </p:sp>
        </p:grpSp>
      </p:grpSp>
      <p:grpSp>
        <p:nvGrpSpPr>
          <p:cNvPr id="111627" name="Group 11">
            <a:extLst>
              <a:ext uri="{FF2B5EF4-FFF2-40B4-BE49-F238E27FC236}">
                <a16:creationId xmlns:a16="http://schemas.microsoft.com/office/drawing/2014/main" id="{7D259AA9-59AF-4B52-9C53-6AE6DEDF908B}"/>
              </a:ext>
            </a:extLst>
          </p:cNvPr>
          <p:cNvGrpSpPr>
            <a:grpSpLocks/>
          </p:cNvGrpSpPr>
          <p:nvPr/>
        </p:nvGrpSpPr>
        <p:grpSpPr bwMode="auto">
          <a:xfrm>
            <a:off x="3352800" y="2590800"/>
            <a:ext cx="2424113" cy="2667000"/>
            <a:chOff x="0" y="0"/>
            <a:chExt cx="1536" cy="1632"/>
          </a:xfrm>
        </p:grpSpPr>
        <p:grpSp>
          <p:nvGrpSpPr>
            <p:cNvPr id="12300" name="Group 12">
              <a:extLst>
                <a:ext uri="{FF2B5EF4-FFF2-40B4-BE49-F238E27FC236}">
                  <a16:creationId xmlns:a16="http://schemas.microsoft.com/office/drawing/2014/main" id="{A8B8E93C-A66C-4FDC-B994-31B4978626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536" cy="480"/>
              <a:chOff x="0" y="0"/>
              <a:chExt cx="1536" cy="480"/>
            </a:xfrm>
          </p:grpSpPr>
          <p:sp>
            <p:nvSpPr>
              <p:cNvPr id="12304" name="Rectangle 13">
                <a:extLst>
                  <a:ext uri="{FF2B5EF4-FFF2-40B4-BE49-F238E27FC236}">
                    <a16:creationId xmlns:a16="http://schemas.microsoft.com/office/drawing/2014/main" id="{032C1A29-263F-4036-B7B7-5F51A7B68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480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5" name="Rectangle 14">
                <a:extLst>
                  <a:ext uri="{FF2B5EF4-FFF2-40B4-BE49-F238E27FC236}">
                    <a16:creationId xmlns:a16="http://schemas.microsoft.com/office/drawing/2014/main" id="{29B5AA11-BE6D-4650-8C91-E1DBEB7C0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" y="119"/>
                <a:ext cx="889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 anchor="ctr">
                <a:spAutoFit/>
              </a:bodyPr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FFFFFF"/>
                    </a:solidFill>
                    <a:latin typeface="Arial Bold" panose="020B0704020202020204" pitchFamily="34" charset="0"/>
                    <a:cs typeface="Arial Bold" panose="020B0704020202020204" pitchFamily="34" charset="0"/>
                    <a:sym typeface="Arial Bold" panose="020B0704020202020204" pitchFamily="34" charset="0"/>
                  </a:rPr>
                  <a:t>Purpose</a:t>
                </a:r>
              </a:p>
            </p:txBody>
          </p:sp>
        </p:grpSp>
        <p:grpSp>
          <p:nvGrpSpPr>
            <p:cNvPr id="12301" name="Group 15">
              <a:extLst>
                <a:ext uri="{FF2B5EF4-FFF2-40B4-BE49-F238E27FC236}">
                  <a16:creationId xmlns:a16="http://schemas.microsoft.com/office/drawing/2014/main" id="{7F12D13F-5861-46F4-B683-7E025A4054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76"/>
              <a:ext cx="1536" cy="1056"/>
              <a:chOff x="0" y="0"/>
              <a:chExt cx="1536" cy="1056"/>
            </a:xfrm>
          </p:grpSpPr>
          <p:sp>
            <p:nvSpPr>
              <p:cNvPr id="12302" name="Rectangle 16">
                <a:extLst>
                  <a:ext uri="{FF2B5EF4-FFF2-40B4-BE49-F238E27FC236}">
                    <a16:creationId xmlns:a16="http://schemas.microsoft.com/office/drawing/2014/main" id="{50BB3D16-A4F1-464B-B442-8D64B89CE6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1056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3" name="Rectangle 17">
                <a:extLst>
                  <a:ext uri="{FF2B5EF4-FFF2-40B4-BE49-F238E27FC236}">
                    <a16:creationId xmlns:a16="http://schemas.microsoft.com/office/drawing/2014/main" id="{FBBB8257-20F9-49B5-8220-45F89F5BB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52"/>
                <a:ext cx="1536" cy="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40639" bIns="0" anchor="ctr"/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400" b="1" dirty="0">
                    <a:solidFill>
                      <a:schemeClr val="bg1"/>
                    </a:solidFill>
                    <a:sym typeface="Arial Bold" panose="020B0704020202020204" pitchFamily="34" charset="0"/>
                  </a:rPr>
                  <a:t>Provide pre-hospital care to the injured.</a:t>
                </a:r>
                <a:endParaRPr lang="en-US" altLang="en-US" sz="2400" dirty="0">
                  <a:solidFill>
                    <a:srgbClr val="FFFFFF"/>
                  </a:solidFill>
                  <a:latin typeface="Arial Bold" panose="020B0704020202020204" pitchFamily="34" charset="0"/>
                  <a:cs typeface="Arial Bold" panose="020B0704020202020204" pitchFamily="34" charset="0"/>
                  <a:sym typeface="Arial Bold" panose="020B0704020202020204" pitchFamily="34" charset="0"/>
                </a:endParaRPr>
              </a:p>
            </p:txBody>
          </p:sp>
        </p:grpSp>
      </p:grpSp>
      <p:grpSp>
        <p:nvGrpSpPr>
          <p:cNvPr id="111634" name="Group 18">
            <a:extLst>
              <a:ext uri="{FF2B5EF4-FFF2-40B4-BE49-F238E27FC236}">
                <a16:creationId xmlns:a16="http://schemas.microsoft.com/office/drawing/2014/main" id="{665DAA62-0131-47E3-B5F3-F003D9826956}"/>
              </a:ext>
            </a:extLst>
          </p:cNvPr>
          <p:cNvGrpSpPr>
            <a:grpSpLocks/>
          </p:cNvGrpSpPr>
          <p:nvPr/>
        </p:nvGrpSpPr>
        <p:grpSpPr bwMode="auto">
          <a:xfrm>
            <a:off x="5867400" y="2590800"/>
            <a:ext cx="2514600" cy="2667000"/>
            <a:chOff x="0" y="0"/>
            <a:chExt cx="1536" cy="1632"/>
          </a:xfrm>
        </p:grpSpPr>
        <p:grpSp>
          <p:nvGrpSpPr>
            <p:cNvPr id="12294" name="Group 19">
              <a:extLst>
                <a:ext uri="{FF2B5EF4-FFF2-40B4-BE49-F238E27FC236}">
                  <a16:creationId xmlns:a16="http://schemas.microsoft.com/office/drawing/2014/main" id="{91F543B3-B43A-436D-BCA5-D03327796A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536" cy="480"/>
              <a:chOff x="0" y="0"/>
              <a:chExt cx="1536" cy="480"/>
            </a:xfrm>
          </p:grpSpPr>
          <p:sp>
            <p:nvSpPr>
              <p:cNvPr id="12298" name="Rectangle 20">
                <a:extLst>
                  <a:ext uri="{FF2B5EF4-FFF2-40B4-BE49-F238E27FC236}">
                    <a16:creationId xmlns:a16="http://schemas.microsoft.com/office/drawing/2014/main" id="{1C62CBB8-15FF-4585-8511-A45D303FA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480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99" name="Rectangle 21">
                <a:extLst>
                  <a:ext uri="{FF2B5EF4-FFF2-40B4-BE49-F238E27FC236}">
                    <a16:creationId xmlns:a16="http://schemas.microsoft.com/office/drawing/2014/main" id="{E0970071-7124-4526-A2FD-E63139ED9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" y="119"/>
                <a:ext cx="981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 anchor="ctr">
                <a:spAutoFit/>
              </a:bodyPr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FFFFFF"/>
                    </a:solidFill>
                    <a:latin typeface="Arial Bold" panose="020B0704020202020204" pitchFamily="34" charset="0"/>
                    <a:cs typeface="Arial Bold" panose="020B0704020202020204" pitchFamily="34" charset="0"/>
                    <a:sym typeface="Arial Bold" panose="020B0704020202020204" pitchFamily="34" charset="0"/>
                  </a:rPr>
                  <a:t>End State</a:t>
                </a:r>
              </a:p>
            </p:txBody>
          </p:sp>
        </p:grpSp>
        <p:grpSp>
          <p:nvGrpSpPr>
            <p:cNvPr id="12295" name="Group 22">
              <a:extLst>
                <a:ext uri="{FF2B5EF4-FFF2-40B4-BE49-F238E27FC236}">
                  <a16:creationId xmlns:a16="http://schemas.microsoft.com/office/drawing/2014/main" id="{4EA34CEA-5F55-4BA9-A71D-4738262E63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76"/>
              <a:ext cx="1536" cy="1056"/>
              <a:chOff x="0" y="0"/>
              <a:chExt cx="1536" cy="1056"/>
            </a:xfrm>
          </p:grpSpPr>
          <p:sp>
            <p:nvSpPr>
              <p:cNvPr id="12296" name="Rectangle 23">
                <a:extLst>
                  <a:ext uri="{FF2B5EF4-FFF2-40B4-BE49-F238E27FC236}">
                    <a16:creationId xmlns:a16="http://schemas.microsoft.com/office/drawing/2014/main" id="{7A8F3ED5-1E37-4BB2-BDD4-BDD1D9D99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36" cy="1056"/>
              </a:xfrm>
              <a:prstGeom prst="rect">
                <a:avLst/>
              </a:prstGeom>
              <a:solidFill>
                <a:srgbClr val="25387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97" name="Rectangle 24">
                <a:extLst>
                  <a:ext uri="{FF2B5EF4-FFF2-40B4-BE49-F238E27FC236}">
                    <a16:creationId xmlns:a16="http://schemas.microsoft.com/office/drawing/2014/main" id="{764C64D2-4689-49B5-B98D-89B8E9425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28"/>
                <a:ext cx="1536" cy="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40639" bIns="0" anchor="ctr"/>
              <a:lstStyle>
                <a:lvl1pPr marL="39688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Courier New" panose="02070309020205020404" pitchFamily="49" charset="0"/>
                  <a:buChar char="o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ts val="925"/>
                  </a:spcBef>
                  <a:buFontTx/>
                  <a:buNone/>
                </a:pPr>
                <a:r>
                  <a:rPr lang="en-US" altLang="en-US" sz="2400" b="1" dirty="0">
                    <a:solidFill>
                      <a:schemeClr val="bg1"/>
                    </a:solidFill>
                    <a:sym typeface="Arial Bold" panose="020B0704020202020204" pitchFamily="34" charset="0"/>
                  </a:rPr>
                  <a:t>Patients are treated, stabilized and transported.</a:t>
                </a:r>
              </a:p>
            </p:txBody>
          </p:sp>
        </p:grp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DDE0BF-1D3D-47D3-9D45-A1444E04444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281C11B0-CD93-4896-BDDE-041284133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481" y="202324"/>
            <a:ext cx="42370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75BD1F3E-8561-489C-A8AD-80D56C4CF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38200"/>
            <a:ext cx="347663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59E85F4D-3D5A-47DF-9888-BFAE69895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593975"/>
            <a:ext cx="1524000" cy="104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434CD9C-36E8-4B90-BBE7-62723AF50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156075"/>
            <a:ext cx="17367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>
            <a:extLst>
              <a:ext uri="{FF2B5EF4-FFF2-40B4-BE49-F238E27FC236}">
                <a16:creationId xmlns:a16="http://schemas.microsoft.com/office/drawing/2014/main" id="{566AAEA0-6199-4858-B1F0-F30C2D7F8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117975"/>
            <a:ext cx="13160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0A1B126-8211-448E-ABDA-785027D5C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5" y="2613025"/>
            <a:ext cx="1530350" cy="104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2E75AF0-241B-42DD-8847-B28409E14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9800" y="2112963"/>
            <a:ext cx="1905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rgbClr val="0088CC"/>
                </a:solidFill>
                <a:latin typeface="Open Sans" panose="020B0606030504020204"/>
              </a:rPr>
              <a:t>“Big Picture”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rgbClr val="0088CC"/>
                </a:solidFill>
                <a:latin typeface="Open Sans" panose="020B0606030504020204"/>
              </a:rPr>
              <a:t> Desired End State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52D2E5-5447-4AF4-A9DA-C1E0FA117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9688" y="3370263"/>
            <a:ext cx="12192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rgbClr val="0088CC"/>
                </a:solidFill>
              </a:rPr>
              <a:t>What “We” Are Going To 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83FCC0-AEEB-47EA-84C1-50471DA20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3038" y="5027613"/>
            <a:ext cx="1112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rgbClr val="0088CC"/>
                </a:solidFill>
              </a:rPr>
              <a:t>Ways To Do It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F41BF1-8EA4-44E3-B17F-95D33597A1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888" y="4884738"/>
            <a:ext cx="1524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rgbClr val="0088CC"/>
                </a:solidFill>
              </a:rPr>
              <a:t>How “We” Are Going To Do It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688D50D-CC98-4B6D-BD78-DF7567D858B9}"/>
              </a:ext>
            </a:extLst>
          </p:cNvPr>
          <p:cNvCxnSpPr/>
          <p:nvPr/>
        </p:nvCxnSpPr>
        <p:spPr>
          <a:xfrm>
            <a:off x="5562600" y="1908175"/>
            <a:ext cx="9144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1C8592E-88B3-40AD-BB32-57CC88E8A59F}"/>
              </a:ext>
            </a:extLst>
          </p:cNvPr>
          <p:cNvCxnSpPr>
            <a:endCxn id="1030" idx="0"/>
          </p:cNvCxnSpPr>
          <p:nvPr/>
        </p:nvCxnSpPr>
        <p:spPr>
          <a:xfrm flipH="1">
            <a:off x="5973763" y="3508375"/>
            <a:ext cx="503237" cy="6477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652B8BE-6C9A-48D9-95EC-BB8C7B5C51B8}"/>
              </a:ext>
            </a:extLst>
          </p:cNvPr>
          <p:cNvCxnSpPr>
            <a:cxnSpLocks/>
          </p:cNvCxnSpPr>
          <p:nvPr/>
        </p:nvCxnSpPr>
        <p:spPr>
          <a:xfrm flipH="1">
            <a:off x="3602038" y="4651375"/>
            <a:ext cx="1731962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538CE64-0E95-4AC3-B692-A4D793DE58B0}"/>
              </a:ext>
            </a:extLst>
          </p:cNvPr>
          <p:cNvCxnSpPr>
            <a:endCxn id="1032" idx="2"/>
          </p:cNvCxnSpPr>
          <p:nvPr/>
        </p:nvCxnSpPr>
        <p:spPr>
          <a:xfrm flipH="1" flipV="1">
            <a:off x="2362200" y="3656013"/>
            <a:ext cx="369888" cy="50006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EAF1F29-A009-4EFF-B8E6-E9367690FE7B}"/>
              </a:ext>
            </a:extLst>
          </p:cNvPr>
          <p:cNvCxnSpPr>
            <a:cxnSpLocks/>
          </p:cNvCxnSpPr>
          <p:nvPr/>
        </p:nvCxnSpPr>
        <p:spPr>
          <a:xfrm flipV="1">
            <a:off x="2438400" y="1831975"/>
            <a:ext cx="914400" cy="6508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9653D82-D2F4-4E59-B0F1-7F041269E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200" y="3584575"/>
            <a:ext cx="17684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rgbClr val="0088CC"/>
                </a:solidFill>
              </a:rPr>
              <a:t>Feedback: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rgbClr val="0088CC"/>
                </a:solidFill>
              </a:rPr>
              <a:t>Planned versus reality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692103-AF18-4F63-82CD-967D5CA10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6963" y="1828800"/>
            <a:ext cx="1768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600" b="1" dirty="0">
                <a:solidFill>
                  <a:srgbClr val="0088CC"/>
                </a:solidFill>
              </a:rPr>
              <a:t>Refinement</a:t>
            </a:r>
          </a:p>
        </p:txBody>
      </p:sp>
      <p:sp>
        <p:nvSpPr>
          <p:cNvPr id="13331" name="TextBox 5">
            <a:extLst>
              <a:ext uri="{FF2B5EF4-FFF2-40B4-BE49-F238E27FC236}">
                <a16:creationId xmlns:a16="http://schemas.microsoft.com/office/drawing/2014/main" id="{91B7817D-78D6-4C7D-8441-FDF61AA93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1688" y="1298575"/>
            <a:ext cx="2373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/>
            <a:r>
              <a:rPr lang="en-US" altLang="en-US" sz="2400" b="1" dirty="0">
                <a:solidFill>
                  <a:srgbClr val="2C3E50"/>
                </a:solidFill>
                <a:latin typeface="Open Sans" panose="020B0606030504020204"/>
              </a:rPr>
              <a:t>Leader’s Intent</a:t>
            </a:r>
          </a:p>
          <a:p>
            <a:pPr algn="ctr"/>
            <a:r>
              <a:rPr lang="en-US" altLang="en-US" sz="2400" b="1" dirty="0">
                <a:solidFill>
                  <a:srgbClr val="2C3E50"/>
                </a:solidFill>
                <a:latin typeface="Open Sans" panose="020B0606030504020204"/>
              </a:rPr>
              <a:t>40,000 FT.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35C0D-0DA8-4974-AFB2-D47FEBACB28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9" grpId="0"/>
      <p:bldP spid="20" grpId="0"/>
      <p:bldP spid="133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E80B1AD-6422-4A55-9BC8-FD9E2523F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Leader’s Intent: Achieving Buy-In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A6044939-949B-4B82-9551-530E776079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62216"/>
            <a:ext cx="7886700" cy="4200384"/>
          </a:xfrm>
        </p:spPr>
        <p:txBody>
          <a:bodyPr/>
          <a:lstStyle/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Establish credibility of process.</a:t>
            </a:r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Be realistic regarding time, difficulty, and capability.</a:t>
            </a:r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Can be refined through healthy conflict.</a:t>
            </a:r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Reinforce through effective command presence.</a:t>
            </a:r>
          </a:p>
          <a:p>
            <a:pPr marL="347472" indent="-356616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Reflects aspects of the mission-driven culture (bias for action).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90C5EE-6DE6-45E7-ABEE-BC9997243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CE9107D-705A-4DB9-ABE9-05DCFB916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30"/>
            <a:ext cx="8305800" cy="788091"/>
          </a:xfrm>
        </p:spPr>
        <p:txBody>
          <a:bodyPr/>
          <a:lstStyle/>
          <a:p>
            <a:pPr eaLnBrk="1" hangingPunct="1"/>
            <a:r>
              <a:rPr lang="en-US" altLang="en-US" dirty="0"/>
              <a:t>Leader’s Intent: Mission-Driven Culture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E3AFC72F-7981-44DE-8645-F9B76C819C2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62216"/>
            <a:ext cx="7886700" cy="4200384"/>
          </a:xfrm>
        </p:spPr>
        <p:txBody>
          <a:bodyPr/>
          <a:lstStyle/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Common good.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High-trust state.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Pursuit of truth.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Form and function serve the end state.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Individual initiative.</a:t>
            </a:r>
          </a:p>
          <a:p>
            <a:pPr marL="347472" indent="-347472" eaLnBrk="1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000" dirty="0"/>
              <a:t>Continuous improvement.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E88F4F-A4FD-4263-B650-2D62BB3C05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9C90CE2-8F9F-4E59-89FE-14CB53FF0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65130"/>
            <a:ext cx="8134350" cy="788091"/>
          </a:xfrm>
        </p:spPr>
        <p:txBody>
          <a:bodyPr/>
          <a:lstStyle/>
          <a:p>
            <a:pPr eaLnBrk="1" hangingPunct="1"/>
            <a:r>
              <a:rPr lang="en-US" altLang="en-US" dirty="0"/>
              <a:t>Leader’s Intent: Methods To Formulate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0AB0ADA2-C555-451D-A6E2-3126247B88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427418"/>
            <a:ext cx="7886700" cy="4439982"/>
          </a:xfr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Directing (Instruction).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Participating (Interaction).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Delegating (Trust).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en-US" altLang="en-US" sz="2400" b="1" i="1" dirty="0">
                <a:solidFill>
                  <a:srgbClr val="1FAA43"/>
                </a:solidFill>
              </a:rPr>
              <a:t>WHAT-WHY-HOW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At any level:</a:t>
            </a:r>
          </a:p>
          <a:p>
            <a:pPr marL="117475" indent="-117475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en-US" sz="2400" dirty="0"/>
              <a:t> You must get Situational Awareness. You must  perceive, recognize and understand the </a:t>
            </a:r>
            <a:r>
              <a:rPr lang="en-US" altLang="en-US" sz="2400" b="1" dirty="0"/>
              <a:t>Issues and Concerns </a:t>
            </a:r>
            <a:r>
              <a:rPr lang="en-US" altLang="en-US" sz="2400" dirty="0"/>
              <a:t>confronting team prior to formulating your intent.  Your intent may be implied.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B96E42-9DAB-4E30-B0E4-7DBF720187F0}"/>
              </a:ext>
            </a:extLst>
          </p:cNvPr>
          <p:cNvSpPr txBox="1"/>
          <p:nvPr/>
        </p:nvSpPr>
        <p:spPr>
          <a:xfrm>
            <a:off x="0" y="525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/>
            </a:pPr>
            <a:r>
              <a:rPr lang="en-US" altLang="en-US" sz="2000" b="1" dirty="0">
                <a:solidFill>
                  <a:srgbClr val="E74C3C"/>
                </a:solidFill>
              </a:rPr>
              <a:t>Life Safety - Incident Stabilization - Property/Environment Conservation</a:t>
            </a:r>
            <a:r>
              <a:rPr lang="en-US" altLang="en-US" sz="2000" dirty="0">
                <a:solidFill>
                  <a:srgbClr val="E74C3C"/>
                </a:solidFill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A3576-7E69-4036-9A2A-CB3416F81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white"/>
                </a:solidFill>
                <a:cs typeface="+mn-cs"/>
              </a:rPr>
              <a:t>USFA Type 3 All-Hazards Incident Management Team Introduction  | </a:t>
            </a:r>
            <a:fld id="{EC0D08FA-1B7E-4CDC-967E-62046F2D2CD1}" type="slidenum">
              <a:rPr lang="en-US" smtClean="0">
                <a:solidFill>
                  <a:prstClr val="white"/>
                </a:solidFill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en-US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USFA tyle">
  <a:themeElements>
    <a:clrScheme name="USFA Color Pallette">
      <a:dk1>
        <a:srgbClr val="0088CC"/>
      </a:dk1>
      <a:lt1>
        <a:sysClr val="window" lastClr="FFFFFF"/>
      </a:lt1>
      <a:dk2>
        <a:srgbClr val="2C3E50"/>
      </a:dk2>
      <a:lt2>
        <a:srgbClr val="E0E1E1"/>
      </a:lt2>
      <a:accent1>
        <a:srgbClr val="2C3E50"/>
      </a:accent1>
      <a:accent2>
        <a:srgbClr val="E74C3C"/>
      </a:accent2>
      <a:accent3>
        <a:srgbClr val="616E7C"/>
      </a:accent3>
      <a:accent4>
        <a:srgbClr val="0088CC"/>
      </a:accent4>
      <a:accent5>
        <a:srgbClr val="969FA8"/>
      </a:accent5>
      <a:accent6>
        <a:srgbClr val="1FAA43"/>
      </a:accent6>
      <a:hlink>
        <a:srgbClr val="0563C1"/>
      </a:hlink>
      <a:folHlink>
        <a:srgbClr val="954F72"/>
      </a:folHlink>
    </a:clrScheme>
    <a:fontScheme name="USFA-2 Coo Hew">
      <a:majorFont>
        <a:latin typeface="Coo Hew"/>
        <a:ea typeface=""/>
        <a:cs typeface=""/>
      </a:majorFont>
      <a:minorFont>
        <a:latin typeface="Coo H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7E41364-44DE-445F-87AE-89212588F2F2}" vid="{4B7483C7-DF8B-4D04-AA2D-1E9E85490A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1513</Words>
  <Characters>0</Characters>
  <Application>Microsoft Office PowerPoint</Application>
  <PresentationFormat>On-screen Show (4:3)</PresentationFormat>
  <Lines>0</Lines>
  <Paragraphs>245</Paragraphs>
  <Slides>30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Arial Bold</vt:lpstr>
      <vt:lpstr>Coo Hew</vt:lpstr>
      <vt:lpstr>Courier New</vt:lpstr>
      <vt:lpstr>Open Sans</vt:lpstr>
      <vt:lpstr>USFA tyle</vt:lpstr>
      <vt:lpstr>Unit 2</vt:lpstr>
      <vt:lpstr>Unit Objectives</vt:lpstr>
      <vt:lpstr>Leadership</vt:lpstr>
      <vt:lpstr>Leader’s Intent</vt:lpstr>
      <vt:lpstr>Leader’s Intent: Example</vt:lpstr>
      <vt:lpstr>PowerPoint Presentation</vt:lpstr>
      <vt:lpstr>Leader’s Intent: Achieving Buy-In</vt:lpstr>
      <vt:lpstr>Leader’s Intent: Mission-Driven Culture</vt:lpstr>
      <vt:lpstr>Leader’s Intent: Methods To Formulate</vt:lpstr>
      <vt:lpstr>Activity 2-1: Identifying Issues/Concerns</vt:lpstr>
      <vt:lpstr>Sample of Leader’s Intent</vt:lpstr>
      <vt:lpstr>Decision Maker’s Models</vt:lpstr>
      <vt:lpstr>Leadership: Anatomy of an Effective Team</vt:lpstr>
      <vt:lpstr>Leadership: Outcomes of Effective Leadership Behaviors</vt:lpstr>
      <vt:lpstr>Activity 2-2: Leadership Behaviors</vt:lpstr>
      <vt:lpstr>Stress </vt:lpstr>
      <vt:lpstr>Common Causes of STRESS </vt:lpstr>
      <vt:lpstr>Stress</vt:lpstr>
      <vt:lpstr>Activity 2-3: Stress Self-Assessment</vt:lpstr>
      <vt:lpstr>Communication Methods</vt:lpstr>
      <vt:lpstr>Communication Methods</vt:lpstr>
      <vt:lpstr>Communication Methods</vt:lpstr>
      <vt:lpstr>Communication Methods</vt:lpstr>
      <vt:lpstr>Communication Methods</vt:lpstr>
      <vt:lpstr>Activity 2-4: Communicating with a Team</vt:lpstr>
      <vt:lpstr>Activity 2-4: Communicating with a Team</vt:lpstr>
      <vt:lpstr>Activity 2-4: Communicating with a Team</vt:lpstr>
      <vt:lpstr>PowerPoint Presentation</vt:lpstr>
      <vt:lpstr>Activity 2-5: Command and General Staff Interactions</vt:lpstr>
      <vt:lpstr>Objectives Review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2019-11-20T18:10:26Z</dcterms:modified>
</cp:coreProperties>
</file>