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62" r:id="rId3"/>
    <p:sldId id="263" r:id="rId4"/>
    <p:sldId id="264" r:id="rId5"/>
    <p:sldId id="265" r:id="rId6"/>
  </p:sldIdLst>
  <p:sldSz cx="9144000" cy="6858000" type="screen4x3"/>
  <p:notesSz cx="6951663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2">
          <p15:clr>
            <a:srgbClr val="A4A3A4"/>
          </p15:clr>
        </p15:guide>
        <p15:guide id="2" pos="54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60202"/>
    <a:srgbClr val="E00202"/>
    <a:srgbClr val="595959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12" autoAdjust="0"/>
    <p:restoredTop sz="99590" autoAdjust="0"/>
  </p:normalViewPr>
  <p:slideViewPr>
    <p:cSldViewPr snapToGrid="0" snapToObjects="1">
      <p:cViewPr varScale="1">
        <p:scale>
          <a:sx n="105" d="100"/>
          <a:sy n="105" d="100"/>
        </p:scale>
        <p:origin x="360" y="108"/>
      </p:cViewPr>
      <p:guideLst>
        <p:guide orient="horz" pos="1862"/>
        <p:guide pos="54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87" cy="461804"/>
          </a:xfrm>
          <a:prstGeom prst="rect">
            <a:avLst/>
          </a:prstGeom>
        </p:spPr>
        <p:txBody>
          <a:bodyPr vert="horz" lIns="92501" tIns="46250" rIns="92501" bIns="46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667" y="0"/>
            <a:ext cx="3012387" cy="461804"/>
          </a:xfrm>
          <a:prstGeom prst="rect">
            <a:avLst/>
          </a:prstGeom>
        </p:spPr>
        <p:txBody>
          <a:bodyPr vert="horz" lIns="92501" tIns="46250" rIns="92501" bIns="46250" rtlCol="0"/>
          <a:lstStyle>
            <a:lvl1pPr algn="r">
              <a:defRPr sz="1200"/>
            </a:lvl1pPr>
          </a:lstStyle>
          <a:p>
            <a:fld id="{30FAABDD-CF06-FF4C-A727-86EB22DF8F2F}" type="datetime1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2387" cy="461804"/>
          </a:xfrm>
          <a:prstGeom prst="rect">
            <a:avLst/>
          </a:prstGeom>
        </p:spPr>
        <p:txBody>
          <a:bodyPr vert="horz" lIns="92501" tIns="46250" rIns="92501" bIns="46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667" y="8772668"/>
            <a:ext cx="3012387" cy="461804"/>
          </a:xfrm>
          <a:prstGeom prst="rect">
            <a:avLst/>
          </a:prstGeom>
        </p:spPr>
        <p:txBody>
          <a:bodyPr vert="horz" lIns="92501" tIns="46250" rIns="92501" bIns="4625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87" cy="461804"/>
          </a:xfrm>
          <a:prstGeom prst="rect">
            <a:avLst/>
          </a:prstGeom>
        </p:spPr>
        <p:txBody>
          <a:bodyPr vert="horz" lIns="92501" tIns="46250" rIns="92501" bIns="46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667" y="0"/>
            <a:ext cx="3012387" cy="461804"/>
          </a:xfrm>
          <a:prstGeom prst="rect">
            <a:avLst/>
          </a:prstGeom>
        </p:spPr>
        <p:txBody>
          <a:bodyPr vert="horz" lIns="92501" tIns="46250" rIns="92501" bIns="46250" rtlCol="0"/>
          <a:lstStyle>
            <a:lvl1pPr algn="r">
              <a:defRPr sz="1200"/>
            </a:lvl1pPr>
          </a:lstStyle>
          <a:p>
            <a:fld id="{E879BDC4-B93F-2646-B57E-3F819966A793}" type="datetime1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01" tIns="46250" rIns="92501" bIns="462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167" y="4387136"/>
            <a:ext cx="5561330" cy="4156234"/>
          </a:xfrm>
          <a:prstGeom prst="rect">
            <a:avLst/>
          </a:prstGeom>
        </p:spPr>
        <p:txBody>
          <a:bodyPr vert="horz" lIns="92501" tIns="46250" rIns="92501" bIns="462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2387" cy="461804"/>
          </a:xfrm>
          <a:prstGeom prst="rect">
            <a:avLst/>
          </a:prstGeom>
        </p:spPr>
        <p:txBody>
          <a:bodyPr vert="horz" lIns="92501" tIns="46250" rIns="92501" bIns="46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667" y="8772668"/>
            <a:ext cx="3012387" cy="461804"/>
          </a:xfrm>
          <a:prstGeom prst="rect">
            <a:avLst/>
          </a:prstGeom>
        </p:spPr>
        <p:txBody>
          <a:bodyPr vert="horz" lIns="92501" tIns="46250" rIns="92501" bIns="4625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Recover 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gohseplogo_distr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597650" y="5865982"/>
            <a:ext cx="2451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595959"/>
                </a:solidFill>
              </a:rPr>
              <a:t>DISASTER </a:t>
            </a:r>
            <a:r>
              <a:rPr lang="en-US" sz="2000" b="1" dirty="0" smtClean="0">
                <a:solidFill>
                  <a:srgbClr val="800000"/>
                </a:solidFill>
              </a:rPr>
              <a:t>RECOVERY</a:t>
            </a:r>
          </a:p>
          <a:p>
            <a:pPr algn="l"/>
            <a:r>
              <a:rPr lang="en-US" sz="2000" b="1" dirty="0" smtClean="0">
                <a:solidFill>
                  <a:srgbClr val="595959"/>
                </a:solidFill>
              </a:rPr>
              <a:t>STARTS TODAY!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underline.ai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27223" r="47340" b="65555"/>
          <a:stretch/>
        </p:blipFill>
        <p:spPr>
          <a:xfrm>
            <a:off x="7435851" y="6442324"/>
            <a:ext cx="1079500" cy="1680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0000" dirty="0" smtClean="0"/>
              <a:t>Individual Assistance </a:t>
            </a:r>
            <a:r>
              <a:rPr lang="en-US" sz="6700" dirty="0" smtClean="0"/>
              <a:t>(IA)</a:t>
            </a:r>
            <a:r>
              <a:rPr lang="en-US" dirty="0" smtClean="0"/>
              <a:t> </a:t>
            </a:r>
            <a:r>
              <a:rPr lang="en-US" sz="10000" dirty="0"/>
              <a:t>P</a:t>
            </a:r>
            <a:r>
              <a:rPr lang="en-US" sz="10000" dirty="0" smtClean="0"/>
              <a:t>rogram</a:t>
            </a:r>
            <a:endParaRPr lang="en-US" sz="1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Recovery Center </a:t>
            </a:r>
            <a:r>
              <a:rPr lang="en-US" sz="2000" dirty="0" smtClean="0"/>
              <a:t>(DRC)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0">
              <a:buNone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800000"/>
                </a:solidFill>
              </a:rPr>
              <a:t>DRC </a:t>
            </a:r>
            <a:r>
              <a:rPr lang="en-US" dirty="0" smtClean="0"/>
              <a:t>is an </a:t>
            </a:r>
            <a:r>
              <a:rPr lang="en-US" b="1" dirty="0" smtClean="0"/>
              <a:t>essential component </a:t>
            </a:r>
            <a:r>
              <a:rPr lang="en-US" dirty="0" smtClean="0"/>
              <a:t>to the IA program in </a:t>
            </a:r>
            <a:r>
              <a:rPr lang="en-US" b="1" dirty="0" smtClean="0"/>
              <a:t>assisting citizens </a:t>
            </a:r>
            <a:r>
              <a:rPr lang="en-US" dirty="0" smtClean="0"/>
              <a:t>to recover from a disaster.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1700"/>
            <a:ext cx="9144000" cy="87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600"/>
            <a:ext cx="8229600" cy="903004"/>
          </a:xfrm>
        </p:spPr>
        <p:txBody>
          <a:bodyPr/>
          <a:lstStyle/>
          <a:p>
            <a:r>
              <a:rPr lang="en-US" dirty="0" smtClean="0"/>
              <a:t>DRC </a:t>
            </a:r>
            <a:r>
              <a:rPr lang="en-US" sz="2000" dirty="0" smtClean="0"/>
              <a:t>(Continued . . 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147604"/>
            <a:ext cx="8966200" cy="4659596"/>
          </a:xfrm>
        </p:spPr>
        <p:txBody>
          <a:bodyPr>
            <a:normAutofit lnSpcReduction="10000"/>
          </a:bodyPr>
          <a:lstStyle/>
          <a:p>
            <a:r>
              <a:rPr lang="en-US" b="1" spc="-30" dirty="0" smtClean="0">
                <a:solidFill>
                  <a:srgbClr val="800000"/>
                </a:solidFill>
              </a:rPr>
              <a:t>Multiple </a:t>
            </a:r>
            <a:r>
              <a:rPr lang="en-US" b="1" spc="-30" dirty="0" smtClean="0"/>
              <a:t>DRC locations </a:t>
            </a:r>
            <a:r>
              <a:rPr lang="en-US" spc="-30" dirty="0" smtClean="0"/>
              <a:t>should be identified within each Parish and have the following characteristics: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Centrally located </a:t>
            </a:r>
            <a:r>
              <a:rPr lang="en-US" dirty="0" smtClean="0"/>
              <a:t>to areas of damage.</a:t>
            </a:r>
          </a:p>
          <a:p>
            <a:pPr lvl="1"/>
            <a:r>
              <a:rPr lang="en-US" dirty="0" smtClean="0"/>
              <a:t>Public facility with </a:t>
            </a:r>
            <a:r>
              <a:rPr lang="en-US" b="1" dirty="0" smtClean="0">
                <a:solidFill>
                  <a:srgbClr val="800000"/>
                </a:solidFill>
              </a:rPr>
              <a:t>no cost lease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Recommended </a:t>
            </a:r>
            <a:r>
              <a:rPr lang="en-US" b="1" dirty="0" smtClean="0">
                <a:solidFill>
                  <a:srgbClr val="800000"/>
                </a:solidFill>
              </a:rPr>
              <a:t>minimum 1,200 </a:t>
            </a:r>
            <a:r>
              <a:rPr lang="en-US" dirty="0" smtClean="0"/>
              <a:t>Square Feet.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Not co-located </a:t>
            </a:r>
            <a:r>
              <a:rPr lang="en-US" dirty="0" smtClean="0"/>
              <a:t>with Pod Sites or Food Stamp Distribution Centers.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Parking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800000"/>
                </a:solidFill>
              </a:rPr>
              <a:t>ADA accessible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Mandatory inspection </a:t>
            </a:r>
            <a:r>
              <a:rPr lang="en-US" dirty="0" smtClean="0"/>
              <a:t>of facility by </a:t>
            </a:r>
            <a:r>
              <a:rPr lang="en-US" b="1" dirty="0" smtClean="0">
                <a:solidFill>
                  <a:srgbClr val="800000"/>
                </a:solidFill>
              </a:rPr>
              <a:t>FEMA</a:t>
            </a:r>
            <a:r>
              <a:rPr lang="en-US" dirty="0" smtClean="0"/>
              <a:t> </a:t>
            </a:r>
            <a:r>
              <a:rPr lang="en-US" b="1" dirty="0" smtClean="0"/>
              <a:t>prior to signing lease.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908" y="1384300"/>
            <a:ext cx="7566891" cy="903004"/>
          </a:xfrm>
        </p:spPr>
        <p:txBody>
          <a:bodyPr>
            <a:noAutofit/>
          </a:bodyPr>
          <a:lstStyle/>
          <a:p>
            <a:r>
              <a:rPr lang="en-US" dirty="0" smtClean="0"/>
              <a:t>IA requirements for a Presidential Declaration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15" y="2641600"/>
            <a:ext cx="8686800" cy="3878118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No pre-determined formula.</a:t>
            </a:r>
          </a:p>
          <a:p>
            <a:r>
              <a:rPr lang="en-US" dirty="0" smtClean="0"/>
              <a:t>FEMA counts </a:t>
            </a:r>
            <a:r>
              <a:rPr lang="en-US" b="1" dirty="0" smtClean="0"/>
              <a:t>number of houses </a:t>
            </a:r>
            <a:r>
              <a:rPr lang="en-US" b="1" dirty="0" smtClean="0">
                <a:solidFill>
                  <a:srgbClr val="800000"/>
                </a:solidFill>
              </a:rPr>
              <a:t>destroyed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800000"/>
                </a:solidFill>
              </a:rPr>
              <a:t>heavily damaged</a:t>
            </a:r>
            <a:r>
              <a:rPr lang="en-US" dirty="0" smtClean="0"/>
              <a:t>; others have </a:t>
            </a:r>
            <a:r>
              <a:rPr lang="en-US" b="1" dirty="0" smtClean="0"/>
              <a:t>little or no </a:t>
            </a:r>
            <a:r>
              <a:rPr lang="en-US" dirty="0" smtClean="0"/>
              <a:t>significance.</a:t>
            </a:r>
          </a:p>
          <a:p>
            <a:r>
              <a:rPr lang="en-US" dirty="0" smtClean="0"/>
              <a:t>Number of </a:t>
            </a:r>
            <a:r>
              <a:rPr lang="en-US" b="1" dirty="0" smtClean="0">
                <a:solidFill>
                  <a:srgbClr val="800000"/>
                </a:solidFill>
              </a:rPr>
              <a:t>uninsured/under insured houses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800000"/>
                </a:solidFill>
              </a:rPr>
              <a:t>D</a:t>
            </a:r>
            <a:r>
              <a:rPr lang="en-US" b="1" dirty="0" smtClean="0">
                <a:solidFill>
                  <a:srgbClr val="800000"/>
                </a:solidFill>
              </a:rPr>
              <a:t>emographics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of the area affected.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1700"/>
            <a:ext cx="9144000" cy="87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+ household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552700"/>
            <a:ext cx="8813800" cy="4305300"/>
          </a:xfrm>
        </p:spPr>
        <p:txBody>
          <a:bodyPr>
            <a:normAutofit/>
          </a:bodyPr>
          <a:lstStyle/>
          <a:p>
            <a:r>
              <a:rPr lang="en-US" b="1" dirty="0" smtClean="0"/>
              <a:t>Housing Assistance</a:t>
            </a:r>
          </a:p>
          <a:p>
            <a:pPr lvl="1"/>
            <a:r>
              <a:rPr lang="en-US" dirty="0"/>
              <a:t>Temporary </a:t>
            </a:r>
            <a:r>
              <a:rPr lang="en-US" dirty="0" smtClean="0"/>
              <a:t>housing</a:t>
            </a:r>
          </a:p>
          <a:p>
            <a:pPr lvl="1"/>
            <a:r>
              <a:rPr lang="en-US" dirty="0" smtClean="0"/>
              <a:t>Home repair or replacement</a:t>
            </a:r>
          </a:p>
          <a:p>
            <a:pPr lvl="1"/>
            <a:r>
              <a:rPr lang="en-US" dirty="0"/>
              <a:t>Transitional Sheltering Assistance </a:t>
            </a:r>
            <a:r>
              <a:rPr lang="en-US" sz="2000" dirty="0"/>
              <a:t>(TSA</a:t>
            </a:r>
            <a:r>
              <a:rPr lang="en-US" sz="2000" dirty="0" smtClean="0"/>
              <a:t>)</a:t>
            </a:r>
            <a:endParaRPr lang="en-US" dirty="0" smtClean="0"/>
          </a:p>
          <a:p>
            <a:pPr marL="738188" lvl="1" indent="0">
              <a:buNone/>
            </a:pPr>
            <a:endParaRPr lang="en-US" dirty="0" smtClean="0"/>
          </a:p>
          <a:p>
            <a:r>
              <a:rPr lang="en-US" b="1" dirty="0" smtClean="0"/>
              <a:t>Other Needs Assistance </a:t>
            </a:r>
            <a:r>
              <a:rPr lang="en-US" sz="2200" b="1" dirty="0" smtClean="0"/>
              <a:t>(ONA)</a:t>
            </a:r>
          </a:p>
          <a:p>
            <a:pPr lvl="1"/>
            <a:r>
              <a:rPr lang="en-US" dirty="0" smtClean="0"/>
              <a:t>Dental, medical, transportation, funeral + child care</a:t>
            </a:r>
          </a:p>
          <a:p>
            <a:pPr lvl="1"/>
            <a:r>
              <a:rPr lang="en-US" dirty="0" smtClean="0"/>
              <a:t>Disaster Survival Assistance </a:t>
            </a:r>
            <a:r>
              <a:rPr lang="en-US" sz="2000" dirty="0" smtClean="0"/>
              <a:t>(DSA)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4341</TotalTime>
  <Words>183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Courier New</vt:lpstr>
      <vt:lpstr>Office Theme</vt:lpstr>
      <vt:lpstr>Individual Assistance (IA) Program</vt:lpstr>
      <vt:lpstr>Disaster Recovery Center (DRC)</vt:lpstr>
      <vt:lpstr>DRC (Continued . . .)</vt:lpstr>
      <vt:lpstr>IA requirements for a Presidential Declaration </vt:lpstr>
      <vt:lpstr>Individual + household program</vt:lpstr>
    </vt:vector>
  </TitlesOfParts>
  <Company>Sides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Martin, LaShaunte</cp:lastModifiedBy>
  <cp:revision>286</cp:revision>
  <cp:lastPrinted>2015-01-12T17:27:26Z</cp:lastPrinted>
  <dcterms:created xsi:type="dcterms:W3CDTF">2013-04-02T20:42:59Z</dcterms:created>
  <dcterms:modified xsi:type="dcterms:W3CDTF">2015-01-12T17:38:02Z</dcterms:modified>
</cp:coreProperties>
</file>