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1.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4"/>
    <p:sldMasterId id="2147483923" r:id="rId5"/>
  </p:sldMasterIdLst>
  <p:notesMasterIdLst>
    <p:notesMasterId r:id="rId51"/>
  </p:notesMasterIdLst>
  <p:handoutMasterIdLst>
    <p:handoutMasterId r:id="rId52"/>
  </p:handoutMasterIdLst>
  <p:sldIdLst>
    <p:sldId id="1870" r:id="rId6"/>
    <p:sldId id="1871" r:id="rId7"/>
    <p:sldId id="1825" r:id="rId8"/>
    <p:sldId id="1867" r:id="rId9"/>
    <p:sldId id="1868" r:id="rId10"/>
    <p:sldId id="1826" r:id="rId11"/>
    <p:sldId id="1827" r:id="rId12"/>
    <p:sldId id="1828" r:id="rId13"/>
    <p:sldId id="1829" r:id="rId14"/>
    <p:sldId id="1830" r:id="rId15"/>
    <p:sldId id="1831" r:id="rId16"/>
    <p:sldId id="1840" r:id="rId17"/>
    <p:sldId id="1856" r:id="rId18"/>
    <p:sldId id="1834" r:id="rId19"/>
    <p:sldId id="1835" r:id="rId20"/>
    <p:sldId id="1836" r:id="rId21"/>
    <p:sldId id="1838" r:id="rId22"/>
    <p:sldId id="1839" r:id="rId23"/>
    <p:sldId id="1841" r:id="rId24"/>
    <p:sldId id="1854" r:id="rId25"/>
    <p:sldId id="1843" r:id="rId26"/>
    <p:sldId id="1851" r:id="rId27"/>
    <p:sldId id="1852" r:id="rId28"/>
    <p:sldId id="1865" r:id="rId29"/>
    <p:sldId id="1845" r:id="rId30"/>
    <p:sldId id="1846" r:id="rId31"/>
    <p:sldId id="1849" r:id="rId32"/>
    <p:sldId id="1850" r:id="rId33"/>
    <p:sldId id="1873" r:id="rId34"/>
    <p:sldId id="1822" r:id="rId35"/>
    <p:sldId id="1874" r:id="rId36"/>
    <p:sldId id="1853" r:id="rId37"/>
    <p:sldId id="1847" r:id="rId38"/>
    <p:sldId id="1848" r:id="rId39"/>
    <p:sldId id="1842" r:id="rId40"/>
    <p:sldId id="1858" r:id="rId41"/>
    <p:sldId id="1859" r:id="rId42"/>
    <p:sldId id="1857" r:id="rId43"/>
    <p:sldId id="1860" r:id="rId44"/>
    <p:sldId id="1862" r:id="rId45"/>
    <p:sldId id="1863" r:id="rId46"/>
    <p:sldId id="1864" r:id="rId47"/>
    <p:sldId id="1866" r:id="rId48"/>
    <p:sldId id="1823" r:id="rId49"/>
    <p:sldId id="1824" r:id="rId50"/>
  </p:sldIdLst>
  <p:sldSz cx="9144000" cy="6858000" type="screen4x3"/>
  <p:notesSz cx="7023100" cy="9309100"/>
  <p:custDataLst>
    <p:tags r:id="rId53"/>
  </p:custDataLst>
  <p:defaultTextStyle>
    <a:defPPr>
      <a:defRPr lang="en-US"/>
    </a:defPPr>
    <a:lvl1pPr algn="ctr" rtl="0" fontAlgn="base">
      <a:spcBef>
        <a:spcPct val="0"/>
      </a:spcBef>
      <a:spcAft>
        <a:spcPct val="0"/>
      </a:spcAft>
      <a:defRPr sz="2800" b="1" kern="1200">
        <a:solidFill>
          <a:schemeClr val="tx1"/>
        </a:solidFill>
        <a:latin typeface="Times New Roman" pitchFamily="18" charset="0"/>
        <a:ea typeface="+mn-ea"/>
        <a:cs typeface="+mn-cs"/>
      </a:defRPr>
    </a:lvl1pPr>
    <a:lvl2pPr marL="457200" algn="ctr" rtl="0" fontAlgn="base">
      <a:spcBef>
        <a:spcPct val="0"/>
      </a:spcBef>
      <a:spcAft>
        <a:spcPct val="0"/>
      </a:spcAft>
      <a:defRPr sz="2800" b="1" kern="1200">
        <a:solidFill>
          <a:schemeClr val="tx1"/>
        </a:solidFill>
        <a:latin typeface="Times New Roman" pitchFamily="18" charset="0"/>
        <a:ea typeface="+mn-ea"/>
        <a:cs typeface="+mn-cs"/>
      </a:defRPr>
    </a:lvl2pPr>
    <a:lvl3pPr marL="914400" algn="ctr" rtl="0" fontAlgn="base">
      <a:spcBef>
        <a:spcPct val="0"/>
      </a:spcBef>
      <a:spcAft>
        <a:spcPct val="0"/>
      </a:spcAft>
      <a:defRPr sz="2800" b="1" kern="1200">
        <a:solidFill>
          <a:schemeClr val="tx1"/>
        </a:solidFill>
        <a:latin typeface="Times New Roman" pitchFamily="18" charset="0"/>
        <a:ea typeface="+mn-ea"/>
        <a:cs typeface="+mn-cs"/>
      </a:defRPr>
    </a:lvl3pPr>
    <a:lvl4pPr marL="1371600" algn="ctr" rtl="0" fontAlgn="base">
      <a:spcBef>
        <a:spcPct val="0"/>
      </a:spcBef>
      <a:spcAft>
        <a:spcPct val="0"/>
      </a:spcAft>
      <a:defRPr sz="2800" b="1" kern="1200">
        <a:solidFill>
          <a:schemeClr val="tx1"/>
        </a:solidFill>
        <a:latin typeface="Times New Roman" pitchFamily="18" charset="0"/>
        <a:ea typeface="+mn-ea"/>
        <a:cs typeface="+mn-cs"/>
      </a:defRPr>
    </a:lvl4pPr>
    <a:lvl5pPr marL="1828800" algn="ctr"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92E"/>
    <a:srgbClr val="A13D44"/>
    <a:srgbClr val="22518A"/>
    <a:srgbClr val="4F81BD"/>
    <a:srgbClr val="1E427C"/>
    <a:srgbClr val="244F94"/>
    <a:srgbClr val="757575"/>
    <a:srgbClr val="929292"/>
    <a:srgbClr val="A6A6A6"/>
    <a:srgbClr val="DF4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4" autoAdjust="0"/>
    <p:restoredTop sz="99833" autoAdjust="0"/>
  </p:normalViewPr>
  <p:slideViewPr>
    <p:cSldViewPr snapToGrid="0">
      <p:cViewPr varScale="1">
        <p:scale>
          <a:sx n="118" d="100"/>
          <a:sy n="118" d="100"/>
        </p:scale>
        <p:origin x="1398" y="102"/>
      </p:cViewPr>
      <p:guideLst>
        <p:guide orient="horz" pos="2160"/>
        <p:guide pos="2880"/>
      </p:guideLst>
    </p:cSldViewPr>
  </p:slideViewPr>
  <p:outlineViewPr>
    <p:cViewPr>
      <p:scale>
        <a:sx n="33" d="100"/>
        <a:sy n="33" d="100"/>
      </p:scale>
      <p:origin x="0" y="3426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7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100" b="0" i="1" dirty="0" smtClean="0"/>
              <a:t>as </a:t>
            </a:r>
            <a:r>
              <a:rPr lang="en-US" sz="1100" b="0" i="1" dirty="0"/>
              <a:t>of 03/13/2017 Daily Report</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areaChart>
        <c:grouping val="stacked"/>
        <c:varyColors val="0"/>
        <c:ser>
          <c:idx val="0"/>
          <c:order val="0"/>
          <c:tx>
            <c:strRef>
              <c:f>'data for pipeline plot'!$B$1</c:f>
              <c:strCache>
                <c:ptCount val="1"/>
                <c:pt idx="0">
                  <c:v>Number</c:v>
                </c:pt>
              </c:strCache>
            </c:strRef>
          </c:tx>
          <c:spPr>
            <a:pattFill prst="ltDnDiag">
              <a:fgClr>
                <a:schemeClr val="accent1">
                  <a:lumMod val="40000"/>
                  <a:lumOff val="60000"/>
                </a:schemeClr>
              </a:fgClr>
              <a:bgClr>
                <a:schemeClr val="bg1"/>
              </a:bgClr>
            </a:pattFill>
            <a:ln>
              <a:solidFill>
                <a:schemeClr val="accent1"/>
              </a:solidFill>
            </a:ln>
            <a:effectLst/>
          </c:spPr>
          <c:dLbls>
            <c:dLbl>
              <c:idx val="0"/>
              <c:layout>
                <c:manualLayout>
                  <c:x val="8.5733472357611307E-2"/>
                  <c:y val="-0.38842066895320981"/>
                </c:manualLayout>
              </c:layout>
              <c:spPr>
                <a:solidFill>
                  <a:srgbClr val="FFC000">
                    <a:lumMod val="20000"/>
                    <a:lumOff val="80000"/>
                  </a:srgb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75810"/>
                        <a:gd name="adj2" fmla="val 83627"/>
                      </a:avLst>
                    </a:prstGeom>
                    <a:noFill/>
                    <a:ln>
                      <a:noFill/>
                    </a:ln>
                  </c15:spPr>
                  <c15:layout/>
                </c:ext>
              </c:extLst>
            </c:dLbl>
            <c:dLbl>
              <c:idx val="1"/>
              <c:layout>
                <c:manualLayout>
                  <c:x val="0.16650319709099168"/>
                  <c:y val="-0.43884643361376396"/>
                </c:manualLayout>
              </c:layout>
              <c:spPr>
                <a:solidFill>
                  <a:srgbClr val="FFC000">
                    <a:lumMod val="20000"/>
                    <a:lumOff val="80000"/>
                  </a:srgb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103238"/>
                        <a:gd name="adj2" fmla="val 175929"/>
                      </a:avLst>
                    </a:prstGeom>
                    <a:noFill/>
                    <a:ln>
                      <a:noFill/>
                    </a:ln>
                  </c15:spPr>
                  <c15:layout/>
                </c:ext>
              </c:extLst>
            </c:dLbl>
            <c:dLbl>
              <c:idx val="2"/>
              <c:layout>
                <c:manualLayout>
                  <c:x val="0.10944314057310252"/>
                  <c:y val="-0.39934807908035796"/>
                </c:manualLayout>
              </c:layout>
              <c:spPr>
                <a:solidFill>
                  <a:srgbClr val="FFC000">
                    <a:lumMod val="20000"/>
                    <a:lumOff val="80000"/>
                  </a:srgb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67510"/>
                        <a:gd name="adj2" fmla="val 397047"/>
                      </a:avLst>
                    </a:prstGeom>
                    <a:noFill/>
                    <a:ln>
                      <a:noFill/>
                    </a:ln>
                  </c15:spPr>
                  <c15:layout/>
                </c:ext>
              </c:extLst>
            </c:dLbl>
            <c:dLbl>
              <c:idx val="3"/>
              <c:layout>
                <c:manualLayout>
                  <c:x val="6.1592427936921525E-2"/>
                  <c:y val="-0.29066951899959703"/>
                </c:manualLayout>
              </c:layout>
              <c:spPr>
                <a:solidFill>
                  <a:srgbClr val="FFC000">
                    <a:lumMod val="20000"/>
                    <a:lumOff val="80000"/>
                  </a:srgb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35635"/>
                        <a:gd name="adj2" fmla="val 203884"/>
                      </a:avLst>
                    </a:prstGeom>
                    <a:noFill/>
                    <a:ln>
                      <a:noFill/>
                    </a:ln>
                  </c15:spPr>
                  <c15:layout/>
                </c:ext>
              </c:extLst>
            </c:dLbl>
            <c:dLbl>
              <c:idx val="4"/>
              <c:layout>
                <c:manualLayout>
                  <c:x val="-2.5012532160881448E-2"/>
                  <c:y val="-0.23917140710802226"/>
                </c:manualLayout>
              </c:layout>
              <c:spPr>
                <a:solidFill>
                  <a:srgbClr val="FFC000">
                    <a:lumMod val="20000"/>
                    <a:lumOff val="80000"/>
                  </a:srgb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11540"/>
                        <a:gd name="adj2" fmla="val 110843"/>
                      </a:avLst>
                    </a:prstGeom>
                    <a:noFill/>
                    <a:ln>
                      <a:noFill/>
                    </a:ln>
                  </c15:spPr>
                  <c15:layout/>
                </c:ext>
              </c:extLst>
            </c:dLbl>
            <c:dLbl>
              <c:idx val="5"/>
              <c:layout>
                <c:manualLayout>
                  <c:x val="-1.8684108112696943E-2"/>
                  <c:y val="-0.26191312191060306"/>
                </c:manualLayout>
              </c:layout>
              <c:spPr>
                <a:xfrm>
                  <a:off x="7156800" y="2813412"/>
                  <a:ext cx="1255277" cy="357928"/>
                </a:xfrm>
                <a:solidFill>
                  <a:srgbClr val="70AD47">
                    <a:lumMod val="20000"/>
                    <a:lumOff val="80000"/>
                  </a:srgbClr>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10840"/>
                        <a:gd name="adj2" fmla="val 147394"/>
                      </a:avLst>
                    </a:prstGeom>
                    <a:noFill/>
                    <a:ln>
                      <a:noFill/>
                    </a:ln>
                  </c15:spPr>
                  <c15:layout>
                    <c:manualLayout>
                      <c:w val="0.14478919123140332"/>
                      <c:h val="5.6918388901870433E-2"/>
                    </c:manualLayout>
                  </c15:layout>
                </c:ext>
              </c:extLst>
            </c:dLbl>
            <c:spPr>
              <a:solidFill>
                <a:srgbClr val="FFC000">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'data for pipeline plot'!$A$2:$A$7</c:f>
              <c:strCache>
                <c:ptCount val="6"/>
                <c:pt idx="0">
                  <c:v>Total Registrations</c:v>
                </c:pt>
                <c:pt idx="1">
                  <c:v>Properties that have cleared documentation eligibility</c:v>
                </c:pt>
                <c:pt idx="2">
                  <c:v>Initial inspections scheduled</c:v>
                </c:pt>
                <c:pt idx="3">
                  <c:v>Initial inspections completed</c:v>
                </c:pt>
                <c:pt idx="4">
                  <c:v>Work order issued to contractor</c:v>
                </c:pt>
                <c:pt idx="5">
                  <c:v>Final Site Visits Complete</c:v>
                </c:pt>
              </c:strCache>
            </c:strRef>
          </c:cat>
          <c:val>
            <c:numRef>
              <c:f>'data for pipeline plot'!$B$2:$B$7</c:f>
              <c:numCache>
                <c:formatCode>#,##0</c:formatCode>
                <c:ptCount val="6"/>
                <c:pt idx="0">
                  <c:v>21515</c:v>
                </c:pt>
                <c:pt idx="1">
                  <c:v>20061</c:v>
                </c:pt>
                <c:pt idx="2">
                  <c:v>12163</c:v>
                </c:pt>
                <c:pt idx="3">
                  <c:v>12163</c:v>
                </c:pt>
                <c:pt idx="4">
                  <c:v>10990</c:v>
                </c:pt>
                <c:pt idx="5">
                  <c:v>10990</c:v>
                </c:pt>
              </c:numCache>
            </c:numRef>
          </c:val>
        </c:ser>
        <c:dLbls>
          <c:showLegendKey val="0"/>
          <c:showVal val="0"/>
          <c:showCatName val="0"/>
          <c:showSerName val="0"/>
          <c:showPercent val="0"/>
          <c:showBubbleSize val="0"/>
        </c:dLbls>
        <c:dropLines>
          <c:spPr>
            <a:ln w="9525">
              <a:solidFill>
                <a:schemeClr val="tx2">
                  <a:lumMod val="60000"/>
                  <a:lumOff val="40000"/>
                </a:schemeClr>
              </a:solidFill>
              <a:prstDash val="dash"/>
            </a:ln>
            <a:effectLst/>
          </c:spPr>
        </c:dropLines>
        <c:axId val="649390984"/>
        <c:axId val="649391376"/>
      </c:areaChart>
      <c:areaChart>
        <c:grouping val="stacked"/>
        <c:varyColors val="0"/>
        <c:ser>
          <c:idx val="1"/>
          <c:order val="1"/>
          <c:tx>
            <c:strRef>
              <c:f>'data for pipeline plot'!$C$1</c:f>
              <c:strCache>
                <c:ptCount val="1"/>
                <c:pt idx="0">
                  <c:v>Goal</c:v>
                </c:pt>
              </c:strCache>
            </c:strRef>
          </c:tx>
          <c:spPr>
            <a:noFill/>
            <a:ln w="31750">
              <a:solidFill>
                <a:srgbClr val="00B050"/>
              </a:solidFill>
            </a:ln>
            <a:effectLst/>
          </c:spPr>
          <c:val>
            <c:numRef>
              <c:f>'data for pipeline plot'!$C$2:$C$7</c:f>
              <c:numCache>
                <c:formatCode>#,##0</c:formatCode>
                <c:ptCount val="6"/>
                <c:pt idx="0">
                  <c:v>21515</c:v>
                </c:pt>
                <c:pt idx="1">
                  <c:v>20061</c:v>
                </c:pt>
                <c:pt idx="2">
                  <c:v>12163</c:v>
                </c:pt>
                <c:pt idx="3">
                  <c:v>12163</c:v>
                </c:pt>
                <c:pt idx="4">
                  <c:v>10990</c:v>
                </c:pt>
                <c:pt idx="5">
                  <c:v>10990</c:v>
                </c:pt>
              </c:numCache>
            </c:numRef>
          </c:val>
        </c:ser>
        <c:dLbls>
          <c:showLegendKey val="0"/>
          <c:showVal val="0"/>
          <c:showCatName val="0"/>
          <c:showSerName val="0"/>
          <c:showPercent val="0"/>
          <c:showBubbleSize val="0"/>
        </c:dLbls>
        <c:axId val="693790104"/>
        <c:axId val="693789712"/>
      </c:areaChart>
      <c:catAx>
        <c:axId val="64939098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649391376"/>
        <c:crosses val="autoZero"/>
        <c:auto val="1"/>
        <c:lblAlgn val="ctr"/>
        <c:lblOffset val="100"/>
        <c:noMultiLvlLbl val="0"/>
      </c:catAx>
      <c:valAx>
        <c:axId val="64939137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49390984"/>
        <c:crosses val="autoZero"/>
        <c:crossBetween val="midCat"/>
      </c:valAx>
      <c:valAx>
        <c:axId val="693789712"/>
        <c:scaling>
          <c:orientation val="minMax"/>
          <c:max val="25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93790104"/>
        <c:crosses val="max"/>
        <c:crossBetween val="midCat"/>
      </c:valAx>
      <c:catAx>
        <c:axId val="693790104"/>
        <c:scaling>
          <c:orientation val="minMax"/>
        </c:scaling>
        <c:delete val="1"/>
        <c:axPos val="b"/>
        <c:majorTickMark val="out"/>
        <c:minorTickMark val="none"/>
        <c:tickLblPos val="nextTo"/>
        <c:crossAx val="693789712"/>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SAH and </a:t>
            </a:r>
            <a:r>
              <a:rPr lang="en-US" dirty="0" err="1">
                <a:solidFill>
                  <a:schemeClr val="tx1"/>
                </a:solidFill>
              </a:rPr>
              <a:t>MHU</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MHU!$B$1</c:f>
              <c:strCache>
                <c:ptCount val="1"/>
                <c:pt idx="0">
                  <c:v>Not Licensed In (MHU)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MHU!$A$2:$A$4</c:f>
              <c:strCache>
                <c:ptCount val="3"/>
                <c:pt idx="0">
                  <c:v>Ineligible</c:v>
                </c:pt>
                <c:pt idx="1">
                  <c:v>Withdrawn</c:v>
                </c:pt>
                <c:pt idx="2">
                  <c:v>Complete</c:v>
                </c:pt>
              </c:strCache>
            </c:strRef>
          </c:cat>
          <c:val>
            <c:numRef>
              <c:f>MHU!$B$2:$B$4</c:f>
              <c:numCache>
                <c:formatCode>#,##0</c:formatCode>
                <c:ptCount val="3"/>
                <c:pt idx="0">
                  <c:v>1248</c:v>
                </c:pt>
                <c:pt idx="1">
                  <c:v>8072</c:v>
                </c:pt>
                <c:pt idx="2">
                  <c:v>10080</c:v>
                </c:pt>
              </c:numCache>
            </c:numRef>
          </c:val>
        </c:ser>
        <c:ser>
          <c:idx val="1"/>
          <c:order val="1"/>
          <c:tx>
            <c:strRef>
              <c:f>MHU!$C$1</c:f>
              <c:strCache>
                <c:ptCount val="1"/>
                <c:pt idx="0">
                  <c:v>Licensed In (MHU)</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MHU!$A$2:$A$4</c:f>
              <c:strCache>
                <c:ptCount val="3"/>
                <c:pt idx="0">
                  <c:v>Ineligible</c:v>
                </c:pt>
                <c:pt idx="1">
                  <c:v>Withdrawn</c:v>
                </c:pt>
                <c:pt idx="2">
                  <c:v>Complete</c:v>
                </c:pt>
              </c:strCache>
            </c:strRef>
          </c:cat>
          <c:val>
            <c:numRef>
              <c:f>MHU!$C$2:$C$4</c:f>
              <c:numCache>
                <c:formatCode>#,##0</c:formatCode>
                <c:ptCount val="3"/>
                <c:pt idx="0">
                  <c:v>627</c:v>
                </c:pt>
                <c:pt idx="1">
                  <c:v>578</c:v>
                </c:pt>
                <c:pt idx="2">
                  <c:v>910</c:v>
                </c:pt>
              </c:numCache>
            </c:numRef>
          </c:val>
        </c:ser>
        <c:dLbls>
          <c:showLegendKey val="0"/>
          <c:showVal val="0"/>
          <c:showCatName val="0"/>
          <c:showSerName val="0"/>
          <c:showPercent val="0"/>
          <c:showBubbleSize val="0"/>
        </c:dLbls>
        <c:gapWidth val="219"/>
        <c:overlap val="-27"/>
        <c:axId val="693790888"/>
        <c:axId val="693791280"/>
      </c:barChart>
      <c:catAx>
        <c:axId val="693790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93791280"/>
        <c:crosses val="autoZero"/>
        <c:auto val="1"/>
        <c:lblAlgn val="ctr"/>
        <c:lblOffset val="100"/>
        <c:noMultiLvlLbl val="0"/>
      </c:catAx>
      <c:valAx>
        <c:axId val="69379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93790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7768516487164644E-2"/>
          <c:y val="2.5686486521471274E-2"/>
        </c:manualLayout>
      </c:layout>
      <c:overlay val="0"/>
      <c:spPr>
        <a:noFill/>
        <a:ln>
          <a:noFill/>
        </a:ln>
        <a:effectLst/>
      </c:spPr>
      <c:txPr>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615348155957772E-2"/>
          <c:y val="0.16146028794460396"/>
          <c:w val="0.805840385753952"/>
          <c:h val="0.6878913331709825"/>
        </c:manualLayout>
      </c:layout>
      <c:pie3DChart>
        <c:varyColors val="1"/>
        <c:ser>
          <c:idx val="0"/>
          <c:order val="0"/>
          <c:tx>
            <c:strRef>
              <c:f>Sheet1!$B$1</c:f>
              <c:strCache>
                <c:ptCount val="1"/>
                <c:pt idx="0">
                  <c:v>Total Program Costs: $157,493,814</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3.5966716914273389E-2"/>
                  <c:y val="5.9078918999383931E-2"/>
                </c:manualLayout>
              </c:layout>
              <c:tx>
                <c:rich>
                  <a:bodyPr rot="0" spcFirstLastPara="1" vertOverflow="ellipsis" vert="horz" wrap="square" lIns="38100" tIns="19050" rIns="38100" bIns="19050" anchor="ctr" anchorCtr="1">
                    <a:noAutofit/>
                  </a:bodyPr>
                  <a:lstStyle/>
                  <a:p>
                    <a:pPr>
                      <a:defRPr sz="1020" b="0" i="0" u="none" strike="noStrike" kern="1200" baseline="0">
                        <a:solidFill>
                          <a:schemeClr val="bg1"/>
                        </a:solidFill>
                        <a:latin typeface="+mn-lt"/>
                        <a:ea typeface="+mn-ea"/>
                        <a:cs typeface="+mn-cs"/>
                      </a:defRPr>
                    </a:pPr>
                    <a:fld id="{59AFD019-7DB3-437F-AFAE-1CF7307157E4}" type="CATEGORYNAME">
                      <a:rPr lang="en-US" sz="1400"/>
                      <a:pPr>
                        <a:defRPr sz="1020">
                          <a:solidFill>
                            <a:schemeClr val="bg1"/>
                          </a:solidFill>
                        </a:defRPr>
                      </a:pPr>
                      <a:t>[CATEGORY NAME]</a:t>
                    </a:fld>
                    <a:r>
                      <a:rPr lang="en-US" sz="1400" baseline="0" dirty="0"/>
                      <a:t>
</a:t>
                    </a:r>
                    <a:fld id="{D6FA2398-67FF-42ED-BF3B-D6E27158C4D1}" type="PERCENTAGE">
                      <a:rPr lang="en-US" sz="1400" baseline="0"/>
                      <a:pPr>
                        <a:defRPr sz="1020">
                          <a:solidFill>
                            <a:schemeClr val="bg1"/>
                          </a:solidFill>
                        </a:defRPr>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02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601992753943332"/>
                      <c:h val="0.15797189210704835"/>
                    </c:manualLayout>
                  </c15:layout>
                  <c15:dlblFieldTable/>
                  <c15:showDataLabelsRange val="0"/>
                </c:ext>
              </c:extLst>
            </c:dLbl>
            <c:dLbl>
              <c:idx val="1"/>
              <c:layout>
                <c:manualLayout>
                  <c:x val="-0.10652131926905371"/>
                  <c:y val="-0.40091810569788289"/>
                </c:manualLayout>
              </c:layout>
              <c:tx>
                <c:rich>
                  <a:bodyPr rot="0" spcFirstLastPara="1" vertOverflow="clip" horzOverflow="clip" vert="horz" wrap="square" lIns="38100" tIns="19050" rIns="38100" bIns="19050" anchor="ctr" anchorCtr="1">
                    <a:spAutoFit/>
                  </a:bodyPr>
                  <a:lstStyle/>
                  <a:p>
                    <a:pPr>
                      <a:defRPr sz="1020" b="0" i="0" u="none" strike="noStrike" kern="1200" baseline="0">
                        <a:solidFill>
                          <a:schemeClr val="bg1"/>
                        </a:solidFill>
                        <a:latin typeface="+mn-lt"/>
                        <a:ea typeface="+mn-ea"/>
                        <a:cs typeface="+mn-cs"/>
                      </a:defRPr>
                    </a:pPr>
                    <a:fld id="{673462C8-5F15-4FA2-832A-79F8BF1BEBF0}" type="CATEGORYNAME">
                      <a:rPr lang="en-US" sz="1600" baseline="0">
                        <a:solidFill>
                          <a:schemeClr val="bg1"/>
                        </a:solidFill>
                      </a:rPr>
                      <a:pPr>
                        <a:defRPr sz="1020">
                          <a:solidFill>
                            <a:schemeClr val="bg1"/>
                          </a:solidFill>
                        </a:defRPr>
                      </a:pPr>
                      <a:t>[CATEGORY NAME]</a:t>
                    </a:fld>
                    <a:r>
                      <a:rPr lang="en-US" sz="1600" baseline="0" dirty="0">
                        <a:solidFill>
                          <a:schemeClr val="bg1"/>
                        </a:solidFill>
                      </a:rPr>
                      <a:t>
</a:t>
                    </a:r>
                    <a:fld id="{572D9340-1D5B-4737-98ED-6CEC07CEE6E6}" type="PERCENTAGE">
                      <a:rPr lang="en-US" sz="1600" baseline="0">
                        <a:solidFill>
                          <a:schemeClr val="bg1"/>
                        </a:solidFill>
                      </a:rPr>
                      <a:pPr>
                        <a:defRPr sz="1020">
                          <a:solidFill>
                            <a:schemeClr val="bg1"/>
                          </a:solidFill>
                        </a:defRPr>
                      </a:pPr>
                      <a:t>[PERCENTAGE]</a:t>
                    </a:fld>
                    <a:endParaRPr lang="en-US" sz="1600" baseline="0" dirty="0">
                      <a:solidFill>
                        <a:schemeClr val="bg1"/>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02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250284752141828"/>
                      <c:h val="0.18448675183613572"/>
                    </c:manualLayout>
                  </c15:layout>
                  <c15:dlblFieldTable/>
                  <c15:showDataLabelsRange val="0"/>
                </c:ext>
              </c:extLst>
            </c:dLbl>
            <c:dLbl>
              <c:idx val="2"/>
              <c:layout>
                <c:manualLayout>
                  <c:x val="0.1005086781260832"/>
                  <c:y val="0.12488729295579457"/>
                </c:manualLayout>
              </c:layout>
              <c:tx>
                <c:rich>
                  <a:bodyPr/>
                  <a:lstStyle/>
                  <a:p>
                    <a:fld id="{607277EC-A78E-4FD4-BB06-D0316EDD9063}" type="CATEGORYNAME">
                      <a:rPr lang="en-US" sz="1200"/>
                      <a:pPr/>
                      <a:t>[CATEGORY NAME]</a:t>
                    </a:fld>
                    <a:r>
                      <a:rPr lang="en-US" sz="1200" baseline="0" dirty="0"/>
                      <a:t>
</a:t>
                    </a:r>
                    <a:fld id="{503C5DC4-6E72-4397-AC4E-A2C71D6A9F09}" type="PERCENTAGE">
                      <a:rPr lang="en-US" sz="1200" baseline="0"/>
                      <a:pPr/>
                      <a:t>[PERCENTAGE]</a:t>
                    </a:fld>
                    <a:endParaRPr lang="en-US" sz="1200"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2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Sheet1!$A$2:$A$4</c:f>
              <c:strCache>
                <c:ptCount val="3"/>
                <c:pt idx="0">
                  <c:v>Project Management Costs: $11,800,844</c:v>
                </c:pt>
                <c:pt idx="1">
                  <c:v>Construction Costs: $128,658,604</c:v>
                </c:pt>
                <c:pt idx="2">
                  <c:v>Inspection Costs: $17,034,366</c:v>
                </c:pt>
              </c:strCache>
            </c:strRef>
          </c:cat>
          <c:val>
            <c:numRef>
              <c:f>Sheet1!$B$2:$B$4</c:f>
              <c:numCache>
                <c:formatCode>"$"#,##0_);[Red]\("$"#,##0\)</c:formatCode>
                <c:ptCount val="3"/>
                <c:pt idx="0" formatCode="&quot;$&quot;#,##0.00">
                  <c:v>11800844</c:v>
                </c:pt>
                <c:pt idx="1">
                  <c:v>128658604</c:v>
                </c:pt>
                <c:pt idx="2">
                  <c:v>17034366</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manualLayout>
          <c:xMode val="edge"/>
          <c:yMode val="edge"/>
          <c:x val="1.3128333868965586E-2"/>
          <c:y val="0.83791717587364456"/>
          <c:w val="0.97374307980381969"/>
          <c:h val="0.146365731788438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3.2971238238483566E-2"/>
          <c:y val="3.2550947358749888E-2"/>
        </c:manualLayout>
      </c:layout>
      <c:overlay val="0"/>
      <c:spPr>
        <a:noFill/>
        <a:ln>
          <a:noFill/>
        </a:ln>
        <a:effectLst/>
      </c:spPr>
      <c:txPr>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978295982232991E-2"/>
          <c:y val="3.3038426376478219E-2"/>
          <c:w val="0.88355945891378962"/>
          <c:h val="0.96696157362352175"/>
        </c:manualLayout>
      </c:layout>
      <c:pie3DChart>
        <c:varyColors val="1"/>
        <c:ser>
          <c:idx val="0"/>
          <c:order val="0"/>
          <c:tx>
            <c:strRef>
              <c:f>Sheet1!$B$1</c:f>
              <c:strCache>
                <c:ptCount val="1"/>
                <c:pt idx="0">
                  <c:v>Per Home Program Cost: $14,511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8.9433759488587894E-2"/>
                  <c:y val="0.109587565104359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2314811282261522"/>
                      <c:h val="0.18482806455536999"/>
                    </c:manualLayout>
                  </c15:layout>
                </c:ext>
              </c:extLst>
            </c:dLbl>
            <c:dLbl>
              <c:idx val="1"/>
              <c:layout>
                <c:manualLayout>
                  <c:x val="-0.10978853034311205"/>
                  <c:y val="-0.4114487064300838"/>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fld id="{475ACD1E-B944-46D2-97D1-0A3857F09F39}" type="CATEGORYNAME">
                      <a:rPr lang="en-US" sz="1200" baseline="0"/>
                      <a:pPr>
                        <a:defRPr sz="1200">
                          <a:solidFill>
                            <a:schemeClr val="bg1"/>
                          </a:solidFill>
                        </a:defRPr>
                      </a:pPr>
                      <a:t>[CATEGORY NAME]</a:t>
                    </a:fld>
                    <a:r>
                      <a:rPr lang="en-US" sz="1200" baseline="0" dirty="0"/>
                      <a:t>
</a:t>
                    </a:r>
                    <a:fld id="{0AA61609-EBAD-4BF0-B0AA-FF7102803AE1}" type="PERCENTAGE">
                      <a:rPr lang="en-US" sz="1200" baseline="0"/>
                      <a:pPr>
                        <a:defRPr sz="1200">
                          <a:solidFill>
                            <a:schemeClr val="bg1"/>
                          </a:solidFill>
                        </a:defRPr>
                      </a:pPr>
                      <a:t>[PERCENTAGE]</a:t>
                    </a:fld>
                    <a:endParaRPr 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25870777380383"/>
                      <c:h val="0.13021423886086275"/>
                    </c:manualLayout>
                  </c15:layout>
                  <c15:dlblFieldTable/>
                  <c15:showDataLabelsRange val="0"/>
                </c:ext>
              </c:extLst>
            </c:dLbl>
            <c:dLbl>
              <c:idx val="2"/>
              <c:layout>
                <c:manualLayout>
                  <c:x val="0.12242232759529326"/>
                  <c:y val="0.12532154164914414"/>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929965993366798"/>
                      <c:h val="0.18014258143010842"/>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Program Cost Per Home: $1,087</c:v>
                </c:pt>
                <c:pt idx="1">
                  <c:v>Construction Cost Per Home: $11,854</c:v>
                </c:pt>
                <c:pt idx="2">
                  <c:v>Inspection Cost Per Home: $1,570</c:v>
                </c:pt>
              </c:strCache>
            </c:strRef>
          </c:cat>
          <c:val>
            <c:numRef>
              <c:f>Sheet1!$B$2:$B$4</c:f>
              <c:numCache>
                <c:formatCode>"$"#,##0_);[Red]\("$"#,##0\)</c:formatCode>
                <c:ptCount val="3"/>
                <c:pt idx="0">
                  <c:v>1087</c:v>
                </c:pt>
                <c:pt idx="1">
                  <c:v>11854</c:v>
                </c:pt>
                <c:pt idx="2">
                  <c:v>1570</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manualLayout>
          <c:xMode val="edge"/>
          <c:yMode val="edge"/>
          <c:x val="2.0601215495225752E-2"/>
          <c:y val="0.8834953367352687"/>
          <c:w val="0.95289901846381353"/>
          <c:h val="0.106660334773328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C8D1F-FC4D-4154-9473-60E52E8BB1A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67E6AED-97E8-416D-B540-D27BA68B11A3}">
      <dgm:prSet phldrT="[Text]"/>
      <dgm:spPr/>
      <dgm:t>
        <a:bodyPr/>
        <a:lstStyle/>
        <a:p>
          <a:r>
            <a:rPr lang="en-US" dirty="0" smtClean="0"/>
            <a:t>OIG Briefed </a:t>
          </a:r>
          <a:endParaRPr lang="en-US" dirty="0"/>
        </a:p>
      </dgm:t>
    </dgm:pt>
    <dgm:pt modelId="{05C9073E-7119-4A10-BF0A-42B977728DD9}" type="parTrans" cxnId="{D4D53E9D-6523-4BCC-8B7E-5909BE7B00B9}">
      <dgm:prSet/>
      <dgm:spPr/>
      <dgm:t>
        <a:bodyPr/>
        <a:lstStyle/>
        <a:p>
          <a:endParaRPr lang="en-US"/>
        </a:p>
      </dgm:t>
    </dgm:pt>
    <dgm:pt modelId="{28653A70-5CA7-473D-9D0A-47B73F66C341}" type="sibTrans" cxnId="{D4D53E9D-6523-4BCC-8B7E-5909BE7B00B9}">
      <dgm:prSet/>
      <dgm:spPr/>
      <dgm:t>
        <a:bodyPr/>
        <a:lstStyle/>
        <a:p>
          <a:endParaRPr lang="en-US"/>
        </a:p>
      </dgm:t>
    </dgm:pt>
    <dgm:pt modelId="{5433522F-6E7D-4D51-B77B-CCFD8EBD9D01}">
      <dgm:prSet phldrT="[Text]" custT="1"/>
      <dgm:spPr/>
      <dgm:t>
        <a:bodyPr/>
        <a:lstStyle/>
        <a:p>
          <a:r>
            <a:rPr lang="en-US" sz="1500" dirty="0" smtClean="0"/>
            <a:t>Development of RFEI by GOHSEP and multiple State and Federal agencies</a:t>
          </a:r>
          <a:endParaRPr lang="en-US" sz="1500" dirty="0"/>
        </a:p>
      </dgm:t>
    </dgm:pt>
    <dgm:pt modelId="{D2EB2FB5-B5C0-4242-B094-7805BC04EC5C}" type="parTrans" cxnId="{CF4935F4-A56A-40CC-AE9E-9E52A54C55DC}">
      <dgm:prSet/>
      <dgm:spPr/>
      <dgm:t>
        <a:bodyPr/>
        <a:lstStyle/>
        <a:p>
          <a:endParaRPr lang="en-US"/>
        </a:p>
      </dgm:t>
    </dgm:pt>
    <dgm:pt modelId="{AEEBBEBC-D5FE-43E1-99D4-045F5D1E201E}" type="sibTrans" cxnId="{CF4935F4-A56A-40CC-AE9E-9E52A54C55DC}">
      <dgm:prSet/>
      <dgm:spPr/>
      <dgm:t>
        <a:bodyPr/>
        <a:lstStyle/>
        <a:p>
          <a:endParaRPr lang="en-US"/>
        </a:p>
      </dgm:t>
    </dgm:pt>
    <dgm:pt modelId="{57743F66-E010-45AF-B774-3C582B435857}">
      <dgm:prSet phldrT="[Text]"/>
      <dgm:spPr/>
      <dgm:t>
        <a:bodyPr/>
        <a:lstStyle/>
        <a:p>
          <a:r>
            <a:rPr lang="en-US" dirty="0" smtClean="0"/>
            <a:t>Separation of Project Manager (PM) and construction contract</a:t>
          </a:r>
          <a:endParaRPr lang="en-US" dirty="0"/>
        </a:p>
      </dgm:t>
    </dgm:pt>
    <dgm:pt modelId="{C5608388-8422-4A88-BFEE-26F75A40A0EF}" type="parTrans" cxnId="{20FF246D-0DB8-49EA-AA54-33146CA6A5E3}">
      <dgm:prSet/>
      <dgm:spPr/>
      <dgm:t>
        <a:bodyPr/>
        <a:lstStyle/>
        <a:p>
          <a:endParaRPr lang="en-US"/>
        </a:p>
      </dgm:t>
    </dgm:pt>
    <dgm:pt modelId="{F01B3C24-8B94-40BC-94E9-CBB03075E1C4}" type="sibTrans" cxnId="{20FF246D-0DB8-49EA-AA54-33146CA6A5E3}">
      <dgm:prSet/>
      <dgm:spPr/>
      <dgm:t>
        <a:bodyPr/>
        <a:lstStyle/>
        <a:p>
          <a:endParaRPr lang="en-US"/>
        </a:p>
      </dgm:t>
    </dgm:pt>
    <dgm:pt modelId="{3717EB86-A6E2-4E12-85C4-81ACAA3B30EE}">
      <dgm:prSet phldrT="[Text]" custT="1"/>
      <dgm:spPr/>
      <dgm:t>
        <a:bodyPr/>
        <a:lstStyle/>
        <a:p>
          <a:r>
            <a:rPr lang="en-US" sz="1500" dirty="0" smtClean="0"/>
            <a:t>Selection Panel consisted of multiple agency representatives</a:t>
          </a:r>
          <a:endParaRPr lang="en-US" sz="1500" dirty="0"/>
        </a:p>
      </dgm:t>
    </dgm:pt>
    <dgm:pt modelId="{CB75A0C5-BE4D-4D61-8885-513382E7E26E}" type="parTrans" cxnId="{0293E647-5588-4A06-A387-39868F3C9DEE}">
      <dgm:prSet/>
      <dgm:spPr/>
      <dgm:t>
        <a:bodyPr/>
        <a:lstStyle/>
        <a:p>
          <a:endParaRPr lang="en-US"/>
        </a:p>
      </dgm:t>
    </dgm:pt>
    <dgm:pt modelId="{E3B54A2F-98E4-42CB-A70A-EBB99843C843}" type="sibTrans" cxnId="{0293E647-5588-4A06-A387-39868F3C9DEE}">
      <dgm:prSet/>
      <dgm:spPr/>
      <dgm:t>
        <a:bodyPr/>
        <a:lstStyle/>
        <a:p>
          <a:endParaRPr lang="en-US"/>
        </a:p>
      </dgm:t>
    </dgm:pt>
    <dgm:pt modelId="{E3D46B4E-38AC-44C2-A840-2BF7FBEF03D4}">
      <dgm:prSet phldrT="[Text]"/>
      <dgm:spPr/>
      <dgm:t>
        <a:bodyPr/>
        <a:lstStyle/>
        <a:p>
          <a:r>
            <a:rPr lang="en-US" dirty="0" smtClean="0"/>
            <a:t>GOHSEP advertised repair RFEI twice</a:t>
          </a:r>
          <a:endParaRPr lang="en-US" dirty="0"/>
        </a:p>
      </dgm:t>
    </dgm:pt>
    <dgm:pt modelId="{59635EF9-6479-444D-8825-32D94A106D25}" type="parTrans" cxnId="{F7611803-77A2-4BDC-BF4E-FC455C24D0B6}">
      <dgm:prSet/>
      <dgm:spPr/>
      <dgm:t>
        <a:bodyPr/>
        <a:lstStyle/>
        <a:p>
          <a:endParaRPr lang="en-US"/>
        </a:p>
      </dgm:t>
    </dgm:pt>
    <dgm:pt modelId="{F7A259D0-4625-4F7B-9B4D-9A6A3AFFADE9}" type="sibTrans" cxnId="{F7611803-77A2-4BDC-BF4E-FC455C24D0B6}">
      <dgm:prSet/>
      <dgm:spPr/>
      <dgm:t>
        <a:bodyPr/>
        <a:lstStyle/>
        <a:p>
          <a:endParaRPr lang="en-US"/>
        </a:p>
      </dgm:t>
    </dgm:pt>
    <dgm:pt modelId="{7B0C6400-E194-489C-979D-2977A0B5A76A}">
      <dgm:prSet phldrT="[Text]" custT="1"/>
      <dgm:spPr/>
      <dgm:t>
        <a:bodyPr/>
        <a:lstStyle/>
        <a:p>
          <a:r>
            <a:rPr lang="en-US" sz="1500" dirty="0" smtClean="0"/>
            <a:t>GOHSEP staggered the repair contracts </a:t>
          </a:r>
          <a:endParaRPr lang="en-US" sz="1500" dirty="0"/>
        </a:p>
      </dgm:t>
    </dgm:pt>
    <dgm:pt modelId="{7BBC0F31-87BA-4485-A3B6-02410180EC45}" type="parTrans" cxnId="{13A83CCF-A2FF-4018-905A-A4D573D2CF3D}">
      <dgm:prSet/>
      <dgm:spPr/>
      <dgm:t>
        <a:bodyPr/>
        <a:lstStyle/>
        <a:p>
          <a:endParaRPr lang="en-US"/>
        </a:p>
      </dgm:t>
    </dgm:pt>
    <dgm:pt modelId="{62841219-6CEE-4C79-9405-DE216CA5B859}" type="sibTrans" cxnId="{13A83CCF-A2FF-4018-905A-A4D573D2CF3D}">
      <dgm:prSet/>
      <dgm:spPr/>
      <dgm:t>
        <a:bodyPr/>
        <a:lstStyle/>
        <a:p>
          <a:endParaRPr lang="en-US"/>
        </a:p>
      </dgm:t>
    </dgm:pt>
    <dgm:pt modelId="{A4273B01-3BA5-4B39-9A61-89167F8CF8DA}">
      <dgm:prSet phldrT="[Text]" custT="1"/>
      <dgm:spPr/>
      <dgm:t>
        <a:bodyPr/>
        <a:lstStyle/>
        <a:p>
          <a:r>
            <a:rPr lang="en-US" sz="1500" dirty="0" smtClean="0"/>
            <a:t>Allowed for the State and/or PM to re-assign </a:t>
          </a:r>
          <a:endParaRPr lang="en-US" sz="1500" dirty="0"/>
        </a:p>
      </dgm:t>
    </dgm:pt>
    <dgm:pt modelId="{5EAE0F74-6371-4296-8368-CFDA60AF54CC}" type="parTrans" cxnId="{8660DC1D-C206-4F2E-895B-5167DAF05D42}">
      <dgm:prSet/>
      <dgm:spPr/>
      <dgm:t>
        <a:bodyPr/>
        <a:lstStyle/>
        <a:p>
          <a:endParaRPr lang="en-US"/>
        </a:p>
      </dgm:t>
    </dgm:pt>
    <dgm:pt modelId="{F80C4A65-0C41-47AD-AE29-FBC7D38CC3C0}" type="sibTrans" cxnId="{8660DC1D-C206-4F2E-895B-5167DAF05D42}">
      <dgm:prSet/>
      <dgm:spPr/>
      <dgm:t>
        <a:bodyPr/>
        <a:lstStyle/>
        <a:p>
          <a:endParaRPr lang="en-US"/>
        </a:p>
      </dgm:t>
    </dgm:pt>
    <dgm:pt modelId="{B57AA4A4-3FC1-4A98-8086-D07983756FB9}">
      <dgm:prSet phldrT="[Text]" custT="1"/>
      <dgm:spPr/>
      <dgm:t>
        <a:bodyPr/>
        <a:lstStyle/>
        <a:p>
          <a:r>
            <a:rPr lang="en-US" sz="1500" dirty="0" smtClean="0"/>
            <a:t>RFEI reviewed and advised by attorneys from GOHSEP, FEMA, OSP and DOA </a:t>
          </a:r>
          <a:endParaRPr lang="en-US" sz="1500" dirty="0"/>
        </a:p>
      </dgm:t>
    </dgm:pt>
    <dgm:pt modelId="{F7C91876-2E31-4385-8636-4EA650991BCC}" type="parTrans" cxnId="{2D855EFB-6414-438C-878D-B6CE41719403}">
      <dgm:prSet/>
      <dgm:spPr/>
      <dgm:t>
        <a:bodyPr/>
        <a:lstStyle/>
        <a:p>
          <a:endParaRPr lang="en-US"/>
        </a:p>
      </dgm:t>
    </dgm:pt>
    <dgm:pt modelId="{B5002A21-5A29-451F-B1C4-47AED0B58023}" type="sibTrans" cxnId="{2D855EFB-6414-438C-878D-B6CE41719403}">
      <dgm:prSet/>
      <dgm:spPr/>
      <dgm:t>
        <a:bodyPr/>
        <a:lstStyle/>
        <a:p>
          <a:endParaRPr lang="en-US"/>
        </a:p>
      </dgm:t>
    </dgm:pt>
    <dgm:pt modelId="{7632259E-1C57-42BE-B099-15FBDE62E156}">
      <dgm:prSet phldrT="[Text]" custT="1"/>
      <dgm:spPr/>
      <dgm:t>
        <a:bodyPr/>
        <a:lstStyle/>
        <a:p>
          <a:endParaRPr lang="en-US" sz="1500" dirty="0"/>
        </a:p>
      </dgm:t>
    </dgm:pt>
    <dgm:pt modelId="{3A3921A9-C12D-4F6E-9C99-8AD5BF6291DC}" type="parTrans" cxnId="{C0E38219-CB2D-4D5A-BFF3-45FCF50E1F20}">
      <dgm:prSet/>
      <dgm:spPr/>
      <dgm:t>
        <a:bodyPr/>
        <a:lstStyle/>
        <a:p>
          <a:endParaRPr lang="en-US"/>
        </a:p>
      </dgm:t>
    </dgm:pt>
    <dgm:pt modelId="{57AFD39A-38C1-438A-A908-C6F095315356}" type="sibTrans" cxnId="{C0E38219-CB2D-4D5A-BFF3-45FCF50E1F20}">
      <dgm:prSet/>
      <dgm:spPr/>
      <dgm:t>
        <a:bodyPr/>
        <a:lstStyle/>
        <a:p>
          <a:endParaRPr lang="en-US"/>
        </a:p>
      </dgm:t>
    </dgm:pt>
    <dgm:pt modelId="{EBD5FB63-C0BB-40B0-9C88-FDE2F19E679B}">
      <dgm:prSet phldrT="[Text]" custT="1"/>
      <dgm:spPr/>
      <dgm:t>
        <a:bodyPr/>
        <a:lstStyle/>
        <a:p>
          <a:endParaRPr lang="en-US" sz="1500" dirty="0"/>
        </a:p>
      </dgm:t>
    </dgm:pt>
    <dgm:pt modelId="{EF943A1E-508E-41E5-AC97-B6A3179B27ED}" type="parTrans" cxnId="{A4F383D7-D925-4CC3-9948-C6B1F44E8DF6}">
      <dgm:prSet/>
      <dgm:spPr/>
      <dgm:t>
        <a:bodyPr/>
        <a:lstStyle/>
        <a:p>
          <a:endParaRPr lang="en-US"/>
        </a:p>
      </dgm:t>
    </dgm:pt>
    <dgm:pt modelId="{F2652CB6-03BB-453F-B15D-EDAFB5C329D7}" type="sibTrans" cxnId="{A4F383D7-D925-4CC3-9948-C6B1F44E8DF6}">
      <dgm:prSet/>
      <dgm:spPr/>
      <dgm:t>
        <a:bodyPr/>
        <a:lstStyle/>
        <a:p>
          <a:endParaRPr lang="en-US"/>
        </a:p>
      </dgm:t>
    </dgm:pt>
    <dgm:pt modelId="{B321A1E4-39AA-4681-A55D-C68B1BAB35A8}">
      <dgm:prSet phldrT="[Text]" custT="1"/>
      <dgm:spPr/>
      <dgm:t>
        <a:bodyPr/>
        <a:lstStyle/>
        <a:p>
          <a:endParaRPr lang="en-US" sz="1500" dirty="0"/>
        </a:p>
      </dgm:t>
    </dgm:pt>
    <dgm:pt modelId="{19DEC440-7FDD-4675-BFC2-35C21205E90F}" type="parTrans" cxnId="{B70ADBA4-1967-453E-BE20-739B43E3F88C}">
      <dgm:prSet/>
      <dgm:spPr/>
      <dgm:t>
        <a:bodyPr/>
        <a:lstStyle/>
        <a:p>
          <a:endParaRPr lang="en-US"/>
        </a:p>
      </dgm:t>
    </dgm:pt>
    <dgm:pt modelId="{A21D871F-ECC0-4662-92FB-3885DBFAA682}" type="sibTrans" cxnId="{B70ADBA4-1967-453E-BE20-739B43E3F88C}">
      <dgm:prSet/>
      <dgm:spPr/>
      <dgm:t>
        <a:bodyPr/>
        <a:lstStyle/>
        <a:p>
          <a:endParaRPr lang="en-US"/>
        </a:p>
      </dgm:t>
    </dgm:pt>
    <dgm:pt modelId="{86779A65-BCDC-49FF-8C8A-B074F73CFE0C}">
      <dgm:prSet phldrT="[Text]" custT="1"/>
      <dgm:spPr/>
      <dgm:t>
        <a:bodyPr/>
        <a:lstStyle/>
        <a:p>
          <a:r>
            <a:rPr lang="en-US" sz="1500" dirty="0" smtClean="0"/>
            <a:t>FEMA invited to every development meeting</a:t>
          </a:r>
          <a:endParaRPr lang="en-US" sz="1100" dirty="0"/>
        </a:p>
      </dgm:t>
    </dgm:pt>
    <dgm:pt modelId="{72D3719A-3014-4855-B3A3-47EB983F6350}" type="parTrans" cxnId="{93DAAF6B-81A9-4A6C-8E2D-31A5AD769808}">
      <dgm:prSet/>
      <dgm:spPr/>
      <dgm:t>
        <a:bodyPr/>
        <a:lstStyle/>
        <a:p>
          <a:endParaRPr lang="en-US"/>
        </a:p>
      </dgm:t>
    </dgm:pt>
    <dgm:pt modelId="{698C69F3-369F-4D07-8D2F-BC011A5AB179}" type="sibTrans" cxnId="{93DAAF6B-81A9-4A6C-8E2D-31A5AD769808}">
      <dgm:prSet/>
      <dgm:spPr/>
      <dgm:t>
        <a:bodyPr/>
        <a:lstStyle/>
        <a:p>
          <a:endParaRPr lang="en-US"/>
        </a:p>
      </dgm:t>
    </dgm:pt>
    <dgm:pt modelId="{8F279FA3-EF42-472C-A979-80D05DC5A415}" type="pres">
      <dgm:prSet presAssocID="{077C8D1F-FC4D-4154-9473-60E52E8BB1AE}" presName="Name0" presStyleCnt="0">
        <dgm:presLayoutVars>
          <dgm:dir/>
          <dgm:animLvl val="lvl"/>
          <dgm:resizeHandles val="exact"/>
        </dgm:presLayoutVars>
      </dgm:prSet>
      <dgm:spPr/>
      <dgm:t>
        <a:bodyPr/>
        <a:lstStyle/>
        <a:p>
          <a:endParaRPr lang="en-US"/>
        </a:p>
      </dgm:t>
    </dgm:pt>
    <dgm:pt modelId="{DCB56EAD-A6F1-458B-ACC6-8465AEC03E84}" type="pres">
      <dgm:prSet presAssocID="{077C8D1F-FC4D-4154-9473-60E52E8BB1AE}" presName="tSp" presStyleCnt="0"/>
      <dgm:spPr/>
    </dgm:pt>
    <dgm:pt modelId="{50EC7848-3B85-4306-A741-06D85E809225}" type="pres">
      <dgm:prSet presAssocID="{077C8D1F-FC4D-4154-9473-60E52E8BB1AE}" presName="bSp" presStyleCnt="0"/>
      <dgm:spPr/>
    </dgm:pt>
    <dgm:pt modelId="{752F1985-3662-4AC1-900C-DB30FAA91606}" type="pres">
      <dgm:prSet presAssocID="{077C8D1F-FC4D-4154-9473-60E52E8BB1AE}" presName="process" presStyleCnt="0"/>
      <dgm:spPr/>
    </dgm:pt>
    <dgm:pt modelId="{E4DEEBC8-6E7F-4A67-B488-E0384FDA53F5}" type="pres">
      <dgm:prSet presAssocID="{067E6AED-97E8-416D-B540-D27BA68B11A3}" presName="composite1" presStyleCnt="0"/>
      <dgm:spPr/>
    </dgm:pt>
    <dgm:pt modelId="{312E9D0B-D24E-4D34-ADDC-48D46C0D9732}" type="pres">
      <dgm:prSet presAssocID="{067E6AED-97E8-416D-B540-D27BA68B11A3}" presName="dummyNode1" presStyleLbl="node1" presStyleIdx="0" presStyleCnt="3"/>
      <dgm:spPr/>
    </dgm:pt>
    <dgm:pt modelId="{4B97886B-D89F-48F6-AEEC-8B40279B7555}" type="pres">
      <dgm:prSet presAssocID="{067E6AED-97E8-416D-B540-D27BA68B11A3}" presName="childNode1" presStyleLbl="bgAcc1" presStyleIdx="0" presStyleCnt="3" custScaleX="138919" custScaleY="186888">
        <dgm:presLayoutVars>
          <dgm:bulletEnabled val="1"/>
        </dgm:presLayoutVars>
      </dgm:prSet>
      <dgm:spPr/>
      <dgm:t>
        <a:bodyPr/>
        <a:lstStyle/>
        <a:p>
          <a:endParaRPr lang="en-US"/>
        </a:p>
      </dgm:t>
    </dgm:pt>
    <dgm:pt modelId="{5F2A22A4-AB9F-4C36-9E43-0F40D813E20A}" type="pres">
      <dgm:prSet presAssocID="{067E6AED-97E8-416D-B540-D27BA68B11A3}" presName="childNode1tx" presStyleLbl="bgAcc1" presStyleIdx="0" presStyleCnt="3">
        <dgm:presLayoutVars>
          <dgm:bulletEnabled val="1"/>
        </dgm:presLayoutVars>
      </dgm:prSet>
      <dgm:spPr/>
      <dgm:t>
        <a:bodyPr/>
        <a:lstStyle/>
        <a:p>
          <a:endParaRPr lang="en-US"/>
        </a:p>
      </dgm:t>
    </dgm:pt>
    <dgm:pt modelId="{723AA317-A1B7-4C6B-95C4-005A594EE2A8}" type="pres">
      <dgm:prSet presAssocID="{067E6AED-97E8-416D-B540-D27BA68B11A3}" presName="parentNode1" presStyleLbl="node1" presStyleIdx="0" presStyleCnt="3" custLinFactY="38965" custLinFactNeighborX="145" custLinFactNeighborY="100000">
        <dgm:presLayoutVars>
          <dgm:chMax val="1"/>
          <dgm:bulletEnabled val="1"/>
        </dgm:presLayoutVars>
      </dgm:prSet>
      <dgm:spPr/>
      <dgm:t>
        <a:bodyPr/>
        <a:lstStyle/>
        <a:p>
          <a:endParaRPr lang="en-US"/>
        </a:p>
      </dgm:t>
    </dgm:pt>
    <dgm:pt modelId="{C4EB0630-F613-4A78-B11E-47A338EE4784}" type="pres">
      <dgm:prSet presAssocID="{067E6AED-97E8-416D-B540-D27BA68B11A3}" presName="connSite1" presStyleCnt="0"/>
      <dgm:spPr/>
    </dgm:pt>
    <dgm:pt modelId="{CCCE2ED5-32C9-4EB4-809D-60A8CD66AAB5}" type="pres">
      <dgm:prSet presAssocID="{28653A70-5CA7-473D-9D0A-47B73F66C341}" presName="Name9" presStyleLbl="sibTrans2D1" presStyleIdx="0" presStyleCnt="2"/>
      <dgm:spPr/>
      <dgm:t>
        <a:bodyPr/>
        <a:lstStyle/>
        <a:p>
          <a:endParaRPr lang="en-US"/>
        </a:p>
      </dgm:t>
    </dgm:pt>
    <dgm:pt modelId="{8C7D0A07-BBC0-4239-ADDE-0B1064ECB595}" type="pres">
      <dgm:prSet presAssocID="{57743F66-E010-45AF-B774-3C582B435857}" presName="composite2" presStyleCnt="0"/>
      <dgm:spPr/>
    </dgm:pt>
    <dgm:pt modelId="{BF7C8C75-B6F1-4877-B9B6-CB45B6187A8E}" type="pres">
      <dgm:prSet presAssocID="{57743F66-E010-45AF-B774-3C582B435857}" presName="dummyNode2" presStyleLbl="node1" presStyleIdx="0" presStyleCnt="3"/>
      <dgm:spPr/>
    </dgm:pt>
    <dgm:pt modelId="{6338BE31-DD81-4C16-AEDA-BF9CD99FC394}" type="pres">
      <dgm:prSet presAssocID="{57743F66-E010-45AF-B774-3C582B435857}" presName="childNode2" presStyleLbl="bgAcc1" presStyleIdx="1" presStyleCnt="3" custScaleX="142602" custScaleY="174751">
        <dgm:presLayoutVars>
          <dgm:bulletEnabled val="1"/>
        </dgm:presLayoutVars>
      </dgm:prSet>
      <dgm:spPr/>
      <dgm:t>
        <a:bodyPr/>
        <a:lstStyle/>
        <a:p>
          <a:endParaRPr lang="en-US"/>
        </a:p>
      </dgm:t>
    </dgm:pt>
    <dgm:pt modelId="{A134972D-0BB2-4925-9815-134ADA534722}" type="pres">
      <dgm:prSet presAssocID="{57743F66-E010-45AF-B774-3C582B435857}" presName="childNode2tx" presStyleLbl="bgAcc1" presStyleIdx="1" presStyleCnt="3">
        <dgm:presLayoutVars>
          <dgm:bulletEnabled val="1"/>
        </dgm:presLayoutVars>
      </dgm:prSet>
      <dgm:spPr/>
      <dgm:t>
        <a:bodyPr/>
        <a:lstStyle/>
        <a:p>
          <a:endParaRPr lang="en-US"/>
        </a:p>
      </dgm:t>
    </dgm:pt>
    <dgm:pt modelId="{59AB223C-D368-4863-ACD6-FDA2971DBD9A}" type="pres">
      <dgm:prSet presAssocID="{57743F66-E010-45AF-B774-3C582B435857}" presName="parentNode2" presStyleLbl="node1" presStyleIdx="1" presStyleCnt="3" custLinFactNeighborX="1065" custLinFactNeighborY="-74132">
        <dgm:presLayoutVars>
          <dgm:chMax val="0"/>
          <dgm:bulletEnabled val="1"/>
        </dgm:presLayoutVars>
      </dgm:prSet>
      <dgm:spPr/>
      <dgm:t>
        <a:bodyPr/>
        <a:lstStyle/>
        <a:p>
          <a:endParaRPr lang="en-US"/>
        </a:p>
      </dgm:t>
    </dgm:pt>
    <dgm:pt modelId="{FD855DF8-2AF6-434B-866A-D9731FD9D6C3}" type="pres">
      <dgm:prSet presAssocID="{57743F66-E010-45AF-B774-3C582B435857}" presName="connSite2" presStyleCnt="0"/>
      <dgm:spPr/>
    </dgm:pt>
    <dgm:pt modelId="{59B2EAF5-729E-44D6-B1A6-2FDB5BD9D734}" type="pres">
      <dgm:prSet presAssocID="{F01B3C24-8B94-40BC-94E9-CBB03075E1C4}" presName="Name18" presStyleLbl="sibTrans2D1" presStyleIdx="1" presStyleCnt="2"/>
      <dgm:spPr/>
      <dgm:t>
        <a:bodyPr/>
        <a:lstStyle/>
        <a:p>
          <a:endParaRPr lang="en-US"/>
        </a:p>
      </dgm:t>
    </dgm:pt>
    <dgm:pt modelId="{74D4A0CF-CF76-49C7-8963-D5627CE72DCD}" type="pres">
      <dgm:prSet presAssocID="{E3D46B4E-38AC-44C2-A840-2BF7FBEF03D4}" presName="composite1" presStyleCnt="0"/>
      <dgm:spPr/>
    </dgm:pt>
    <dgm:pt modelId="{C6D0D010-4EB5-426B-A014-F1A26515664D}" type="pres">
      <dgm:prSet presAssocID="{E3D46B4E-38AC-44C2-A840-2BF7FBEF03D4}" presName="dummyNode1" presStyleLbl="node1" presStyleIdx="1" presStyleCnt="3"/>
      <dgm:spPr/>
    </dgm:pt>
    <dgm:pt modelId="{D822DCD5-8D63-484E-B47B-44B741742E41}" type="pres">
      <dgm:prSet presAssocID="{E3D46B4E-38AC-44C2-A840-2BF7FBEF03D4}" presName="childNode1" presStyleLbl="bgAcc1" presStyleIdx="2" presStyleCnt="3" custScaleX="124209" custScaleY="144029" custLinFactNeighborX="827" custLinFactNeighborY="1514">
        <dgm:presLayoutVars>
          <dgm:bulletEnabled val="1"/>
        </dgm:presLayoutVars>
      </dgm:prSet>
      <dgm:spPr/>
      <dgm:t>
        <a:bodyPr/>
        <a:lstStyle/>
        <a:p>
          <a:endParaRPr lang="en-US"/>
        </a:p>
      </dgm:t>
    </dgm:pt>
    <dgm:pt modelId="{8E7F37D4-5E02-4537-8227-D5EB785C1233}" type="pres">
      <dgm:prSet presAssocID="{E3D46B4E-38AC-44C2-A840-2BF7FBEF03D4}" presName="childNode1tx" presStyleLbl="bgAcc1" presStyleIdx="2" presStyleCnt="3">
        <dgm:presLayoutVars>
          <dgm:bulletEnabled val="1"/>
        </dgm:presLayoutVars>
      </dgm:prSet>
      <dgm:spPr/>
      <dgm:t>
        <a:bodyPr/>
        <a:lstStyle/>
        <a:p>
          <a:endParaRPr lang="en-US"/>
        </a:p>
      </dgm:t>
    </dgm:pt>
    <dgm:pt modelId="{9046AD6E-3385-4777-BA08-9DF4E11D9C2B}" type="pres">
      <dgm:prSet presAssocID="{E3D46B4E-38AC-44C2-A840-2BF7FBEF03D4}" presName="parentNode1" presStyleLbl="node1" presStyleIdx="2" presStyleCnt="3" custLinFactNeighborY="64263">
        <dgm:presLayoutVars>
          <dgm:chMax val="1"/>
          <dgm:bulletEnabled val="1"/>
        </dgm:presLayoutVars>
      </dgm:prSet>
      <dgm:spPr/>
      <dgm:t>
        <a:bodyPr/>
        <a:lstStyle/>
        <a:p>
          <a:endParaRPr lang="en-US"/>
        </a:p>
      </dgm:t>
    </dgm:pt>
    <dgm:pt modelId="{C407ECD4-1C46-408E-9FBD-486CAEE911A8}" type="pres">
      <dgm:prSet presAssocID="{E3D46B4E-38AC-44C2-A840-2BF7FBEF03D4}" presName="connSite1" presStyleCnt="0"/>
      <dgm:spPr/>
    </dgm:pt>
  </dgm:ptLst>
  <dgm:cxnLst>
    <dgm:cxn modelId="{D68110B6-E69C-4040-B93B-824ABA27F7DD}" type="presOf" srcId="{EBD5FB63-C0BB-40B0-9C88-FDE2F19E679B}" destId="{6338BE31-DD81-4C16-AEDA-BF9CD99FC394}" srcOrd="0" destOrd="1" presId="urn:microsoft.com/office/officeart/2005/8/layout/hProcess4"/>
    <dgm:cxn modelId="{2D6C9584-33FC-4C0F-A3B2-17B5BD845706}" type="presOf" srcId="{3717EB86-A6E2-4E12-85C4-81ACAA3B30EE}" destId="{6338BE31-DD81-4C16-AEDA-BF9CD99FC394}" srcOrd="0" destOrd="2" presId="urn:microsoft.com/office/officeart/2005/8/layout/hProcess4"/>
    <dgm:cxn modelId="{E81634A8-29BC-442A-BB01-9806BB959419}" type="presOf" srcId="{A4273B01-3BA5-4B39-9A61-89167F8CF8DA}" destId="{D822DCD5-8D63-484E-B47B-44B741742E41}" srcOrd="0" destOrd="2" presId="urn:microsoft.com/office/officeart/2005/8/layout/hProcess4"/>
    <dgm:cxn modelId="{D4D53E9D-6523-4BCC-8B7E-5909BE7B00B9}" srcId="{077C8D1F-FC4D-4154-9473-60E52E8BB1AE}" destId="{067E6AED-97E8-416D-B540-D27BA68B11A3}" srcOrd="0" destOrd="0" parTransId="{05C9073E-7119-4A10-BF0A-42B977728DD9}" sibTransId="{28653A70-5CA7-473D-9D0A-47B73F66C341}"/>
    <dgm:cxn modelId="{A100F038-7AC4-4442-8702-64A04F0767F1}" type="presOf" srcId="{57743F66-E010-45AF-B774-3C582B435857}" destId="{59AB223C-D368-4863-ACD6-FDA2971DBD9A}" srcOrd="0" destOrd="0" presId="urn:microsoft.com/office/officeart/2005/8/layout/hProcess4"/>
    <dgm:cxn modelId="{27F814F3-E5D5-452E-ADCE-5E4CBD875017}" type="presOf" srcId="{077C8D1F-FC4D-4154-9473-60E52E8BB1AE}" destId="{8F279FA3-EF42-472C-A979-80D05DC5A415}" srcOrd="0" destOrd="0" presId="urn:microsoft.com/office/officeart/2005/8/layout/hProcess4"/>
    <dgm:cxn modelId="{0B9F4606-D438-4EAA-9B03-B0179237CA42}" type="presOf" srcId="{3717EB86-A6E2-4E12-85C4-81ACAA3B30EE}" destId="{A134972D-0BB2-4925-9815-134ADA534722}" srcOrd="1" destOrd="2" presId="urn:microsoft.com/office/officeart/2005/8/layout/hProcess4"/>
    <dgm:cxn modelId="{8029ED59-0E7E-4D9D-B3EA-34287E8F0CAC}" type="presOf" srcId="{7632259E-1C57-42BE-B099-15FBDE62E156}" destId="{4B97886B-D89F-48F6-AEEC-8B40279B7555}" srcOrd="0" destOrd="1" presId="urn:microsoft.com/office/officeart/2005/8/layout/hProcess4"/>
    <dgm:cxn modelId="{0293E647-5588-4A06-A387-39868F3C9DEE}" srcId="{57743F66-E010-45AF-B774-3C582B435857}" destId="{3717EB86-A6E2-4E12-85C4-81ACAA3B30EE}" srcOrd="2" destOrd="0" parTransId="{CB75A0C5-BE4D-4D61-8885-513382E7E26E}" sibTransId="{E3B54A2F-98E4-42CB-A70A-EBB99843C843}"/>
    <dgm:cxn modelId="{18CD0161-6E7B-4449-A87B-43CE469587C8}" type="presOf" srcId="{B57AA4A4-3FC1-4A98-8086-D07983756FB9}" destId="{5F2A22A4-AB9F-4C36-9E43-0F40D813E20A}" srcOrd="1" destOrd="2" presId="urn:microsoft.com/office/officeart/2005/8/layout/hProcess4"/>
    <dgm:cxn modelId="{012E2CA8-59CA-43DA-AA56-CAD088320354}" type="presOf" srcId="{7B0C6400-E194-489C-979D-2977A0B5A76A}" destId="{D822DCD5-8D63-484E-B47B-44B741742E41}" srcOrd="0" destOrd="0" presId="urn:microsoft.com/office/officeart/2005/8/layout/hProcess4"/>
    <dgm:cxn modelId="{31644B11-FB3A-4D55-A777-404C91AAE8F5}" type="presOf" srcId="{E3D46B4E-38AC-44C2-A840-2BF7FBEF03D4}" destId="{9046AD6E-3385-4777-BA08-9DF4E11D9C2B}" srcOrd="0" destOrd="0" presId="urn:microsoft.com/office/officeart/2005/8/layout/hProcess4"/>
    <dgm:cxn modelId="{BB4A9188-4069-4788-B707-B7087E6C8D6E}" type="presOf" srcId="{28653A70-5CA7-473D-9D0A-47B73F66C341}" destId="{CCCE2ED5-32C9-4EB4-809D-60A8CD66AAB5}" srcOrd="0" destOrd="0" presId="urn:microsoft.com/office/officeart/2005/8/layout/hProcess4"/>
    <dgm:cxn modelId="{20FF246D-0DB8-49EA-AA54-33146CA6A5E3}" srcId="{077C8D1F-FC4D-4154-9473-60E52E8BB1AE}" destId="{57743F66-E010-45AF-B774-3C582B435857}" srcOrd="1" destOrd="0" parTransId="{C5608388-8422-4A88-BFEE-26F75A40A0EF}" sibTransId="{F01B3C24-8B94-40BC-94E9-CBB03075E1C4}"/>
    <dgm:cxn modelId="{038B1495-0988-453E-9D9C-A41EF880048C}" type="presOf" srcId="{067E6AED-97E8-416D-B540-D27BA68B11A3}" destId="{723AA317-A1B7-4C6B-95C4-005A594EE2A8}" srcOrd="0" destOrd="0" presId="urn:microsoft.com/office/officeart/2005/8/layout/hProcess4"/>
    <dgm:cxn modelId="{09ADD5BF-436E-4B8C-ADA2-66360F42D3CE}" type="presOf" srcId="{7632259E-1C57-42BE-B099-15FBDE62E156}" destId="{5F2A22A4-AB9F-4C36-9E43-0F40D813E20A}" srcOrd="1" destOrd="1" presId="urn:microsoft.com/office/officeart/2005/8/layout/hProcess4"/>
    <dgm:cxn modelId="{93DAAF6B-81A9-4A6C-8E2D-31A5AD769808}" srcId="{57743F66-E010-45AF-B774-3C582B435857}" destId="{86779A65-BCDC-49FF-8C8A-B074F73CFE0C}" srcOrd="0" destOrd="0" parTransId="{72D3719A-3014-4855-B3A3-47EB983F6350}" sibTransId="{698C69F3-369F-4D07-8D2F-BC011A5AB179}"/>
    <dgm:cxn modelId="{12F17E5B-FC97-4A96-A29C-D6BB5ABF7F30}" type="presOf" srcId="{86779A65-BCDC-49FF-8C8A-B074F73CFE0C}" destId="{A134972D-0BB2-4925-9815-134ADA534722}" srcOrd="1" destOrd="0" presId="urn:microsoft.com/office/officeart/2005/8/layout/hProcess4"/>
    <dgm:cxn modelId="{BF9B41BF-FAC4-4EF4-B67F-76E2D25BB417}" type="presOf" srcId="{B321A1E4-39AA-4681-A55D-C68B1BAB35A8}" destId="{8E7F37D4-5E02-4537-8227-D5EB785C1233}" srcOrd="1" destOrd="1" presId="urn:microsoft.com/office/officeart/2005/8/layout/hProcess4"/>
    <dgm:cxn modelId="{13A83CCF-A2FF-4018-905A-A4D573D2CF3D}" srcId="{E3D46B4E-38AC-44C2-A840-2BF7FBEF03D4}" destId="{7B0C6400-E194-489C-979D-2977A0B5A76A}" srcOrd="0" destOrd="0" parTransId="{7BBC0F31-87BA-4485-A3B6-02410180EC45}" sibTransId="{62841219-6CEE-4C79-9405-DE216CA5B859}"/>
    <dgm:cxn modelId="{C27C7DD4-502F-4EFE-B814-23C2F629F1A3}" type="presOf" srcId="{5433522F-6E7D-4D51-B77B-CCFD8EBD9D01}" destId="{5F2A22A4-AB9F-4C36-9E43-0F40D813E20A}" srcOrd="1" destOrd="0" presId="urn:microsoft.com/office/officeart/2005/8/layout/hProcess4"/>
    <dgm:cxn modelId="{F7611803-77A2-4BDC-BF4E-FC455C24D0B6}" srcId="{077C8D1F-FC4D-4154-9473-60E52E8BB1AE}" destId="{E3D46B4E-38AC-44C2-A840-2BF7FBEF03D4}" srcOrd="2" destOrd="0" parTransId="{59635EF9-6479-444D-8825-32D94A106D25}" sibTransId="{F7A259D0-4625-4F7B-9B4D-9A6A3AFFADE9}"/>
    <dgm:cxn modelId="{6B6B3491-C13A-4A50-B2C6-D6B3FB5F5411}" type="presOf" srcId="{5433522F-6E7D-4D51-B77B-CCFD8EBD9D01}" destId="{4B97886B-D89F-48F6-AEEC-8B40279B7555}" srcOrd="0" destOrd="0" presId="urn:microsoft.com/office/officeart/2005/8/layout/hProcess4"/>
    <dgm:cxn modelId="{2D855EFB-6414-438C-878D-B6CE41719403}" srcId="{067E6AED-97E8-416D-B540-D27BA68B11A3}" destId="{B57AA4A4-3FC1-4A98-8086-D07983756FB9}" srcOrd="2" destOrd="0" parTransId="{F7C91876-2E31-4385-8636-4EA650991BCC}" sibTransId="{B5002A21-5A29-451F-B1C4-47AED0B58023}"/>
    <dgm:cxn modelId="{4E4D5866-F751-4282-906C-FF7DB463C954}" type="presOf" srcId="{86779A65-BCDC-49FF-8C8A-B074F73CFE0C}" destId="{6338BE31-DD81-4C16-AEDA-BF9CD99FC394}" srcOrd="0" destOrd="0" presId="urn:microsoft.com/office/officeart/2005/8/layout/hProcess4"/>
    <dgm:cxn modelId="{6FE569CD-3D19-49A1-B5AD-AC6E70367E73}" type="presOf" srcId="{EBD5FB63-C0BB-40B0-9C88-FDE2F19E679B}" destId="{A134972D-0BB2-4925-9815-134ADA534722}" srcOrd="1" destOrd="1" presId="urn:microsoft.com/office/officeart/2005/8/layout/hProcess4"/>
    <dgm:cxn modelId="{65FA119E-4936-4E38-9BA4-EC6D8B716A07}" type="presOf" srcId="{F01B3C24-8B94-40BC-94E9-CBB03075E1C4}" destId="{59B2EAF5-729E-44D6-B1A6-2FDB5BD9D734}" srcOrd="0" destOrd="0" presId="urn:microsoft.com/office/officeart/2005/8/layout/hProcess4"/>
    <dgm:cxn modelId="{C0E38219-CB2D-4D5A-BFF3-45FCF50E1F20}" srcId="{067E6AED-97E8-416D-B540-D27BA68B11A3}" destId="{7632259E-1C57-42BE-B099-15FBDE62E156}" srcOrd="1" destOrd="0" parTransId="{3A3921A9-C12D-4F6E-9C99-8AD5BF6291DC}" sibTransId="{57AFD39A-38C1-438A-A908-C6F095315356}"/>
    <dgm:cxn modelId="{CF4935F4-A56A-40CC-AE9E-9E52A54C55DC}" srcId="{067E6AED-97E8-416D-B540-D27BA68B11A3}" destId="{5433522F-6E7D-4D51-B77B-CCFD8EBD9D01}" srcOrd="0" destOrd="0" parTransId="{D2EB2FB5-B5C0-4242-B094-7805BC04EC5C}" sibTransId="{AEEBBEBC-D5FE-43E1-99D4-045F5D1E201E}"/>
    <dgm:cxn modelId="{8C6083F6-9250-407D-8BBA-88C60D430530}" type="presOf" srcId="{A4273B01-3BA5-4B39-9A61-89167F8CF8DA}" destId="{8E7F37D4-5E02-4537-8227-D5EB785C1233}" srcOrd="1" destOrd="2" presId="urn:microsoft.com/office/officeart/2005/8/layout/hProcess4"/>
    <dgm:cxn modelId="{B70ADBA4-1967-453E-BE20-739B43E3F88C}" srcId="{E3D46B4E-38AC-44C2-A840-2BF7FBEF03D4}" destId="{B321A1E4-39AA-4681-A55D-C68B1BAB35A8}" srcOrd="1" destOrd="0" parTransId="{19DEC440-7FDD-4675-BFC2-35C21205E90F}" sibTransId="{A21D871F-ECC0-4662-92FB-3885DBFAA682}"/>
    <dgm:cxn modelId="{E98EB3D2-2FE8-4605-B078-9B1359CB7E1D}" type="presOf" srcId="{B321A1E4-39AA-4681-A55D-C68B1BAB35A8}" destId="{D822DCD5-8D63-484E-B47B-44B741742E41}" srcOrd="0" destOrd="1" presId="urn:microsoft.com/office/officeart/2005/8/layout/hProcess4"/>
    <dgm:cxn modelId="{A4F383D7-D925-4CC3-9948-C6B1F44E8DF6}" srcId="{57743F66-E010-45AF-B774-3C582B435857}" destId="{EBD5FB63-C0BB-40B0-9C88-FDE2F19E679B}" srcOrd="1" destOrd="0" parTransId="{EF943A1E-508E-41E5-AC97-B6A3179B27ED}" sibTransId="{F2652CB6-03BB-453F-B15D-EDAFB5C329D7}"/>
    <dgm:cxn modelId="{8660DC1D-C206-4F2E-895B-5167DAF05D42}" srcId="{E3D46B4E-38AC-44C2-A840-2BF7FBEF03D4}" destId="{A4273B01-3BA5-4B39-9A61-89167F8CF8DA}" srcOrd="2" destOrd="0" parTransId="{5EAE0F74-6371-4296-8368-CFDA60AF54CC}" sibTransId="{F80C4A65-0C41-47AD-AE29-FBC7D38CC3C0}"/>
    <dgm:cxn modelId="{4A768CB1-6235-4FF5-9456-ADA6625A6DE6}" type="presOf" srcId="{B57AA4A4-3FC1-4A98-8086-D07983756FB9}" destId="{4B97886B-D89F-48F6-AEEC-8B40279B7555}" srcOrd="0" destOrd="2" presId="urn:microsoft.com/office/officeart/2005/8/layout/hProcess4"/>
    <dgm:cxn modelId="{4DAD2E4B-5A21-4858-8E71-DB4650E4DB21}" type="presOf" srcId="{7B0C6400-E194-489C-979D-2977A0B5A76A}" destId="{8E7F37D4-5E02-4537-8227-D5EB785C1233}" srcOrd="1" destOrd="0" presId="urn:microsoft.com/office/officeart/2005/8/layout/hProcess4"/>
    <dgm:cxn modelId="{790C5875-BD64-43BA-AB35-B9068518242C}" type="presParOf" srcId="{8F279FA3-EF42-472C-A979-80D05DC5A415}" destId="{DCB56EAD-A6F1-458B-ACC6-8465AEC03E84}" srcOrd="0" destOrd="0" presId="urn:microsoft.com/office/officeart/2005/8/layout/hProcess4"/>
    <dgm:cxn modelId="{B7E29DD3-B55C-4B3A-B5E3-BF0D94561303}" type="presParOf" srcId="{8F279FA3-EF42-472C-A979-80D05DC5A415}" destId="{50EC7848-3B85-4306-A741-06D85E809225}" srcOrd="1" destOrd="0" presId="urn:microsoft.com/office/officeart/2005/8/layout/hProcess4"/>
    <dgm:cxn modelId="{A53C16C5-197E-4D54-83CC-54F6F2656D4B}" type="presParOf" srcId="{8F279FA3-EF42-472C-A979-80D05DC5A415}" destId="{752F1985-3662-4AC1-900C-DB30FAA91606}" srcOrd="2" destOrd="0" presId="urn:microsoft.com/office/officeart/2005/8/layout/hProcess4"/>
    <dgm:cxn modelId="{C31A4942-8BFB-46BE-9BA2-B8239606C00D}" type="presParOf" srcId="{752F1985-3662-4AC1-900C-DB30FAA91606}" destId="{E4DEEBC8-6E7F-4A67-B488-E0384FDA53F5}" srcOrd="0" destOrd="0" presId="urn:microsoft.com/office/officeart/2005/8/layout/hProcess4"/>
    <dgm:cxn modelId="{4EC48A8C-7E2A-4F27-89C4-2167E5255BD1}" type="presParOf" srcId="{E4DEEBC8-6E7F-4A67-B488-E0384FDA53F5}" destId="{312E9D0B-D24E-4D34-ADDC-48D46C0D9732}" srcOrd="0" destOrd="0" presId="urn:microsoft.com/office/officeart/2005/8/layout/hProcess4"/>
    <dgm:cxn modelId="{A42A6CF8-DA5D-4266-8C7B-FCB4FAD6F7EB}" type="presParOf" srcId="{E4DEEBC8-6E7F-4A67-B488-E0384FDA53F5}" destId="{4B97886B-D89F-48F6-AEEC-8B40279B7555}" srcOrd="1" destOrd="0" presId="urn:microsoft.com/office/officeart/2005/8/layout/hProcess4"/>
    <dgm:cxn modelId="{9D6E99C5-E858-48C7-919B-87189C254A7E}" type="presParOf" srcId="{E4DEEBC8-6E7F-4A67-B488-E0384FDA53F5}" destId="{5F2A22A4-AB9F-4C36-9E43-0F40D813E20A}" srcOrd="2" destOrd="0" presId="urn:microsoft.com/office/officeart/2005/8/layout/hProcess4"/>
    <dgm:cxn modelId="{320B98F3-E318-44E4-8039-90C16E7EA30B}" type="presParOf" srcId="{E4DEEBC8-6E7F-4A67-B488-E0384FDA53F5}" destId="{723AA317-A1B7-4C6B-95C4-005A594EE2A8}" srcOrd="3" destOrd="0" presId="urn:microsoft.com/office/officeart/2005/8/layout/hProcess4"/>
    <dgm:cxn modelId="{850FE565-05A3-489A-8D16-0E84253419FD}" type="presParOf" srcId="{E4DEEBC8-6E7F-4A67-B488-E0384FDA53F5}" destId="{C4EB0630-F613-4A78-B11E-47A338EE4784}" srcOrd="4" destOrd="0" presId="urn:microsoft.com/office/officeart/2005/8/layout/hProcess4"/>
    <dgm:cxn modelId="{4FFCB4A0-7CCE-4D51-B9BB-7E4D2AB4E903}" type="presParOf" srcId="{752F1985-3662-4AC1-900C-DB30FAA91606}" destId="{CCCE2ED5-32C9-4EB4-809D-60A8CD66AAB5}" srcOrd="1" destOrd="0" presId="urn:microsoft.com/office/officeart/2005/8/layout/hProcess4"/>
    <dgm:cxn modelId="{D40A47A1-C0BF-4242-B51B-BFA27E03470C}" type="presParOf" srcId="{752F1985-3662-4AC1-900C-DB30FAA91606}" destId="{8C7D0A07-BBC0-4239-ADDE-0B1064ECB595}" srcOrd="2" destOrd="0" presId="urn:microsoft.com/office/officeart/2005/8/layout/hProcess4"/>
    <dgm:cxn modelId="{66CF9063-44F6-4910-AEE6-5DDFD7268876}" type="presParOf" srcId="{8C7D0A07-BBC0-4239-ADDE-0B1064ECB595}" destId="{BF7C8C75-B6F1-4877-B9B6-CB45B6187A8E}" srcOrd="0" destOrd="0" presId="urn:microsoft.com/office/officeart/2005/8/layout/hProcess4"/>
    <dgm:cxn modelId="{5ADA6039-9F35-4443-A6F0-2FF6647BF1D5}" type="presParOf" srcId="{8C7D0A07-BBC0-4239-ADDE-0B1064ECB595}" destId="{6338BE31-DD81-4C16-AEDA-BF9CD99FC394}" srcOrd="1" destOrd="0" presId="urn:microsoft.com/office/officeart/2005/8/layout/hProcess4"/>
    <dgm:cxn modelId="{F6E70E41-3F0C-40A3-8FE7-E01182416692}" type="presParOf" srcId="{8C7D0A07-BBC0-4239-ADDE-0B1064ECB595}" destId="{A134972D-0BB2-4925-9815-134ADA534722}" srcOrd="2" destOrd="0" presId="urn:microsoft.com/office/officeart/2005/8/layout/hProcess4"/>
    <dgm:cxn modelId="{413F9D75-77D3-4B6C-87F1-49E01C5AEAB3}" type="presParOf" srcId="{8C7D0A07-BBC0-4239-ADDE-0B1064ECB595}" destId="{59AB223C-D368-4863-ACD6-FDA2971DBD9A}" srcOrd="3" destOrd="0" presId="urn:microsoft.com/office/officeart/2005/8/layout/hProcess4"/>
    <dgm:cxn modelId="{58F2233B-47DE-4140-96FB-C768FBFF2288}" type="presParOf" srcId="{8C7D0A07-BBC0-4239-ADDE-0B1064ECB595}" destId="{FD855DF8-2AF6-434B-866A-D9731FD9D6C3}" srcOrd="4" destOrd="0" presId="urn:microsoft.com/office/officeart/2005/8/layout/hProcess4"/>
    <dgm:cxn modelId="{76AAE54A-D454-4071-B555-59A7838D6168}" type="presParOf" srcId="{752F1985-3662-4AC1-900C-DB30FAA91606}" destId="{59B2EAF5-729E-44D6-B1A6-2FDB5BD9D734}" srcOrd="3" destOrd="0" presId="urn:microsoft.com/office/officeart/2005/8/layout/hProcess4"/>
    <dgm:cxn modelId="{58273FDB-1A02-4760-8B39-71FBD8768A57}" type="presParOf" srcId="{752F1985-3662-4AC1-900C-DB30FAA91606}" destId="{74D4A0CF-CF76-49C7-8963-D5627CE72DCD}" srcOrd="4" destOrd="0" presId="urn:microsoft.com/office/officeart/2005/8/layout/hProcess4"/>
    <dgm:cxn modelId="{64935165-A9C4-4325-A73C-FE9851138B6B}" type="presParOf" srcId="{74D4A0CF-CF76-49C7-8963-D5627CE72DCD}" destId="{C6D0D010-4EB5-426B-A014-F1A26515664D}" srcOrd="0" destOrd="0" presId="urn:microsoft.com/office/officeart/2005/8/layout/hProcess4"/>
    <dgm:cxn modelId="{610C7737-2227-4C17-B398-08545D20CDAC}" type="presParOf" srcId="{74D4A0CF-CF76-49C7-8963-D5627CE72DCD}" destId="{D822DCD5-8D63-484E-B47B-44B741742E41}" srcOrd="1" destOrd="0" presId="urn:microsoft.com/office/officeart/2005/8/layout/hProcess4"/>
    <dgm:cxn modelId="{573A600D-93A9-4FFE-8C33-9418C7270866}" type="presParOf" srcId="{74D4A0CF-CF76-49C7-8963-D5627CE72DCD}" destId="{8E7F37D4-5E02-4537-8227-D5EB785C1233}" srcOrd="2" destOrd="0" presId="urn:microsoft.com/office/officeart/2005/8/layout/hProcess4"/>
    <dgm:cxn modelId="{B8D76A67-B1E6-476A-873C-0C8F1FAE4581}" type="presParOf" srcId="{74D4A0CF-CF76-49C7-8963-D5627CE72DCD}" destId="{9046AD6E-3385-4777-BA08-9DF4E11D9C2B}" srcOrd="3" destOrd="0" presId="urn:microsoft.com/office/officeart/2005/8/layout/hProcess4"/>
    <dgm:cxn modelId="{A868B70C-334B-45D0-9CD9-B3A9514C64AC}" type="presParOf" srcId="{74D4A0CF-CF76-49C7-8963-D5627CE72DCD}" destId="{C407ECD4-1C46-408E-9FBD-486CAEE911A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FCF2C3-84B8-40D0-BF99-0D6C676503F6}" type="doc">
      <dgm:prSet loTypeId="urn:microsoft.com/office/officeart/2005/8/layout/equation2" loCatId="process" qsTypeId="urn:microsoft.com/office/officeart/2005/8/quickstyle/simple1" qsCatId="simple" csTypeId="urn:microsoft.com/office/officeart/2005/8/colors/colorful2" csCatId="colorful" phldr="1"/>
      <dgm:spPr/>
    </dgm:pt>
    <dgm:pt modelId="{6C278C63-DEA9-4C42-BEAB-AC43E505C0B6}">
      <dgm:prSet phldrT="[Text]"/>
      <dgm:spPr/>
      <dgm:t>
        <a:bodyPr/>
        <a:lstStyle/>
        <a:p>
          <a:r>
            <a:rPr lang="en-US" dirty="0" smtClean="0"/>
            <a:t>State of LA</a:t>
          </a:r>
          <a:endParaRPr lang="en-US" dirty="0"/>
        </a:p>
      </dgm:t>
    </dgm:pt>
    <dgm:pt modelId="{2A55A70A-82B9-4727-A100-8FCC761A9C15}" type="parTrans" cxnId="{DFBDD8B6-5824-4BDC-AAE2-86247AFA6DE3}">
      <dgm:prSet/>
      <dgm:spPr/>
      <dgm:t>
        <a:bodyPr/>
        <a:lstStyle/>
        <a:p>
          <a:endParaRPr lang="en-US"/>
        </a:p>
      </dgm:t>
    </dgm:pt>
    <dgm:pt modelId="{36EBAB74-7C47-49C5-80EE-EEB2C5F46FCC}" type="sibTrans" cxnId="{DFBDD8B6-5824-4BDC-AAE2-86247AFA6DE3}">
      <dgm:prSet/>
      <dgm:spPr/>
      <dgm:t>
        <a:bodyPr/>
        <a:lstStyle/>
        <a:p>
          <a:endParaRPr lang="en-US"/>
        </a:p>
      </dgm:t>
    </dgm:pt>
    <dgm:pt modelId="{AE3E5802-DB0E-4937-8B26-CC6B74638557}">
      <dgm:prSet phldrT="[Text]"/>
      <dgm:spPr/>
      <dgm:t>
        <a:bodyPr/>
        <a:lstStyle/>
        <a:p>
          <a:r>
            <a:rPr lang="en-US" dirty="0" smtClean="0"/>
            <a:t>New York</a:t>
          </a:r>
          <a:endParaRPr lang="en-US" dirty="0"/>
        </a:p>
      </dgm:t>
    </dgm:pt>
    <dgm:pt modelId="{5AE07D54-2454-4684-A791-F11B2F433935}" type="parTrans" cxnId="{055EC5A1-6985-4236-86C2-6A5CDB624E73}">
      <dgm:prSet/>
      <dgm:spPr/>
      <dgm:t>
        <a:bodyPr/>
        <a:lstStyle/>
        <a:p>
          <a:endParaRPr lang="en-US"/>
        </a:p>
      </dgm:t>
    </dgm:pt>
    <dgm:pt modelId="{7F568D75-D369-4E0A-9EC1-230D2BA6F9D8}" type="sibTrans" cxnId="{055EC5A1-6985-4236-86C2-6A5CDB624E73}">
      <dgm:prSet/>
      <dgm:spPr/>
      <dgm:t>
        <a:bodyPr/>
        <a:lstStyle/>
        <a:p>
          <a:endParaRPr lang="en-US"/>
        </a:p>
      </dgm:t>
    </dgm:pt>
    <dgm:pt modelId="{A6A0E795-A0A5-4FB9-9E2B-E3CFFCFCCDB2}">
      <dgm:prSet phldrT="[Text]"/>
      <dgm:spPr/>
      <dgm:t>
        <a:bodyPr/>
        <a:lstStyle/>
        <a:p>
          <a:r>
            <a:rPr lang="en-US" dirty="0" smtClean="0"/>
            <a:t>Shelter at Home</a:t>
          </a:r>
          <a:endParaRPr lang="en-US" dirty="0"/>
        </a:p>
      </dgm:t>
    </dgm:pt>
    <dgm:pt modelId="{47FA025F-9FDB-4BEE-AB70-1E5D907DF52E}" type="parTrans" cxnId="{02558CF9-8EE2-4443-82F6-2329D6BA9E43}">
      <dgm:prSet/>
      <dgm:spPr/>
      <dgm:t>
        <a:bodyPr/>
        <a:lstStyle/>
        <a:p>
          <a:endParaRPr lang="en-US"/>
        </a:p>
      </dgm:t>
    </dgm:pt>
    <dgm:pt modelId="{C1FD3E5D-330C-418A-85F9-50BB70AB77FF}" type="sibTrans" cxnId="{02558CF9-8EE2-4443-82F6-2329D6BA9E43}">
      <dgm:prSet/>
      <dgm:spPr/>
      <dgm:t>
        <a:bodyPr/>
        <a:lstStyle/>
        <a:p>
          <a:endParaRPr lang="en-US"/>
        </a:p>
      </dgm:t>
    </dgm:pt>
    <dgm:pt modelId="{3E049272-3902-42D1-8796-3B7ADAB0B46F}">
      <dgm:prSet/>
      <dgm:spPr/>
      <dgm:t>
        <a:bodyPr/>
        <a:lstStyle/>
        <a:p>
          <a:r>
            <a:rPr lang="en-US" dirty="0" smtClean="0"/>
            <a:t>OIG</a:t>
          </a:r>
          <a:endParaRPr lang="en-US" dirty="0"/>
        </a:p>
      </dgm:t>
    </dgm:pt>
    <dgm:pt modelId="{B4A1027E-A941-4F62-9098-D073931EB984}" type="parTrans" cxnId="{3F27D8CA-D5FA-4358-B83D-3031EAD784DD}">
      <dgm:prSet/>
      <dgm:spPr/>
      <dgm:t>
        <a:bodyPr/>
        <a:lstStyle/>
        <a:p>
          <a:endParaRPr lang="en-US"/>
        </a:p>
      </dgm:t>
    </dgm:pt>
    <dgm:pt modelId="{C17EE2BA-BB9C-4365-A774-89847A6094C3}" type="sibTrans" cxnId="{3F27D8CA-D5FA-4358-B83D-3031EAD784DD}">
      <dgm:prSet/>
      <dgm:spPr/>
      <dgm:t>
        <a:bodyPr/>
        <a:lstStyle/>
        <a:p>
          <a:endParaRPr lang="en-US"/>
        </a:p>
      </dgm:t>
    </dgm:pt>
    <dgm:pt modelId="{436469CE-422E-4A5A-A84B-DFAF691CE0DD}">
      <dgm:prSet/>
      <dgm:spPr/>
      <dgm:t>
        <a:bodyPr/>
        <a:lstStyle/>
        <a:p>
          <a:r>
            <a:rPr lang="en-US" dirty="0" smtClean="0"/>
            <a:t>FEMA</a:t>
          </a:r>
          <a:endParaRPr lang="en-US" dirty="0"/>
        </a:p>
      </dgm:t>
    </dgm:pt>
    <dgm:pt modelId="{26965361-9C62-4215-96E6-CE1A1C4E424F}" type="parTrans" cxnId="{4D92940C-3EBC-4981-8D34-96F34FD65530}">
      <dgm:prSet/>
      <dgm:spPr/>
      <dgm:t>
        <a:bodyPr/>
        <a:lstStyle/>
        <a:p>
          <a:endParaRPr lang="en-US"/>
        </a:p>
      </dgm:t>
    </dgm:pt>
    <dgm:pt modelId="{98597194-37FB-48D2-A1CF-A74A5CCE8C14}" type="sibTrans" cxnId="{4D92940C-3EBC-4981-8D34-96F34FD65530}">
      <dgm:prSet/>
      <dgm:spPr/>
      <dgm:t>
        <a:bodyPr/>
        <a:lstStyle/>
        <a:p>
          <a:endParaRPr lang="en-US"/>
        </a:p>
      </dgm:t>
    </dgm:pt>
    <dgm:pt modelId="{704D4D0E-8DC6-4A8A-8572-DB2BE34A250F}" type="pres">
      <dgm:prSet presAssocID="{2CFCF2C3-84B8-40D0-BF99-0D6C676503F6}" presName="Name0" presStyleCnt="0">
        <dgm:presLayoutVars>
          <dgm:dir/>
          <dgm:resizeHandles val="exact"/>
        </dgm:presLayoutVars>
      </dgm:prSet>
      <dgm:spPr/>
    </dgm:pt>
    <dgm:pt modelId="{C78E0564-F3E7-40B3-A10A-3FBCEE890021}" type="pres">
      <dgm:prSet presAssocID="{2CFCF2C3-84B8-40D0-BF99-0D6C676503F6}" presName="vNodes" presStyleCnt="0"/>
      <dgm:spPr/>
    </dgm:pt>
    <dgm:pt modelId="{9F13AD94-D86E-4BA6-A556-3CE3F44D114A}" type="pres">
      <dgm:prSet presAssocID="{6C278C63-DEA9-4C42-BEAB-AC43E505C0B6}" presName="node" presStyleLbl="node1" presStyleIdx="0" presStyleCnt="5">
        <dgm:presLayoutVars>
          <dgm:bulletEnabled val="1"/>
        </dgm:presLayoutVars>
      </dgm:prSet>
      <dgm:spPr/>
      <dgm:t>
        <a:bodyPr/>
        <a:lstStyle/>
        <a:p>
          <a:endParaRPr lang="en-US"/>
        </a:p>
      </dgm:t>
    </dgm:pt>
    <dgm:pt modelId="{038DADCA-AE46-43DF-99FC-2302712A0D93}" type="pres">
      <dgm:prSet presAssocID="{36EBAB74-7C47-49C5-80EE-EEB2C5F46FCC}" presName="spacerT" presStyleCnt="0"/>
      <dgm:spPr/>
    </dgm:pt>
    <dgm:pt modelId="{358EA6B2-069D-4881-81A0-26C917F1223A}" type="pres">
      <dgm:prSet presAssocID="{36EBAB74-7C47-49C5-80EE-EEB2C5F46FCC}" presName="sibTrans" presStyleLbl="sibTrans2D1" presStyleIdx="0" presStyleCnt="4"/>
      <dgm:spPr/>
      <dgm:t>
        <a:bodyPr/>
        <a:lstStyle/>
        <a:p>
          <a:endParaRPr lang="en-US"/>
        </a:p>
      </dgm:t>
    </dgm:pt>
    <dgm:pt modelId="{DFD5C031-6C1F-48F8-8572-83BC60B9ABE7}" type="pres">
      <dgm:prSet presAssocID="{36EBAB74-7C47-49C5-80EE-EEB2C5F46FCC}" presName="spacerB" presStyleCnt="0"/>
      <dgm:spPr/>
    </dgm:pt>
    <dgm:pt modelId="{9CB471D9-1E9A-4061-94BA-2843C423DF32}" type="pres">
      <dgm:prSet presAssocID="{436469CE-422E-4A5A-A84B-DFAF691CE0DD}" presName="node" presStyleLbl="node1" presStyleIdx="1" presStyleCnt="5">
        <dgm:presLayoutVars>
          <dgm:bulletEnabled val="1"/>
        </dgm:presLayoutVars>
      </dgm:prSet>
      <dgm:spPr/>
      <dgm:t>
        <a:bodyPr/>
        <a:lstStyle/>
        <a:p>
          <a:endParaRPr lang="en-US"/>
        </a:p>
      </dgm:t>
    </dgm:pt>
    <dgm:pt modelId="{46B5843B-85B4-410C-B560-AB5B1204C729}" type="pres">
      <dgm:prSet presAssocID="{98597194-37FB-48D2-A1CF-A74A5CCE8C14}" presName="spacerT" presStyleCnt="0"/>
      <dgm:spPr/>
    </dgm:pt>
    <dgm:pt modelId="{6A7B9D36-3449-4840-8361-C0BB7CEE1F3A}" type="pres">
      <dgm:prSet presAssocID="{98597194-37FB-48D2-A1CF-A74A5CCE8C14}" presName="sibTrans" presStyleLbl="sibTrans2D1" presStyleIdx="1" presStyleCnt="4"/>
      <dgm:spPr/>
      <dgm:t>
        <a:bodyPr/>
        <a:lstStyle/>
        <a:p>
          <a:endParaRPr lang="en-US"/>
        </a:p>
      </dgm:t>
    </dgm:pt>
    <dgm:pt modelId="{37AF1F95-C576-432D-9CBE-A4193CA13057}" type="pres">
      <dgm:prSet presAssocID="{98597194-37FB-48D2-A1CF-A74A5CCE8C14}" presName="spacerB" presStyleCnt="0"/>
      <dgm:spPr/>
    </dgm:pt>
    <dgm:pt modelId="{7B611E91-098C-4BAF-B9D1-BFBAA3E428A4}" type="pres">
      <dgm:prSet presAssocID="{3E049272-3902-42D1-8796-3B7ADAB0B46F}" presName="node" presStyleLbl="node1" presStyleIdx="2" presStyleCnt="5">
        <dgm:presLayoutVars>
          <dgm:bulletEnabled val="1"/>
        </dgm:presLayoutVars>
      </dgm:prSet>
      <dgm:spPr/>
      <dgm:t>
        <a:bodyPr/>
        <a:lstStyle/>
        <a:p>
          <a:endParaRPr lang="en-US"/>
        </a:p>
      </dgm:t>
    </dgm:pt>
    <dgm:pt modelId="{7837396A-04C1-4BCC-A231-F88966C053FA}" type="pres">
      <dgm:prSet presAssocID="{C17EE2BA-BB9C-4365-A774-89847A6094C3}" presName="spacerT" presStyleCnt="0"/>
      <dgm:spPr/>
    </dgm:pt>
    <dgm:pt modelId="{BBD3552F-3746-4E50-A132-08791E960ACA}" type="pres">
      <dgm:prSet presAssocID="{C17EE2BA-BB9C-4365-A774-89847A6094C3}" presName="sibTrans" presStyleLbl="sibTrans2D1" presStyleIdx="2" presStyleCnt="4"/>
      <dgm:spPr/>
      <dgm:t>
        <a:bodyPr/>
        <a:lstStyle/>
        <a:p>
          <a:endParaRPr lang="en-US"/>
        </a:p>
      </dgm:t>
    </dgm:pt>
    <dgm:pt modelId="{885CC380-6D4B-43F7-91F6-F9D7CF9EA590}" type="pres">
      <dgm:prSet presAssocID="{C17EE2BA-BB9C-4365-A774-89847A6094C3}" presName="spacerB" presStyleCnt="0"/>
      <dgm:spPr/>
    </dgm:pt>
    <dgm:pt modelId="{CA76E64B-EA67-421F-9752-D3A2E1D7D97F}" type="pres">
      <dgm:prSet presAssocID="{AE3E5802-DB0E-4937-8B26-CC6B74638557}" presName="node" presStyleLbl="node1" presStyleIdx="3" presStyleCnt="5">
        <dgm:presLayoutVars>
          <dgm:bulletEnabled val="1"/>
        </dgm:presLayoutVars>
      </dgm:prSet>
      <dgm:spPr/>
      <dgm:t>
        <a:bodyPr/>
        <a:lstStyle/>
        <a:p>
          <a:endParaRPr lang="en-US"/>
        </a:p>
      </dgm:t>
    </dgm:pt>
    <dgm:pt modelId="{965453A1-FF54-4D0B-BDD8-6EADDC4F8E6C}" type="pres">
      <dgm:prSet presAssocID="{2CFCF2C3-84B8-40D0-BF99-0D6C676503F6}" presName="sibTransLast" presStyleLbl="sibTrans2D1" presStyleIdx="3" presStyleCnt="4"/>
      <dgm:spPr/>
      <dgm:t>
        <a:bodyPr/>
        <a:lstStyle/>
        <a:p>
          <a:endParaRPr lang="en-US"/>
        </a:p>
      </dgm:t>
    </dgm:pt>
    <dgm:pt modelId="{7E2B440C-33FE-482D-BA44-19657038C9EC}" type="pres">
      <dgm:prSet presAssocID="{2CFCF2C3-84B8-40D0-BF99-0D6C676503F6}" presName="connectorText" presStyleLbl="sibTrans2D1" presStyleIdx="3" presStyleCnt="4"/>
      <dgm:spPr/>
      <dgm:t>
        <a:bodyPr/>
        <a:lstStyle/>
        <a:p>
          <a:endParaRPr lang="en-US"/>
        </a:p>
      </dgm:t>
    </dgm:pt>
    <dgm:pt modelId="{67E7BE49-81A6-450C-A052-CC421C9A9525}" type="pres">
      <dgm:prSet presAssocID="{2CFCF2C3-84B8-40D0-BF99-0D6C676503F6}" presName="lastNode" presStyleLbl="node1" presStyleIdx="4" presStyleCnt="5">
        <dgm:presLayoutVars>
          <dgm:bulletEnabled val="1"/>
        </dgm:presLayoutVars>
      </dgm:prSet>
      <dgm:spPr/>
      <dgm:t>
        <a:bodyPr/>
        <a:lstStyle/>
        <a:p>
          <a:endParaRPr lang="en-US"/>
        </a:p>
      </dgm:t>
    </dgm:pt>
  </dgm:ptLst>
  <dgm:cxnLst>
    <dgm:cxn modelId="{E57D65CA-F6C3-4B38-B65A-B3A7107575C8}" type="presOf" srcId="{2CFCF2C3-84B8-40D0-BF99-0D6C676503F6}" destId="{704D4D0E-8DC6-4A8A-8572-DB2BE34A250F}" srcOrd="0" destOrd="0" presId="urn:microsoft.com/office/officeart/2005/8/layout/equation2"/>
    <dgm:cxn modelId="{8DA5C383-C351-4937-AB7A-C947FA5A9348}" type="presOf" srcId="{7F568D75-D369-4E0A-9EC1-230D2BA6F9D8}" destId="{7E2B440C-33FE-482D-BA44-19657038C9EC}" srcOrd="1" destOrd="0" presId="urn:microsoft.com/office/officeart/2005/8/layout/equation2"/>
    <dgm:cxn modelId="{1B55B521-DED3-4DE4-84CC-3524C8FC1EB7}" type="presOf" srcId="{3E049272-3902-42D1-8796-3B7ADAB0B46F}" destId="{7B611E91-098C-4BAF-B9D1-BFBAA3E428A4}" srcOrd="0" destOrd="0" presId="urn:microsoft.com/office/officeart/2005/8/layout/equation2"/>
    <dgm:cxn modelId="{4D23D913-4095-45AB-82C7-DA4777087896}" type="presOf" srcId="{AE3E5802-DB0E-4937-8B26-CC6B74638557}" destId="{CA76E64B-EA67-421F-9752-D3A2E1D7D97F}" srcOrd="0" destOrd="0" presId="urn:microsoft.com/office/officeart/2005/8/layout/equation2"/>
    <dgm:cxn modelId="{DFBDD8B6-5824-4BDC-AAE2-86247AFA6DE3}" srcId="{2CFCF2C3-84B8-40D0-BF99-0D6C676503F6}" destId="{6C278C63-DEA9-4C42-BEAB-AC43E505C0B6}" srcOrd="0" destOrd="0" parTransId="{2A55A70A-82B9-4727-A100-8FCC761A9C15}" sibTransId="{36EBAB74-7C47-49C5-80EE-EEB2C5F46FCC}"/>
    <dgm:cxn modelId="{055EC5A1-6985-4236-86C2-6A5CDB624E73}" srcId="{2CFCF2C3-84B8-40D0-BF99-0D6C676503F6}" destId="{AE3E5802-DB0E-4937-8B26-CC6B74638557}" srcOrd="3" destOrd="0" parTransId="{5AE07D54-2454-4684-A791-F11B2F433935}" sibTransId="{7F568D75-D369-4E0A-9EC1-230D2BA6F9D8}"/>
    <dgm:cxn modelId="{C52DB792-5E1F-411F-A1B8-B3CE4B95B45C}" type="presOf" srcId="{A6A0E795-A0A5-4FB9-9E2B-E3CFFCFCCDB2}" destId="{67E7BE49-81A6-450C-A052-CC421C9A9525}" srcOrd="0" destOrd="0" presId="urn:microsoft.com/office/officeart/2005/8/layout/equation2"/>
    <dgm:cxn modelId="{0C296A26-DDDB-4B11-8B0A-C8F9127FBB9C}" type="presOf" srcId="{98597194-37FB-48D2-A1CF-A74A5CCE8C14}" destId="{6A7B9D36-3449-4840-8361-C0BB7CEE1F3A}" srcOrd="0" destOrd="0" presId="urn:microsoft.com/office/officeart/2005/8/layout/equation2"/>
    <dgm:cxn modelId="{3F27D8CA-D5FA-4358-B83D-3031EAD784DD}" srcId="{2CFCF2C3-84B8-40D0-BF99-0D6C676503F6}" destId="{3E049272-3902-42D1-8796-3B7ADAB0B46F}" srcOrd="2" destOrd="0" parTransId="{B4A1027E-A941-4F62-9098-D073931EB984}" sibTransId="{C17EE2BA-BB9C-4365-A774-89847A6094C3}"/>
    <dgm:cxn modelId="{9A702748-CC55-4D96-AB73-635981207A20}" type="presOf" srcId="{6C278C63-DEA9-4C42-BEAB-AC43E505C0B6}" destId="{9F13AD94-D86E-4BA6-A556-3CE3F44D114A}" srcOrd="0" destOrd="0" presId="urn:microsoft.com/office/officeart/2005/8/layout/equation2"/>
    <dgm:cxn modelId="{C15683F3-75A0-49BD-8750-C62F3C5A5489}" type="presOf" srcId="{36EBAB74-7C47-49C5-80EE-EEB2C5F46FCC}" destId="{358EA6B2-069D-4881-81A0-26C917F1223A}" srcOrd="0" destOrd="0" presId="urn:microsoft.com/office/officeart/2005/8/layout/equation2"/>
    <dgm:cxn modelId="{4D92940C-3EBC-4981-8D34-96F34FD65530}" srcId="{2CFCF2C3-84B8-40D0-BF99-0D6C676503F6}" destId="{436469CE-422E-4A5A-A84B-DFAF691CE0DD}" srcOrd="1" destOrd="0" parTransId="{26965361-9C62-4215-96E6-CE1A1C4E424F}" sibTransId="{98597194-37FB-48D2-A1CF-A74A5CCE8C14}"/>
    <dgm:cxn modelId="{60CBF85F-B50F-4636-8240-7FC63F6811E0}" type="presOf" srcId="{436469CE-422E-4A5A-A84B-DFAF691CE0DD}" destId="{9CB471D9-1E9A-4061-94BA-2843C423DF32}" srcOrd="0" destOrd="0" presId="urn:microsoft.com/office/officeart/2005/8/layout/equation2"/>
    <dgm:cxn modelId="{B5565D78-D31C-4239-AB2A-42DBD4B527F2}" type="presOf" srcId="{C17EE2BA-BB9C-4365-A774-89847A6094C3}" destId="{BBD3552F-3746-4E50-A132-08791E960ACA}" srcOrd="0" destOrd="0" presId="urn:microsoft.com/office/officeart/2005/8/layout/equation2"/>
    <dgm:cxn modelId="{02558CF9-8EE2-4443-82F6-2329D6BA9E43}" srcId="{2CFCF2C3-84B8-40D0-BF99-0D6C676503F6}" destId="{A6A0E795-A0A5-4FB9-9E2B-E3CFFCFCCDB2}" srcOrd="4" destOrd="0" parTransId="{47FA025F-9FDB-4BEE-AB70-1E5D907DF52E}" sibTransId="{C1FD3E5D-330C-418A-85F9-50BB70AB77FF}"/>
    <dgm:cxn modelId="{F41A2543-4830-4F0A-8568-790FB9A258AC}" type="presOf" srcId="{7F568D75-D369-4E0A-9EC1-230D2BA6F9D8}" destId="{965453A1-FF54-4D0B-BDD8-6EADDC4F8E6C}" srcOrd="0" destOrd="0" presId="urn:microsoft.com/office/officeart/2005/8/layout/equation2"/>
    <dgm:cxn modelId="{CC6216FC-40D3-4ED8-BC5D-2B64D9501987}" type="presParOf" srcId="{704D4D0E-8DC6-4A8A-8572-DB2BE34A250F}" destId="{C78E0564-F3E7-40B3-A10A-3FBCEE890021}" srcOrd="0" destOrd="0" presId="urn:microsoft.com/office/officeart/2005/8/layout/equation2"/>
    <dgm:cxn modelId="{4EFA154D-2744-4D20-B51C-0C5FB8DD1B41}" type="presParOf" srcId="{C78E0564-F3E7-40B3-A10A-3FBCEE890021}" destId="{9F13AD94-D86E-4BA6-A556-3CE3F44D114A}" srcOrd="0" destOrd="0" presId="urn:microsoft.com/office/officeart/2005/8/layout/equation2"/>
    <dgm:cxn modelId="{BDD9D2B9-710D-4635-AA4A-AFD4BD77B6E8}" type="presParOf" srcId="{C78E0564-F3E7-40B3-A10A-3FBCEE890021}" destId="{038DADCA-AE46-43DF-99FC-2302712A0D93}" srcOrd="1" destOrd="0" presId="urn:microsoft.com/office/officeart/2005/8/layout/equation2"/>
    <dgm:cxn modelId="{0EE8107D-D586-4C83-A46C-B950D0DAAD6D}" type="presParOf" srcId="{C78E0564-F3E7-40B3-A10A-3FBCEE890021}" destId="{358EA6B2-069D-4881-81A0-26C917F1223A}" srcOrd="2" destOrd="0" presId="urn:microsoft.com/office/officeart/2005/8/layout/equation2"/>
    <dgm:cxn modelId="{C0D6BD88-213C-4897-B1C7-7A5D8EF1640A}" type="presParOf" srcId="{C78E0564-F3E7-40B3-A10A-3FBCEE890021}" destId="{DFD5C031-6C1F-48F8-8572-83BC60B9ABE7}" srcOrd="3" destOrd="0" presId="urn:microsoft.com/office/officeart/2005/8/layout/equation2"/>
    <dgm:cxn modelId="{7C608A64-254F-4F38-BA24-F1D3C97028FC}" type="presParOf" srcId="{C78E0564-F3E7-40B3-A10A-3FBCEE890021}" destId="{9CB471D9-1E9A-4061-94BA-2843C423DF32}" srcOrd="4" destOrd="0" presId="urn:microsoft.com/office/officeart/2005/8/layout/equation2"/>
    <dgm:cxn modelId="{A61CB8C4-9AA0-4CD6-BB6E-DA6E2E064AAC}" type="presParOf" srcId="{C78E0564-F3E7-40B3-A10A-3FBCEE890021}" destId="{46B5843B-85B4-410C-B560-AB5B1204C729}" srcOrd="5" destOrd="0" presId="urn:microsoft.com/office/officeart/2005/8/layout/equation2"/>
    <dgm:cxn modelId="{5799CF17-8DB6-440F-B774-D2CF86EEA323}" type="presParOf" srcId="{C78E0564-F3E7-40B3-A10A-3FBCEE890021}" destId="{6A7B9D36-3449-4840-8361-C0BB7CEE1F3A}" srcOrd="6" destOrd="0" presId="urn:microsoft.com/office/officeart/2005/8/layout/equation2"/>
    <dgm:cxn modelId="{B5B8F219-118F-4DEC-BE34-57C652195B44}" type="presParOf" srcId="{C78E0564-F3E7-40B3-A10A-3FBCEE890021}" destId="{37AF1F95-C576-432D-9CBE-A4193CA13057}" srcOrd="7" destOrd="0" presId="urn:microsoft.com/office/officeart/2005/8/layout/equation2"/>
    <dgm:cxn modelId="{85898A9F-E0C3-4C6E-BE47-B633DB8B2016}" type="presParOf" srcId="{C78E0564-F3E7-40B3-A10A-3FBCEE890021}" destId="{7B611E91-098C-4BAF-B9D1-BFBAA3E428A4}" srcOrd="8" destOrd="0" presId="urn:microsoft.com/office/officeart/2005/8/layout/equation2"/>
    <dgm:cxn modelId="{902E4C01-FE23-4897-9970-AE0A12DC7248}" type="presParOf" srcId="{C78E0564-F3E7-40B3-A10A-3FBCEE890021}" destId="{7837396A-04C1-4BCC-A231-F88966C053FA}" srcOrd="9" destOrd="0" presId="urn:microsoft.com/office/officeart/2005/8/layout/equation2"/>
    <dgm:cxn modelId="{970FD6F9-AA44-4FEF-AA3E-5D17FDB37923}" type="presParOf" srcId="{C78E0564-F3E7-40B3-A10A-3FBCEE890021}" destId="{BBD3552F-3746-4E50-A132-08791E960ACA}" srcOrd="10" destOrd="0" presId="urn:microsoft.com/office/officeart/2005/8/layout/equation2"/>
    <dgm:cxn modelId="{4C082B90-D6EA-4DE1-BE83-606CD9EE1EEC}" type="presParOf" srcId="{C78E0564-F3E7-40B3-A10A-3FBCEE890021}" destId="{885CC380-6D4B-43F7-91F6-F9D7CF9EA590}" srcOrd="11" destOrd="0" presId="urn:microsoft.com/office/officeart/2005/8/layout/equation2"/>
    <dgm:cxn modelId="{72FD9540-0730-406A-8D7E-9FCA00EAE832}" type="presParOf" srcId="{C78E0564-F3E7-40B3-A10A-3FBCEE890021}" destId="{CA76E64B-EA67-421F-9752-D3A2E1D7D97F}" srcOrd="12" destOrd="0" presId="urn:microsoft.com/office/officeart/2005/8/layout/equation2"/>
    <dgm:cxn modelId="{3571B680-05DF-4299-8577-9C41D7B0158C}" type="presParOf" srcId="{704D4D0E-8DC6-4A8A-8572-DB2BE34A250F}" destId="{965453A1-FF54-4D0B-BDD8-6EADDC4F8E6C}" srcOrd="1" destOrd="0" presId="urn:microsoft.com/office/officeart/2005/8/layout/equation2"/>
    <dgm:cxn modelId="{04D3D5A6-1E81-45B3-A646-540975634BED}" type="presParOf" srcId="{965453A1-FF54-4D0B-BDD8-6EADDC4F8E6C}" destId="{7E2B440C-33FE-482D-BA44-19657038C9EC}" srcOrd="0" destOrd="0" presId="urn:microsoft.com/office/officeart/2005/8/layout/equation2"/>
    <dgm:cxn modelId="{B42B73BB-DE89-4ABF-AF4D-374ED619DAB9}" type="presParOf" srcId="{704D4D0E-8DC6-4A8A-8572-DB2BE34A250F}" destId="{67E7BE49-81A6-450C-A052-CC421C9A952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7886B-D89F-48F6-AEEC-8B40279B7555}">
      <dsp:nvSpPr>
        <dsp:cNvPr id="0" name=""/>
        <dsp:cNvSpPr/>
      </dsp:nvSpPr>
      <dsp:spPr>
        <a:xfrm>
          <a:off x="0" y="723341"/>
          <a:ext cx="2375876" cy="26362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Development of RFEI by GOHSEP and multiple State and Federal agencies</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RFEI reviewed and advised by attorneys from GOHSEP, FEMA, OSP and DOA </a:t>
          </a:r>
          <a:endParaRPr lang="en-US" sz="1500" kern="1200" dirty="0"/>
        </a:p>
      </dsp:txBody>
      <dsp:txXfrm>
        <a:off x="60668" y="784009"/>
        <a:ext cx="2254540" cy="1950007"/>
      </dsp:txXfrm>
    </dsp:sp>
    <dsp:sp modelId="{CCCE2ED5-32C9-4EB4-809D-60A8CD66AAB5}">
      <dsp:nvSpPr>
        <dsp:cNvPr id="0" name=""/>
        <dsp:cNvSpPr/>
      </dsp:nvSpPr>
      <dsp:spPr>
        <a:xfrm>
          <a:off x="932844" y="1589040"/>
          <a:ext cx="2624624" cy="2624624"/>
        </a:xfrm>
        <a:prstGeom prst="leftCircularArrow">
          <a:avLst>
            <a:gd name="adj1" fmla="val 2106"/>
            <a:gd name="adj2" fmla="val 252898"/>
            <a:gd name="adj3" fmla="val 680061"/>
            <a:gd name="adj4" fmla="val 7676142"/>
            <a:gd name="adj5" fmla="val 24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3AA317-A1B7-4C6B-95C4-005A594EE2A8}">
      <dsp:nvSpPr>
        <dsp:cNvPr id="0" name=""/>
        <dsp:cNvSpPr/>
      </dsp:nvSpPr>
      <dsp:spPr>
        <a:xfrm>
          <a:off x="715071" y="3284606"/>
          <a:ext cx="1520231" cy="604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OIG Briefed </a:t>
          </a:r>
          <a:endParaRPr lang="en-US" sz="1200" kern="1200" dirty="0"/>
        </a:p>
      </dsp:txBody>
      <dsp:txXfrm>
        <a:off x="732778" y="3302313"/>
        <a:ext cx="1484817" cy="569131"/>
      </dsp:txXfrm>
    </dsp:sp>
    <dsp:sp modelId="{6338BE31-DD81-4C16-AEDA-BF9CD99FC394}">
      <dsp:nvSpPr>
        <dsp:cNvPr id="0" name=""/>
        <dsp:cNvSpPr/>
      </dsp:nvSpPr>
      <dsp:spPr>
        <a:xfrm>
          <a:off x="2639062" y="808943"/>
          <a:ext cx="2438865" cy="2465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FEMA invited to every development meeting</a:t>
          </a:r>
          <a:endParaRPr lang="en-US" sz="11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Selection Panel consisted of multiple agency representatives</a:t>
          </a:r>
          <a:endParaRPr lang="en-US" sz="1500" kern="1200" dirty="0"/>
        </a:p>
      </dsp:txBody>
      <dsp:txXfrm>
        <a:off x="2695790" y="1393896"/>
        <a:ext cx="2325409" cy="1823368"/>
      </dsp:txXfrm>
    </dsp:sp>
    <dsp:sp modelId="{59B2EAF5-729E-44D6-B1A6-2FDB5BD9D734}">
      <dsp:nvSpPr>
        <dsp:cNvPr id="0" name=""/>
        <dsp:cNvSpPr/>
      </dsp:nvSpPr>
      <dsp:spPr>
        <a:xfrm>
          <a:off x="3783300" y="128179"/>
          <a:ext cx="2551745" cy="2551745"/>
        </a:xfrm>
        <a:prstGeom prst="circularArrow">
          <a:avLst>
            <a:gd name="adj1" fmla="val 2166"/>
            <a:gd name="adj2" fmla="val 260480"/>
            <a:gd name="adj3" fmla="val 20326269"/>
            <a:gd name="adj4" fmla="val 13337771"/>
            <a:gd name="adj5" fmla="val 2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B223C-D368-4863-ACD6-FDA2971DBD9A}">
      <dsp:nvSpPr>
        <dsp:cNvPr id="0" name=""/>
        <dsp:cNvSpPr/>
      </dsp:nvSpPr>
      <dsp:spPr>
        <a:xfrm>
          <a:off x="3399612" y="585730"/>
          <a:ext cx="1520231" cy="604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Separation of Project Manager (PM) and construction contract</a:t>
          </a:r>
          <a:endParaRPr lang="en-US" sz="1200" kern="1200" dirty="0"/>
        </a:p>
      </dsp:txBody>
      <dsp:txXfrm>
        <a:off x="3417319" y="603437"/>
        <a:ext cx="1484817" cy="569131"/>
      </dsp:txXfrm>
    </dsp:sp>
    <dsp:sp modelId="{D822DCD5-8D63-484E-B47B-44B741742E41}">
      <dsp:nvSpPr>
        <dsp:cNvPr id="0" name=""/>
        <dsp:cNvSpPr/>
      </dsp:nvSpPr>
      <dsp:spPr>
        <a:xfrm>
          <a:off x="5341113" y="1046983"/>
          <a:ext cx="2124296" cy="20316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GOHSEP staggered the repair contracts </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Allowed for the State and/or PM to re-assign </a:t>
          </a:r>
          <a:endParaRPr lang="en-US" sz="1500" kern="1200" dirty="0"/>
        </a:p>
      </dsp:txBody>
      <dsp:txXfrm>
        <a:off x="5387868" y="1093738"/>
        <a:ext cx="2030786" cy="1502812"/>
      </dsp:txXfrm>
    </dsp:sp>
    <dsp:sp modelId="{9046AD6E-3385-4777-BA08-9DF4E11D9C2B}">
      <dsp:nvSpPr>
        <dsp:cNvPr id="0" name=""/>
        <dsp:cNvSpPr/>
      </dsp:nvSpPr>
      <dsp:spPr>
        <a:xfrm>
          <a:off x="5928188" y="2832998"/>
          <a:ext cx="1520231" cy="604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GOHSEP advertised repair RFEI twice</a:t>
          </a:r>
          <a:endParaRPr lang="en-US" sz="1200" kern="1200" dirty="0"/>
        </a:p>
      </dsp:txBody>
      <dsp:txXfrm>
        <a:off x="5945895" y="2850705"/>
        <a:ext cx="1484817" cy="569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3AD94-D86E-4BA6-A556-3CE3F44D114A}">
      <dsp:nvSpPr>
        <dsp:cNvPr id="0" name=""/>
        <dsp:cNvSpPr/>
      </dsp:nvSpPr>
      <dsp:spPr>
        <a:xfrm>
          <a:off x="1708046" y="1243"/>
          <a:ext cx="698713" cy="6987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State of LA</a:t>
          </a:r>
          <a:endParaRPr lang="en-US" sz="1500" kern="1200" dirty="0"/>
        </a:p>
      </dsp:txBody>
      <dsp:txXfrm>
        <a:off x="1810370" y="103567"/>
        <a:ext cx="494065" cy="494065"/>
      </dsp:txXfrm>
    </dsp:sp>
    <dsp:sp modelId="{358EA6B2-069D-4881-81A0-26C917F1223A}">
      <dsp:nvSpPr>
        <dsp:cNvPr id="0" name=""/>
        <dsp:cNvSpPr/>
      </dsp:nvSpPr>
      <dsp:spPr>
        <a:xfrm>
          <a:off x="1854776" y="756692"/>
          <a:ext cx="405253" cy="40525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908492" y="911661"/>
        <a:ext cx="297821" cy="95315"/>
      </dsp:txXfrm>
    </dsp:sp>
    <dsp:sp modelId="{9CB471D9-1E9A-4061-94BA-2843C423DF32}">
      <dsp:nvSpPr>
        <dsp:cNvPr id="0" name=""/>
        <dsp:cNvSpPr/>
      </dsp:nvSpPr>
      <dsp:spPr>
        <a:xfrm>
          <a:off x="1708046" y="1218681"/>
          <a:ext cx="698713" cy="698713"/>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FEMA</a:t>
          </a:r>
          <a:endParaRPr lang="en-US" sz="1500" kern="1200" dirty="0"/>
        </a:p>
      </dsp:txBody>
      <dsp:txXfrm>
        <a:off x="1810370" y="1321005"/>
        <a:ext cx="494065" cy="494065"/>
      </dsp:txXfrm>
    </dsp:sp>
    <dsp:sp modelId="{6A7B9D36-3449-4840-8361-C0BB7CEE1F3A}">
      <dsp:nvSpPr>
        <dsp:cNvPr id="0" name=""/>
        <dsp:cNvSpPr/>
      </dsp:nvSpPr>
      <dsp:spPr>
        <a:xfrm>
          <a:off x="1854776" y="1974130"/>
          <a:ext cx="405253" cy="405253"/>
        </a:xfrm>
        <a:prstGeom prst="mathPlus">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908492" y="2129099"/>
        <a:ext cx="297821" cy="95315"/>
      </dsp:txXfrm>
    </dsp:sp>
    <dsp:sp modelId="{7B611E91-098C-4BAF-B9D1-BFBAA3E428A4}">
      <dsp:nvSpPr>
        <dsp:cNvPr id="0" name=""/>
        <dsp:cNvSpPr/>
      </dsp:nvSpPr>
      <dsp:spPr>
        <a:xfrm>
          <a:off x="1708046" y="2436119"/>
          <a:ext cx="698713" cy="698713"/>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OIG</a:t>
          </a:r>
          <a:endParaRPr lang="en-US" sz="1500" kern="1200" dirty="0"/>
        </a:p>
      </dsp:txBody>
      <dsp:txXfrm>
        <a:off x="1810370" y="2538443"/>
        <a:ext cx="494065" cy="494065"/>
      </dsp:txXfrm>
    </dsp:sp>
    <dsp:sp modelId="{BBD3552F-3746-4E50-A132-08791E960ACA}">
      <dsp:nvSpPr>
        <dsp:cNvPr id="0" name=""/>
        <dsp:cNvSpPr/>
      </dsp:nvSpPr>
      <dsp:spPr>
        <a:xfrm>
          <a:off x="1854776" y="3191568"/>
          <a:ext cx="405253" cy="405253"/>
        </a:xfrm>
        <a:prstGeom prst="mathPlus">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908492" y="3346537"/>
        <a:ext cx="297821" cy="95315"/>
      </dsp:txXfrm>
    </dsp:sp>
    <dsp:sp modelId="{CA76E64B-EA67-421F-9752-D3A2E1D7D97F}">
      <dsp:nvSpPr>
        <dsp:cNvPr id="0" name=""/>
        <dsp:cNvSpPr/>
      </dsp:nvSpPr>
      <dsp:spPr>
        <a:xfrm>
          <a:off x="1708046" y="3653558"/>
          <a:ext cx="698713" cy="698713"/>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New York</a:t>
          </a:r>
          <a:endParaRPr lang="en-US" sz="1500" kern="1200" dirty="0"/>
        </a:p>
      </dsp:txBody>
      <dsp:txXfrm>
        <a:off x="1810370" y="3755882"/>
        <a:ext cx="494065" cy="494065"/>
      </dsp:txXfrm>
    </dsp:sp>
    <dsp:sp modelId="{965453A1-FF54-4D0B-BDD8-6EADDC4F8E6C}">
      <dsp:nvSpPr>
        <dsp:cNvPr id="0" name=""/>
        <dsp:cNvSpPr/>
      </dsp:nvSpPr>
      <dsp:spPr>
        <a:xfrm>
          <a:off x="2511567" y="2046796"/>
          <a:ext cx="222190" cy="259921"/>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11567" y="2098780"/>
        <a:ext cx="155533" cy="155953"/>
      </dsp:txXfrm>
    </dsp:sp>
    <dsp:sp modelId="{67E7BE49-81A6-450C-A052-CC421C9A9525}">
      <dsp:nvSpPr>
        <dsp:cNvPr id="0" name=""/>
        <dsp:cNvSpPr/>
      </dsp:nvSpPr>
      <dsp:spPr>
        <a:xfrm>
          <a:off x="2825988" y="1478044"/>
          <a:ext cx="1397426" cy="139742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Shelter at Home</a:t>
          </a:r>
          <a:endParaRPr lang="en-US" sz="2200" kern="1200" dirty="0"/>
        </a:p>
      </dsp:txBody>
      <dsp:txXfrm>
        <a:off x="3030636" y="1682692"/>
        <a:ext cx="988130" cy="9881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b="0"/>
            </a:lvl1pPr>
          </a:lstStyle>
          <a:p>
            <a:endParaRPr lang="en-US" dirty="0"/>
          </a:p>
        </p:txBody>
      </p:sp>
      <p:sp>
        <p:nvSpPr>
          <p:cNvPr id="4099" name="Rectangle 3"/>
          <p:cNvSpPr>
            <a:spLocks noGrp="1" noChangeArrowheads="1"/>
          </p:cNvSpPr>
          <p:nvPr>
            <p:ph type="dt" sz="quarter" idx="1"/>
          </p:nvPr>
        </p:nvSpPr>
        <p:spPr bwMode="auto">
          <a:xfrm>
            <a:off x="3978079"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b="0"/>
            </a:lvl1pPr>
          </a:lstStyle>
          <a:p>
            <a:endParaRPr lang="en-US" dirty="0"/>
          </a:p>
        </p:txBody>
      </p:sp>
      <p:sp>
        <p:nvSpPr>
          <p:cNvPr id="4100" name="Rectangle 4"/>
          <p:cNvSpPr>
            <a:spLocks noGrp="1" noChangeArrowheads="1"/>
          </p:cNvSpPr>
          <p:nvPr>
            <p:ph type="ftr" sz="quarter" idx="2"/>
          </p:nvPr>
        </p:nvSpPr>
        <p:spPr bwMode="auto">
          <a:xfrm>
            <a:off x="1"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b="0"/>
            </a:lvl1pPr>
          </a:lstStyle>
          <a:p>
            <a:endParaRPr lang="en-US" dirty="0"/>
          </a:p>
        </p:txBody>
      </p:sp>
      <p:sp>
        <p:nvSpPr>
          <p:cNvPr id="4101" name="Rectangle 5"/>
          <p:cNvSpPr>
            <a:spLocks noGrp="1" noChangeArrowheads="1"/>
          </p:cNvSpPr>
          <p:nvPr>
            <p:ph type="sldNum" sz="quarter" idx="3"/>
          </p:nvPr>
        </p:nvSpPr>
        <p:spPr bwMode="auto">
          <a:xfrm>
            <a:off x="3978079"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r">
              <a:defRPr sz="1200" b="0"/>
            </a:lvl1pPr>
          </a:lstStyle>
          <a:p>
            <a:fld id="{6CE1749F-FDB6-4B88-B395-7EF5CD640743}" type="slidenum">
              <a:rPr lang="en-US"/>
              <a:pPr/>
              <a:t>‹#›</a:t>
            </a:fld>
            <a:endParaRPr lang="en-US" dirty="0"/>
          </a:p>
        </p:txBody>
      </p:sp>
    </p:spTree>
    <p:extLst>
      <p:ext uri="{BB962C8B-B14F-4D97-AF65-F5344CB8AC3E}">
        <p14:creationId xmlns:p14="http://schemas.microsoft.com/office/powerpoint/2010/main" val="1755317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b="0"/>
            </a:lvl1pPr>
          </a:lstStyle>
          <a:p>
            <a:endParaRPr lang="en-US" dirty="0"/>
          </a:p>
        </p:txBody>
      </p:sp>
      <p:sp>
        <p:nvSpPr>
          <p:cNvPr id="3075" name="Rectangle 3"/>
          <p:cNvSpPr>
            <a:spLocks noGrp="1" noChangeArrowheads="1"/>
          </p:cNvSpPr>
          <p:nvPr>
            <p:ph type="dt" idx="1"/>
          </p:nvPr>
        </p:nvSpPr>
        <p:spPr bwMode="auto">
          <a:xfrm>
            <a:off x="3978079"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b="0"/>
            </a:lvl1pPr>
          </a:lstStyle>
          <a:p>
            <a:endParaRPr lang="en-US" dirty="0"/>
          </a:p>
        </p:txBody>
      </p:sp>
      <p:sp>
        <p:nvSpPr>
          <p:cNvPr id="3076" name="Rectangle 4"/>
          <p:cNvSpPr>
            <a:spLocks noGrp="1" noRot="1" noChangeAspect="1" noChangeArrowheads="1" noTextEdit="1"/>
          </p:cNvSpPr>
          <p:nvPr>
            <p:ph type="sldImg" idx="2"/>
          </p:nvPr>
        </p:nvSpPr>
        <p:spPr bwMode="auto">
          <a:xfrm>
            <a:off x="1185863" y="700088"/>
            <a:ext cx="4651375" cy="3487737"/>
          </a:xfrm>
          <a:prstGeom prst="rect">
            <a:avLst/>
          </a:prstGeom>
          <a:noFill/>
          <a:ln w="12700">
            <a:solidFill>
              <a:srgbClr val="000000"/>
            </a:solidFill>
            <a:miter lim="800000"/>
            <a:headEnd/>
            <a:tailEnd/>
          </a:ln>
          <a:effectLst/>
        </p:spPr>
      </p:sp>
      <p:sp>
        <p:nvSpPr>
          <p:cNvPr id="3077" name="Rectangle 5"/>
          <p:cNvSpPr>
            <a:spLocks noGrp="1" noChangeArrowheads="1"/>
          </p:cNvSpPr>
          <p:nvPr>
            <p:ph type="body" sz="quarter" idx="3"/>
          </p:nvPr>
        </p:nvSpPr>
        <p:spPr bwMode="auto">
          <a:xfrm>
            <a:off x="702790" y="4422667"/>
            <a:ext cx="5617520" cy="41886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b="0"/>
            </a:lvl1pPr>
          </a:lstStyle>
          <a:p>
            <a:endParaRPr lang="en-US" dirty="0"/>
          </a:p>
        </p:txBody>
      </p:sp>
      <p:sp>
        <p:nvSpPr>
          <p:cNvPr id="3079" name="Rectangle 7"/>
          <p:cNvSpPr>
            <a:spLocks noGrp="1" noChangeArrowheads="1"/>
          </p:cNvSpPr>
          <p:nvPr>
            <p:ph type="sldNum" sz="quarter" idx="5"/>
          </p:nvPr>
        </p:nvSpPr>
        <p:spPr bwMode="auto">
          <a:xfrm>
            <a:off x="3978079"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r">
              <a:defRPr sz="1200" b="0"/>
            </a:lvl1pPr>
          </a:lstStyle>
          <a:p>
            <a:fld id="{2E4183E0-83A0-4B60-9B22-EBEA5E163979}" type="slidenum">
              <a:rPr lang="en-US"/>
              <a:pPr/>
              <a:t>‹#›</a:t>
            </a:fld>
            <a:endParaRPr lang="en-US" dirty="0"/>
          </a:p>
        </p:txBody>
      </p:sp>
    </p:spTree>
    <p:extLst>
      <p:ext uri="{BB962C8B-B14F-4D97-AF65-F5344CB8AC3E}">
        <p14:creationId xmlns:p14="http://schemas.microsoft.com/office/powerpoint/2010/main" val="3113571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1</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359897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18</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223764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19</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282163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1440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9ECE14-5218-4038-B533-171DECA1770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9821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687887"/>
          </a:xfrm>
        </p:spPr>
        <p:txBody>
          <a:bodyPr/>
          <a:lstStyle/>
          <a:p>
            <a:r>
              <a:rPr lang="en-US" dirty="0" smtClean="0"/>
              <a:t>KIMBERLY   Historically</a:t>
            </a:r>
            <a:r>
              <a:rPr lang="en-US" dirty="0"/>
              <a:t>, FEMA has only utilized TSA (hotels), rental assistance (RA), and MHUs as sheltering alternatives for disaster survivors, none of which are investments in housing solutions or neighborhood restoration:  </a:t>
            </a:r>
          </a:p>
          <a:p>
            <a:r>
              <a:rPr lang="en-US" dirty="0" smtClean="0"/>
              <a:t>* In </a:t>
            </a:r>
            <a:r>
              <a:rPr lang="en-US" dirty="0"/>
              <a:t>large scale events, hotels and rental properties are often unavailable, in short supply, or overpriced. </a:t>
            </a:r>
          </a:p>
          <a:p>
            <a:r>
              <a:rPr lang="en-US" dirty="0" smtClean="0"/>
              <a:t>* Assuming </a:t>
            </a:r>
            <a:r>
              <a:rPr lang="en-US" dirty="0"/>
              <a:t>a family of four (4) was in one (1) hotel room for six (6) months at an average rate of $108 per night, the estimated TSA cost would be $19,440 per household.  </a:t>
            </a:r>
          </a:p>
          <a:p>
            <a:r>
              <a:rPr lang="en-US" dirty="0" smtClean="0"/>
              <a:t>* MHUs </a:t>
            </a:r>
            <a:r>
              <a:rPr lang="en-US" dirty="0"/>
              <a:t>are cost an average of $129,198 to place on a survivor’s property and take weeks/months before they are available to residents.  </a:t>
            </a:r>
          </a:p>
          <a:p>
            <a:r>
              <a:rPr lang="en-US" dirty="0" smtClean="0"/>
              <a:t>* The </a:t>
            </a:r>
            <a:r>
              <a:rPr lang="en-US" dirty="0"/>
              <a:t>N.Y. Rapid Repair Program cost a total of $637,139,504.  This program repaired only 11,786 buildings and cost an average of $30,720 per unit.  </a:t>
            </a:r>
          </a:p>
          <a:p>
            <a:pPr lvl="0">
              <a:lnSpc>
                <a:spcPct val="90000"/>
              </a:lnSpc>
            </a:pPr>
            <a:endParaRPr lang="en-US" dirty="0" smtClean="0">
              <a:solidFill>
                <a:prstClr val="black">
                  <a:lumMod val="75000"/>
                  <a:lumOff val="25000"/>
                </a:prstClr>
              </a:solidFill>
            </a:endParaRPr>
          </a:p>
          <a:p>
            <a:pPr lvl="0">
              <a:lnSpc>
                <a:spcPct val="90000"/>
              </a:lnSpc>
            </a:pPr>
            <a:r>
              <a:rPr lang="en-US" dirty="0" smtClean="0">
                <a:solidFill>
                  <a:prstClr val="black">
                    <a:lumMod val="75000"/>
                    <a:lumOff val="25000"/>
                  </a:prstClr>
                </a:solidFill>
              </a:rPr>
              <a:t>Shelter </a:t>
            </a:r>
            <a:r>
              <a:rPr lang="en-US" dirty="0">
                <a:solidFill>
                  <a:prstClr val="black">
                    <a:lumMod val="75000"/>
                    <a:lumOff val="25000"/>
                  </a:prstClr>
                </a:solidFill>
              </a:rPr>
              <a:t>at Home was an innovative solution to disaster housing issues:</a:t>
            </a:r>
          </a:p>
          <a:p>
            <a:pPr>
              <a:lnSpc>
                <a:spcPct val="90000"/>
              </a:lnSpc>
            </a:pPr>
            <a:r>
              <a:rPr lang="en-US" dirty="0" smtClean="0">
                <a:solidFill>
                  <a:prstClr val="black">
                    <a:lumMod val="75000"/>
                    <a:lumOff val="25000"/>
                  </a:prstClr>
                </a:solidFill>
              </a:rPr>
              <a:t>* This </a:t>
            </a:r>
            <a:r>
              <a:rPr lang="en-US" dirty="0">
                <a:solidFill>
                  <a:prstClr val="black">
                    <a:lumMod val="75000"/>
                    <a:lumOff val="25000"/>
                  </a:prstClr>
                </a:solidFill>
              </a:rPr>
              <a:t>program was the most responsive and timely. </a:t>
            </a:r>
            <a:r>
              <a:rPr lang="en-US" dirty="0"/>
              <a:t>Repairs were completed within an average of 24 days.  This time frame includes issuing the work order, conducting the initial site visit (ISV), performing the repair work, passing the final site visit, and largely depended on the homeowner’s availability and schedule. </a:t>
            </a:r>
            <a:endParaRPr lang="en-US" dirty="0">
              <a:solidFill>
                <a:prstClr val="black">
                  <a:lumMod val="75000"/>
                  <a:lumOff val="25000"/>
                </a:prstClr>
              </a:solidFill>
            </a:endParaRPr>
          </a:p>
          <a:p>
            <a:pPr>
              <a:lnSpc>
                <a:spcPct val="90000"/>
              </a:lnSpc>
            </a:pPr>
            <a:r>
              <a:rPr lang="en-US" dirty="0" smtClean="0">
                <a:solidFill>
                  <a:prstClr val="black">
                    <a:lumMod val="75000"/>
                    <a:lumOff val="25000"/>
                  </a:prstClr>
                </a:solidFill>
              </a:rPr>
              <a:t>* Shelter </a:t>
            </a:r>
            <a:r>
              <a:rPr lang="en-US" dirty="0">
                <a:solidFill>
                  <a:prstClr val="black">
                    <a:lumMod val="75000"/>
                    <a:lumOff val="25000"/>
                  </a:prstClr>
                </a:solidFill>
              </a:rPr>
              <a:t>at Home was the most cost effective option.  The program touched 10,853 homes at an average construction cost of $11,854 per home.</a:t>
            </a:r>
          </a:p>
          <a:p>
            <a:pPr>
              <a:lnSpc>
                <a:spcPct val="90000"/>
              </a:lnSpc>
            </a:pPr>
            <a:r>
              <a:rPr lang="en-US" dirty="0" smtClean="0"/>
              <a:t>* This </a:t>
            </a:r>
            <a:r>
              <a:rPr lang="en-US" dirty="0"/>
              <a:t>program built resiliency.  It provided an intrinsic and tangible value in furthering the long term recovery of communities and homeowners. </a:t>
            </a:r>
            <a:endParaRPr lang="en-US" dirty="0">
              <a:solidFill>
                <a:prstClr val="black">
                  <a:lumMod val="75000"/>
                  <a:lumOff val="25000"/>
                </a:prstClr>
              </a:solidFill>
            </a:endParaRPr>
          </a:p>
          <a:p>
            <a:pPr>
              <a:lnSpc>
                <a:spcPct val="90000"/>
              </a:lnSpc>
            </a:pPr>
            <a:r>
              <a:rPr lang="en-US" dirty="0" smtClean="0">
                <a:solidFill>
                  <a:prstClr val="black">
                    <a:lumMod val="75000"/>
                    <a:lumOff val="25000"/>
                  </a:prstClr>
                </a:solidFill>
              </a:rPr>
              <a:t>* This </a:t>
            </a:r>
            <a:r>
              <a:rPr lang="en-US" dirty="0">
                <a:solidFill>
                  <a:prstClr val="black">
                    <a:lumMod val="75000"/>
                    <a:lumOff val="25000"/>
                  </a:prstClr>
                </a:solidFill>
              </a:rPr>
              <a:t>program saved homes and restored communities at a record setting pace when no other options were available.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9ECE14-5218-4038-B533-171DECA1770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3698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29</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62041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30</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1841650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31</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162754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33</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3002652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34</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88407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DANIELLE : On August 12, 2016, Louisiana declared a State of Emergency for one</a:t>
            </a:r>
            <a:r>
              <a:rPr lang="en-US" baseline="0" dirty="0" smtClean="0"/>
              <a:t> of the worst natural disaster in the country since Hurricane Sandy. </a:t>
            </a:r>
            <a:r>
              <a:rPr lang="en-US" sz="1200" kern="1200" dirty="0" smtClean="0">
                <a:solidFill>
                  <a:schemeClr val="tx1"/>
                </a:solidFill>
                <a:effectLst/>
                <a:latin typeface="+mn-lt"/>
                <a:ea typeface="+mn-ea"/>
                <a:cs typeface="+mn-cs"/>
              </a:rPr>
              <a:t>A slow moving system produced up to </a:t>
            </a:r>
            <a:r>
              <a:rPr lang="en-US" sz="1200" b="1" u="sng" kern="1200" dirty="0" smtClean="0">
                <a:solidFill>
                  <a:schemeClr val="tx1"/>
                </a:solidFill>
                <a:effectLst/>
                <a:latin typeface="+mn-lt"/>
                <a:ea typeface="+mn-ea"/>
                <a:cs typeface="+mn-cs"/>
              </a:rPr>
              <a:t>20 inches</a:t>
            </a:r>
            <a:r>
              <a:rPr lang="en-US" sz="1200" kern="1200" dirty="0" smtClean="0">
                <a:solidFill>
                  <a:schemeClr val="tx1"/>
                </a:solidFill>
                <a:effectLst/>
                <a:latin typeface="+mn-lt"/>
                <a:ea typeface="+mn-ea"/>
                <a:cs typeface="+mn-cs"/>
              </a:rPr>
              <a:t> of rainfall in some areas of the state, providing more than </a:t>
            </a:r>
            <a:r>
              <a:rPr lang="en-US" sz="1200" b="1" u="sng" kern="1200" dirty="0" smtClean="0">
                <a:solidFill>
                  <a:schemeClr val="tx1"/>
                </a:solidFill>
                <a:effectLst/>
                <a:latin typeface="+mn-lt"/>
                <a:ea typeface="+mn-ea"/>
                <a:cs typeface="+mn-cs"/>
              </a:rPr>
              <a:t>7 trillion gallons</a:t>
            </a:r>
            <a:r>
              <a:rPr lang="en-US" sz="1200" kern="1200" dirty="0" smtClean="0">
                <a:solidFill>
                  <a:schemeClr val="tx1"/>
                </a:solidFill>
                <a:effectLst/>
                <a:latin typeface="+mn-lt"/>
                <a:ea typeface="+mn-ea"/>
                <a:cs typeface="+mn-cs"/>
              </a:rPr>
              <a:t> of new surface water.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Rivers rose rapidly and inundated homes, roads and businesses within hours.  More than a half dozen river gauges set new record highs, in some cases by as much as 6 feet</a:t>
            </a:r>
            <a:r>
              <a:rPr lang="en-US" sz="1200" b="1" u="sng" kern="1200" dirty="0" smtClean="0">
                <a:solidFill>
                  <a:schemeClr val="tx1"/>
                </a:solidFill>
                <a:effectLst/>
                <a:latin typeface="+mn-lt"/>
                <a:ea typeface="+mn-ea"/>
                <a:cs typeface="+mn-cs"/>
              </a:rPr>
              <a:t>.  FEMA verified losses at more than 91,000 households.</a:t>
            </a:r>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State lacked available rentals or hotels as those structures has flooded as well.</a:t>
            </a:r>
          </a:p>
          <a:p>
            <a:endParaRPr lang="en-US" dirty="0"/>
          </a:p>
        </p:txBody>
      </p:sp>
    </p:spTree>
    <p:extLst>
      <p:ext uri="{BB962C8B-B14F-4D97-AF65-F5344CB8AC3E}">
        <p14:creationId xmlns:p14="http://schemas.microsoft.com/office/powerpoint/2010/main" val="25013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35</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88208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36</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4030146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DANIELLE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-Putting a financial cap on each home. $15k per home, including $500 toward appliances, but not including a $1500 general conditions (total</a:t>
            </a:r>
            <a:r>
              <a:rPr lang="en-US" sz="1200" kern="1200" baseline="0" dirty="0" smtClean="0">
                <a:solidFill>
                  <a:schemeClr val="tx1"/>
                </a:solidFill>
                <a:effectLst/>
                <a:latin typeface="+mn-lt"/>
                <a:ea typeface="+mn-ea"/>
                <a:cs typeface="+mn-cs"/>
              </a:rPr>
              <a:t> cap</a:t>
            </a:r>
            <a:r>
              <a:rPr lang="en-US" sz="1200" kern="1200" dirty="0" smtClean="0">
                <a:solidFill>
                  <a:schemeClr val="tx1"/>
                </a:solidFill>
                <a:effectLst/>
                <a:latin typeface="+mn-lt"/>
                <a:ea typeface="+mn-ea"/>
                <a:cs typeface="+mn-cs"/>
              </a:rPr>
              <a:t> $16500 per home).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-Identifying temporary work vs permanent work by developing a specific scope of work for the RFP in close coordination with FEMA legal.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-Used a multiple contract system by developing two separate RFPs: one for a Program Manager and one for Repair Contractors.  This allows the State to manage repair contractors directly and control invoicing, scope of work, and oversee quality.  It also allowed the Program Manager to oversee work and conduct inspections and determine eligibility without a financial benefit (or detriment) regarding construction work.</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Negotiated the General Conditions separate from the cap</a:t>
            </a:r>
          </a:p>
          <a:p>
            <a:endParaRPr lang="en-US" dirty="0"/>
          </a:p>
        </p:txBody>
      </p:sp>
    </p:spTree>
    <p:extLst>
      <p:ext uri="{BB962C8B-B14F-4D97-AF65-F5344CB8AC3E}">
        <p14:creationId xmlns:p14="http://schemas.microsoft.com/office/powerpoint/2010/main" val="2672805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DANIELLE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State (several different</a:t>
            </a:r>
            <a:r>
              <a:rPr lang="en-US" sz="1200" kern="1200" baseline="0" dirty="0" smtClean="0">
                <a:solidFill>
                  <a:schemeClr val="tx1"/>
                </a:solidFill>
                <a:effectLst/>
                <a:latin typeface="+mn-lt"/>
                <a:ea typeface="+mn-ea"/>
                <a:cs typeface="+mn-cs"/>
              </a:rPr>
              <a:t> agencies)</a:t>
            </a:r>
            <a:r>
              <a:rPr lang="en-US" sz="1200" kern="1200" dirty="0" smtClean="0">
                <a:solidFill>
                  <a:schemeClr val="tx1"/>
                </a:solidFill>
                <a:effectLst/>
                <a:latin typeface="+mn-lt"/>
                <a:ea typeface="+mn-ea"/>
                <a:cs typeface="+mn-cs"/>
              </a:rPr>
              <a:t> worked with FEMA, OIG, and our counterparts in New York that managed the Rapid Repair Program, to implement only the best practices to make this program a success.  </a:t>
            </a:r>
          </a:p>
          <a:p>
            <a:endParaRPr lang="en-US" dirty="0"/>
          </a:p>
        </p:txBody>
      </p:sp>
    </p:spTree>
    <p:extLst>
      <p:ext uri="{BB962C8B-B14F-4D97-AF65-F5344CB8AC3E}">
        <p14:creationId xmlns:p14="http://schemas.microsoft.com/office/powerpoint/2010/main" val="195838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DANIELLE </a:t>
            </a:r>
          </a:p>
          <a:p>
            <a:pPr lvl="0"/>
            <a:r>
              <a:rPr lang="en-US" sz="1200" kern="1200" dirty="0" smtClean="0">
                <a:solidFill>
                  <a:schemeClr val="tx1"/>
                </a:solidFill>
                <a:effectLst/>
                <a:latin typeface="+mn-lt"/>
                <a:ea typeface="+mn-ea"/>
                <a:cs typeface="+mn-cs"/>
              </a:rPr>
              <a:t>-Hiring a Pool of Repair Contractors.  Our repair contracts allowed the State to do contractor re-assignment based on productivity and complaints.  This also allowed the State to re-assign homes individually if homeowners had unresolvable differences with a particular contractor.  It also kept the work competitive- contractors knew they could easily be replaced by others if they failed to produce quick and quality work.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-Hiring and embedding State Employees into the process to ensure compliance and oversight.</a:t>
            </a:r>
          </a:p>
          <a:p>
            <a:r>
              <a:rPr lang="en-US" sz="1200" kern="1200" dirty="0" smtClean="0">
                <a:solidFill>
                  <a:schemeClr val="tx1"/>
                </a:solidFill>
                <a:effectLst/>
                <a:latin typeface="+mn-lt"/>
                <a:ea typeface="+mn-ea"/>
                <a:cs typeface="+mn-cs"/>
              </a:rPr>
              <a:t> </a:t>
            </a:r>
          </a:p>
          <a:p>
            <a:r>
              <a:rPr lang="en-US" dirty="0" smtClean="0"/>
              <a:t>Recommendations for the future: Pre-contract to drive down prices and prepare outreach</a:t>
            </a:r>
          </a:p>
          <a:p>
            <a:endParaRPr lang="en-US" dirty="0" smtClean="0"/>
          </a:p>
          <a:p>
            <a:r>
              <a:rPr lang="en-US" dirty="0" smtClean="0"/>
              <a:t>Picture of the Director</a:t>
            </a:r>
            <a:r>
              <a:rPr lang="en-US" baseline="0" dirty="0" smtClean="0"/>
              <a:t> of GOHSEP doing random unannounced inspections of contractors while working… The Governor also did the same.</a:t>
            </a:r>
            <a:endParaRPr lang="en-US" dirty="0"/>
          </a:p>
        </p:txBody>
      </p:sp>
    </p:spTree>
    <p:extLst>
      <p:ext uri="{BB962C8B-B14F-4D97-AF65-F5344CB8AC3E}">
        <p14:creationId xmlns:p14="http://schemas.microsoft.com/office/powerpoint/2010/main" val="285242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40</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2109197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41</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1427320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44</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1841650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45</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184165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261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KIMBERLY</a:t>
            </a:r>
            <a:endParaRPr lang="en-US" dirty="0"/>
          </a:p>
        </p:txBody>
      </p:sp>
      <p:sp>
        <p:nvSpPr>
          <p:cNvPr id="4" name="Slide Number Placeholder 3"/>
          <p:cNvSpPr>
            <a:spLocks noGrp="1"/>
          </p:cNvSpPr>
          <p:nvPr>
            <p:ph type="sldNum" sz="quarter" idx="10"/>
          </p:nvPr>
        </p:nvSpPr>
        <p:spPr/>
        <p:txBody>
          <a:bodyPr/>
          <a:lstStyle/>
          <a:p>
            <a:fld id="{6F28DF08-027F-46AE-91CE-0311EE4F8A4B}" type="slidenum">
              <a:rPr lang="en-US" smtClean="0"/>
              <a:t>12</a:t>
            </a:fld>
            <a:endParaRPr lang="en-US"/>
          </a:p>
        </p:txBody>
      </p:sp>
    </p:spTree>
    <p:extLst>
      <p:ext uri="{BB962C8B-B14F-4D97-AF65-F5344CB8AC3E}">
        <p14:creationId xmlns:p14="http://schemas.microsoft.com/office/powerpoint/2010/main" val="41818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13</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KIMBERLY</a:t>
            </a:r>
          </a:p>
          <a:p>
            <a:r>
              <a:rPr lang="en-US" dirty="0" smtClean="0"/>
              <a:t>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364615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In conjunction</a:t>
            </a:r>
            <a:r>
              <a:rPr lang="en-US" baseline="0" dirty="0" smtClean="0"/>
              <a:t> with a letter from our State Health officials Louisiana Department of Health</a:t>
            </a:r>
            <a:endParaRPr lang="en-US" dirty="0"/>
          </a:p>
        </p:txBody>
      </p:sp>
    </p:spTree>
    <p:extLst>
      <p:ext uri="{BB962C8B-B14F-4D97-AF65-F5344CB8AC3E}">
        <p14:creationId xmlns:p14="http://schemas.microsoft.com/office/powerpoint/2010/main" val="181270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a:t>
            </a:r>
            <a:endParaRPr lang="en-US" dirty="0"/>
          </a:p>
        </p:txBody>
      </p:sp>
      <p:sp>
        <p:nvSpPr>
          <p:cNvPr id="4" name="Slide Number Placeholder 3"/>
          <p:cNvSpPr>
            <a:spLocks noGrp="1"/>
          </p:cNvSpPr>
          <p:nvPr>
            <p:ph type="sldNum" sz="quarter" idx="10"/>
          </p:nvPr>
        </p:nvSpPr>
        <p:spPr/>
        <p:txBody>
          <a:bodyPr/>
          <a:lstStyle/>
          <a:p>
            <a:fld id="{6F28DF08-027F-46AE-91CE-0311EE4F8A4B}" type="slidenum">
              <a:rPr lang="en-US" smtClean="0"/>
              <a:t>15</a:t>
            </a:fld>
            <a:endParaRPr lang="en-US"/>
          </a:p>
        </p:txBody>
      </p:sp>
    </p:spTree>
    <p:extLst>
      <p:ext uri="{BB962C8B-B14F-4D97-AF65-F5344CB8AC3E}">
        <p14:creationId xmlns:p14="http://schemas.microsoft.com/office/powerpoint/2010/main" val="274528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a:t>
            </a:r>
            <a:endParaRPr lang="en-US" dirty="0"/>
          </a:p>
        </p:txBody>
      </p:sp>
      <p:sp>
        <p:nvSpPr>
          <p:cNvPr id="4" name="Slide Number Placeholder 3"/>
          <p:cNvSpPr>
            <a:spLocks noGrp="1"/>
          </p:cNvSpPr>
          <p:nvPr>
            <p:ph type="sldNum" sz="quarter" idx="10"/>
          </p:nvPr>
        </p:nvSpPr>
        <p:spPr/>
        <p:txBody>
          <a:bodyPr/>
          <a:lstStyle/>
          <a:p>
            <a:fld id="{6F28DF08-027F-46AE-91CE-0311EE4F8A4B}" type="slidenum">
              <a:rPr lang="en-US" smtClean="0"/>
              <a:t>16</a:t>
            </a:fld>
            <a:endParaRPr lang="en-US"/>
          </a:p>
        </p:txBody>
      </p:sp>
    </p:spTree>
    <p:extLst>
      <p:ext uri="{BB962C8B-B14F-4D97-AF65-F5344CB8AC3E}">
        <p14:creationId xmlns:p14="http://schemas.microsoft.com/office/powerpoint/2010/main" val="3131695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73903" y="9001679"/>
            <a:ext cx="3116609" cy="473859"/>
          </a:xfrm>
          <a:prstGeom prst="rect">
            <a:avLst/>
          </a:prstGeom>
          <a:ln/>
        </p:spPr>
        <p:txBody>
          <a:bodyPr/>
          <a:lstStyle/>
          <a:p>
            <a:fld id="{F4A3C32B-B667-40D2-98FE-AF7E71E8FBE7}" type="slidenum">
              <a:rPr lang="en-US">
                <a:solidFill>
                  <a:prstClr val="black"/>
                </a:solidFill>
              </a:rPr>
              <a:pPr/>
              <a:t>17</a:t>
            </a:fld>
            <a:endParaRPr lang="en-US" dirty="0">
              <a:solidFill>
                <a:prstClr val="black"/>
              </a:solidFill>
            </a:endParaRPr>
          </a:p>
        </p:txBody>
      </p:sp>
      <p:sp>
        <p:nvSpPr>
          <p:cNvPr id="632834" name="Rectangle 2"/>
          <p:cNvSpPr>
            <a:spLocks noGrp="1" noRot="1" noChangeAspect="1" noChangeArrowheads="1" noTextEdit="1"/>
          </p:cNvSpPr>
          <p:nvPr>
            <p:ph type="sldImg"/>
          </p:nvPr>
        </p:nvSpPr>
        <p:spPr>
          <a:xfrm>
            <a:off x="1228725" y="712788"/>
            <a:ext cx="4735513" cy="3551237"/>
          </a:xfrm>
          <a:ln/>
        </p:spPr>
      </p:sp>
      <p:sp>
        <p:nvSpPr>
          <p:cNvPr id="632835" name="Rectangle 3"/>
          <p:cNvSpPr>
            <a:spLocks noGrp="1" noChangeArrowheads="1"/>
          </p:cNvSpPr>
          <p:nvPr>
            <p:ph type="body" idx="1"/>
          </p:nvPr>
        </p:nvSpPr>
        <p:spPr>
          <a:xfrm>
            <a:off x="719870" y="4502309"/>
            <a:ext cx="5752437" cy="4264410"/>
          </a:xfrm>
        </p:spPr>
        <p:txBody>
          <a:bodyPr/>
          <a:lstStyle/>
          <a:p>
            <a:r>
              <a:rPr lang="en-US" dirty="0" smtClean="0"/>
              <a:t>KIMBERLY Now…w</a:t>
            </a:r>
            <a:r>
              <a:rPr lang="en-US" baseline="0" dirty="0" smtClean="0"/>
              <a:t>e move on to the massive recovery process currently underway.</a:t>
            </a:r>
          </a:p>
          <a:p>
            <a:r>
              <a:rPr lang="en-US" baseline="0" dirty="0" smtClean="0"/>
              <a:t>Shelter at Home is something we helped develop with the Governor and FEMA.  The program is meant to fill the void between the emergency sheltering phase and the long term housing programs tied to Congressional aid.</a:t>
            </a:r>
          </a:p>
          <a:p>
            <a:r>
              <a:rPr lang="en-US" baseline="0" dirty="0" smtClean="0"/>
              <a:t>Temporary repairs were made to nearly 11-thousand homes…in order to make them safe and habitable while the homeowner determines their course of action for permanent repairs.</a:t>
            </a:r>
          </a:p>
          <a:p>
            <a:r>
              <a:rPr lang="en-US" baseline="0" dirty="0" smtClean="0"/>
              <a:t>Direct payments to homeowners were not allowed under the Federal regulations.</a:t>
            </a:r>
          </a:p>
          <a:p>
            <a:r>
              <a:rPr lang="en-US" baseline="0" dirty="0" smtClean="0"/>
              <a:t>The goal was to keep our communities and neighborhoods whole during this long recovery process.</a:t>
            </a:r>
          </a:p>
          <a:p>
            <a:r>
              <a:rPr lang="en-US" baseline="0" dirty="0" smtClean="0"/>
              <a:t>Limitations from the Feds did not allow us to include items like sheetrock and other permanent repairs.   This program was developed and executed within days of the flood.</a:t>
            </a:r>
          </a:p>
          <a:p>
            <a:r>
              <a:rPr lang="en-US" baseline="0" dirty="0" smtClean="0"/>
              <a:t>It is much more efficient and cost effective than some of the other temporary housing programs…plus it actually includes steps to make the homeowner complete.</a:t>
            </a:r>
            <a:endParaRPr lang="en-US" dirty="0"/>
          </a:p>
        </p:txBody>
      </p:sp>
    </p:spTree>
    <p:extLst>
      <p:ext uri="{BB962C8B-B14F-4D97-AF65-F5344CB8AC3E}">
        <p14:creationId xmlns:p14="http://schemas.microsoft.com/office/powerpoint/2010/main" val="238858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3431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3" y="1066800"/>
            <a:ext cx="8853487"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49502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0513" y="1066800"/>
            <a:ext cx="8853487"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68899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006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3/27/2018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358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3/27/2018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4282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3/27/2018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1938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3/27/2018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0018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3/27/2018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0158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54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0304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8884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884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53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6197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540" y="1304765"/>
            <a:ext cx="3008313" cy="811762"/>
          </a:xfrm>
        </p:spPr>
        <p:txBody>
          <a:bodyPr anchor="b">
            <a:normAutofit/>
          </a:bodyPr>
          <a:lstStyle>
            <a:lvl1pPr algn="ctr">
              <a:lnSpc>
                <a:spcPts val="2700"/>
              </a:lnSpc>
              <a:defRPr sz="2800" b="0">
                <a:solidFill>
                  <a:srgbClr val="1C437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49390" y="1304764"/>
            <a:ext cx="5111750" cy="53842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540" y="2224539"/>
            <a:ext cx="3008313" cy="4471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995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5900" y="5216426"/>
            <a:ext cx="5486400" cy="468052"/>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85900" y="1544017"/>
            <a:ext cx="5486400" cy="3636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85900" y="568447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96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 y="1130598"/>
            <a:ext cx="9144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53862"/>
            <a:ext cx="8229600" cy="4221163"/>
          </a:xfrm>
        </p:spPr>
        <p:txBody>
          <a:bodyPr/>
          <a:lstStyle/>
          <a:p>
            <a:pPr lvl="0"/>
            <a:endParaRPr lang="en-US" noProof="0" smtClean="0"/>
          </a:p>
        </p:txBody>
      </p:sp>
    </p:spTree>
    <p:extLst>
      <p:ext uri="{BB962C8B-B14F-4D97-AF65-F5344CB8AC3E}">
        <p14:creationId xmlns:p14="http://schemas.microsoft.com/office/powerpoint/2010/main" val="421575798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22832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6" descr="K:\Nat ShelterHouseWrkshp\banner.png"/>
          <p:cNvPicPr>
            <a:picLocks noChangeAspect="1" noChangeArrowheads="1"/>
          </p:cNvPicPr>
          <p:nvPr userDrawn="1"/>
        </p:nvPicPr>
        <p:blipFill>
          <a:blip r:embed="rId14" cstate="email"/>
          <a:srcRect/>
          <a:stretch>
            <a:fillRect/>
          </a:stretch>
        </p:blipFill>
        <p:spPr bwMode="auto">
          <a:xfrm>
            <a:off x="0" y="0"/>
            <a:ext cx="9941442" cy="994144"/>
          </a:xfrm>
          <a:prstGeom prst="rect">
            <a:avLst/>
          </a:prstGeom>
          <a:noFill/>
        </p:spPr>
      </p:pic>
      <p:cxnSp>
        <p:nvCxnSpPr>
          <p:cNvPr id="6" name="Straight Connector 5"/>
          <p:cNvCxnSpPr/>
          <p:nvPr userDrawn="1"/>
        </p:nvCxnSpPr>
        <p:spPr>
          <a:xfrm flipV="1">
            <a:off x="0" y="1020609"/>
            <a:ext cx="9144000" cy="6607"/>
          </a:xfrm>
          <a:prstGeom prst="line">
            <a:avLst/>
          </a:prstGeom>
          <a:ln w="28575">
            <a:solidFill>
              <a:srgbClr val="2251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6827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2" r:id="rId12"/>
  </p:sldLayoutIdLst>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7807" y="201716"/>
            <a:ext cx="8728941" cy="6455148"/>
          </a:xfrm>
          <a:custGeom>
            <a:avLst/>
            <a:gdLst/>
            <a:ahLst/>
            <a:cxnLst/>
            <a:rect l="l" t="t" r="r" b="b"/>
            <a:pathLst>
              <a:path w="9601835" h="7315834">
                <a:moveTo>
                  <a:pt x="0" y="3657790"/>
                </a:moveTo>
                <a:lnTo>
                  <a:pt x="0" y="0"/>
                </a:lnTo>
                <a:lnTo>
                  <a:pt x="9601479" y="0"/>
                </a:lnTo>
                <a:lnTo>
                  <a:pt x="9601479" y="7315593"/>
                </a:lnTo>
                <a:lnTo>
                  <a:pt x="0" y="7315593"/>
                </a:lnTo>
                <a:lnTo>
                  <a:pt x="0" y="3657790"/>
                </a:lnTo>
              </a:path>
            </a:pathLst>
          </a:custGeom>
          <a:ln w="6096">
            <a:solidFill>
              <a:srgbClr val="231F20"/>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17" name="bk object 17"/>
          <p:cNvSpPr/>
          <p:nvPr/>
        </p:nvSpPr>
        <p:spPr>
          <a:xfrm>
            <a:off x="290934" y="610531"/>
            <a:ext cx="6847609" cy="5965451"/>
          </a:xfrm>
          <a:custGeom>
            <a:avLst/>
            <a:gdLst/>
            <a:ahLst/>
            <a:cxnLst/>
            <a:rect l="l" t="t" r="r" b="b"/>
            <a:pathLst>
              <a:path w="7532370" h="6760845">
                <a:moveTo>
                  <a:pt x="0" y="0"/>
                </a:moveTo>
                <a:lnTo>
                  <a:pt x="0" y="6760806"/>
                </a:lnTo>
                <a:lnTo>
                  <a:pt x="7531823" y="6760806"/>
                </a:lnTo>
                <a:lnTo>
                  <a:pt x="7531823" y="0"/>
                </a:lnTo>
                <a:lnTo>
                  <a:pt x="0" y="0"/>
                </a:lnTo>
                <a:close/>
              </a:path>
            </a:pathLst>
          </a:custGeom>
          <a:solidFill>
            <a:srgbClr val="C2D1EC"/>
          </a:solidFill>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18" name="bk object 18"/>
          <p:cNvSpPr/>
          <p:nvPr/>
        </p:nvSpPr>
        <p:spPr>
          <a:xfrm>
            <a:off x="393458" y="610530"/>
            <a:ext cx="3646632" cy="89647"/>
          </a:xfrm>
          <a:custGeom>
            <a:avLst/>
            <a:gdLst/>
            <a:ahLst/>
            <a:cxnLst/>
            <a:rect l="l" t="t" r="r" b="b"/>
            <a:pathLst>
              <a:path w="4011295" h="101600">
                <a:moveTo>
                  <a:pt x="4008247" y="30467"/>
                </a:moveTo>
                <a:lnTo>
                  <a:pt x="4008247" y="0"/>
                </a:lnTo>
                <a:lnTo>
                  <a:pt x="0" y="0"/>
                </a:lnTo>
                <a:lnTo>
                  <a:pt x="0" y="70104"/>
                </a:lnTo>
                <a:lnTo>
                  <a:pt x="9143" y="70104"/>
                </a:lnTo>
                <a:lnTo>
                  <a:pt x="12191" y="67056"/>
                </a:lnTo>
                <a:lnTo>
                  <a:pt x="21336" y="67056"/>
                </a:lnTo>
                <a:lnTo>
                  <a:pt x="32003" y="70104"/>
                </a:lnTo>
                <a:lnTo>
                  <a:pt x="265188" y="70104"/>
                </a:lnTo>
                <a:lnTo>
                  <a:pt x="271284" y="73152"/>
                </a:lnTo>
                <a:lnTo>
                  <a:pt x="505993" y="73152"/>
                </a:lnTo>
                <a:lnTo>
                  <a:pt x="509041" y="76200"/>
                </a:lnTo>
                <a:lnTo>
                  <a:pt x="643153" y="76200"/>
                </a:lnTo>
                <a:lnTo>
                  <a:pt x="664229" y="76420"/>
                </a:lnTo>
                <a:lnTo>
                  <a:pt x="677486" y="77043"/>
                </a:lnTo>
                <a:lnTo>
                  <a:pt x="689939" y="77740"/>
                </a:lnTo>
                <a:lnTo>
                  <a:pt x="701896" y="78434"/>
                </a:lnTo>
                <a:lnTo>
                  <a:pt x="713666" y="79052"/>
                </a:lnTo>
                <a:lnTo>
                  <a:pt x="725560" y="79517"/>
                </a:lnTo>
                <a:lnTo>
                  <a:pt x="737886" y="79755"/>
                </a:lnTo>
                <a:lnTo>
                  <a:pt x="750954" y="79690"/>
                </a:lnTo>
                <a:lnTo>
                  <a:pt x="765073" y="79248"/>
                </a:lnTo>
                <a:lnTo>
                  <a:pt x="961804" y="79200"/>
                </a:lnTo>
                <a:lnTo>
                  <a:pt x="974370" y="79800"/>
                </a:lnTo>
                <a:lnTo>
                  <a:pt x="986782" y="81291"/>
                </a:lnTo>
                <a:lnTo>
                  <a:pt x="999247" y="82510"/>
                </a:lnTo>
                <a:lnTo>
                  <a:pt x="1011974" y="82296"/>
                </a:lnTo>
                <a:lnTo>
                  <a:pt x="1318329" y="82190"/>
                </a:lnTo>
                <a:lnTo>
                  <a:pt x="1333212" y="81922"/>
                </a:lnTo>
                <a:lnTo>
                  <a:pt x="1345457" y="82798"/>
                </a:lnTo>
                <a:lnTo>
                  <a:pt x="1356507" y="84123"/>
                </a:lnTo>
                <a:lnTo>
                  <a:pt x="1367805" y="85203"/>
                </a:lnTo>
                <a:lnTo>
                  <a:pt x="1380794" y="85344"/>
                </a:lnTo>
                <a:lnTo>
                  <a:pt x="1554530" y="85344"/>
                </a:lnTo>
                <a:lnTo>
                  <a:pt x="1560626" y="88392"/>
                </a:lnTo>
                <a:lnTo>
                  <a:pt x="1725231" y="88392"/>
                </a:lnTo>
                <a:lnTo>
                  <a:pt x="1728279" y="91440"/>
                </a:lnTo>
                <a:lnTo>
                  <a:pt x="1813623" y="91440"/>
                </a:lnTo>
                <a:lnTo>
                  <a:pt x="1831694" y="91595"/>
                </a:lnTo>
                <a:lnTo>
                  <a:pt x="1869775" y="91574"/>
                </a:lnTo>
                <a:lnTo>
                  <a:pt x="1895343" y="91302"/>
                </a:lnTo>
                <a:lnTo>
                  <a:pt x="1933672" y="91236"/>
                </a:lnTo>
                <a:lnTo>
                  <a:pt x="1984111" y="93330"/>
                </a:lnTo>
                <a:lnTo>
                  <a:pt x="1996503" y="94488"/>
                </a:lnTo>
                <a:lnTo>
                  <a:pt x="2209876" y="94488"/>
                </a:lnTo>
                <a:lnTo>
                  <a:pt x="2230704" y="97536"/>
                </a:lnTo>
                <a:lnTo>
                  <a:pt x="2437638" y="97642"/>
                </a:lnTo>
                <a:lnTo>
                  <a:pt x="2450326" y="97866"/>
                </a:lnTo>
                <a:lnTo>
                  <a:pt x="2463004" y="98179"/>
                </a:lnTo>
                <a:lnTo>
                  <a:pt x="2475674" y="98557"/>
                </a:lnTo>
                <a:lnTo>
                  <a:pt x="2526331" y="100274"/>
                </a:lnTo>
                <a:lnTo>
                  <a:pt x="2539002" y="100641"/>
                </a:lnTo>
                <a:lnTo>
                  <a:pt x="2551680" y="100939"/>
                </a:lnTo>
                <a:lnTo>
                  <a:pt x="2564368" y="101143"/>
                </a:lnTo>
                <a:lnTo>
                  <a:pt x="2589785" y="101184"/>
                </a:lnTo>
                <a:lnTo>
                  <a:pt x="2602519" y="100976"/>
                </a:lnTo>
                <a:lnTo>
                  <a:pt x="2615272" y="100584"/>
                </a:lnTo>
                <a:lnTo>
                  <a:pt x="3148685" y="100584"/>
                </a:lnTo>
                <a:lnTo>
                  <a:pt x="3166973" y="97536"/>
                </a:lnTo>
                <a:lnTo>
                  <a:pt x="3176117" y="97536"/>
                </a:lnTo>
                <a:lnTo>
                  <a:pt x="3188309" y="100584"/>
                </a:lnTo>
                <a:lnTo>
                  <a:pt x="3194405" y="97536"/>
                </a:lnTo>
                <a:lnTo>
                  <a:pt x="3230981" y="97536"/>
                </a:lnTo>
                <a:lnTo>
                  <a:pt x="3243173" y="100584"/>
                </a:lnTo>
                <a:lnTo>
                  <a:pt x="3264509" y="100584"/>
                </a:lnTo>
                <a:lnTo>
                  <a:pt x="3270605" y="97536"/>
                </a:lnTo>
                <a:lnTo>
                  <a:pt x="3313277" y="97536"/>
                </a:lnTo>
                <a:lnTo>
                  <a:pt x="3316325" y="100584"/>
                </a:lnTo>
                <a:lnTo>
                  <a:pt x="3325469" y="100584"/>
                </a:lnTo>
                <a:lnTo>
                  <a:pt x="3331565" y="97536"/>
                </a:lnTo>
                <a:lnTo>
                  <a:pt x="3340709" y="100584"/>
                </a:lnTo>
                <a:lnTo>
                  <a:pt x="3343757" y="97536"/>
                </a:lnTo>
                <a:lnTo>
                  <a:pt x="3355949" y="97536"/>
                </a:lnTo>
                <a:lnTo>
                  <a:pt x="3365093" y="100584"/>
                </a:lnTo>
                <a:lnTo>
                  <a:pt x="3374237" y="100584"/>
                </a:lnTo>
                <a:lnTo>
                  <a:pt x="3377285" y="97536"/>
                </a:lnTo>
                <a:lnTo>
                  <a:pt x="3712578" y="97536"/>
                </a:lnTo>
                <a:lnTo>
                  <a:pt x="3712578" y="94488"/>
                </a:lnTo>
                <a:lnTo>
                  <a:pt x="3715626" y="94488"/>
                </a:lnTo>
                <a:lnTo>
                  <a:pt x="3724770" y="97536"/>
                </a:lnTo>
                <a:lnTo>
                  <a:pt x="3950335" y="97536"/>
                </a:lnTo>
                <a:lnTo>
                  <a:pt x="3950335" y="85344"/>
                </a:lnTo>
                <a:lnTo>
                  <a:pt x="3953382" y="79248"/>
                </a:lnTo>
                <a:lnTo>
                  <a:pt x="3953382" y="73152"/>
                </a:lnTo>
                <a:lnTo>
                  <a:pt x="3962527" y="64008"/>
                </a:lnTo>
                <a:lnTo>
                  <a:pt x="3968623" y="64008"/>
                </a:lnTo>
                <a:lnTo>
                  <a:pt x="3971670" y="60960"/>
                </a:lnTo>
                <a:lnTo>
                  <a:pt x="3980815" y="57912"/>
                </a:lnTo>
                <a:lnTo>
                  <a:pt x="3983863" y="57912"/>
                </a:lnTo>
                <a:lnTo>
                  <a:pt x="3989959" y="54864"/>
                </a:lnTo>
                <a:lnTo>
                  <a:pt x="3993006" y="54864"/>
                </a:lnTo>
                <a:lnTo>
                  <a:pt x="3996054" y="51816"/>
                </a:lnTo>
                <a:lnTo>
                  <a:pt x="4002151" y="48768"/>
                </a:lnTo>
                <a:lnTo>
                  <a:pt x="4002151" y="45720"/>
                </a:lnTo>
                <a:lnTo>
                  <a:pt x="4005199" y="42672"/>
                </a:lnTo>
                <a:lnTo>
                  <a:pt x="4005199" y="30467"/>
                </a:lnTo>
                <a:lnTo>
                  <a:pt x="4008247" y="30467"/>
                </a:lnTo>
                <a:close/>
              </a:path>
              <a:path w="4011295" h="101600">
                <a:moveTo>
                  <a:pt x="4011294" y="15227"/>
                </a:moveTo>
                <a:lnTo>
                  <a:pt x="4011294" y="6083"/>
                </a:lnTo>
                <a:lnTo>
                  <a:pt x="4008247" y="3035"/>
                </a:lnTo>
                <a:lnTo>
                  <a:pt x="4008247" y="18275"/>
                </a:lnTo>
                <a:lnTo>
                  <a:pt x="4011294" y="15227"/>
                </a:lnTo>
                <a:close/>
              </a:path>
            </a:pathLst>
          </a:custGeom>
          <a:solidFill>
            <a:srgbClr val="E1E2E3"/>
          </a:solidFill>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19" name="bk object 19"/>
          <p:cNvSpPr/>
          <p:nvPr/>
        </p:nvSpPr>
        <p:spPr>
          <a:xfrm>
            <a:off x="393458" y="610530"/>
            <a:ext cx="3646632" cy="89647"/>
          </a:xfrm>
          <a:custGeom>
            <a:avLst/>
            <a:gdLst/>
            <a:ahLst/>
            <a:cxnLst/>
            <a:rect l="l" t="t" r="r" b="b"/>
            <a:pathLst>
              <a:path w="4011295" h="101600">
                <a:moveTo>
                  <a:pt x="4008247" y="0"/>
                </a:moveTo>
                <a:lnTo>
                  <a:pt x="4008247" y="3035"/>
                </a:lnTo>
                <a:lnTo>
                  <a:pt x="4011294" y="6083"/>
                </a:lnTo>
                <a:lnTo>
                  <a:pt x="4011294" y="15227"/>
                </a:lnTo>
                <a:lnTo>
                  <a:pt x="4008247" y="18275"/>
                </a:lnTo>
                <a:lnTo>
                  <a:pt x="4008247" y="30467"/>
                </a:lnTo>
                <a:lnTo>
                  <a:pt x="4005199" y="30467"/>
                </a:lnTo>
                <a:lnTo>
                  <a:pt x="4005199" y="42672"/>
                </a:lnTo>
                <a:lnTo>
                  <a:pt x="4002151" y="45720"/>
                </a:lnTo>
                <a:lnTo>
                  <a:pt x="4002151" y="48768"/>
                </a:lnTo>
                <a:lnTo>
                  <a:pt x="3996054" y="51816"/>
                </a:lnTo>
                <a:lnTo>
                  <a:pt x="3993006" y="54864"/>
                </a:lnTo>
                <a:lnTo>
                  <a:pt x="3989959" y="54864"/>
                </a:lnTo>
                <a:lnTo>
                  <a:pt x="3983863" y="57912"/>
                </a:lnTo>
                <a:lnTo>
                  <a:pt x="3980815" y="57912"/>
                </a:lnTo>
                <a:lnTo>
                  <a:pt x="3971670" y="60960"/>
                </a:lnTo>
                <a:lnTo>
                  <a:pt x="3968623" y="64008"/>
                </a:lnTo>
                <a:lnTo>
                  <a:pt x="3962527" y="64008"/>
                </a:lnTo>
                <a:lnTo>
                  <a:pt x="3953382" y="73152"/>
                </a:lnTo>
                <a:lnTo>
                  <a:pt x="3953382" y="79248"/>
                </a:lnTo>
                <a:lnTo>
                  <a:pt x="3950335" y="85344"/>
                </a:lnTo>
                <a:lnTo>
                  <a:pt x="3950335" y="97536"/>
                </a:lnTo>
                <a:lnTo>
                  <a:pt x="3941191" y="97536"/>
                </a:lnTo>
                <a:lnTo>
                  <a:pt x="3928491" y="97536"/>
                </a:lnTo>
                <a:lnTo>
                  <a:pt x="3915792" y="97536"/>
                </a:lnTo>
                <a:lnTo>
                  <a:pt x="3903092" y="97536"/>
                </a:lnTo>
                <a:lnTo>
                  <a:pt x="3890391" y="97536"/>
                </a:lnTo>
                <a:lnTo>
                  <a:pt x="3877691" y="97536"/>
                </a:lnTo>
                <a:lnTo>
                  <a:pt x="3800970" y="97536"/>
                </a:lnTo>
                <a:lnTo>
                  <a:pt x="3788270" y="97536"/>
                </a:lnTo>
                <a:lnTo>
                  <a:pt x="3775570" y="97536"/>
                </a:lnTo>
                <a:lnTo>
                  <a:pt x="3762870" y="97536"/>
                </a:lnTo>
                <a:lnTo>
                  <a:pt x="3750170" y="97536"/>
                </a:lnTo>
                <a:lnTo>
                  <a:pt x="3737470" y="97536"/>
                </a:lnTo>
                <a:lnTo>
                  <a:pt x="3724770" y="97536"/>
                </a:lnTo>
                <a:lnTo>
                  <a:pt x="3715626" y="94488"/>
                </a:lnTo>
                <a:lnTo>
                  <a:pt x="3712578" y="94488"/>
                </a:lnTo>
                <a:lnTo>
                  <a:pt x="3712578" y="97536"/>
                </a:lnTo>
                <a:lnTo>
                  <a:pt x="3706482" y="97536"/>
                </a:lnTo>
                <a:lnTo>
                  <a:pt x="3693782" y="97536"/>
                </a:lnTo>
                <a:lnTo>
                  <a:pt x="3681082" y="97536"/>
                </a:lnTo>
                <a:lnTo>
                  <a:pt x="3668382" y="97536"/>
                </a:lnTo>
                <a:lnTo>
                  <a:pt x="3655682" y="97536"/>
                </a:lnTo>
                <a:lnTo>
                  <a:pt x="3642982" y="97536"/>
                </a:lnTo>
                <a:lnTo>
                  <a:pt x="3630282" y="97536"/>
                </a:lnTo>
                <a:lnTo>
                  <a:pt x="3617582" y="97536"/>
                </a:lnTo>
                <a:lnTo>
                  <a:pt x="3529698" y="97536"/>
                </a:lnTo>
                <a:lnTo>
                  <a:pt x="3516999" y="97536"/>
                </a:lnTo>
                <a:lnTo>
                  <a:pt x="3504299" y="97536"/>
                </a:lnTo>
                <a:lnTo>
                  <a:pt x="3491598" y="97536"/>
                </a:lnTo>
                <a:lnTo>
                  <a:pt x="3478897" y="97536"/>
                </a:lnTo>
                <a:lnTo>
                  <a:pt x="3466197" y="97536"/>
                </a:lnTo>
                <a:lnTo>
                  <a:pt x="3453497" y="97536"/>
                </a:lnTo>
                <a:lnTo>
                  <a:pt x="3423005" y="97536"/>
                </a:lnTo>
                <a:lnTo>
                  <a:pt x="3410305" y="97536"/>
                </a:lnTo>
                <a:lnTo>
                  <a:pt x="3397605" y="97536"/>
                </a:lnTo>
                <a:lnTo>
                  <a:pt x="3377285" y="97536"/>
                </a:lnTo>
                <a:lnTo>
                  <a:pt x="3374237" y="100584"/>
                </a:lnTo>
                <a:lnTo>
                  <a:pt x="3365093" y="100584"/>
                </a:lnTo>
                <a:lnTo>
                  <a:pt x="3355949" y="97536"/>
                </a:lnTo>
                <a:lnTo>
                  <a:pt x="3343757" y="97536"/>
                </a:lnTo>
                <a:lnTo>
                  <a:pt x="3340709" y="100584"/>
                </a:lnTo>
                <a:lnTo>
                  <a:pt x="3331565" y="97536"/>
                </a:lnTo>
                <a:lnTo>
                  <a:pt x="3325469" y="100584"/>
                </a:lnTo>
                <a:lnTo>
                  <a:pt x="3316325" y="100584"/>
                </a:lnTo>
                <a:lnTo>
                  <a:pt x="3313277" y="97536"/>
                </a:lnTo>
                <a:lnTo>
                  <a:pt x="3270605" y="97536"/>
                </a:lnTo>
                <a:lnTo>
                  <a:pt x="3264509" y="100584"/>
                </a:lnTo>
                <a:lnTo>
                  <a:pt x="3243173" y="100584"/>
                </a:lnTo>
                <a:lnTo>
                  <a:pt x="3230981" y="97536"/>
                </a:lnTo>
                <a:lnTo>
                  <a:pt x="3194405" y="97536"/>
                </a:lnTo>
                <a:lnTo>
                  <a:pt x="3188309" y="100584"/>
                </a:lnTo>
                <a:lnTo>
                  <a:pt x="3176117" y="97536"/>
                </a:lnTo>
                <a:lnTo>
                  <a:pt x="3166973" y="97536"/>
                </a:lnTo>
                <a:lnTo>
                  <a:pt x="3148685" y="100584"/>
                </a:lnTo>
                <a:lnTo>
                  <a:pt x="3093821" y="100584"/>
                </a:lnTo>
                <a:lnTo>
                  <a:pt x="3081122" y="100584"/>
                </a:lnTo>
                <a:lnTo>
                  <a:pt x="3068422" y="100584"/>
                </a:lnTo>
                <a:lnTo>
                  <a:pt x="3055722" y="100584"/>
                </a:lnTo>
                <a:lnTo>
                  <a:pt x="3043022" y="100584"/>
                </a:lnTo>
                <a:lnTo>
                  <a:pt x="3030322" y="100584"/>
                </a:lnTo>
                <a:lnTo>
                  <a:pt x="3017622" y="100584"/>
                </a:lnTo>
                <a:lnTo>
                  <a:pt x="3004921" y="100584"/>
                </a:lnTo>
                <a:lnTo>
                  <a:pt x="2879229" y="100584"/>
                </a:lnTo>
                <a:lnTo>
                  <a:pt x="2865818" y="100584"/>
                </a:lnTo>
                <a:lnTo>
                  <a:pt x="2852407" y="100584"/>
                </a:lnTo>
                <a:lnTo>
                  <a:pt x="2838996" y="100584"/>
                </a:lnTo>
                <a:lnTo>
                  <a:pt x="2825584" y="100584"/>
                </a:lnTo>
                <a:lnTo>
                  <a:pt x="2812173" y="100584"/>
                </a:lnTo>
                <a:lnTo>
                  <a:pt x="2798762" y="100584"/>
                </a:lnTo>
                <a:lnTo>
                  <a:pt x="2785351" y="100584"/>
                </a:lnTo>
                <a:lnTo>
                  <a:pt x="2771940" y="100584"/>
                </a:lnTo>
                <a:lnTo>
                  <a:pt x="2758528" y="100584"/>
                </a:lnTo>
                <a:lnTo>
                  <a:pt x="2745117" y="100584"/>
                </a:lnTo>
                <a:lnTo>
                  <a:pt x="2615272" y="100584"/>
                </a:lnTo>
                <a:lnTo>
                  <a:pt x="2602519" y="100976"/>
                </a:lnTo>
                <a:lnTo>
                  <a:pt x="2589785" y="101184"/>
                </a:lnTo>
                <a:lnTo>
                  <a:pt x="2577069" y="101233"/>
                </a:lnTo>
                <a:lnTo>
                  <a:pt x="2564368" y="101143"/>
                </a:lnTo>
                <a:lnTo>
                  <a:pt x="2513665" y="99859"/>
                </a:lnTo>
                <a:lnTo>
                  <a:pt x="2488340" y="98978"/>
                </a:lnTo>
                <a:lnTo>
                  <a:pt x="2475674" y="98557"/>
                </a:lnTo>
                <a:lnTo>
                  <a:pt x="2463004" y="98179"/>
                </a:lnTo>
                <a:lnTo>
                  <a:pt x="2450326" y="97866"/>
                </a:lnTo>
                <a:lnTo>
                  <a:pt x="2437638" y="97642"/>
                </a:lnTo>
                <a:lnTo>
                  <a:pt x="2398852" y="97536"/>
                </a:lnTo>
                <a:lnTo>
                  <a:pt x="2386152" y="97536"/>
                </a:lnTo>
                <a:lnTo>
                  <a:pt x="2373452" y="97536"/>
                </a:lnTo>
                <a:lnTo>
                  <a:pt x="2230704" y="97536"/>
                </a:lnTo>
                <a:lnTo>
                  <a:pt x="2209876" y="94488"/>
                </a:lnTo>
                <a:lnTo>
                  <a:pt x="2200732" y="94488"/>
                </a:lnTo>
                <a:lnTo>
                  <a:pt x="2188030" y="94488"/>
                </a:lnTo>
                <a:lnTo>
                  <a:pt x="2175329" y="94488"/>
                </a:lnTo>
                <a:lnTo>
                  <a:pt x="2162628" y="94488"/>
                </a:lnTo>
                <a:lnTo>
                  <a:pt x="2149927" y="94488"/>
                </a:lnTo>
                <a:lnTo>
                  <a:pt x="2137227" y="94488"/>
                </a:lnTo>
                <a:lnTo>
                  <a:pt x="2124527" y="94488"/>
                </a:lnTo>
                <a:lnTo>
                  <a:pt x="2111827" y="94488"/>
                </a:lnTo>
                <a:lnTo>
                  <a:pt x="2099127" y="94488"/>
                </a:lnTo>
                <a:lnTo>
                  <a:pt x="2086428" y="94488"/>
                </a:lnTo>
                <a:lnTo>
                  <a:pt x="2073728" y="94488"/>
                </a:lnTo>
                <a:lnTo>
                  <a:pt x="2061029" y="94488"/>
                </a:lnTo>
                <a:lnTo>
                  <a:pt x="2048330" y="94488"/>
                </a:lnTo>
                <a:lnTo>
                  <a:pt x="2035630" y="94488"/>
                </a:lnTo>
                <a:lnTo>
                  <a:pt x="2022931" y="94488"/>
                </a:lnTo>
                <a:lnTo>
                  <a:pt x="1996503" y="94488"/>
                </a:lnTo>
                <a:lnTo>
                  <a:pt x="1946383" y="91453"/>
                </a:lnTo>
                <a:lnTo>
                  <a:pt x="1920919" y="91163"/>
                </a:lnTo>
                <a:lnTo>
                  <a:pt x="1908138" y="91197"/>
                </a:lnTo>
                <a:lnTo>
                  <a:pt x="1895343" y="91302"/>
                </a:lnTo>
                <a:lnTo>
                  <a:pt x="1882551" y="91439"/>
                </a:lnTo>
                <a:lnTo>
                  <a:pt x="1869775" y="91574"/>
                </a:lnTo>
                <a:lnTo>
                  <a:pt x="1857030" y="91670"/>
                </a:lnTo>
                <a:lnTo>
                  <a:pt x="1844331" y="91689"/>
                </a:lnTo>
                <a:lnTo>
                  <a:pt x="1831694" y="91595"/>
                </a:lnTo>
                <a:lnTo>
                  <a:pt x="1813623" y="91440"/>
                </a:lnTo>
                <a:lnTo>
                  <a:pt x="1800923" y="91440"/>
                </a:lnTo>
                <a:lnTo>
                  <a:pt x="1788223" y="91440"/>
                </a:lnTo>
                <a:lnTo>
                  <a:pt x="1775523" y="91440"/>
                </a:lnTo>
                <a:lnTo>
                  <a:pt x="1762823" y="91440"/>
                </a:lnTo>
                <a:lnTo>
                  <a:pt x="1750123" y="91440"/>
                </a:lnTo>
                <a:lnTo>
                  <a:pt x="1737423" y="91440"/>
                </a:lnTo>
                <a:lnTo>
                  <a:pt x="1728279" y="91440"/>
                </a:lnTo>
                <a:lnTo>
                  <a:pt x="1725231" y="88392"/>
                </a:lnTo>
                <a:lnTo>
                  <a:pt x="1712531" y="88392"/>
                </a:lnTo>
                <a:lnTo>
                  <a:pt x="1699831" y="88392"/>
                </a:lnTo>
                <a:lnTo>
                  <a:pt x="1687131" y="88392"/>
                </a:lnTo>
                <a:lnTo>
                  <a:pt x="1674431" y="88392"/>
                </a:lnTo>
                <a:lnTo>
                  <a:pt x="1661731" y="88392"/>
                </a:lnTo>
                <a:lnTo>
                  <a:pt x="1649031" y="88392"/>
                </a:lnTo>
                <a:lnTo>
                  <a:pt x="1560626" y="88392"/>
                </a:lnTo>
                <a:lnTo>
                  <a:pt x="1554530" y="85344"/>
                </a:lnTo>
                <a:lnTo>
                  <a:pt x="1487474" y="85344"/>
                </a:lnTo>
                <a:lnTo>
                  <a:pt x="1474774" y="85344"/>
                </a:lnTo>
                <a:lnTo>
                  <a:pt x="1462074" y="85344"/>
                </a:lnTo>
                <a:lnTo>
                  <a:pt x="1449374" y="85344"/>
                </a:lnTo>
                <a:lnTo>
                  <a:pt x="1436674" y="85344"/>
                </a:lnTo>
                <a:lnTo>
                  <a:pt x="1423974" y="85344"/>
                </a:lnTo>
                <a:lnTo>
                  <a:pt x="1411274" y="85344"/>
                </a:lnTo>
                <a:lnTo>
                  <a:pt x="1380794" y="85344"/>
                </a:lnTo>
                <a:lnTo>
                  <a:pt x="1367805" y="85203"/>
                </a:lnTo>
                <a:lnTo>
                  <a:pt x="1356507" y="84123"/>
                </a:lnTo>
                <a:lnTo>
                  <a:pt x="1345457" y="82798"/>
                </a:lnTo>
                <a:lnTo>
                  <a:pt x="1333212" y="81922"/>
                </a:lnTo>
                <a:lnTo>
                  <a:pt x="1318329" y="82190"/>
                </a:lnTo>
                <a:lnTo>
                  <a:pt x="1298498" y="82296"/>
                </a:lnTo>
                <a:lnTo>
                  <a:pt x="1285798" y="82296"/>
                </a:lnTo>
                <a:lnTo>
                  <a:pt x="1273098" y="82296"/>
                </a:lnTo>
                <a:lnTo>
                  <a:pt x="1163367" y="82296"/>
                </a:lnTo>
                <a:lnTo>
                  <a:pt x="1150666" y="82296"/>
                </a:lnTo>
                <a:lnTo>
                  <a:pt x="1137965" y="82296"/>
                </a:lnTo>
                <a:lnTo>
                  <a:pt x="1125265" y="82296"/>
                </a:lnTo>
                <a:lnTo>
                  <a:pt x="1112566" y="82296"/>
                </a:lnTo>
                <a:lnTo>
                  <a:pt x="1011974" y="82296"/>
                </a:lnTo>
                <a:lnTo>
                  <a:pt x="999247" y="82510"/>
                </a:lnTo>
                <a:lnTo>
                  <a:pt x="986782" y="81291"/>
                </a:lnTo>
                <a:lnTo>
                  <a:pt x="974370" y="79800"/>
                </a:lnTo>
                <a:lnTo>
                  <a:pt x="961804" y="79200"/>
                </a:lnTo>
                <a:lnTo>
                  <a:pt x="951014" y="79248"/>
                </a:lnTo>
                <a:lnTo>
                  <a:pt x="938314" y="79248"/>
                </a:lnTo>
                <a:lnTo>
                  <a:pt x="925614" y="79248"/>
                </a:lnTo>
                <a:lnTo>
                  <a:pt x="912914" y="79248"/>
                </a:lnTo>
                <a:lnTo>
                  <a:pt x="900214" y="79248"/>
                </a:lnTo>
                <a:lnTo>
                  <a:pt x="787933" y="79248"/>
                </a:lnTo>
                <a:lnTo>
                  <a:pt x="775233" y="79248"/>
                </a:lnTo>
                <a:lnTo>
                  <a:pt x="765073" y="79248"/>
                </a:lnTo>
                <a:lnTo>
                  <a:pt x="750954" y="79690"/>
                </a:lnTo>
                <a:lnTo>
                  <a:pt x="737886" y="79755"/>
                </a:lnTo>
                <a:lnTo>
                  <a:pt x="725560" y="79517"/>
                </a:lnTo>
                <a:lnTo>
                  <a:pt x="713666" y="79052"/>
                </a:lnTo>
                <a:lnTo>
                  <a:pt x="701896" y="78434"/>
                </a:lnTo>
                <a:lnTo>
                  <a:pt x="689939" y="77740"/>
                </a:lnTo>
                <a:lnTo>
                  <a:pt x="677486" y="77043"/>
                </a:lnTo>
                <a:lnTo>
                  <a:pt x="664229" y="76420"/>
                </a:lnTo>
                <a:lnTo>
                  <a:pt x="643153" y="76200"/>
                </a:lnTo>
                <a:lnTo>
                  <a:pt x="630453" y="76200"/>
                </a:lnTo>
                <a:lnTo>
                  <a:pt x="617753" y="76200"/>
                </a:lnTo>
                <a:lnTo>
                  <a:pt x="605053" y="76200"/>
                </a:lnTo>
                <a:lnTo>
                  <a:pt x="592353" y="76200"/>
                </a:lnTo>
                <a:lnTo>
                  <a:pt x="579653" y="76200"/>
                </a:lnTo>
                <a:lnTo>
                  <a:pt x="566953" y="76200"/>
                </a:lnTo>
                <a:lnTo>
                  <a:pt x="554253" y="76200"/>
                </a:lnTo>
                <a:lnTo>
                  <a:pt x="509041" y="76200"/>
                </a:lnTo>
                <a:lnTo>
                  <a:pt x="505993" y="73152"/>
                </a:lnTo>
                <a:lnTo>
                  <a:pt x="493788" y="73152"/>
                </a:lnTo>
                <a:lnTo>
                  <a:pt x="481088" y="73152"/>
                </a:lnTo>
                <a:lnTo>
                  <a:pt x="468388" y="73152"/>
                </a:lnTo>
                <a:lnTo>
                  <a:pt x="402348" y="73152"/>
                </a:lnTo>
                <a:lnTo>
                  <a:pt x="389648" y="73152"/>
                </a:lnTo>
                <a:lnTo>
                  <a:pt x="376948" y="73152"/>
                </a:lnTo>
                <a:lnTo>
                  <a:pt x="364248" y="73152"/>
                </a:lnTo>
                <a:lnTo>
                  <a:pt x="351548" y="73152"/>
                </a:lnTo>
                <a:lnTo>
                  <a:pt x="338848" y="73152"/>
                </a:lnTo>
                <a:lnTo>
                  <a:pt x="326148" y="73152"/>
                </a:lnTo>
                <a:lnTo>
                  <a:pt x="271284" y="73152"/>
                </a:lnTo>
                <a:lnTo>
                  <a:pt x="265188" y="70104"/>
                </a:lnTo>
                <a:lnTo>
                  <a:pt x="262140" y="70104"/>
                </a:lnTo>
                <a:lnTo>
                  <a:pt x="249440" y="70104"/>
                </a:lnTo>
                <a:lnTo>
                  <a:pt x="236740" y="70104"/>
                </a:lnTo>
                <a:lnTo>
                  <a:pt x="188988" y="70104"/>
                </a:lnTo>
                <a:lnTo>
                  <a:pt x="176290" y="70104"/>
                </a:lnTo>
                <a:lnTo>
                  <a:pt x="163591" y="70104"/>
                </a:lnTo>
                <a:lnTo>
                  <a:pt x="150892" y="70104"/>
                </a:lnTo>
                <a:lnTo>
                  <a:pt x="138193" y="70104"/>
                </a:lnTo>
                <a:lnTo>
                  <a:pt x="125493" y="70104"/>
                </a:lnTo>
                <a:lnTo>
                  <a:pt x="112793" y="70104"/>
                </a:lnTo>
                <a:lnTo>
                  <a:pt x="100092" y="70104"/>
                </a:lnTo>
                <a:lnTo>
                  <a:pt x="87390" y="70104"/>
                </a:lnTo>
                <a:lnTo>
                  <a:pt x="70103" y="70104"/>
                </a:lnTo>
                <a:lnTo>
                  <a:pt x="57403" y="70104"/>
                </a:lnTo>
                <a:lnTo>
                  <a:pt x="44704" y="70104"/>
                </a:lnTo>
                <a:lnTo>
                  <a:pt x="32003" y="70104"/>
                </a:lnTo>
                <a:lnTo>
                  <a:pt x="21336" y="67056"/>
                </a:lnTo>
                <a:lnTo>
                  <a:pt x="12191" y="67056"/>
                </a:lnTo>
                <a:lnTo>
                  <a:pt x="9143" y="70104"/>
                </a:lnTo>
                <a:lnTo>
                  <a:pt x="0" y="70104"/>
                </a:lnTo>
                <a:lnTo>
                  <a:pt x="0" y="39624"/>
                </a:lnTo>
                <a:lnTo>
                  <a:pt x="0" y="26920"/>
                </a:lnTo>
                <a:lnTo>
                  <a:pt x="0" y="14219"/>
                </a:lnTo>
                <a:lnTo>
                  <a:pt x="0" y="1519"/>
                </a:lnTo>
                <a:lnTo>
                  <a:pt x="0"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0" name="bk object 20"/>
          <p:cNvSpPr/>
          <p:nvPr/>
        </p:nvSpPr>
        <p:spPr>
          <a:xfrm>
            <a:off x="3394444" y="610530"/>
            <a:ext cx="3746373" cy="4111539"/>
          </a:xfrm>
          <a:prstGeom prst="rect">
            <a:avLst/>
          </a:prstGeom>
          <a:blipFill>
            <a:blip r:embed="rId7" cstate="print"/>
            <a:stretch>
              <a:fillRect/>
            </a:stretch>
          </a:blipFill>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1" name="bk object 21"/>
          <p:cNvSpPr/>
          <p:nvPr/>
        </p:nvSpPr>
        <p:spPr>
          <a:xfrm>
            <a:off x="3394444" y="610530"/>
            <a:ext cx="3746500" cy="4112559"/>
          </a:xfrm>
          <a:custGeom>
            <a:avLst/>
            <a:gdLst/>
            <a:ahLst/>
            <a:cxnLst/>
            <a:rect l="l" t="t" r="r" b="b"/>
            <a:pathLst>
              <a:path w="4121150" h="4660900">
                <a:moveTo>
                  <a:pt x="4121010" y="4340580"/>
                </a:moveTo>
                <a:lnTo>
                  <a:pt x="4117975" y="4340580"/>
                </a:lnTo>
                <a:lnTo>
                  <a:pt x="4117975" y="4343628"/>
                </a:lnTo>
                <a:lnTo>
                  <a:pt x="4114927" y="4340580"/>
                </a:lnTo>
                <a:lnTo>
                  <a:pt x="4111879" y="4340580"/>
                </a:lnTo>
                <a:lnTo>
                  <a:pt x="4111879" y="4337532"/>
                </a:lnTo>
                <a:lnTo>
                  <a:pt x="4108831" y="4337532"/>
                </a:lnTo>
                <a:lnTo>
                  <a:pt x="4108831" y="4334484"/>
                </a:lnTo>
                <a:lnTo>
                  <a:pt x="4102735" y="4334484"/>
                </a:lnTo>
                <a:lnTo>
                  <a:pt x="4102735" y="4331436"/>
                </a:lnTo>
                <a:lnTo>
                  <a:pt x="4099687" y="4328388"/>
                </a:lnTo>
                <a:lnTo>
                  <a:pt x="4096639" y="4328388"/>
                </a:lnTo>
                <a:lnTo>
                  <a:pt x="4096639" y="4325340"/>
                </a:lnTo>
                <a:lnTo>
                  <a:pt x="4093591" y="4325340"/>
                </a:lnTo>
                <a:lnTo>
                  <a:pt x="4093591" y="4322292"/>
                </a:lnTo>
                <a:lnTo>
                  <a:pt x="4090543" y="4322292"/>
                </a:lnTo>
                <a:lnTo>
                  <a:pt x="4087495" y="4319244"/>
                </a:lnTo>
                <a:lnTo>
                  <a:pt x="4084447" y="4319244"/>
                </a:lnTo>
                <a:lnTo>
                  <a:pt x="4084447" y="4316196"/>
                </a:lnTo>
                <a:lnTo>
                  <a:pt x="4081399" y="4316196"/>
                </a:lnTo>
                <a:lnTo>
                  <a:pt x="4081399" y="4313148"/>
                </a:lnTo>
                <a:lnTo>
                  <a:pt x="4075303" y="4313148"/>
                </a:lnTo>
                <a:lnTo>
                  <a:pt x="4075303" y="4310100"/>
                </a:lnTo>
                <a:lnTo>
                  <a:pt x="4069207" y="4310100"/>
                </a:lnTo>
                <a:lnTo>
                  <a:pt x="4066159" y="4307052"/>
                </a:lnTo>
                <a:lnTo>
                  <a:pt x="4060063" y="4307052"/>
                </a:lnTo>
                <a:lnTo>
                  <a:pt x="4060063" y="4304004"/>
                </a:lnTo>
                <a:lnTo>
                  <a:pt x="4053967" y="4304004"/>
                </a:lnTo>
                <a:lnTo>
                  <a:pt x="4053967" y="4300956"/>
                </a:lnTo>
                <a:lnTo>
                  <a:pt x="4050919" y="4300956"/>
                </a:lnTo>
                <a:lnTo>
                  <a:pt x="4044823" y="4297908"/>
                </a:lnTo>
                <a:lnTo>
                  <a:pt x="4041775" y="4294860"/>
                </a:lnTo>
                <a:lnTo>
                  <a:pt x="4038727" y="4294860"/>
                </a:lnTo>
                <a:lnTo>
                  <a:pt x="4035679" y="4291812"/>
                </a:lnTo>
                <a:lnTo>
                  <a:pt x="4032631" y="4291812"/>
                </a:lnTo>
                <a:lnTo>
                  <a:pt x="4032631" y="4288764"/>
                </a:lnTo>
                <a:lnTo>
                  <a:pt x="4026535" y="4288764"/>
                </a:lnTo>
                <a:lnTo>
                  <a:pt x="4026535" y="4279620"/>
                </a:lnTo>
                <a:lnTo>
                  <a:pt x="4026535" y="4285716"/>
                </a:lnTo>
                <a:lnTo>
                  <a:pt x="4041775" y="4285716"/>
                </a:lnTo>
                <a:lnTo>
                  <a:pt x="4044823" y="4288764"/>
                </a:lnTo>
                <a:lnTo>
                  <a:pt x="4060063" y="4288764"/>
                </a:lnTo>
                <a:lnTo>
                  <a:pt x="4060063" y="4291812"/>
                </a:lnTo>
                <a:lnTo>
                  <a:pt x="4060063" y="4288764"/>
                </a:lnTo>
                <a:lnTo>
                  <a:pt x="4066159" y="4288764"/>
                </a:lnTo>
                <a:lnTo>
                  <a:pt x="4066159" y="4291812"/>
                </a:lnTo>
                <a:lnTo>
                  <a:pt x="4069207" y="4291812"/>
                </a:lnTo>
                <a:lnTo>
                  <a:pt x="4069207" y="4294860"/>
                </a:lnTo>
                <a:lnTo>
                  <a:pt x="4072255" y="4294860"/>
                </a:lnTo>
                <a:lnTo>
                  <a:pt x="4069207" y="4294860"/>
                </a:lnTo>
                <a:lnTo>
                  <a:pt x="4072255" y="4294860"/>
                </a:lnTo>
                <a:lnTo>
                  <a:pt x="4072255" y="4297908"/>
                </a:lnTo>
                <a:lnTo>
                  <a:pt x="4072255" y="4294860"/>
                </a:lnTo>
                <a:lnTo>
                  <a:pt x="4078351" y="4294860"/>
                </a:lnTo>
                <a:lnTo>
                  <a:pt x="4081399" y="4291812"/>
                </a:lnTo>
                <a:lnTo>
                  <a:pt x="4087495" y="4291812"/>
                </a:lnTo>
                <a:lnTo>
                  <a:pt x="4084447" y="4288764"/>
                </a:lnTo>
                <a:lnTo>
                  <a:pt x="4084447" y="4291812"/>
                </a:lnTo>
                <a:lnTo>
                  <a:pt x="4084447" y="4288764"/>
                </a:lnTo>
                <a:lnTo>
                  <a:pt x="4078351" y="4288764"/>
                </a:lnTo>
                <a:lnTo>
                  <a:pt x="4078351" y="4285716"/>
                </a:lnTo>
                <a:lnTo>
                  <a:pt x="4084447" y="4285716"/>
                </a:lnTo>
                <a:lnTo>
                  <a:pt x="4081399" y="4285716"/>
                </a:lnTo>
                <a:lnTo>
                  <a:pt x="4081399" y="4279620"/>
                </a:lnTo>
                <a:lnTo>
                  <a:pt x="4084447" y="4279620"/>
                </a:lnTo>
                <a:lnTo>
                  <a:pt x="4081399" y="4276572"/>
                </a:lnTo>
                <a:lnTo>
                  <a:pt x="4081399" y="4273524"/>
                </a:lnTo>
                <a:lnTo>
                  <a:pt x="4084447" y="4273524"/>
                </a:lnTo>
                <a:lnTo>
                  <a:pt x="4084447" y="4276572"/>
                </a:lnTo>
                <a:lnTo>
                  <a:pt x="4087495" y="4276572"/>
                </a:lnTo>
                <a:lnTo>
                  <a:pt x="4090543" y="4273524"/>
                </a:lnTo>
                <a:lnTo>
                  <a:pt x="4090543" y="4270476"/>
                </a:lnTo>
                <a:lnTo>
                  <a:pt x="4093591" y="4267415"/>
                </a:lnTo>
                <a:lnTo>
                  <a:pt x="4090543" y="4264367"/>
                </a:lnTo>
                <a:lnTo>
                  <a:pt x="4090543" y="4267415"/>
                </a:lnTo>
                <a:lnTo>
                  <a:pt x="4087495" y="4273524"/>
                </a:lnTo>
                <a:lnTo>
                  <a:pt x="4087495" y="4276572"/>
                </a:lnTo>
                <a:lnTo>
                  <a:pt x="4084447" y="4273524"/>
                </a:lnTo>
                <a:lnTo>
                  <a:pt x="4084447" y="4270476"/>
                </a:lnTo>
                <a:lnTo>
                  <a:pt x="4081399" y="4270476"/>
                </a:lnTo>
                <a:lnTo>
                  <a:pt x="4078351" y="4273524"/>
                </a:lnTo>
                <a:lnTo>
                  <a:pt x="4078351" y="4276572"/>
                </a:lnTo>
                <a:lnTo>
                  <a:pt x="4075303" y="4276572"/>
                </a:lnTo>
                <a:lnTo>
                  <a:pt x="4078351" y="4279620"/>
                </a:lnTo>
                <a:lnTo>
                  <a:pt x="4075303" y="4279620"/>
                </a:lnTo>
                <a:lnTo>
                  <a:pt x="4075303" y="4282668"/>
                </a:lnTo>
                <a:lnTo>
                  <a:pt x="4078351" y="4282668"/>
                </a:lnTo>
                <a:lnTo>
                  <a:pt x="4078351" y="4285716"/>
                </a:lnTo>
                <a:lnTo>
                  <a:pt x="4072255" y="4288764"/>
                </a:lnTo>
                <a:lnTo>
                  <a:pt x="4069207" y="4288764"/>
                </a:lnTo>
                <a:lnTo>
                  <a:pt x="4069207" y="4285716"/>
                </a:lnTo>
                <a:lnTo>
                  <a:pt x="4066159" y="4285716"/>
                </a:lnTo>
                <a:lnTo>
                  <a:pt x="4063111" y="4282668"/>
                </a:lnTo>
                <a:lnTo>
                  <a:pt x="4057015" y="4282668"/>
                </a:lnTo>
                <a:lnTo>
                  <a:pt x="4057015" y="4279620"/>
                </a:lnTo>
                <a:lnTo>
                  <a:pt x="4050919" y="4276572"/>
                </a:lnTo>
                <a:lnTo>
                  <a:pt x="4050919" y="4273524"/>
                </a:lnTo>
                <a:lnTo>
                  <a:pt x="4044823" y="4276572"/>
                </a:lnTo>
                <a:lnTo>
                  <a:pt x="4035679" y="4276572"/>
                </a:lnTo>
                <a:lnTo>
                  <a:pt x="4023487" y="4270476"/>
                </a:lnTo>
                <a:lnTo>
                  <a:pt x="4020439" y="4267415"/>
                </a:lnTo>
                <a:lnTo>
                  <a:pt x="4020439" y="4264367"/>
                </a:lnTo>
                <a:lnTo>
                  <a:pt x="4014343" y="4264367"/>
                </a:lnTo>
                <a:lnTo>
                  <a:pt x="4014343" y="4261319"/>
                </a:lnTo>
                <a:lnTo>
                  <a:pt x="4008247" y="4261319"/>
                </a:lnTo>
                <a:lnTo>
                  <a:pt x="4008247" y="4258271"/>
                </a:lnTo>
                <a:lnTo>
                  <a:pt x="4002151" y="4258271"/>
                </a:lnTo>
                <a:lnTo>
                  <a:pt x="4002151" y="4255223"/>
                </a:lnTo>
                <a:lnTo>
                  <a:pt x="3999103" y="4255223"/>
                </a:lnTo>
                <a:lnTo>
                  <a:pt x="3996055" y="4252175"/>
                </a:lnTo>
                <a:lnTo>
                  <a:pt x="3989959" y="4252175"/>
                </a:lnTo>
                <a:lnTo>
                  <a:pt x="3989959" y="4249127"/>
                </a:lnTo>
                <a:lnTo>
                  <a:pt x="3983863" y="4249127"/>
                </a:lnTo>
                <a:lnTo>
                  <a:pt x="3983863" y="4246079"/>
                </a:lnTo>
                <a:lnTo>
                  <a:pt x="3980815" y="4236935"/>
                </a:lnTo>
                <a:lnTo>
                  <a:pt x="3977767" y="4233887"/>
                </a:lnTo>
                <a:lnTo>
                  <a:pt x="3965575" y="4227791"/>
                </a:lnTo>
                <a:lnTo>
                  <a:pt x="3968623" y="4224743"/>
                </a:lnTo>
                <a:lnTo>
                  <a:pt x="3974719" y="4224743"/>
                </a:lnTo>
                <a:lnTo>
                  <a:pt x="3974719" y="4227791"/>
                </a:lnTo>
                <a:lnTo>
                  <a:pt x="3977767" y="4227791"/>
                </a:lnTo>
                <a:lnTo>
                  <a:pt x="3980815" y="4230839"/>
                </a:lnTo>
                <a:lnTo>
                  <a:pt x="3986911" y="4230839"/>
                </a:lnTo>
                <a:lnTo>
                  <a:pt x="3986911" y="4233887"/>
                </a:lnTo>
                <a:lnTo>
                  <a:pt x="3993007" y="4230839"/>
                </a:lnTo>
                <a:lnTo>
                  <a:pt x="4005199" y="4230839"/>
                </a:lnTo>
                <a:lnTo>
                  <a:pt x="4005199" y="4227791"/>
                </a:lnTo>
                <a:lnTo>
                  <a:pt x="4008247" y="4227791"/>
                </a:lnTo>
                <a:lnTo>
                  <a:pt x="4008247" y="4224743"/>
                </a:lnTo>
                <a:lnTo>
                  <a:pt x="4008247" y="4227791"/>
                </a:lnTo>
                <a:lnTo>
                  <a:pt x="4002151" y="4227791"/>
                </a:lnTo>
                <a:lnTo>
                  <a:pt x="4002151" y="4230839"/>
                </a:lnTo>
                <a:lnTo>
                  <a:pt x="3999103" y="4230839"/>
                </a:lnTo>
                <a:lnTo>
                  <a:pt x="3996055" y="4227791"/>
                </a:lnTo>
                <a:lnTo>
                  <a:pt x="3996055" y="4224743"/>
                </a:lnTo>
                <a:lnTo>
                  <a:pt x="3996055" y="4227791"/>
                </a:lnTo>
                <a:lnTo>
                  <a:pt x="3993007" y="4224743"/>
                </a:lnTo>
                <a:lnTo>
                  <a:pt x="3993007" y="4227791"/>
                </a:lnTo>
                <a:lnTo>
                  <a:pt x="3989959" y="4227791"/>
                </a:lnTo>
                <a:lnTo>
                  <a:pt x="3989959" y="4224743"/>
                </a:lnTo>
                <a:lnTo>
                  <a:pt x="3986911" y="4224743"/>
                </a:lnTo>
                <a:lnTo>
                  <a:pt x="3986911" y="4221695"/>
                </a:lnTo>
                <a:lnTo>
                  <a:pt x="3986911" y="4224743"/>
                </a:lnTo>
                <a:lnTo>
                  <a:pt x="3983863" y="4224743"/>
                </a:lnTo>
                <a:lnTo>
                  <a:pt x="3983863" y="4221695"/>
                </a:lnTo>
                <a:lnTo>
                  <a:pt x="3986911" y="4221695"/>
                </a:lnTo>
                <a:lnTo>
                  <a:pt x="3983863" y="4221695"/>
                </a:lnTo>
                <a:lnTo>
                  <a:pt x="3983863" y="4218647"/>
                </a:lnTo>
                <a:lnTo>
                  <a:pt x="3983863" y="4221695"/>
                </a:lnTo>
                <a:lnTo>
                  <a:pt x="3986911" y="4221695"/>
                </a:lnTo>
                <a:lnTo>
                  <a:pt x="3986911" y="4218647"/>
                </a:lnTo>
                <a:lnTo>
                  <a:pt x="3983863" y="4218647"/>
                </a:lnTo>
                <a:lnTo>
                  <a:pt x="3986911" y="4218647"/>
                </a:lnTo>
                <a:lnTo>
                  <a:pt x="3986911" y="4215599"/>
                </a:lnTo>
                <a:lnTo>
                  <a:pt x="3989959" y="4215599"/>
                </a:lnTo>
                <a:lnTo>
                  <a:pt x="3986911" y="4212551"/>
                </a:lnTo>
                <a:lnTo>
                  <a:pt x="3986911" y="4215599"/>
                </a:lnTo>
                <a:lnTo>
                  <a:pt x="3983863" y="4215599"/>
                </a:lnTo>
                <a:lnTo>
                  <a:pt x="3983863" y="4218647"/>
                </a:lnTo>
                <a:lnTo>
                  <a:pt x="3980815" y="4221695"/>
                </a:lnTo>
                <a:lnTo>
                  <a:pt x="3980815" y="4218647"/>
                </a:lnTo>
                <a:lnTo>
                  <a:pt x="3974719" y="4218647"/>
                </a:lnTo>
                <a:lnTo>
                  <a:pt x="3974719" y="4215599"/>
                </a:lnTo>
                <a:lnTo>
                  <a:pt x="3971671" y="4215599"/>
                </a:lnTo>
                <a:lnTo>
                  <a:pt x="3971671" y="4212551"/>
                </a:lnTo>
                <a:lnTo>
                  <a:pt x="3974719" y="4212551"/>
                </a:lnTo>
                <a:lnTo>
                  <a:pt x="3974719" y="4209503"/>
                </a:lnTo>
                <a:lnTo>
                  <a:pt x="3971671" y="4209503"/>
                </a:lnTo>
                <a:lnTo>
                  <a:pt x="3971671" y="4206455"/>
                </a:lnTo>
                <a:lnTo>
                  <a:pt x="3971671" y="4212551"/>
                </a:lnTo>
                <a:lnTo>
                  <a:pt x="3968623" y="4212551"/>
                </a:lnTo>
                <a:lnTo>
                  <a:pt x="3968623" y="4215599"/>
                </a:lnTo>
                <a:lnTo>
                  <a:pt x="3956431" y="4215599"/>
                </a:lnTo>
                <a:lnTo>
                  <a:pt x="3956431" y="4218647"/>
                </a:lnTo>
                <a:lnTo>
                  <a:pt x="3950335" y="4221695"/>
                </a:lnTo>
                <a:lnTo>
                  <a:pt x="3947287" y="4221695"/>
                </a:lnTo>
                <a:lnTo>
                  <a:pt x="3947287" y="4224743"/>
                </a:lnTo>
                <a:lnTo>
                  <a:pt x="3944239" y="4224743"/>
                </a:lnTo>
                <a:lnTo>
                  <a:pt x="3944239" y="4227791"/>
                </a:lnTo>
                <a:lnTo>
                  <a:pt x="3941191" y="4227791"/>
                </a:lnTo>
                <a:lnTo>
                  <a:pt x="3938143" y="4224743"/>
                </a:lnTo>
                <a:lnTo>
                  <a:pt x="3935095" y="4230839"/>
                </a:lnTo>
                <a:lnTo>
                  <a:pt x="3932047" y="4230839"/>
                </a:lnTo>
                <a:lnTo>
                  <a:pt x="3932047" y="4227791"/>
                </a:lnTo>
                <a:lnTo>
                  <a:pt x="3925951" y="4227791"/>
                </a:lnTo>
                <a:lnTo>
                  <a:pt x="3925951" y="4224743"/>
                </a:lnTo>
                <a:lnTo>
                  <a:pt x="3922903" y="4224743"/>
                </a:lnTo>
                <a:lnTo>
                  <a:pt x="3922903" y="4227791"/>
                </a:lnTo>
                <a:lnTo>
                  <a:pt x="3916807" y="4227791"/>
                </a:lnTo>
                <a:lnTo>
                  <a:pt x="3916807" y="4230839"/>
                </a:lnTo>
                <a:lnTo>
                  <a:pt x="3913759" y="4230839"/>
                </a:lnTo>
                <a:lnTo>
                  <a:pt x="3913759" y="4227791"/>
                </a:lnTo>
                <a:lnTo>
                  <a:pt x="3904615" y="4227791"/>
                </a:lnTo>
                <a:lnTo>
                  <a:pt x="3904615" y="4224743"/>
                </a:lnTo>
                <a:lnTo>
                  <a:pt x="3898519" y="4224743"/>
                </a:lnTo>
                <a:lnTo>
                  <a:pt x="3895471" y="4218647"/>
                </a:lnTo>
                <a:lnTo>
                  <a:pt x="3892423" y="4221695"/>
                </a:lnTo>
                <a:lnTo>
                  <a:pt x="3889375" y="4218647"/>
                </a:lnTo>
                <a:lnTo>
                  <a:pt x="3886327" y="4221695"/>
                </a:lnTo>
                <a:lnTo>
                  <a:pt x="3871087" y="4221695"/>
                </a:lnTo>
                <a:lnTo>
                  <a:pt x="3871087" y="4227791"/>
                </a:lnTo>
                <a:lnTo>
                  <a:pt x="3868039" y="4227791"/>
                </a:lnTo>
                <a:lnTo>
                  <a:pt x="3864991" y="4224743"/>
                </a:lnTo>
                <a:lnTo>
                  <a:pt x="3864991" y="4215599"/>
                </a:lnTo>
                <a:lnTo>
                  <a:pt x="3858895" y="4215599"/>
                </a:lnTo>
                <a:lnTo>
                  <a:pt x="3855847" y="4218647"/>
                </a:lnTo>
                <a:lnTo>
                  <a:pt x="3852799" y="4218647"/>
                </a:lnTo>
                <a:lnTo>
                  <a:pt x="3849751" y="4230839"/>
                </a:lnTo>
                <a:lnTo>
                  <a:pt x="3849751" y="4227791"/>
                </a:lnTo>
                <a:lnTo>
                  <a:pt x="3846703" y="4227791"/>
                </a:lnTo>
                <a:lnTo>
                  <a:pt x="3840607" y="4230839"/>
                </a:lnTo>
                <a:lnTo>
                  <a:pt x="3834511" y="4230839"/>
                </a:lnTo>
                <a:lnTo>
                  <a:pt x="3828415" y="4233887"/>
                </a:lnTo>
                <a:lnTo>
                  <a:pt x="3828415" y="4236935"/>
                </a:lnTo>
                <a:lnTo>
                  <a:pt x="3840607" y="4236935"/>
                </a:lnTo>
                <a:lnTo>
                  <a:pt x="3843655" y="4239983"/>
                </a:lnTo>
                <a:lnTo>
                  <a:pt x="3843655" y="4243031"/>
                </a:lnTo>
                <a:lnTo>
                  <a:pt x="3852799" y="4243031"/>
                </a:lnTo>
                <a:lnTo>
                  <a:pt x="3855847" y="4246079"/>
                </a:lnTo>
                <a:lnTo>
                  <a:pt x="3858895" y="4246079"/>
                </a:lnTo>
                <a:lnTo>
                  <a:pt x="3858895" y="4249127"/>
                </a:lnTo>
                <a:lnTo>
                  <a:pt x="3861943" y="4249127"/>
                </a:lnTo>
                <a:lnTo>
                  <a:pt x="3861943" y="4246079"/>
                </a:lnTo>
                <a:lnTo>
                  <a:pt x="3864991" y="4246079"/>
                </a:lnTo>
                <a:lnTo>
                  <a:pt x="3864991" y="4243031"/>
                </a:lnTo>
                <a:lnTo>
                  <a:pt x="3868039" y="4243031"/>
                </a:lnTo>
                <a:lnTo>
                  <a:pt x="3864991" y="4243031"/>
                </a:lnTo>
                <a:lnTo>
                  <a:pt x="3864991" y="4239983"/>
                </a:lnTo>
                <a:lnTo>
                  <a:pt x="3871087" y="4239983"/>
                </a:lnTo>
                <a:lnTo>
                  <a:pt x="3874135" y="4236935"/>
                </a:lnTo>
                <a:lnTo>
                  <a:pt x="3877183" y="4236935"/>
                </a:lnTo>
                <a:lnTo>
                  <a:pt x="3880231" y="4233887"/>
                </a:lnTo>
                <a:lnTo>
                  <a:pt x="3883279" y="4233887"/>
                </a:lnTo>
                <a:lnTo>
                  <a:pt x="3886327" y="4236935"/>
                </a:lnTo>
                <a:lnTo>
                  <a:pt x="3892423" y="4249127"/>
                </a:lnTo>
                <a:lnTo>
                  <a:pt x="3898519" y="4249127"/>
                </a:lnTo>
                <a:lnTo>
                  <a:pt x="3901567" y="4246079"/>
                </a:lnTo>
                <a:lnTo>
                  <a:pt x="3904615" y="4246079"/>
                </a:lnTo>
                <a:lnTo>
                  <a:pt x="3904615" y="4249127"/>
                </a:lnTo>
                <a:lnTo>
                  <a:pt x="3907663" y="4249127"/>
                </a:lnTo>
                <a:lnTo>
                  <a:pt x="3907663" y="4252175"/>
                </a:lnTo>
                <a:lnTo>
                  <a:pt x="3910711" y="4252175"/>
                </a:lnTo>
                <a:lnTo>
                  <a:pt x="3910711" y="4255223"/>
                </a:lnTo>
                <a:lnTo>
                  <a:pt x="3910711" y="4252175"/>
                </a:lnTo>
                <a:lnTo>
                  <a:pt x="3907663" y="4252175"/>
                </a:lnTo>
                <a:lnTo>
                  <a:pt x="3907663" y="4249127"/>
                </a:lnTo>
                <a:lnTo>
                  <a:pt x="3904615" y="4246079"/>
                </a:lnTo>
                <a:lnTo>
                  <a:pt x="3910711" y="4246079"/>
                </a:lnTo>
                <a:lnTo>
                  <a:pt x="3910711" y="4243031"/>
                </a:lnTo>
                <a:lnTo>
                  <a:pt x="3913759" y="4243031"/>
                </a:lnTo>
                <a:lnTo>
                  <a:pt x="3913759" y="4246079"/>
                </a:lnTo>
                <a:lnTo>
                  <a:pt x="3919855" y="4249127"/>
                </a:lnTo>
                <a:lnTo>
                  <a:pt x="3922903" y="4246079"/>
                </a:lnTo>
                <a:lnTo>
                  <a:pt x="3932047" y="4246079"/>
                </a:lnTo>
                <a:lnTo>
                  <a:pt x="3932047" y="4249127"/>
                </a:lnTo>
                <a:lnTo>
                  <a:pt x="3932047" y="4246079"/>
                </a:lnTo>
                <a:lnTo>
                  <a:pt x="3935095" y="4246079"/>
                </a:lnTo>
                <a:lnTo>
                  <a:pt x="3935095" y="4252175"/>
                </a:lnTo>
                <a:lnTo>
                  <a:pt x="3935095" y="4249127"/>
                </a:lnTo>
                <a:lnTo>
                  <a:pt x="3932047" y="4249127"/>
                </a:lnTo>
                <a:lnTo>
                  <a:pt x="3932047" y="4252175"/>
                </a:lnTo>
                <a:lnTo>
                  <a:pt x="3935095" y="4252175"/>
                </a:lnTo>
                <a:lnTo>
                  <a:pt x="3928999" y="4252175"/>
                </a:lnTo>
                <a:lnTo>
                  <a:pt x="3941191" y="4252175"/>
                </a:lnTo>
                <a:lnTo>
                  <a:pt x="3944239" y="4249127"/>
                </a:lnTo>
                <a:lnTo>
                  <a:pt x="3947287" y="4252175"/>
                </a:lnTo>
                <a:lnTo>
                  <a:pt x="3956431" y="4255223"/>
                </a:lnTo>
                <a:lnTo>
                  <a:pt x="3959479" y="4255223"/>
                </a:lnTo>
                <a:lnTo>
                  <a:pt x="3959479" y="4267415"/>
                </a:lnTo>
                <a:lnTo>
                  <a:pt x="3956431" y="4267415"/>
                </a:lnTo>
                <a:lnTo>
                  <a:pt x="3959479" y="4270476"/>
                </a:lnTo>
                <a:lnTo>
                  <a:pt x="3962527" y="4273524"/>
                </a:lnTo>
                <a:lnTo>
                  <a:pt x="3962527" y="4276572"/>
                </a:lnTo>
                <a:lnTo>
                  <a:pt x="3962527" y="4273524"/>
                </a:lnTo>
                <a:lnTo>
                  <a:pt x="3962527" y="4282668"/>
                </a:lnTo>
                <a:lnTo>
                  <a:pt x="3959479" y="4282668"/>
                </a:lnTo>
                <a:lnTo>
                  <a:pt x="3959479" y="4279620"/>
                </a:lnTo>
                <a:lnTo>
                  <a:pt x="3959479" y="4282668"/>
                </a:lnTo>
                <a:lnTo>
                  <a:pt x="3956431" y="4282668"/>
                </a:lnTo>
                <a:lnTo>
                  <a:pt x="3956431" y="4279620"/>
                </a:lnTo>
                <a:lnTo>
                  <a:pt x="3953383" y="4279620"/>
                </a:lnTo>
                <a:lnTo>
                  <a:pt x="3953383" y="4282668"/>
                </a:lnTo>
                <a:lnTo>
                  <a:pt x="3953383" y="4279620"/>
                </a:lnTo>
                <a:lnTo>
                  <a:pt x="3950335" y="4279620"/>
                </a:lnTo>
                <a:lnTo>
                  <a:pt x="3950335" y="4282668"/>
                </a:lnTo>
                <a:lnTo>
                  <a:pt x="3950335" y="4279620"/>
                </a:lnTo>
                <a:lnTo>
                  <a:pt x="3947287" y="4279620"/>
                </a:lnTo>
                <a:lnTo>
                  <a:pt x="3934587" y="4279620"/>
                </a:lnTo>
                <a:lnTo>
                  <a:pt x="3921887" y="4279620"/>
                </a:lnTo>
                <a:lnTo>
                  <a:pt x="3907663" y="4279620"/>
                </a:lnTo>
                <a:lnTo>
                  <a:pt x="3907663" y="4276572"/>
                </a:lnTo>
                <a:lnTo>
                  <a:pt x="3904615" y="4276572"/>
                </a:lnTo>
                <a:lnTo>
                  <a:pt x="3904615" y="4279620"/>
                </a:lnTo>
                <a:lnTo>
                  <a:pt x="3901567" y="4276572"/>
                </a:lnTo>
                <a:lnTo>
                  <a:pt x="3892423" y="4276572"/>
                </a:lnTo>
                <a:lnTo>
                  <a:pt x="3886327" y="4279620"/>
                </a:lnTo>
                <a:lnTo>
                  <a:pt x="3880231" y="4276572"/>
                </a:lnTo>
                <a:lnTo>
                  <a:pt x="3874135" y="4279620"/>
                </a:lnTo>
                <a:lnTo>
                  <a:pt x="3871087" y="4279620"/>
                </a:lnTo>
                <a:lnTo>
                  <a:pt x="3852799" y="4282668"/>
                </a:lnTo>
                <a:lnTo>
                  <a:pt x="3837559" y="4282668"/>
                </a:lnTo>
                <a:lnTo>
                  <a:pt x="3825925" y="4282843"/>
                </a:lnTo>
                <a:lnTo>
                  <a:pt x="3812526" y="4284312"/>
                </a:lnTo>
                <a:lnTo>
                  <a:pt x="3799167" y="4286551"/>
                </a:lnTo>
                <a:lnTo>
                  <a:pt x="3773538" y="4291812"/>
                </a:lnTo>
                <a:lnTo>
                  <a:pt x="3761346" y="4291812"/>
                </a:lnTo>
                <a:lnTo>
                  <a:pt x="3758298" y="4294860"/>
                </a:lnTo>
                <a:lnTo>
                  <a:pt x="3740010" y="4297908"/>
                </a:lnTo>
                <a:lnTo>
                  <a:pt x="3715626" y="4307052"/>
                </a:lnTo>
                <a:lnTo>
                  <a:pt x="3709530" y="4307052"/>
                </a:lnTo>
                <a:lnTo>
                  <a:pt x="3700386" y="4310100"/>
                </a:lnTo>
                <a:lnTo>
                  <a:pt x="3697338" y="4310100"/>
                </a:lnTo>
                <a:lnTo>
                  <a:pt x="3694290" y="4313148"/>
                </a:lnTo>
                <a:lnTo>
                  <a:pt x="3681849" y="4315455"/>
                </a:lnTo>
                <a:lnTo>
                  <a:pt x="3669641" y="4318569"/>
                </a:lnTo>
                <a:lnTo>
                  <a:pt x="3657633" y="4322746"/>
                </a:lnTo>
                <a:lnTo>
                  <a:pt x="3645794" y="4328243"/>
                </a:lnTo>
                <a:lnTo>
                  <a:pt x="3642474" y="4331436"/>
                </a:lnTo>
                <a:lnTo>
                  <a:pt x="3642474" y="4337532"/>
                </a:lnTo>
                <a:lnTo>
                  <a:pt x="3639426" y="4337532"/>
                </a:lnTo>
                <a:lnTo>
                  <a:pt x="3639426" y="4343628"/>
                </a:lnTo>
                <a:lnTo>
                  <a:pt x="3642474" y="4343628"/>
                </a:lnTo>
                <a:lnTo>
                  <a:pt x="3639426" y="4343628"/>
                </a:lnTo>
                <a:lnTo>
                  <a:pt x="3639426" y="4331436"/>
                </a:lnTo>
                <a:lnTo>
                  <a:pt x="3636378" y="4334484"/>
                </a:lnTo>
                <a:lnTo>
                  <a:pt x="3636378" y="4340580"/>
                </a:lnTo>
                <a:lnTo>
                  <a:pt x="3642474" y="4349724"/>
                </a:lnTo>
                <a:lnTo>
                  <a:pt x="3642474" y="4352772"/>
                </a:lnTo>
                <a:lnTo>
                  <a:pt x="3636378" y="4346676"/>
                </a:lnTo>
                <a:lnTo>
                  <a:pt x="3636378" y="4343628"/>
                </a:lnTo>
                <a:lnTo>
                  <a:pt x="3633330" y="4340580"/>
                </a:lnTo>
                <a:lnTo>
                  <a:pt x="3633330" y="4337532"/>
                </a:lnTo>
                <a:lnTo>
                  <a:pt x="3627234" y="4343628"/>
                </a:lnTo>
                <a:lnTo>
                  <a:pt x="3633330" y="4349724"/>
                </a:lnTo>
                <a:lnTo>
                  <a:pt x="3633330" y="4352772"/>
                </a:lnTo>
                <a:lnTo>
                  <a:pt x="3636378" y="4355820"/>
                </a:lnTo>
                <a:lnTo>
                  <a:pt x="3633330" y="4355820"/>
                </a:lnTo>
                <a:lnTo>
                  <a:pt x="3624186" y="4346676"/>
                </a:lnTo>
                <a:lnTo>
                  <a:pt x="3627234" y="4343628"/>
                </a:lnTo>
                <a:lnTo>
                  <a:pt x="3624186" y="4337532"/>
                </a:lnTo>
                <a:lnTo>
                  <a:pt x="3618090" y="4337532"/>
                </a:lnTo>
                <a:lnTo>
                  <a:pt x="3607222" y="4345173"/>
                </a:lnTo>
                <a:lnTo>
                  <a:pt x="3599541" y="4349286"/>
                </a:lnTo>
                <a:lnTo>
                  <a:pt x="3593554" y="4351444"/>
                </a:lnTo>
                <a:lnTo>
                  <a:pt x="3587768" y="4353218"/>
                </a:lnTo>
                <a:lnTo>
                  <a:pt x="3580690" y="4356180"/>
                </a:lnTo>
                <a:lnTo>
                  <a:pt x="3570827" y="4361903"/>
                </a:lnTo>
                <a:lnTo>
                  <a:pt x="3563226" y="4364964"/>
                </a:lnTo>
                <a:lnTo>
                  <a:pt x="3563226" y="4368012"/>
                </a:lnTo>
                <a:lnTo>
                  <a:pt x="3554082" y="4371060"/>
                </a:lnTo>
                <a:lnTo>
                  <a:pt x="3544938" y="4374108"/>
                </a:lnTo>
                <a:lnTo>
                  <a:pt x="3532202" y="4379086"/>
                </a:lnTo>
                <a:lnTo>
                  <a:pt x="3522168" y="4383059"/>
                </a:lnTo>
                <a:lnTo>
                  <a:pt x="3511258" y="4388717"/>
                </a:lnTo>
                <a:lnTo>
                  <a:pt x="3499218" y="4392396"/>
                </a:lnTo>
                <a:lnTo>
                  <a:pt x="3490074" y="4395444"/>
                </a:lnTo>
                <a:lnTo>
                  <a:pt x="3479381" y="4399037"/>
                </a:lnTo>
                <a:lnTo>
                  <a:pt x="3467191" y="4402789"/>
                </a:lnTo>
                <a:lnTo>
                  <a:pt x="3454505" y="4407226"/>
                </a:lnTo>
                <a:lnTo>
                  <a:pt x="3442327" y="4412877"/>
                </a:lnTo>
                <a:lnTo>
                  <a:pt x="3426066" y="4419828"/>
                </a:lnTo>
                <a:lnTo>
                  <a:pt x="3419970" y="4422876"/>
                </a:lnTo>
                <a:lnTo>
                  <a:pt x="3419970" y="4428972"/>
                </a:lnTo>
                <a:lnTo>
                  <a:pt x="3416922" y="4428972"/>
                </a:lnTo>
                <a:lnTo>
                  <a:pt x="3416922" y="4425924"/>
                </a:lnTo>
                <a:lnTo>
                  <a:pt x="3413874" y="4425924"/>
                </a:lnTo>
                <a:lnTo>
                  <a:pt x="3413874" y="4428972"/>
                </a:lnTo>
                <a:lnTo>
                  <a:pt x="3410826" y="4425924"/>
                </a:lnTo>
                <a:lnTo>
                  <a:pt x="3407778" y="4428972"/>
                </a:lnTo>
                <a:lnTo>
                  <a:pt x="3398634" y="4428972"/>
                </a:lnTo>
                <a:lnTo>
                  <a:pt x="3389490" y="4435068"/>
                </a:lnTo>
                <a:lnTo>
                  <a:pt x="3380346" y="4438116"/>
                </a:lnTo>
                <a:lnTo>
                  <a:pt x="3377298" y="4438116"/>
                </a:lnTo>
                <a:lnTo>
                  <a:pt x="3371202" y="4441164"/>
                </a:lnTo>
                <a:lnTo>
                  <a:pt x="3352914" y="4441164"/>
                </a:lnTo>
                <a:lnTo>
                  <a:pt x="3352914" y="4438116"/>
                </a:lnTo>
                <a:lnTo>
                  <a:pt x="3349853" y="4438116"/>
                </a:lnTo>
                <a:lnTo>
                  <a:pt x="3349853" y="4432020"/>
                </a:lnTo>
                <a:lnTo>
                  <a:pt x="3352914" y="4428972"/>
                </a:lnTo>
                <a:lnTo>
                  <a:pt x="3355949" y="4428972"/>
                </a:lnTo>
                <a:lnTo>
                  <a:pt x="3352914" y="4428972"/>
                </a:lnTo>
                <a:lnTo>
                  <a:pt x="3355949" y="4425924"/>
                </a:lnTo>
                <a:lnTo>
                  <a:pt x="3354350" y="4415600"/>
                </a:lnTo>
                <a:lnTo>
                  <a:pt x="3352165" y="4403679"/>
                </a:lnTo>
                <a:lnTo>
                  <a:pt x="3356466" y="4395990"/>
                </a:lnTo>
                <a:lnTo>
                  <a:pt x="3362058" y="4392396"/>
                </a:lnTo>
                <a:lnTo>
                  <a:pt x="3362058" y="4395444"/>
                </a:lnTo>
                <a:lnTo>
                  <a:pt x="3368154" y="4395444"/>
                </a:lnTo>
                <a:lnTo>
                  <a:pt x="3371202" y="4392396"/>
                </a:lnTo>
                <a:lnTo>
                  <a:pt x="3377298" y="4392396"/>
                </a:lnTo>
                <a:lnTo>
                  <a:pt x="3377298" y="4395444"/>
                </a:lnTo>
                <a:lnTo>
                  <a:pt x="3377298" y="4389348"/>
                </a:lnTo>
                <a:lnTo>
                  <a:pt x="3380346" y="4386300"/>
                </a:lnTo>
                <a:lnTo>
                  <a:pt x="3383394" y="4380204"/>
                </a:lnTo>
                <a:lnTo>
                  <a:pt x="3386442" y="4380204"/>
                </a:lnTo>
                <a:lnTo>
                  <a:pt x="3389490" y="4377156"/>
                </a:lnTo>
                <a:lnTo>
                  <a:pt x="3395586" y="4380204"/>
                </a:lnTo>
                <a:lnTo>
                  <a:pt x="3401682" y="4380204"/>
                </a:lnTo>
                <a:lnTo>
                  <a:pt x="3404730" y="4383252"/>
                </a:lnTo>
                <a:lnTo>
                  <a:pt x="3410826" y="4401540"/>
                </a:lnTo>
                <a:lnTo>
                  <a:pt x="3413874" y="4398492"/>
                </a:lnTo>
                <a:lnTo>
                  <a:pt x="3407778" y="4389348"/>
                </a:lnTo>
                <a:lnTo>
                  <a:pt x="3404730" y="4380204"/>
                </a:lnTo>
                <a:lnTo>
                  <a:pt x="3404730" y="4377156"/>
                </a:lnTo>
                <a:lnTo>
                  <a:pt x="3407778" y="4377156"/>
                </a:lnTo>
                <a:lnTo>
                  <a:pt x="3410826" y="4380204"/>
                </a:lnTo>
                <a:lnTo>
                  <a:pt x="3416922" y="4380204"/>
                </a:lnTo>
                <a:lnTo>
                  <a:pt x="3419970" y="4377156"/>
                </a:lnTo>
                <a:lnTo>
                  <a:pt x="3419970" y="4380204"/>
                </a:lnTo>
                <a:lnTo>
                  <a:pt x="3416922" y="4380204"/>
                </a:lnTo>
                <a:lnTo>
                  <a:pt x="3416922" y="4377156"/>
                </a:lnTo>
                <a:lnTo>
                  <a:pt x="3413874" y="4377156"/>
                </a:lnTo>
                <a:lnTo>
                  <a:pt x="3416922" y="4377156"/>
                </a:lnTo>
                <a:lnTo>
                  <a:pt x="3413874" y="4377156"/>
                </a:lnTo>
                <a:lnTo>
                  <a:pt x="3413874" y="4374108"/>
                </a:lnTo>
                <a:lnTo>
                  <a:pt x="3407778" y="4374108"/>
                </a:lnTo>
                <a:lnTo>
                  <a:pt x="3407778" y="4371060"/>
                </a:lnTo>
                <a:lnTo>
                  <a:pt x="3404730" y="4371060"/>
                </a:lnTo>
                <a:lnTo>
                  <a:pt x="3407778" y="4374108"/>
                </a:lnTo>
                <a:lnTo>
                  <a:pt x="3401682" y="4374108"/>
                </a:lnTo>
                <a:lnTo>
                  <a:pt x="3401682" y="4371060"/>
                </a:lnTo>
                <a:lnTo>
                  <a:pt x="3398634" y="4371060"/>
                </a:lnTo>
                <a:lnTo>
                  <a:pt x="3398634" y="4377156"/>
                </a:lnTo>
                <a:lnTo>
                  <a:pt x="3398634" y="4374108"/>
                </a:lnTo>
                <a:lnTo>
                  <a:pt x="3392538" y="4374108"/>
                </a:lnTo>
                <a:lnTo>
                  <a:pt x="3392538" y="4377156"/>
                </a:lnTo>
                <a:lnTo>
                  <a:pt x="3389490" y="4377156"/>
                </a:lnTo>
                <a:lnTo>
                  <a:pt x="3389490" y="4374108"/>
                </a:lnTo>
                <a:lnTo>
                  <a:pt x="3383394" y="4374108"/>
                </a:lnTo>
                <a:lnTo>
                  <a:pt x="3383394" y="4371060"/>
                </a:lnTo>
                <a:lnTo>
                  <a:pt x="3380346" y="4371060"/>
                </a:lnTo>
                <a:lnTo>
                  <a:pt x="3380346" y="4374108"/>
                </a:lnTo>
                <a:lnTo>
                  <a:pt x="3383394" y="4374108"/>
                </a:lnTo>
                <a:lnTo>
                  <a:pt x="3377298" y="4374108"/>
                </a:lnTo>
                <a:lnTo>
                  <a:pt x="3374250" y="4371060"/>
                </a:lnTo>
                <a:lnTo>
                  <a:pt x="3374250" y="4368012"/>
                </a:lnTo>
                <a:lnTo>
                  <a:pt x="3368154" y="4368012"/>
                </a:lnTo>
                <a:lnTo>
                  <a:pt x="3368154" y="4364964"/>
                </a:lnTo>
                <a:lnTo>
                  <a:pt x="3362058" y="4364964"/>
                </a:lnTo>
                <a:lnTo>
                  <a:pt x="3362058" y="4361916"/>
                </a:lnTo>
                <a:lnTo>
                  <a:pt x="3358997" y="4361916"/>
                </a:lnTo>
                <a:lnTo>
                  <a:pt x="3358997" y="4352772"/>
                </a:lnTo>
                <a:lnTo>
                  <a:pt x="3365106" y="4352772"/>
                </a:lnTo>
                <a:lnTo>
                  <a:pt x="3365106" y="4349724"/>
                </a:lnTo>
                <a:lnTo>
                  <a:pt x="3368154" y="4349724"/>
                </a:lnTo>
                <a:lnTo>
                  <a:pt x="3368154" y="4346676"/>
                </a:lnTo>
                <a:lnTo>
                  <a:pt x="3368154" y="4349724"/>
                </a:lnTo>
                <a:lnTo>
                  <a:pt x="3374250" y="4349724"/>
                </a:lnTo>
                <a:lnTo>
                  <a:pt x="3374250" y="4346676"/>
                </a:lnTo>
                <a:lnTo>
                  <a:pt x="3377298" y="4346676"/>
                </a:lnTo>
                <a:lnTo>
                  <a:pt x="3377298" y="4343628"/>
                </a:lnTo>
                <a:lnTo>
                  <a:pt x="3371202" y="4343628"/>
                </a:lnTo>
                <a:lnTo>
                  <a:pt x="3371202" y="4346676"/>
                </a:lnTo>
                <a:lnTo>
                  <a:pt x="3365106" y="4346676"/>
                </a:lnTo>
                <a:lnTo>
                  <a:pt x="3365106" y="4343628"/>
                </a:lnTo>
                <a:lnTo>
                  <a:pt x="3358997" y="4343628"/>
                </a:lnTo>
                <a:lnTo>
                  <a:pt x="3358997" y="4346676"/>
                </a:lnTo>
                <a:lnTo>
                  <a:pt x="3355949" y="4346676"/>
                </a:lnTo>
                <a:lnTo>
                  <a:pt x="3355949" y="4349724"/>
                </a:lnTo>
                <a:lnTo>
                  <a:pt x="3352914" y="4349724"/>
                </a:lnTo>
                <a:lnTo>
                  <a:pt x="3349853" y="4346676"/>
                </a:lnTo>
                <a:lnTo>
                  <a:pt x="3349853" y="4340580"/>
                </a:lnTo>
                <a:lnTo>
                  <a:pt x="3343757" y="4340580"/>
                </a:lnTo>
                <a:lnTo>
                  <a:pt x="3343757" y="4337532"/>
                </a:lnTo>
                <a:lnTo>
                  <a:pt x="3340709" y="4337532"/>
                </a:lnTo>
                <a:lnTo>
                  <a:pt x="3340709" y="4340580"/>
                </a:lnTo>
                <a:lnTo>
                  <a:pt x="3328517" y="4340580"/>
                </a:lnTo>
                <a:lnTo>
                  <a:pt x="3328517" y="4346676"/>
                </a:lnTo>
                <a:lnTo>
                  <a:pt x="3325469" y="4346676"/>
                </a:lnTo>
                <a:lnTo>
                  <a:pt x="3325469" y="4349724"/>
                </a:lnTo>
                <a:lnTo>
                  <a:pt x="3322421" y="4349724"/>
                </a:lnTo>
                <a:lnTo>
                  <a:pt x="3322421" y="4337532"/>
                </a:lnTo>
                <a:lnTo>
                  <a:pt x="3325469" y="4334484"/>
                </a:lnTo>
                <a:lnTo>
                  <a:pt x="3331565" y="4334484"/>
                </a:lnTo>
                <a:lnTo>
                  <a:pt x="3328517" y="4334484"/>
                </a:lnTo>
                <a:lnTo>
                  <a:pt x="3331565" y="4334484"/>
                </a:lnTo>
                <a:lnTo>
                  <a:pt x="3328517" y="4334484"/>
                </a:lnTo>
                <a:lnTo>
                  <a:pt x="3328517" y="4328388"/>
                </a:lnTo>
                <a:lnTo>
                  <a:pt x="3322421" y="4328388"/>
                </a:lnTo>
                <a:lnTo>
                  <a:pt x="3319373" y="4325340"/>
                </a:lnTo>
                <a:lnTo>
                  <a:pt x="3310229" y="4325340"/>
                </a:lnTo>
                <a:lnTo>
                  <a:pt x="3310229" y="4328388"/>
                </a:lnTo>
                <a:lnTo>
                  <a:pt x="3310229" y="4325340"/>
                </a:lnTo>
                <a:lnTo>
                  <a:pt x="3304133" y="4325340"/>
                </a:lnTo>
                <a:lnTo>
                  <a:pt x="3304133" y="4328388"/>
                </a:lnTo>
                <a:lnTo>
                  <a:pt x="3291941" y="4328388"/>
                </a:lnTo>
                <a:lnTo>
                  <a:pt x="3294989" y="4328388"/>
                </a:lnTo>
                <a:lnTo>
                  <a:pt x="3291941" y="4331436"/>
                </a:lnTo>
                <a:lnTo>
                  <a:pt x="3291941" y="4328388"/>
                </a:lnTo>
                <a:lnTo>
                  <a:pt x="3285845" y="4328388"/>
                </a:lnTo>
                <a:lnTo>
                  <a:pt x="3285845" y="4331436"/>
                </a:lnTo>
                <a:lnTo>
                  <a:pt x="3279749" y="4331436"/>
                </a:lnTo>
                <a:lnTo>
                  <a:pt x="3273653" y="4334484"/>
                </a:lnTo>
                <a:lnTo>
                  <a:pt x="3267557" y="4334484"/>
                </a:lnTo>
                <a:lnTo>
                  <a:pt x="3258413" y="4343628"/>
                </a:lnTo>
                <a:lnTo>
                  <a:pt x="3258413" y="4346676"/>
                </a:lnTo>
                <a:lnTo>
                  <a:pt x="3249269" y="4355820"/>
                </a:lnTo>
                <a:lnTo>
                  <a:pt x="3246221" y="4364964"/>
                </a:lnTo>
                <a:lnTo>
                  <a:pt x="3246221" y="4377156"/>
                </a:lnTo>
                <a:lnTo>
                  <a:pt x="3252317" y="4377156"/>
                </a:lnTo>
                <a:lnTo>
                  <a:pt x="3252317" y="4380204"/>
                </a:lnTo>
                <a:lnTo>
                  <a:pt x="3259687" y="4383533"/>
                </a:lnTo>
                <a:lnTo>
                  <a:pt x="3269311" y="4381868"/>
                </a:lnTo>
                <a:lnTo>
                  <a:pt x="3279258" y="4379800"/>
                </a:lnTo>
                <a:lnTo>
                  <a:pt x="3287594" y="4381926"/>
                </a:lnTo>
                <a:lnTo>
                  <a:pt x="3288893" y="4386300"/>
                </a:lnTo>
                <a:lnTo>
                  <a:pt x="3294989" y="4386300"/>
                </a:lnTo>
                <a:lnTo>
                  <a:pt x="3294989" y="4389348"/>
                </a:lnTo>
                <a:lnTo>
                  <a:pt x="3298037" y="4395444"/>
                </a:lnTo>
                <a:lnTo>
                  <a:pt x="3298037" y="4401540"/>
                </a:lnTo>
                <a:lnTo>
                  <a:pt x="3301085" y="4407636"/>
                </a:lnTo>
                <a:lnTo>
                  <a:pt x="3310229" y="4416780"/>
                </a:lnTo>
                <a:lnTo>
                  <a:pt x="3310229" y="4425924"/>
                </a:lnTo>
                <a:lnTo>
                  <a:pt x="3307181" y="4425924"/>
                </a:lnTo>
                <a:lnTo>
                  <a:pt x="3307181" y="4435068"/>
                </a:lnTo>
                <a:lnTo>
                  <a:pt x="3304133" y="4435068"/>
                </a:lnTo>
                <a:lnTo>
                  <a:pt x="3301085" y="4444212"/>
                </a:lnTo>
                <a:lnTo>
                  <a:pt x="3298037" y="4444212"/>
                </a:lnTo>
                <a:lnTo>
                  <a:pt x="3291941" y="4453356"/>
                </a:lnTo>
                <a:lnTo>
                  <a:pt x="3279749" y="4459452"/>
                </a:lnTo>
                <a:lnTo>
                  <a:pt x="3279749" y="4462500"/>
                </a:lnTo>
                <a:lnTo>
                  <a:pt x="3264509" y="4468596"/>
                </a:lnTo>
                <a:lnTo>
                  <a:pt x="3258413" y="4468596"/>
                </a:lnTo>
                <a:lnTo>
                  <a:pt x="3249269" y="4474692"/>
                </a:lnTo>
                <a:lnTo>
                  <a:pt x="3230981" y="4499076"/>
                </a:lnTo>
                <a:lnTo>
                  <a:pt x="3224885" y="4505172"/>
                </a:lnTo>
                <a:lnTo>
                  <a:pt x="3221837" y="4505172"/>
                </a:lnTo>
                <a:lnTo>
                  <a:pt x="3209645" y="4511268"/>
                </a:lnTo>
                <a:lnTo>
                  <a:pt x="3209645" y="4514316"/>
                </a:lnTo>
                <a:lnTo>
                  <a:pt x="3197453" y="4517364"/>
                </a:lnTo>
                <a:lnTo>
                  <a:pt x="3191357" y="4520412"/>
                </a:lnTo>
                <a:lnTo>
                  <a:pt x="3185261" y="4520412"/>
                </a:lnTo>
                <a:lnTo>
                  <a:pt x="3182213" y="4523460"/>
                </a:lnTo>
                <a:lnTo>
                  <a:pt x="3179165" y="4523460"/>
                </a:lnTo>
                <a:lnTo>
                  <a:pt x="3179165" y="4526521"/>
                </a:lnTo>
                <a:lnTo>
                  <a:pt x="3176117" y="4526521"/>
                </a:lnTo>
                <a:lnTo>
                  <a:pt x="3176117" y="4529569"/>
                </a:lnTo>
                <a:lnTo>
                  <a:pt x="3173069" y="4532617"/>
                </a:lnTo>
                <a:lnTo>
                  <a:pt x="3173069" y="4535665"/>
                </a:lnTo>
                <a:lnTo>
                  <a:pt x="3170021" y="4538713"/>
                </a:lnTo>
                <a:lnTo>
                  <a:pt x="3170021" y="4541761"/>
                </a:lnTo>
                <a:lnTo>
                  <a:pt x="3166973" y="4544809"/>
                </a:lnTo>
                <a:lnTo>
                  <a:pt x="3166973" y="4547857"/>
                </a:lnTo>
                <a:lnTo>
                  <a:pt x="3170021" y="4550905"/>
                </a:lnTo>
                <a:lnTo>
                  <a:pt x="3170021" y="4553953"/>
                </a:lnTo>
                <a:lnTo>
                  <a:pt x="3173069" y="4553953"/>
                </a:lnTo>
                <a:lnTo>
                  <a:pt x="3173069" y="4560049"/>
                </a:lnTo>
                <a:lnTo>
                  <a:pt x="3176117" y="4560049"/>
                </a:lnTo>
                <a:lnTo>
                  <a:pt x="3176117" y="4569193"/>
                </a:lnTo>
                <a:lnTo>
                  <a:pt x="3173069" y="4569193"/>
                </a:lnTo>
                <a:lnTo>
                  <a:pt x="3166973" y="4575289"/>
                </a:lnTo>
                <a:lnTo>
                  <a:pt x="3163925" y="4575289"/>
                </a:lnTo>
                <a:lnTo>
                  <a:pt x="3163925" y="4578337"/>
                </a:lnTo>
                <a:lnTo>
                  <a:pt x="3160877" y="4578337"/>
                </a:lnTo>
                <a:lnTo>
                  <a:pt x="3160877" y="4584433"/>
                </a:lnTo>
                <a:lnTo>
                  <a:pt x="3154781" y="4584433"/>
                </a:lnTo>
                <a:lnTo>
                  <a:pt x="3154781" y="4593577"/>
                </a:lnTo>
                <a:lnTo>
                  <a:pt x="3151733" y="4593577"/>
                </a:lnTo>
                <a:lnTo>
                  <a:pt x="3151733" y="4596625"/>
                </a:lnTo>
                <a:lnTo>
                  <a:pt x="3148685" y="4596625"/>
                </a:lnTo>
                <a:lnTo>
                  <a:pt x="3148685" y="4599673"/>
                </a:lnTo>
                <a:lnTo>
                  <a:pt x="3145637" y="4599673"/>
                </a:lnTo>
                <a:lnTo>
                  <a:pt x="3145637" y="4602721"/>
                </a:lnTo>
                <a:lnTo>
                  <a:pt x="3142589" y="4602721"/>
                </a:lnTo>
                <a:lnTo>
                  <a:pt x="3142589" y="4605769"/>
                </a:lnTo>
                <a:lnTo>
                  <a:pt x="3139541" y="4605769"/>
                </a:lnTo>
                <a:lnTo>
                  <a:pt x="3139541" y="4608817"/>
                </a:lnTo>
                <a:lnTo>
                  <a:pt x="3136493" y="4608817"/>
                </a:lnTo>
                <a:lnTo>
                  <a:pt x="3136493" y="4617961"/>
                </a:lnTo>
                <a:lnTo>
                  <a:pt x="3139541" y="4617961"/>
                </a:lnTo>
                <a:lnTo>
                  <a:pt x="3139541" y="4627105"/>
                </a:lnTo>
                <a:lnTo>
                  <a:pt x="3142589" y="4630153"/>
                </a:lnTo>
                <a:lnTo>
                  <a:pt x="3142589" y="4636249"/>
                </a:lnTo>
                <a:lnTo>
                  <a:pt x="3145637" y="4636249"/>
                </a:lnTo>
                <a:lnTo>
                  <a:pt x="3145637" y="4639297"/>
                </a:lnTo>
                <a:lnTo>
                  <a:pt x="3139541" y="4639297"/>
                </a:lnTo>
                <a:lnTo>
                  <a:pt x="3139541" y="4642345"/>
                </a:lnTo>
                <a:lnTo>
                  <a:pt x="3136493" y="4642345"/>
                </a:lnTo>
                <a:lnTo>
                  <a:pt x="3133445" y="4645393"/>
                </a:lnTo>
                <a:lnTo>
                  <a:pt x="3130397" y="4645393"/>
                </a:lnTo>
                <a:lnTo>
                  <a:pt x="3130397" y="4648441"/>
                </a:lnTo>
                <a:lnTo>
                  <a:pt x="3127349" y="4648441"/>
                </a:lnTo>
                <a:lnTo>
                  <a:pt x="3127349" y="4651489"/>
                </a:lnTo>
                <a:lnTo>
                  <a:pt x="3124301" y="4651489"/>
                </a:lnTo>
                <a:lnTo>
                  <a:pt x="3124301" y="4654537"/>
                </a:lnTo>
                <a:lnTo>
                  <a:pt x="3121253" y="4657585"/>
                </a:lnTo>
                <a:lnTo>
                  <a:pt x="3118205" y="4657585"/>
                </a:lnTo>
                <a:lnTo>
                  <a:pt x="3118205" y="4660633"/>
                </a:lnTo>
                <a:lnTo>
                  <a:pt x="3115157" y="4660633"/>
                </a:lnTo>
                <a:lnTo>
                  <a:pt x="3115157" y="4657585"/>
                </a:lnTo>
                <a:lnTo>
                  <a:pt x="3106013" y="4657585"/>
                </a:lnTo>
                <a:lnTo>
                  <a:pt x="3106013" y="4654537"/>
                </a:lnTo>
                <a:lnTo>
                  <a:pt x="3109061" y="4654537"/>
                </a:lnTo>
                <a:lnTo>
                  <a:pt x="3109061" y="4657585"/>
                </a:lnTo>
                <a:lnTo>
                  <a:pt x="3112109" y="4657585"/>
                </a:lnTo>
                <a:lnTo>
                  <a:pt x="3115157" y="4654537"/>
                </a:lnTo>
                <a:lnTo>
                  <a:pt x="3118205" y="4654537"/>
                </a:lnTo>
                <a:lnTo>
                  <a:pt x="3115157" y="4654537"/>
                </a:lnTo>
                <a:lnTo>
                  <a:pt x="3115157" y="4657585"/>
                </a:lnTo>
                <a:lnTo>
                  <a:pt x="3118205" y="4657585"/>
                </a:lnTo>
                <a:lnTo>
                  <a:pt x="3118205" y="4654537"/>
                </a:lnTo>
                <a:lnTo>
                  <a:pt x="3118205" y="4657585"/>
                </a:lnTo>
                <a:lnTo>
                  <a:pt x="3118205" y="4654537"/>
                </a:lnTo>
                <a:lnTo>
                  <a:pt x="3121253" y="4654537"/>
                </a:lnTo>
                <a:lnTo>
                  <a:pt x="3121253" y="4651489"/>
                </a:lnTo>
                <a:lnTo>
                  <a:pt x="3118205" y="4651489"/>
                </a:lnTo>
                <a:lnTo>
                  <a:pt x="3118205" y="4648441"/>
                </a:lnTo>
                <a:lnTo>
                  <a:pt x="3121253" y="4648441"/>
                </a:lnTo>
                <a:lnTo>
                  <a:pt x="3121253" y="4636249"/>
                </a:lnTo>
                <a:lnTo>
                  <a:pt x="3118205" y="4633201"/>
                </a:lnTo>
                <a:lnTo>
                  <a:pt x="3115157" y="4633201"/>
                </a:lnTo>
                <a:lnTo>
                  <a:pt x="3115157" y="4630153"/>
                </a:lnTo>
                <a:lnTo>
                  <a:pt x="3112109" y="4630153"/>
                </a:lnTo>
                <a:lnTo>
                  <a:pt x="3112109" y="4627105"/>
                </a:lnTo>
                <a:lnTo>
                  <a:pt x="3109061" y="4627105"/>
                </a:lnTo>
                <a:lnTo>
                  <a:pt x="3106013" y="4630153"/>
                </a:lnTo>
                <a:lnTo>
                  <a:pt x="3102965" y="4630153"/>
                </a:lnTo>
                <a:lnTo>
                  <a:pt x="3099917" y="4633201"/>
                </a:lnTo>
                <a:lnTo>
                  <a:pt x="3096869" y="4633201"/>
                </a:lnTo>
                <a:lnTo>
                  <a:pt x="3096869" y="4630153"/>
                </a:lnTo>
                <a:lnTo>
                  <a:pt x="3090773" y="4627105"/>
                </a:lnTo>
                <a:lnTo>
                  <a:pt x="3090773" y="4630153"/>
                </a:lnTo>
                <a:lnTo>
                  <a:pt x="3087725" y="4630153"/>
                </a:lnTo>
                <a:lnTo>
                  <a:pt x="3087725" y="4633201"/>
                </a:lnTo>
                <a:lnTo>
                  <a:pt x="3081629" y="4633201"/>
                </a:lnTo>
                <a:lnTo>
                  <a:pt x="3081629" y="4636249"/>
                </a:lnTo>
                <a:lnTo>
                  <a:pt x="3078581" y="4636249"/>
                </a:lnTo>
                <a:lnTo>
                  <a:pt x="3078581" y="4639297"/>
                </a:lnTo>
                <a:lnTo>
                  <a:pt x="3075533" y="4642345"/>
                </a:lnTo>
                <a:lnTo>
                  <a:pt x="3075533" y="4648441"/>
                </a:lnTo>
                <a:lnTo>
                  <a:pt x="3060293" y="4648441"/>
                </a:lnTo>
                <a:lnTo>
                  <a:pt x="3060293" y="4645393"/>
                </a:lnTo>
                <a:lnTo>
                  <a:pt x="3057245" y="4645393"/>
                </a:lnTo>
                <a:lnTo>
                  <a:pt x="3057245" y="4648441"/>
                </a:lnTo>
                <a:lnTo>
                  <a:pt x="3054197" y="4648441"/>
                </a:lnTo>
                <a:lnTo>
                  <a:pt x="3054197" y="4645393"/>
                </a:lnTo>
                <a:lnTo>
                  <a:pt x="3054197" y="4648441"/>
                </a:lnTo>
                <a:lnTo>
                  <a:pt x="3051149" y="4645393"/>
                </a:lnTo>
                <a:lnTo>
                  <a:pt x="3051149" y="4648441"/>
                </a:lnTo>
                <a:lnTo>
                  <a:pt x="3051149" y="4645393"/>
                </a:lnTo>
                <a:lnTo>
                  <a:pt x="3042005" y="4645393"/>
                </a:lnTo>
                <a:lnTo>
                  <a:pt x="3042005" y="4648441"/>
                </a:lnTo>
                <a:lnTo>
                  <a:pt x="3035909" y="4648441"/>
                </a:lnTo>
                <a:lnTo>
                  <a:pt x="3035909" y="4645393"/>
                </a:lnTo>
                <a:lnTo>
                  <a:pt x="3032861" y="4645393"/>
                </a:lnTo>
                <a:lnTo>
                  <a:pt x="3032861" y="4648441"/>
                </a:lnTo>
                <a:lnTo>
                  <a:pt x="3029813" y="4651489"/>
                </a:lnTo>
                <a:lnTo>
                  <a:pt x="3029813" y="4648441"/>
                </a:lnTo>
                <a:lnTo>
                  <a:pt x="3026765" y="4645393"/>
                </a:lnTo>
                <a:lnTo>
                  <a:pt x="3026765" y="4639297"/>
                </a:lnTo>
                <a:lnTo>
                  <a:pt x="3023717" y="4639297"/>
                </a:lnTo>
                <a:lnTo>
                  <a:pt x="3023717" y="4636249"/>
                </a:lnTo>
                <a:lnTo>
                  <a:pt x="3020669" y="4633201"/>
                </a:lnTo>
                <a:lnTo>
                  <a:pt x="3020669" y="4630153"/>
                </a:lnTo>
                <a:lnTo>
                  <a:pt x="3017621" y="4630153"/>
                </a:lnTo>
                <a:lnTo>
                  <a:pt x="3017621" y="4627105"/>
                </a:lnTo>
                <a:lnTo>
                  <a:pt x="3005429" y="4627105"/>
                </a:lnTo>
                <a:lnTo>
                  <a:pt x="3002381" y="4630153"/>
                </a:lnTo>
                <a:lnTo>
                  <a:pt x="2999333" y="4630153"/>
                </a:lnTo>
                <a:lnTo>
                  <a:pt x="2996285" y="4633201"/>
                </a:lnTo>
                <a:lnTo>
                  <a:pt x="2993237" y="4633201"/>
                </a:lnTo>
                <a:lnTo>
                  <a:pt x="2993237" y="4639297"/>
                </a:lnTo>
                <a:lnTo>
                  <a:pt x="2990189" y="4639297"/>
                </a:lnTo>
                <a:lnTo>
                  <a:pt x="2990189" y="4642345"/>
                </a:lnTo>
                <a:lnTo>
                  <a:pt x="2987141" y="4642345"/>
                </a:lnTo>
                <a:lnTo>
                  <a:pt x="2987141" y="4645393"/>
                </a:lnTo>
                <a:lnTo>
                  <a:pt x="2984093" y="4645393"/>
                </a:lnTo>
                <a:lnTo>
                  <a:pt x="2981045" y="4648441"/>
                </a:lnTo>
                <a:lnTo>
                  <a:pt x="2977997" y="4648441"/>
                </a:lnTo>
                <a:lnTo>
                  <a:pt x="2974949" y="4651489"/>
                </a:lnTo>
                <a:lnTo>
                  <a:pt x="2968853" y="4651489"/>
                </a:lnTo>
                <a:lnTo>
                  <a:pt x="2968853" y="4654537"/>
                </a:lnTo>
                <a:lnTo>
                  <a:pt x="2962757" y="4654537"/>
                </a:lnTo>
                <a:lnTo>
                  <a:pt x="2962757" y="4651489"/>
                </a:lnTo>
                <a:lnTo>
                  <a:pt x="2956661" y="4651489"/>
                </a:lnTo>
                <a:lnTo>
                  <a:pt x="2956661" y="4648441"/>
                </a:lnTo>
                <a:lnTo>
                  <a:pt x="2953613" y="4648441"/>
                </a:lnTo>
                <a:lnTo>
                  <a:pt x="2953613" y="4645393"/>
                </a:lnTo>
                <a:lnTo>
                  <a:pt x="2950565" y="4645393"/>
                </a:lnTo>
                <a:lnTo>
                  <a:pt x="2950565" y="4642345"/>
                </a:lnTo>
                <a:lnTo>
                  <a:pt x="2947517" y="4642345"/>
                </a:lnTo>
                <a:lnTo>
                  <a:pt x="2947517" y="4639297"/>
                </a:lnTo>
                <a:lnTo>
                  <a:pt x="2944469" y="4639297"/>
                </a:lnTo>
                <a:lnTo>
                  <a:pt x="2944469" y="4636249"/>
                </a:lnTo>
                <a:lnTo>
                  <a:pt x="2941421" y="4636249"/>
                </a:lnTo>
                <a:lnTo>
                  <a:pt x="2941421" y="4630153"/>
                </a:lnTo>
                <a:lnTo>
                  <a:pt x="2938373" y="4627105"/>
                </a:lnTo>
                <a:lnTo>
                  <a:pt x="2938373" y="4621009"/>
                </a:lnTo>
                <a:lnTo>
                  <a:pt x="2932277" y="4614913"/>
                </a:lnTo>
                <a:lnTo>
                  <a:pt x="2932277" y="4611865"/>
                </a:lnTo>
                <a:lnTo>
                  <a:pt x="2929229" y="4608817"/>
                </a:lnTo>
                <a:lnTo>
                  <a:pt x="2929229" y="4605769"/>
                </a:lnTo>
                <a:lnTo>
                  <a:pt x="2926181" y="4605769"/>
                </a:lnTo>
                <a:lnTo>
                  <a:pt x="2926181" y="4602721"/>
                </a:lnTo>
                <a:lnTo>
                  <a:pt x="2923133" y="4599673"/>
                </a:lnTo>
                <a:lnTo>
                  <a:pt x="2920085" y="4599673"/>
                </a:lnTo>
                <a:lnTo>
                  <a:pt x="2920085" y="4596625"/>
                </a:lnTo>
                <a:lnTo>
                  <a:pt x="2910941" y="4596625"/>
                </a:lnTo>
                <a:lnTo>
                  <a:pt x="2910941" y="4593577"/>
                </a:lnTo>
                <a:lnTo>
                  <a:pt x="2904832" y="4593577"/>
                </a:lnTo>
                <a:lnTo>
                  <a:pt x="2904832" y="4590529"/>
                </a:lnTo>
                <a:lnTo>
                  <a:pt x="2901797" y="4590529"/>
                </a:lnTo>
                <a:lnTo>
                  <a:pt x="2901797" y="4587481"/>
                </a:lnTo>
                <a:lnTo>
                  <a:pt x="2898749" y="4587481"/>
                </a:lnTo>
                <a:lnTo>
                  <a:pt x="2898749" y="4584433"/>
                </a:lnTo>
                <a:lnTo>
                  <a:pt x="2895688" y="4581385"/>
                </a:lnTo>
                <a:lnTo>
                  <a:pt x="2895688" y="4575289"/>
                </a:lnTo>
                <a:lnTo>
                  <a:pt x="2898749" y="4575289"/>
                </a:lnTo>
                <a:lnTo>
                  <a:pt x="2898749" y="4557001"/>
                </a:lnTo>
                <a:lnTo>
                  <a:pt x="2901797" y="4557001"/>
                </a:lnTo>
                <a:lnTo>
                  <a:pt x="2901797" y="4550905"/>
                </a:lnTo>
                <a:lnTo>
                  <a:pt x="2898749" y="4550905"/>
                </a:lnTo>
                <a:lnTo>
                  <a:pt x="2898749" y="4544809"/>
                </a:lnTo>
                <a:lnTo>
                  <a:pt x="2886544" y="4544809"/>
                </a:lnTo>
                <a:lnTo>
                  <a:pt x="2886544" y="4541761"/>
                </a:lnTo>
                <a:lnTo>
                  <a:pt x="2883496" y="4541761"/>
                </a:lnTo>
                <a:lnTo>
                  <a:pt x="2878759" y="4537582"/>
                </a:lnTo>
                <a:lnTo>
                  <a:pt x="2875229" y="4532287"/>
                </a:lnTo>
                <a:lnTo>
                  <a:pt x="2874352" y="4526521"/>
                </a:lnTo>
                <a:lnTo>
                  <a:pt x="2874352" y="4523460"/>
                </a:lnTo>
                <a:lnTo>
                  <a:pt x="2880448" y="4523460"/>
                </a:lnTo>
                <a:lnTo>
                  <a:pt x="2883496" y="4520412"/>
                </a:lnTo>
                <a:lnTo>
                  <a:pt x="2883496" y="4517364"/>
                </a:lnTo>
                <a:lnTo>
                  <a:pt x="2880448" y="4517364"/>
                </a:lnTo>
                <a:lnTo>
                  <a:pt x="2877400" y="4514316"/>
                </a:lnTo>
                <a:lnTo>
                  <a:pt x="2874352" y="4514316"/>
                </a:lnTo>
                <a:lnTo>
                  <a:pt x="2874352" y="4505172"/>
                </a:lnTo>
                <a:lnTo>
                  <a:pt x="2877400" y="4499076"/>
                </a:lnTo>
                <a:lnTo>
                  <a:pt x="2874352" y="4496028"/>
                </a:lnTo>
                <a:lnTo>
                  <a:pt x="2874352" y="4492980"/>
                </a:lnTo>
                <a:lnTo>
                  <a:pt x="2868256" y="4489932"/>
                </a:lnTo>
                <a:lnTo>
                  <a:pt x="2865208" y="4486884"/>
                </a:lnTo>
                <a:lnTo>
                  <a:pt x="2865208" y="4480788"/>
                </a:lnTo>
                <a:lnTo>
                  <a:pt x="2853016" y="4480788"/>
                </a:lnTo>
                <a:lnTo>
                  <a:pt x="2853016" y="4477740"/>
                </a:lnTo>
                <a:lnTo>
                  <a:pt x="2849968" y="4477740"/>
                </a:lnTo>
                <a:lnTo>
                  <a:pt x="2849968" y="4474692"/>
                </a:lnTo>
                <a:lnTo>
                  <a:pt x="2856064" y="4474692"/>
                </a:lnTo>
                <a:lnTo>
                  <a:pt x="2856064" y="4471644"/>
                </a:lnTo>
                <a:lnTo>
                  <a:pt x="2859112" y="4471644"/>
                </a:lnTo>
                <a:lnTo>
                  <a:pt x="2859112" y="4468596"/>
                </a:lnTo>
                <a:lnTo>
                  <a:pt x="2862160" y="4468596"/>
                </a:lnTo>
                <a:lnTo>
                  <a:pt x="2862160" y="4462500"/>
                </a:lnTo>
                <a:lnTo>
                  <a:pt x="2859112" y="4459452"/>
                </a:lnTo>
                <a:lnTo>
                  <a:pt x="2859112" y="4450308"/>
                </a:lnTo>
                <a:lnTo>
                  <a:pt x="2862160" y="4450308"/>
                </a:lnTo>
                <a:lnTo>
                  <a:pt x="2865208" y="4447260"/>
                </a:lnTo>
                <a:lnTo>
                  <a:pt x="2868256" y="4447260"/>
                </a:lnTo>
                <a:lnTo>
                  <a:pt x="2868256" y="4444212"/>
                </a:lnTo>
                <a:lnTo>
                  <a:pt x="2871304" y="4444212"/>
                </a:lnTo>
                <a:lnTo>
                  <a:pt x="2871304" y="4447260"/>
                </a:lnTo>
                <a:lnTo>
                  <a:pt x="2871304" y="4444212"/>
                </a:lnTo>
                <a:lnTo>
                  <a:pt x="2874352" y="4444212"/>
                </a:lnTo>
                <a:lnTo>
                  <a:pt x="2877400" y="4441164"/>
                </a:lnTo>
                <a:lnTo>
                  <a:pt x="2877400" y="4438116"/>
                </a:lnTo>
                <a:lnTo>
                  <a:pt x="2880448" y="4438116"/>
                </a:lnTo>
                <a:lnTo>
                  <a:pt x="2880448" y="4435068"/>
                </a:lnTo>
                <a:lnTo>
                  <a:pt x="2877400" y="4435068"/>
                </a:lnTo>
                <a:lnTo>
                  <a:pt x="2871304" y="4428972"/>
                </a:lnTo>
                <a:lnTo>
                  <a:pt x="2868256" y="4428972"/>
                </a:lnTo>
                <a:lnTo>
                  <a:pt x="2868256" y="4425924"/>
                </a:lnTo>
                <a:lnTo>
                  <a:pt x="2874352" y="4425924"/>
                </a:lnTo>
                <a:lnTo>
                  <a:pt x="2874352" y="4428972"/>
                </a:lnTo>
                <a:lnTo>
                  <a:pt x="2874352" y="4419828"/>
                </a:lnTo>
                <a:lnTo>
                  <a:pt x="2877400" y="4419828"/>
                </a:lnTo>
                <a:lnTo>
                  <a:pt x="2877400" y="4416780"/>
                </a:lnTo>
                <a:lnTo>
                  <a:pt x="2871304" y="4416780"/>
                </a:lnTo>
                <a:lnTo>
                  <a:pt x="2871304" y="4410684"/>
                </a:lnTo>
                <a:lnTo>
                  <a:pt x="2874352" y="4407636"/>
                </a:lnTo>
                <a:lnTo>
                  <a:pt x="2874352" y="4395444"/>
                </a:lnTo>
                <a:lnTo>
                  <a:pt x="2868256" y="4395444"/>
                </a:lnTo>
                <a:lnTo>
                  <a:pt x="2868256" y="4392396"/>
                </a:lnTo>
                <a:lnTo>
                  <a:pt x="2865208" y="4389348"/>
                </a:lnTo>
                <a:lnTo>
                  <a:pt x="2865208" y="4383252"/>
                </a:lnTo>
                <a:lnTo>
                  <a:pt x="2862160" y="4383252"/>
                </a:lnTo>
                <a:lnTo>
                  <a:pt x="2862160" y="4386300"/>
                </a:lnTo>
                <a:lnTo>
                  <a:pt x="2856064" y="4386300"/>
                </a:lnTo>
                <a:lnTo>
                  <a:pt x="2856064" y="4380204"/>
                </a:lnTo>
                <a:lnTo>
                  <a:pt x="2856064" y="4383252"/>
                </a:lnTo>
                <a:lnTo>
                  <a:pt x="2849968" y="4383252"/>
                </a:lnTo>
                <a:lnTo>
                  <a:pt x="2849968" y="4374108"/>
                </a:lnTo>
                <a:lnTo>
                  <a:pt x="2843872" y="4374108"/>
                </a:lnTo>
                <a:lnTo>
                  <a:pt x="2843872" y="4371060"/>
                </a:lnTo>
                <a:lnTo>
                  <a:pt x="2840824" y="4371060"/>
                </a:lnTo>
                <a:lnTo>
                  <a:pt x="2840824" y="4374108"/>
                </a:lnTo>
                <a:lnTo>
                  <a:pt x="2837776" y="4374108"/>
                </a:lnTo>
                <a:lnTo>
                  <a:pt x="2837776" y="4371060"/>
                </a:lnTo>
                <a:lnTo>
                  <a:pt x="2834728" y="4371060"/>
                </a:lnTo>
                <a:lnTo>
                  <a:pt x="2834728" y="4364964"/>
                </a:lnTo>
                <a:lnTo>
                  <a:pt x="2834728" y="4368012"/>
                </a:lnTo>
                <a:lnTo>
                  <a:pt x="2834728" y="4364964"/>
                </a:lnTo>
                <a:lnTo>
                  <a:pt x="2831680" y="4364964"/>
                </a:lnTo>
                <a:lnTo>
                  <a:pt x="2834728" y="4364964"/>
                </a:lnTo>
                <a:lnTo>
                  <a:pt x="2831680" y="4364964"/>
                </a:lnTo>
                <a:lnTo>
                  <a:pt x="2831680" y="4358868"/>
                </a:lnTo>
                <a:lnTo>
                  <a:pt x="2828632" y="4358868"/>
                </a:lnTo>
                <a:lnTo>
                  <a:pt x="2828632" y="4355820"/>
                </a:lnTo>
                <a:lnTo>
                  <a:pt x="2831680" y="4355820"/>
                </a:lnTo>
                <a:lnTo>
                  <a:pt x="2831680" y="4346676"/>
                </a:lnTo>
                <a:lnTo>
                  <a:pt x="2825584" y="4346676"/>
                </a:lnTo>
                <a:lnTo>
                  <a:pt x="2825584" y="4343628"/>
                </a:lnTo>
                <a:lnTo>
                  <a:pt x="2828632" y="4343628"/>
                </a:lnTo>
                <a:lnTo>
                  <a:pt x="2828632" y="4340580"/>
                </a:lnTo>
                <a:lnTo>
                  <a:pt x="2822536" y="4340580"/>
                </a:lnTo>
                <a:lnTo>
                  <a:pt x="2822536" y="4337532"/>
                </a:lnTo>
                <a:lnTo>
                  <a:pt x="2825584" y="4337532"/>
                </a:lnTo>
                <a:lnTo>
                  <a:pt x="2819488" y="4337532"/>
                </a:lnTo>
                <a:lnTo>
                  <a:pt x="2822536" y="4334484"/>
                </a:lnTo>
                <a:lnTo>
                  <a:pt x="2822536" y="4331436"/>
                </a:lnTo>
                <a:lnTo>
                  <a:pt x="2816440" y="4331436"/>
                </a:lnTo>
                <a:lnTo>
                  <a:pt x="2816440" y="4328388"/>
                </a:lnTo>
                <a:lnTo>
                  <a:pt x="2813392" y="4328388"/>
                </a:lnTo>
                <a:lnTo>
                  <a:pt x="2813392" y="4319244"/>
                </a:lnTo>
                <a:lnTo>
                  <a:pt x="2810344" y="4316196"/>
                </a:lnTo>
                <a:lnTo>
                  <a:pt x="2810344" y="4310100"/>
                </a:lnTo>
                <a:lnTo>
                  <a:pt x="2804248" y="4310100"/>
                </a:lnTo>
                <a:lnTo>
                  <a:pt x="2804248" y="4300956"/>
                </a:lnTo>
                <a:lnTo>
                  <a:pt x="2801200" y="4300956"/>
                </a:lnTo>
                <a:lnTo>
                  <a:pt x="2801200" y="4294860"/>
                </a:lnTo>
                <a:lnTo>
                  <a:pt x="2798152" y="4294860"/>
                </a:lnTo>
                <a:lnTo>
                  <a:pt x="2798152" y="4291812"/>
                </a:lnTo>
                <a:lnTo>
                  <a:pt x="2795104" y="4291812"/>
                </a:lnTo>
                <a:lnTo>
                  <a:pt x="2795104" y="4279620"/>
                </a:lnTo>
                <a:lnTo>
                  <a:pt x="2798152" y="4279620"/>
                </a:lnTo>
                <a:lnTo>
                  <a:pt x="2798152" y="4282668"/>
                </a:lnTo>
                <a:lnTo>
                  <a:pt x="2801200" y="4282668"/>
                </a:lnTo>
                <a:lnTo>
                  <a:pt x="2801200" y="4270476"/>
                </a:lnTo>
                <a:lnTo>
                  <a:pt x="2804248" y="4270476"/>
                </a:lnTo>
                <a:lnTo>
                  <a:pt x="2801200" y="4270476"/>
                </a:lnTo>
                <a:lnTo>
                  <a:pt x="2801200" y="4264367"/>
                </a:lnTo>
                <a:lnTo>
                  <a:pt x="2798152" y="4264367"/>
                </a:lnTo>
                <a:lnTo>
                  <a:pt x="2798152" y="4258271"/>
                </a:lnTo>
                <a:lnTo>
                  <a:pt x="2801200" y="4258271"/>
                </a:lnTo>
                <a:lnTo>
                  <a:pt x="2801200" y="4255223"/>
                </a:lnTo>
                <a:lnTo>
                  <a:pt x="2798152" y="4255223"/>
                </a:lnTo>
                <a:lnTo>
                  <a:pt x="2798152" y="4243031"/>
                </a:lnTo>
                <a:lnTo>
                  <a:pt x="2795104" y="4243031"/>
                </a:lnTo>
                <a:lnTo>
                  <a:pt x="2795104" y="4246079"/>
                </a:lnTo>
                <a:lnTo>
                  <a:pt x="2792056" y="4246079"/>
                </a:lnTo>
                <a:lnTo>
                  <a:pt x="2792056" y="4243031"/>
                </a:lnTo>
                <a:lnTo>
                  <a:pt x="2795104" y="4243031"/>
                </a:lnTo>
                <a:lnTo>
                  <a:pt x="2795104" y="4239983"/>
                </a:lnTo>
                <a:lnTo>
                  <a:pt x="2792056" y="4239983"/>
                </a:lnTo>
                <a:lnTo>
                  <a:pt x="2792056" y="4233887"/>
                </a:lnTo>
                <a:lnTo>
                  <a:pt x="2795104" y="4233887"/>
                </a:lnTo>
                <a:lnTo>
                  <a:pt x="2795104" y="4224743"/>
                </a:lnTo>
                <a:lnTo>
                  <a:pt x="2792056" y="4224743"/>
                </a:lnTo>
                <a:lnTo>
                  <a:pt x="2792056" y="4215599"/>
                </a:lnTo>
                <a:lnTo>
                  <a:pt x="2789008" y="4215599"/>
                </a:lnTo>
                <a:lnTo>
                  <a:pt x="2789008" y="4209503"/>
                </a:lnTo>
                <a:lnTo>
                  <a:pt x="2789008" y="4212551"/>
                </a:lnTo>
                <a:lnTo>
                  <a:pt x="2782912" y="4212551"/>
                </a:lnTo>
                <a:lnTo>
                  <a:pt x="2785960" y="4212551"/>
                </a:lnTo>
                <a:lnTo>
                  <a:pt x="2785960" y="4209503"/>
                </a:lnTo>
                <a:lnTo>
                  <a:pt x="2782912" y="4209503"/>
                </a:lnTo>
                <a:lnTo>
                  <a:pt x="2782912" y="4203407"/>
                </a:lnTo>
                <a:lnTo>
                  <a:pt x="2779864" y="4200359"/>
                </a:lnTo>
                <a:lnTo>
                  <a:pt x="2776816" y="4200359"/>
                </a:lnTo>
                <a:lnTo>
                  <a:pt x="2776816" y="4197311"/>
                </a:lnTo>
                <a:lnTo>
                  <a:pt x="2770720" y="4197311"/>
                </a:lnTo>
                <a:lnTo>
                  <a:pt x="2770720" y="4194263"/>
                </a:lnTo>
                <a:lnTo>
                  <a:pt x="2767672" y="4194263"/>
                </a:lnTo>
                <a:lnTo>
                  <a:pt x="2764624" y="4197311"/>
                </a:lnTo>
                <a:lnTo>
                  <a:pt x="2761576" y="4197311"/>
                </a:lnTo>
                <a:lnTo>
                  <a:pt x="2761576" y="4194263"/>
                </a:lnTo>
                <a:lnTo>
                  <a:pt x="2764624" y="4191215"/>
                </a:lnTo>
                <a:lnTo>
                  <a:pt x="2761576" y="4191215"/>
                </a:lnTo>
                <a:lnTo>
                  <a:pt x="2761576" y="4182071"/>
                </a:lnTo>
                <a:lnTo>
                  <a:pt x="2755480" y="4182071"/>
                </a:lnTo>
                <a:lnTo>
                  <a:pt x="2758528" y="4179023"/>
                </a:lnTo>
                <a:lnTo>
                  <a:pt x="2758528" y="4175975"/>
                </a:lnTo>
                <a:lnTo>
                  <a:pt x="2755480" y="4175975"/>
                </a:lnTo>
                <a:lnTo>
                  <a:pt x="2755480" y="4172927"/>
                </a:lnTo>
                <a:lnTo>
                  <a:pt x="2752432" y="4172927"/>
                </a:lnTo>
                <a:lnTo>
                  <a:pt x="2752432" y="4175975"/>
                </a:lnTo>
                <a:lnTo>
                  <a:pt x="2746336" y="4175975"/>
                </a:lnTo>
                <a:lnTo>
                  <a:pt x="2746336" y="4169879"/>
                </a:lnTo>
                <a:lnTo>
                  <a:pt x="2743288" y="4169879"/>
                </a:lnTo>
                <a:lnTo>
                  <a:pt x="2743288" y="4166831"/>
                </a:lnTo>
                <a:lnTo>
                  <a:pt x="2737192" y="4166831"/>
                </a:lnTo>
                <a:lnTo>
                  <a:pt x="2737192" y="4169879"/>
                </a:lnTo>
                <a:lnTo>
                  <a:pt x="2737192" y="4166831"/>
                </a:lnTo>
                <a:lnTo>
                  <a:pt x="2734144" y="4166831"/>
                </a:lnTo>
                <a:lnTo>
                  <a:pt x="2737192" y="4166831"/>
                </a:lnTo>
                <a:lnTo>
                  <a:pt x="2737192" y="4160735"/>
                </a:lnTo>
                <a:lnTo>
                  <a:pt x="2740240" y="4160735"/>
                </a:lnTo>
                <a:lnTo>
                  <a:pt x="2740240" y="4157687"/>
                </a:lnTo>
                <a:lnTo>
                  <a:pt x="2737192" y="4157687"/>
                </a:lnTo>
                <a:lnTo>
                  <a:pt x="2737192" y="4154639"/>
                </a:lnTo>
                <a:lnTo>
                  <a:pt x="2734144" y="4154639"/>
                </a:lnTo>
                <a:lnTo>
                  <a:pt x="2734144" y="4151591"/>
                </a:lnTo>
                <a:lnTo>
                  <a:pt x="2731096" y="4151591"/>
                </a:lnTo>
                <a:lnTo>
                  <a:pt x="2731096" y="4154639"/>
                </a:lnTo>
                <a:lnTo>
                  <a:pt x="2725000" y="4154639"/>
                </a:lnTo>
                <a:lnTo>
                  <a:pt x="2728048" y="4154639"/>
                </a:lnTo>
                <a:lnTo>
                  <a:pt x="2728048" y="4151591"/>
                </a:lnTo>
                <a:lnTo>
                  <a:pt x="2721952" y="4151591"/>
                </a:lnTo>
                <a:lnTo>
                  <a:pt x="2721952" y="4145495"/>
                </a:lnTo>
                <a:lnTo>
                  <a:pt x="2718904" y="4145495"/>
                </a:lnTo>
                <a:lnTo>
                  <a:pt x="2718904" y="4148543"/>
                </a:lnTo>
                <a:lnTo>
                  <a:pt x="2718904" y="4145495"/>
                </a:lnTo>
                <a:lnTo>
                  <a:pt x="2712808" y="4145495"/>
                </a:lnTo>
                <a:lnTo>
                  <a:pt x="2709760" y="4148543"/>
                </a:lnTo>
                <a:lnTo>
                  <a:pt x="2706712" y="4148543"/>
                </a:lnTo>
                <a:lnTo>
                  <a:pt x="2706712" y="4151591"/>
                </a:lnTo>
                <a:lnTo>
                  <a:pt x="2700616" y="4151591"/>
                </a:lnTo>
                <a:lnTo>
                  <a:pt x="2700616" y="4148543"/>
                </a:lnTo>
                <a:lnTo>
                  <a:pt x="2706712" y="4148543"/>
                </a:lnTo>
                <a:lnTo>
                  <a:pt x="2706712" y="4145495"/>
                </a:lnTo>
                <a:lnTo>
                  <a:pt x="2709760" y="4145495"/>
                </a:lnTo>
                <a:lnTo>
                  <a:pt x="2709760" y="4142447"/>
                </a:lnTo>
                <a:lnTo>
                  <a:pt x="2703664" y="4142447"/>
                </a:lnTo>
                <a:lnTo>
                  <a:pt x="2703664" y="4136351"/>
                </a:lnTo>
                <a:lnTo>
                  <a:pt x="2694520" y="4136351"/>
                </a:lnTo>
                <a:lnTo>
                  <a:pt x="2694520" y="4139399"/>
                </a:lnTo>
                <a:lnTo>
                  <a:pt x="2688424" y="4139399"/>
                </a:lnTo>
                <a:lnTo>
                  <a:pt x="2688424" y="4142447"/>
                </a:lnTo>
                <a:lnTo>
                  <a:pt x="2688424" y="4139399"/>
                </a:lnTo>
                <a:lnTo>
                  <a:pt x="2685376" y="4139399"/>
                </a:lnTo>
                <a:lnTo>
                  <a:pt x="2688424" y="4136351"/>
                </a:lnTo>
                <a:lnTo>
                  <a:pt x="2694520" y="4136351"/>
                </a:lnTo>
                <a:lnTo>
                  <a:pt x="2694520" y="4133303"/>
                </a:lnTo>
                <a:lnTo>
                  <a:pt x="2691472" y="4133303"/>
                </a:lnTo>
                <a:lnTo>
                  <a:pt x="2691472" y="4130255"/>
                </a:lnTo>
                <a:lnTo>
                  <a:pt x="2694520" y="4130255"/>
                </a:lnTo>
                <a:lnTo>
                  <a:pt x="2694520" y="4127207"/>
                </a:lnTo>
                <a:lnTo>
                  <a:pt x="2691472" y="4127207"/>
                </a:lnTo>
                <a:lnTo>
                  <a:pt x="2691472" y="4130255"/>
                </a:lnTo>
                <a:lnTo>
                  <a:pt x="2688424" y="4130255"/>
                </a:lnTo>
                <a:lnTo>
                  <a:pt x="2688424" y="4133303"/>
                </a:lnTo>
                <a:lnTo>
                  <a:pt x="2685376" y="4133303"/>
                </a:lnTo>
                <a:lnTo>
                  <a:pt x="2685376" y="4127207"/>
                </a:lnTo>
                <a:lnTo>
                  <a:pt x="2691472" y="4127207"/>
                </a:lnTo>
                <a:lnTo>
                  <a:pt x="2691472" y="4124159"/>
                </a:lnTo>
                <a:lnTo>
                  <a:pt x="2685376" y="4124159"/>
                </a:lnTo>
                <a:lnTo>
                  <a:pt x="2685376" y="4121111"/>
                </a:lnTo>
                <a:lnTo>
                  <a:pt x="2682328" y="4121111"/>
                </a:lnTo>
                <a:lnTo>
                  <a:pt x="2685376" y="4121111"/>
                </a:lnTo>
                <a:lnTo>
                  <a:pt x="2685376" y="4115015"/>
                </a:lnTo>
                <a:lnTo>
                  <a:pt x="2682328" y="4115015"/>
                </a:lnTo>
                <a:lnTo>
                  <a:pt x="2685376" y="4115015"/>
                </a:lnTo>
                <a:lnTo>
                  <a:pt x="2685376" y="4108919"/>
                </a:lnTo>
                <a:lnTo>
                  <a:pt x="2682328" y="4111967"/>
                </a:lnTo>
                <a:lnTo>
                  <a:pt x="2682328" y="4115015"/>
                </a:lnTo>
                <a:lnTo>
                  <a:pt x="2676232" y="4115015"/>
                </a:lnTo>
                <a:lnTo>
                  <a:pt x="2676232" y="4118063"/>
                </a:lnTo>
                <a:lnTo>
                  <a:pt x="2670136" y="4118063"/>
                </a:lnTo>
                <a:lnTo>
                  <a:pt x="2673184" y="4118063"/>
                </a:lnTo>
                <a:lnTo>
                  <a:pt x="2673184" y="4115015"/>
                </a:lnTo>
                <a:lnTo>
                  <a:pt x="2670136" y="4115015"/>
                </a:lnTo>
                <a:lnTo>
                  <a:pt x="2670136" y="4108919"/>
                </a:lnTo>
                <a:lnTo>
                  <a:pt x="2664040" y="4108919"/>
                </a:lnTo>
                <a:lnTo>
                  <a:pt x="2664040" y="4105871"/>
                </a:lnTo>
                <a:lnTo>
                  <a:pt x="2670136" y="4105871"/>
                </a:lnTo>
                <a:lnTo>
                  <a:pt x="2670136" y="4102823"/>
                </a:lnTo>
                <a:lnTo>
                  <a:pt x="2667088" y="4102823"/>
                </a:lnTo>
                <a:lnTo>
                  <a:pt x="2667088" y="4099775"/>
                </a:lnTo>
                <a:lnTo>
                  <a:pt x="2670136" y="4099775"/>
                </a:lnTo>
                <a:lnTo>
                  <a:pt x="2667088" y="4099775"/>
                </a:lnTo>
                <a:lnTo>
                  <a:pt x="2667088" y="4096727"/>
                </a:lnTo>
                <a:lnTo>
                  <a:pt x="2670136" y="4093679"/>
                </a:lnTo>
                <a:lnTo>
                  <a:pt x="2670136" y="4090631"/>
                </a:lnTo>
                <a:lnTo>
                  <a:pt x="2660992" y="4090631"/>
                </a:lnTo>
                <a:lnTo>
                  <a:pt x="2660992" y="4087583"/>
                </a:lnTo>
                <a:lnTo>
                  <a:pt x="2657944" y="4087583"/>
                </a:lnTo>
                <a:lnTo>
                  <a:pt x="2657944" y="4081487"/>
                </a:lnTo>
                <a:lnTo>
                  <a:pt x="2660992" y="4081487"/>
                </a:lnTo>
                <a:lnTo>
                  <a:pt x="2660992" y="4078439"/>
                </a:lnTo>
                <a:lnTo>
                  <a:pt x="2657944" y="4078439"/>
                </a:lnTo>
                <a:lnTo>
                  <a:pt x="2657944" y="4072343"/>
                </a:lnTo>
                <a:lnTo>
                  <a:pt x="2654896" y="4072343"/>
                </a:lnTo>
                <a:lnTo>
                  <a:pt x="2654896" y="4069283"/>
                </a:lnTo>
                <a:lnTo>
                  <a:pt x="2651848" y="4069283"/>
                </a:lnTo>
                <a:lnTo>
                  <a:pt x="2651848" y="4066247"/>
                </a:lnTo>
                <a:lnTo>
                  <a:pt x="2651848" y="4069283"/>
                </a:lnTo>
                <a:lnTo>
                  <a:pt x="2636608" y="4069283"/>
                </a:lnTo>
                <a:lnTo>
                  <a:pt x="2636608" y="4066247"/>
                </a:lnTo>
                <a:lnTo>
                  <a:pt x="2624416" y="4066247"/>
                </a:lnTo>
                <a:lnTo>
                  <a:pt x="2624416" y="4063199"/>
                </a:lnTo>
                <a:lnTo>
                  <a:pt x="2621368" y="4063199"/>
                </a:lnTo>
                <a:lnTo>
                  <a:pt x="2621368" y="4060139"/>
                </a:lnTo>
                <a:lnTo>
                  <a:pt x="2618320" y="4060139"/>
                </a:lnTo>
                <a:lnTo>
                  <a:pt x="2621368" y="4057103"/>
                </a:lnTo>
                <a:lnTo>
                  <a:pt x="2621368" y="4060139"/>
                </a:lnTo>
                <a:lnTo>
                  <a:pt x="2624416" y="4060139"/>
                </a:lnTo>
                <a:lnTo>
                  <a:pt x="2624416" y="4063199"/>
                </a:lnTo>
                <a:lnTo>
                  <a:pt x="2627464" y="4063199"/>
                </a:lnTo>
                <a:lnTo>
                  <a:pt x="2627464" y="4060139"/>
                </a:lnTo>
                <a:lnTo>
                  <a:pt x="2630512" y="4060139"/>
                </a:lnTo>
                <a:lnTo>
                  <a:pt x="2630512" y="4063199"/>
                </a:lnTo>
                <a:lnTo>
                  <a:pt x="2636608" y="4063199"/>
                </a:lnTo>
                <a:lnTo>
                  <a:pt x="2636608" y="4054055"/>
                </a:lnTo>
                <a:lnTo>
                  <a:pt x="2633560" y="4054055"/>
                </a:lnTo>
                <a:lnTo>
                  <a:pt x="2633560" y="4047959"/>
                </a:lnTo>
                <a:lnTo>
                  <a:pt x="2618320" y="4047959"/>
                </a:lnTo>
                <a:lnTo>
                  <a:pt x="2618320" y="4038815"/>
                </a:lnTo>
                <a:lnTo>
                  <a:pt x="2627464" y="4038815"/>
                </a:lnTo>
                <a:lnTo>
                  <a:pt x="2627464" y="4041863"/>
                </a:lnTo>
                <a:lnTo>
                  <a:pt x="2630512" y="4041863"/>
                </a:lnTo>
                <a:lnTo>
                  <a:pt x="2630512" y="4038815"/>
                </a:lnTo>
                <a:lnTo>
                  <a:pt x="2639656" y="4038815"/>
                </a:lnTo>
                <a:lnTo>
                  <a:pt x="2639656" y="4032719"/>
                </a:lnTo>
                <a:lnTo>
                  <a:pt x="2642704" y="4032719"/>
                </a:lnTo>
                <a:lnTo>
                  <a:pt x="2642704" y="4026623"/>
                </a:lnTo>
                <a:lnTo>
                  <a:pt x="2636608" y="4026623"/>
                </a:lnTo>
                <a:lnTo>
                  <a:pt x="2636608" y="4035767"/>
                </a:lnTo>
                <a:lnTo>
                  <a:pt x="2630512" y="4035767"/>
                </a:lnTo>
                <a:lnTo>
                  <a:pt x="2630512" y="4032719"/>
                </a:lnTo>
                <a:lnTo>
                  <a:pt x="2633560" y="4032719"/>
                </a:lnTo>
                <a:lnTo>
                  <a:pt x="2633560" y="4026623"/>
                </a:lnTo>
                <a:lnTo>
                  <a:pt x="2627464" y="4026623"/>
                </a:lnTo>
                <a:lnTo>
                  <a:pt x="2627464" y="4029671"/>
                </a:lnTo>
                <a:lnTo>
                  <a:pt x="2618320" y="4029671"/>
                </a:lnTo>
                <a:lnTo>
                  <a:pt x="2618320" y="4032719"/>
                </a:lnTo>
                <a:lnTo>
                  <a:pt x="2612224" y="4032719"/>
                </a:lnTo>
                <a:lnTo>
                  <a:pt x="2612224" y="4026623"/>
                </a:lnTo>
                <a:lnTo>
                  <a:pt x="2615272" y="4026623"/>
                </a:lnTo>
                <a:lnTo>
                  <a:pt x="2615272" y="4020515"/>
                </a:lnTo>
                <a:lnTo>
                  <a:pt x="2612224" y="4020515"/>
                </a:lnTo>
                <a:lnTo>
                  <a:pt x="2612224" y="4017479"/>
                </a:lnTo>
                <a:lnTo>
                  <a:pt x="2609176" y="4014419"/>
                </a:lnTo>
                <a:lnTo>
                  <a:pt x="2612224" y="4014419"/>
                </a:lnTo>
                <a:lnTo>
                  <a:pt x="2612224" y="4011371"/>
                </a:lnTo>
                <a:lnTo>
                  <a:pt x="2606128" y="4011371"/>
                </a:lnTo>
                <a:lnTo>
                  <a:pt x="2606128" y="4008323"/>
                </a:lnTo>
                <a:lnTo>
                  <a:pt x="2603080" y="4008323"/>
                </a:lnTo>
                <a:lnTo>
                  <a:pt x="2603080" y="4002227"/>
                </a:lnTo>
                <a:lnTo>
                  <a:pt x="2600032" y="4002227"/>
                </a:lnTo>
                <a:lnTo>
                  <a:pt x="2606128" y="4002227"/>
                </a:lnTo>
                <a:lnTo>
                  <a:pt x="2606128" y="4005275"/>
                </a:lnTo>
                <a:lnTo>
                  <a:pt x="2609176" y="4005275"/>
                </a:lnTo>
                <a:lnTo>
                  <a:pt x="2612224" y="4002227"/>
                </a:lnTo>
                <a:lnTo>
                  <a:pt x="2612224" y="3999166"/>
                </a:lnTo>
                <a:lnTo>
                  <a:pt x="2609176" y="3999166"/>
                </a:lnTo>
                <a:lnTo>
                  <a:pt x="2609176" y="4002227"/>
                </a:lnTo>
                <a:lnTo>
                  <a:pt x="2606128" y="4002227"/>
                </a:lnTo>
                <a:lnTo>
                  <a:pt x="2606128" y="3993083"/>
                </a:lnTo>
                <a:lnTo>
                  <a:pt x="2596984" y="3993083"/>
                </a:lnTo>
                <a:lnTo>
                  <a:pt x="2596984" y="3990022"/>
                </a:lnTo>
                <a:lnTo>
                  <a:pt x="2593936" y="3986987"/>
                </a:lnTo>
                <a:lnTo>
                  <a:pt x="2593936" y="3983939"/>
                </a:lnTo>
                <a:lnTo>
                  <a:pt x="2603080" y="3983939"/>
                </a:lnTo>
                <a:lnTo>
                  <a:pt x="2603080" y="3980878"/>
                </a:lnTo>
                <a:lnTo>
                  <a:pt x="2600032" y="3977843"/>
                </a:lnTo>
                <a:lnTo>
                  <a:pt x="2596984" y="3977843"/>
                </a:lnTo>
                <a:lnTo>
                  <a:pt x="2593936" y="3974795"/>
                </a:lnTo>
                <a:lnTo>
                  <a:pt x="2590888" y="3974795"/>
                </a:lnTo>
                <a:lnTo>
                  <a:pt x="2590888" y="3971734"/>
                </a:lnTo>
                <a:lnTo>
                  <a:pt x="2600032" y="3971734"/>
                </a:lnTo>
                <a:lnTo>
                  <a:pt x="2600032" y="3968699"/>
                </a:lnTo>
                <a:lnTo>
                  <a:pt x="2603080" y="3968699"/>
                </a:lnTo>
                <a:lnTo>
                  <a:pt x="2603080" y="3965651"/>
                </a:lnTo>
                <a:lnTo>
                  <a:pt x="2593936" y="3965651"/>
                </a:lnTo>
                <a:lnTo>
                  <a:pt x="2593936" y="3968699"/>
                </a:lnTo>
                <a:lnTo>
                  <a:pt x="2590888" y="3968699"/>
                </a:lnTo>
                <a:lnTo>
                  <a:pt x="2590888" y="3950411"/>
                </a:lnTo>
                <a:lnTo>
                  <a:pt x="2593936" y="3950411"/>
                </a:lnTo>
                <a:lnTo>
                  <a:pt x="2593936" y="3947363"/>
                </a:lnTo>
                <a:lnTo>
                  <a:pt x="2587840" y="3947363"/>
                </a:lnTo>
                <a:lnTo>
                  <a:pt x="2587840" y="3950411"/>
                </a:lnTo>
                <a:lnTo>
                  <a:pt x="2581744" y="3950411"/>
                </a:lnTo>
                <a:lnTo>
                  <a:pt x="2581744" y="3953459"/>
                </a:lnTo>
                <a:lnTo>
                  <a:pt x="2578696" y="3953459"/>
                </a:lnTo>
                <a:lnTo>
                  <a:pt x="2578696" y="3944315"/>
                </a:lnTo>
                <a:lnTo>
                  <a:pt x="2587840" y="3944315"/>
                </a:lnTo>
                <a:lnTo>
                  <a:pt x="2590888" y="3941267"/>
                </a:lnTo>
                <a:lnTo>
                  <a:pt x="2590888" y="3935171"/>
                </a:lnTo>
                <a:lnTo>
                  <a:pt x="2593936" y="3935171"/>
                </a:lnTo>
                <a:lnTo>
                  <a:pt x="2593936" y="3926014"/>
                </a:lnTo>
                <a:lnTo>
                  <a:pt x="2600032" y="3919931"/>
                </a:lnTo>
                <a:lnTo>
                  <a:pt x="2603080" y="3919931"/>
                </a:lnTo>
                <a:lnTo>
                  <a:pt x="2603080" y="3916870"/>
                </a:lnTo>
                <a:lnTo>
                  <a:pt x="2600032" y="3916870"/>
                </a:lnTo>
                <a:lnTo>
                  <a:pt x="2600032" y="3913822"/>
                </a:lnTo>
                <a:lnTo>
                  <a:pt x="2596984" y="3916870"/>
                </a:lnTo>
                <a:lnTo>
                  <a:pt x="2587840" y="3916870"/>
                </a:lnTo>
                <a:lnTo>
                  <a:pt x="2587840" y="3907726"/>
                </a:lnTo>
                <a:lnTo>
                  <a:pt x="2590888" y="3907726"/>
                </a:lnTo>
                <a:lnTo>
                  <a:pt x="2593936" y="3904678"/>
                </a:lnTo>
                <a:lnTo>
                  <a:pt x="2587840" y="3904678"/>
                </a:lnTo>
                <a:lnTo>
                  <a:pt x="2584792" y="3907726"/>
                </a:lnTo>
                <a:lnTo>
                  <a:pt x="2584792" y="3901643"/>
                </a:lnTo>
                <a:lnTo>
                  <a:pt x="2587840" y="3901643"/>
                </a:lnTo>
                <a:lnTo>
                  <a:pt x="2587840" y="3898582"/>
                </a:lnTo>
                <a:lnTo>
                  <a:pt x="2578696" y="3898582"/>
                </a:lnTo>
                <a:lnTo>
                  <a:pt x="2578696" y="3892499"/>
                </a:lnTo>
                <a:lnTo>
                  <a:pt x="2575648" y="3889451"/>
                </a:lnTo>
                <a:lnTo>
                  <a:pt x="2575648" y="3886390"/>
                </a:lnTo>
                <a:lnTo>
                  <a:pt x="2569552" y="3886390"/>
                </a:lnTo>
                <a:lnTo>
                  <a:pt x="2569552" y="3892499"/>
                </a:lnTo>
                <a:lnTo>
                  <a:pt x="2566504" y="3892499"/>
                </a:lnTo>
                <a:lnTo>
                  <a:pt x="2566504" y="3895534"/>
                </a:lnTo>
                <a:lnTo>
                  <a:pt x="2563456" y="3895534"/>
                </a:lnTo>
                <a:lnTo>
                  <a:pt x="2563456" y="3880294"/>
                </a:lnTo>
                <a:lnTo>
                  <a:pt x="2560408" y="3880294"/>
                </a:lnTo>
                <a:lnTo>
                  <a:pt x="2557360" y="3883355"/>
                </a:lnTo>
                <a:lnTo>
                  <a:pt x="2554312" y="3883355"/>
                </a:lnTo>
                <a:lnTo>
                  <a:pt x="2554312" y="3880294"/>
                </a:lnTo>
                <a:lnTo>
                  <a:pt x="2551264" y="3880294"/>
                </a:lnTo>
                <a:lnTo>
                  <a:pt x="2551264" y="3883355"/>
                </a:lnTo>
                <a:lnTo>
                  <a:pt x="2551264" y="3880294"/>
                </a:lnTo>
                <a:lnTo>
                  <a:pt x="2548216" y="3880294"/>
                </a:lnTo>
                <a:lnTo>
                  <a:pt x="2548216" y="3874211"/>
                </a:lnTo>
                <a:lnTo>
                  <a:pt x="2551264" y="3874211"/>
                </a:lnTo>
                <a:lnTo>
                  <a:pt x="2554312" y="3877246"/>
                </a:lnTo>
                <a:lnTo>
                  <a:pt x="2560408" y="3877246"/>
                </a:lnTo>
                <a:lnTo>
                  <a:pt x="2560408" y="3871163"/>
                </a:lnTo>
                <a:lnTo>
                  <a:pt x="2563456" y="3871163"/>
                </a:lnTo>
                <a:lnTo>
                  <a:pt x="2563456" y="3868102"/>
                </a:lnTo>
                <a:lnTo>
                  <a:pt x="2566504" y="3868102"/>
                </a:lnTo>
                <a:lnTo>
                  <a:pt x="2566504" y="3858958"/>
                </a:lnTo>
                <a:lnTo>
                  <a:pt x="2563456" y="3858958"/>
                </a:lnTo>
                <a:lnTo>
                  <a:pt x="2563456" y="3862019"/>
                </a:lnTo>
                <a:lnTo>
                  <a:pt x="2560408" y="3862019"/>
                </a:lnTo>
                <a:lnTo>
                  <a:pt x="2560408" y="3868102"/>
                </a:lnTo>
                <a:lnTo>
                  <a:pt x="2554312" y="3868102"/>
                </a:lnTo>
                <a:lnTo>
                  <a:pt x="2554312" y="3862019"/>
                </a:lnTo>
                <a:lnTo>
                  <a:pt x="2557360" y="3862019"/>
                </a:lnTo>
                <a:lnTo>
                  <a:pt x="2557360" y="3858958"/>
                </a:lnTo>
                <a:lnTo>
                  <a:pt x="2560408" y="3858958"/>
                </a:lnTo>
                <a:lnTo>
                  <a:pt x="2560408" y="3855910"/>
                </a:lnTo>
                <a:lnTo>
                  <a:pt x="2566504" y="3855910"/>
                </a:lnTo>
                <a:lnTo>
                  <a:pt x="2566504" y="3849814"/>
                </a:lnTo>
                <a:lnTo>
                  <a:pt x="2563456" y="3849814"/>
                </a:lnTo>
                <a:lnTo>
                  <a:pt x="2563456" y="3852875"/>
                </a:lnTo>
                <a:lnTo>
                  <a:pt x="2560408" y="3849814"/>
                </a:lnTo>
                <a:lnTo>
                  <a:pt x="2560408" y="3846766"/>
                </a:lnTo>
                <a:lnTo>
                  <a:pt x="2566504" y="3840670"/>
                </a:lnTo>
                <a:lnTo>
                  <a:pt x="2566504" y="3834587"/>
                </a:lnTo>
                <a:lnTo>
                  <a:pt x="2563456" y="3837622"/>
                </a:lnTo>
                <a:lnTo>
                  <a:pt x="2560408" y="3837622"/>
                </a:lnTo>
                <a:lnTo>
                  <a:pt x="2560408" y="3840670"/>
                </a:lnTo>
                <a:lnTo>
                  <a:pt x="2560408" y="3837622"/>
                </a:lnTo>
                <a:lnTo>
                  <a:pt x="2554312" y="3837622"/>
                </a:lnTo>
                <a:lnTo>
                  <a:pt x="2554312" y="3831526"/>
                </a:lnTo>
                <a:lnTo>
                  <a:pt x="2569552" y="3831526"/>
                </a:lnTo>
                <a:lnTo>
                  <a:pt x="2569552" y="3828478"/>
                </a:lnTo>
                <a:lnTo>
                  <a:pt x="2566504" y="3828478"/>
                </a:lnTo>
                <a:lnTo>
                  <a:pt x="2566504" y="3819334"/>
                </a:lnTo>
                <a:lnTo>
                  <a:pt x="2569552" y="3819334"/>
                </a:lnTo>
                <a:lnTo>
                  <a:pt x="2569552" y="3816286"/>
                </a:lnTo>
                <a:lnTo>
                  <a:pt x="2566504" y="3816286"/>
                </a:lnTo>
                <a:lnTo>
                  <a:pt x="2566504" y="3810190"/>
                </a:lnTo>
                <a:lnTo>
                  <a:pt x="2560408" y="3810190"/>
                </a:lnTo>
                <a:lnTo>
                  <a:pt x="2560408" y="3813251"/>
                </a:lnTo>
                <a:lnTo>
                  <a:pt x="2557360" y="3813251"/>
                </a:lnTo>
                <a:lnTo>
                  <a:pt x="2554312" y="3810190"/>
                </a:lnTo>
                <a:lnTo>
                  <a:pt x="2554312" y="3804094"/>
                </a:lnTo>
                <a:lnTo>
                  <a:pt x="2557360" y="3804094"/>
                </a:lnTo>
                <a:lnTo>
                  <a:pt x="2563456" y="3797998"/>
                </a:lnTo>
                <a:lnTo>
                  <a:pt x="2560408" y="3797998"/>
                </a:lnTo>
                <a:lnTo>
                  <a:pt x="2560408" y="3785806"/>
                </a:lnTo>
                <a:lnTo>
                  <a:pt x="2557360" y="3785806"/>
                </a:lnTo>
                <a:lnTo>
                  <a:pt x="2557360" y="3782758"/>
                </a:lnTo>
                <a:lnTo>
                  <a:pt x="2563456" y="3782758"/>
                </a:lnTo>
                <a:lnTo>
                  <a:pt x="2563456" y="3788854"/>
                </a:lnTo>
                <a:lnTo>
                  <a:pt x="2566504" y="3788854"/>
                </a:lnTo>
                <a:lnTo>
                  <a:pt x="2566504" y="3791902"/>
                </a:lnTo>
                <a:lnTo>
                  <a:pt x="2575648" y="3791902"/>
                </a:lnTo>
                <a:lnTo>
                  <a:pt x="2575648" y="3782758"/>
                </a:lnTo>
                <a:lnTo>
                  <a:pt x="2572600" y="3782758"/>
                </a:lnTo>
                <a:lnTo>
                  <a:pt x="2572600" y="3779710"/>
                </a:lnTo>
                <a:lnTo>
                  <a:pt x="2575648" y="3779710"/>
                </a:lnTo>
                <a:lnTo>
                  <a:pt x="2575648" y="3776662"/>
                </a:lnTo>
                <a:lnTo>
                  <a:pt x="2578696" y="3776662"/>
                </a:lnTo>
                <a:lnTo>
                  <a:pt x="2578696" y="3773614"/>
                </a:lnTo>
                <a:lnTo>
                  <a:pt x="2581744" y="3773614"/>
                </a:lnTo>
                <a:lnTo>
                  <a:pt x="2581744" y="3770566"/>
                </a:lnTo>
                <a:lnTo>
                  <a:pt x="2572600" y="3770566"/>
                </a:lnTo>
                <a:lnTo>
                  <a:pt x="2572600" y="3773614"/>
                </a:lnTo>
                <a:lnTo>
                  <a:pt x="2566504" y="3773614"/>
                </a:lnTo>
                <a:lnTo>
                  <a:pt x="2566504" y="3767518"/>
                </a:lnTo>
                <a:lnTo>
                  <a:pt x="2578696" y="3767518"/>
                </a:lnTo>
                <a:lnTo>
                  <a:pt x="2578696" y="3761422"/>
                </a:lnTo>
                <a:lnTo>
                  <a:pt x="2575648" y="3761422"/>
                </a:lnTo>
                <a:lnTo>
                  <a:pt x="2575648" y="3764470"/>
                </a:lnTo>
                <a:lnTo>
                  <a:pt x="2566504" y="3764470"/>
                </a:lnTo>
                <a:lnTo>
                  <a:pt x="2566504" y="3758374"/>
                </a:lnTo>
                <a:lnTo>
                  <a:pt x="2569552" y="3758374"/>
                </a:lnTo>
                <a:lnTo>
                  <a:pt x="2569552" y="3755313"/>
                </a:lnTo>
                <a:lnTo>
                  <a:pt x="2575648" y="3755313"/>
                </a:lnTo>
                <a:lnTo>
                  <a:pt x="2575648" y="3758374"/>
                </a:lnTo>
                <a:lnTo>
                  <a:pt x="2581744" y="3758374"/>
                </a:lnTo>
                <a:lnTo>
                  <a:pt x="2581744" y="3755313"/>
                </a:lnTo>
                <a:lnTo>
                  <a:pt x="2593936" y="3755313"/>
                </a:lnTo>
                <a:lnTo>
                  <a:pt x="2593936" y="3752265"/>
                </a:lnTo>
                <a:lnTo>
                  <a:pt x="2590888" y="3749217"/>
                </a:lnTo>
                <a:lnTo>
                  <a:pt x="2587840" y="3749217"/>
                </a:lnTo>
                <a:lnTo>
                  <a:pt x="2581744" y="3755313"/>
                </a:lnTo>
                <a:lnTo>
                  <a:pt x="2575648" y="3755313"/>
                </a:lnTo>
                <a:lnTo>
                  <a:pt x="2575648" y="3752265"/>
                </a:lnTo>
                <a:lnTo>
                  <a:pt x="2578696" y="3752265"/>
                </a:lnTo>
                <a:lnTo>
                  <a:pt x="2578696" y="3749217"/>
                </a:lnTo>
                <a:lnTo>
                  <a:pt x="2581744" y="3749217"/>
                </a:lnTo>
                <a:lnTo>
                  <a:pt x="2581744" y="3733977"/>
                </a:lnTo>
                <a:lnTo>
                  <a:pt x="2584792" y="3733977"/>
                </a:lnTo>
                <a:lnTo>
                  <a:pt x="2584792" y="3724833"/>
                </a:lnTo>
                <a:lnTo>
                  <a:pt x="2581744" y="3727881"/>
                </a:lnTo>
                <a:lnTo>
                  <a:pt x="2578696" y="3727881"/>
                </a:lnTo>
                <a:lnTo>
                  <a:pt x="2578696" y="3730929"/>
                </a:lnTo>
                <a:lnTo>
                  <a:pt x="2575648" y="3730929"/>
                </a:lnTo>
                <a:lnTo>
                  <a:pt x="2575648" y="3733977"/>
                </a:lnTo>
                <a:lnTo>
                  <a:pt x="2572600" y="3733977"/>
                </a:lnTo>
                <a:lnTo>
                  <a:pt x="2572600" y="3730929"/>
                </a:lnTo>
                <a:lnTo>
                  <a:pt x="2569552" y="3730929"/>
                </a:lnTo>
                <a:lnTo>
                  <a:pt x="2569552" y="3724833"/>
                </a:lnTo>
                <a:lnTo>
                  <a:pt x="2578696" y="3724833"/>
                </a:lnTo>
                <a:lnTo>
                  <a:pt x="2581744" y="3721785"/>
                </a:lnTo>
                <a:lnTo>
                  <a:pt x="2578696" y="3721785"/>
                </a:lnTo>
                <a:lnTo>
                  <a:pt x="2578696" y="3718737"/>
                </a:lnTo>
                <a:lnTo>
                  <a:pt x="2575648" y="3718737"/>
                </a:lnTo>
                <a:lnTo>
                  <a:pt x="2572600" y="3715689"/>
                </a:lnTo>
                <a:lnTo>
                  <a:pt x="2572600" y="3712641"/>
                </a:lnTo>
                <a:lnTo>
                  <a:pt x="2569552" y="3712641"/>
                </a:lnTo>
                <a:lnTo>
                  <a:pt x="2569552" y="3706545"/>
                </a:lnTo>
                <a:lnTo>
                  <a:pt x="2566504" y="3706545"/>
                </a:lnTo>
                <a:lnTo>
                  <a:pt x="2566504" y="3700449"/>
                </a:lnTo>
                <a:lnTo>
                  <a:pt x="2569552" y="3700449"/>
                </a:lnTo>
                <a:lnTo>
                  <a:pt x="2569552" y="3706545"/>
                </a:lnTo>
                <a:lnTo>
                  <a:pt x="2575648" y="3706545"/>
                </a:lnTo>
                <a:lnTo>
                  <a:pt x="2575648" y="3700449"/>
                </a:lnTo>
                <a:lnTo>
                  <a:pt x="2578696" y="3697401"/>
                </a:lnTo>
                <a:lnTo>
                  <a:pt x="2575648" y="3697401"/>
                </a:lnTo>
                <a:lnTo>
                  <a:pt x="2575648" y="3691305"/>
                </a:lnTo>
                <a:lnTo>
                  <a:pt x="2572600" y="3688257"/>
                </a:lnTo>
                <a:lnTo>
                  <a:pt x="2572600" y="3682161"/>
                </a:lnTo>
                <a:lnTo>
                  <a:pt x="2578696" y="3682161"/>
                </a:lnTo>
                <a:lnTo>
                  <a:pt x="2578696" y="3685209"/>
                </a:lnTo>
                <a:lnTo>
                  <a:pt x="2584792" y="3685209"/>
                </a:lnTo>
                <a:lnTo>
                  <a:pt x="2584792" y="3682161"/>
                </a:lnTo>
                <a:lnTo>
                  <a:pt x="2587840" y="3682161"/>
                </a:lnTo>
                <a:lnTo>
                  <a:pt x="2587840" y="3673017"/>
                </a:lnTo>
                <a:lnTo>
                  <a:pt x="2584792" y="3673017"/>
                </a:lnTo>
                <a:lnTo>
                  <a:pt x="2584792" y="3663873"/>
                </a:lnTo>
                <a:lnTo>
                  <a:pt x="2587840" y="3663873"/>
                </a:lnTo>
                <a:lnTo>
                  <a:pt x="2587840" y="3660825"/>
                </a:lnTo>
                <a:lnTo>
                  <a:pt x="2593936" y="3660825"/>
                </a:lnTo>
                <a:lnTo>
                  <a:pt x="2596984" y="3663873"/>
                </a:lnTo>
                <a:lnTo>
                  <a:pt x="2596984" y="3673017"/>
                </a:lnTo>
                <a:lnTo>
                  <a:pt x="2603080" y="3673017"/>
                </a:lnTo>
                <a:lnTo>
                  <a:pt x="2603080" y="3669969"/>
                </a:lnTo>
                <a:lnTo>
                  <a:pt x="2609176" y="3669969"/>
                </a:lnTo>
                <a:lnTo>
                  <a:pt x="2609176" y="3666921"/>
                </a:lnTo>
                <a:lnTo>
                  <a:pt x="2612224" y="3666921"/>
                </a:lnTo>
                <a:lnTo>
                  <a:pt x="2612224" y="3660825"/>
                </a:lnTo>
                <a:lnTo>
                  <a:pt x="2609176" y="3660825"/>
                </a:lnTo>
                <a:lnTo>
                  <a:pt x="2609176" y="3663873"/>
                </a:lnTo>
                <a:lnTo>
                  <a:pt x="2606128" y="3663873"/>
                </a:lnTo>
                <a:lnTo>
                  <a:pt x="2606128" y="3666921"/>
                </a:lnTo>
                <a:lnTo>
                  <a:pt x="2603080" y="3666921"/>
                </a:lnTo>
                <a:lnTo>
                  <a:pt x="2603080" y="3657777"/>
                </a:lnTo>
                <a:lnTo>
                  <a:pt x="2600032" y="3657777"/>
                </a:lnTo>
                <a:lnTo>
                  <a:pt x="2600032" y="3654729"/>
                </a:lnTo>
                <a:lnTo>
                  <a:pt x="2596984" y="3654729"/>
                </a:lnTo>
                <a:lnTo>
                  <a:pt x="2596984" y="3651681"/>
                </a:lnTo>
                <a:lnTo>
                  <a:pt x="2593936" y="3651681"/>
                </a:lnTo>
                <a:lnTo>
                  <a:pt x="2593936" y="3645585"/>
                </a:lnTo>
                <a:lnTo>
                  <a:pt x="2593936" y="3648633"/>
                </a:lnTo>
                <a:lnTo>
                  <a:pt x="2596984" y="3648633"/>
                </a:lnTo>
                <a:lnTo>
                  <a:pt x="2596984" y="3651681"/>
                </a:lnTo>
                <a:lnTo>
                  <a:pt x="2606128" y="3651681"/>
                </a:lnTo>
                <a:lnTo>
                  <a:pt x="2606128" y="3648633"/>
                </a:lnTo>
                <a:lnTo>
                  <a:pt x="2609176" y="3648633"/>
                </a:lnTo>
                <a:lnTo>
                  <a:pt x="2609176" y="3639489"/>
                </a:lnTo>
                <a:lnTo>
                  <a:pt x="2612224" y="3639489"/>
                </a:lnTo>
                <a:lnTo>
                  <a:pt x="2612224" y="3636441"/>
                </a:lnTo>
                <a:lnTo>
                  <a:pt x="2615272" y="3636441"/>
                </a:lnTo>
                <a:lnTo>
                  <a:pt x="2615272" y="3633393"/>
                </a:lnTo>
                <a:lnTo>
                  <a:pt x="2618320" y="3633393"/>
                </a:lnTo>
                <a:lnTo>
                  <a:pt x="2618320" y="3630345"/>
                </a:lnTo>
                <a:lnTo>
                  <a:pt x="2615272" y="3630345"/>
                </a:lnTo>
                <a:lnTo>
                  <a:pt x="2615272" y="3618153"/>
                </a:lnTo>
                <a:lnTo>
                  <a:pt x="2621368" y="3618153"/>
                </a:lnTo>
                <a:lnTo>
                  <a:pt x="2618320" y="3621201"/>
                </a:lnTo>
                <a:lnTo>
                  <a:pt x="2618320" y="3624249"/>
                </a:lnTo>
                <a:lnTo>
                  <a:pt x="2621368" y="3624249"/>
                </a:lnTo>
                <a:lnTo>
                  <a:pt x="2621368" y="3621201"/>
                </a:lnTo>
                <a:lnTo>
                  <a:pt x="2624416" y="3621201"/>
                </a:lnTo>
                <a:lnTo>
                  <a:pt x="2624416" y="3618153"/>
                </a:lnTo>
                <a:lnTo>
                  <a:pt x="2627464" y="3618153"/>
                </a:lnTo>
                <a:lnTo>
                  <a:pt x="2627464" y="3621201"/>
                </a:lnTo>
                <a:lnTo>
                  <a:pt x="2630512" y="3621201"/>
                </a:lnTo>
                <a:lnTo>
                  <a:pt x="2630512" y="3624249"/>
                </a:lnTo>
                <a:lnTo>
                  <a:pt x="2633560" y="3624249"/>
                </a:lnTo>
                <a:lnTo>
                  <a:pt x="2633560" y="3627297"/>
                </a:lnTo>
                <a:lnTo>
                  <a:pt x="2633560" y="3624249"/>
                </a:lnTo>
                <a:lnTo>
                  <a:pt x="2639656" y="3624249"/>
                </a:lnTo>
                <a:lnTo>
                  <a:pt x="2639656" y="3618153"/>
                </a:lnTo>
                <a:lnTo>
                  <a:pt x="2633560" y="3618153"/>
                </a:lnTo>
                <a:lnTo>
                  <a:pt x="2633560" y="3615105"/>
                </a:lnTo>
                <a:lnTo>
                  <a:pt x="2630512" y="3615105"/>
                </a:lnTo>
                <a:lnTo>
                  <a:pt x="2630512" y="3612057"/>
                </a:lnTo>
                <a:lnTo>
                  <a:pt x="2633560" y="3612057"/>
                </a:lnTo>
                <a:lnTo>
                  <a:pt x="2633560" y="3609009"/>
                </a:lnTo>
                <a:lnTo>
                  <a:pt x="2636608" y="3609009"/>
                </a:lnTo>
                <a:lnTo>
                  <a:pt x="2636608" y="3605961"/>
                </a:lnTo>
                <a:lnTo>
                  <a:pt x="2639656" y="3602913"/>
                </a:lnTo>
                <a:lnTo>
                  <a:pt x="2639656" y="3599865"/>
                </a:lnTo>
                <a:lnTo>
                  <a:pt x="2633560" y="3599865"/>
                </a:lnTo>
                <a:lnTo>
                  <a:pt x="2633560" y="3602913"/>
                </a:lnTo>
                <a:lnTo>
                  <a:pt x="2627464" y="3602913"/>
                </a:lnTo>
                <a:lnTo>
                  <a:pt x="2627464" y="3587673"/>
                </a:lnTo>
                <a:lnTo>
                  <a:pt x="2630512" y="3584625"/>
                </a:lnTo>
                <a:lnTo>
                  <a:pt x="2630512" y="3575481"/>
                </a:lnTo>
                <a:lnTo>
                  <a:pt x="2624416" y="3575481"/>
                </a:lnTo>
                <a:lnTo>
                  <a:pt x="2624416" y="3569385"/>
                </a:lnTo>
                <a:lnTo>
                  <a:pt x="2630512" y="3569385"/>
                </a:lnTo>
                <a:lnTo>
                  <a:pt x="2630512" y="3572433"/>
                </a:lnTo>
                <a:lnTo>
                  <a:pt x="2633560" y="3572433"/>
                </a:lnTo>
                <a:lnTo>
                  <a:pt x="2633560" y="3575481"/>
                </a:lnTo>
                <a:lnTo>
                  <a:pt x="2636608" y="3578529"/>
                </a:lnTo>
                <a:lnTo>
                  <a:pt x="2639656" y="3578529"/>
                </a:lnTo>
                <a:lnTo>
                  <a:pt x="2639656" y="3572433"/>
                </a:lnTo>
                <a:lnTo>
                  <a:pt x="2636608" y="3569385"/>
                </a:lnTo>
                <a:lnTo>
                  <a:pt x="2636608" y="3566337"/>
                </a:lnTo>
                <a:lnTo>
                  <a:pt x="2633560" y="3566337"/>
                </a:lnTo>
                <a:lnTo>
                  <a:pt x="2633560" y="3563289"/>
                </a:lnTo>
                <a:lnTo>
                  <a:pt x="2636608" y="3560241"/>
                </a:lnTo>
                <a:lnTo>
                  <a:pt x="2642704" y="3560241"/>
                </a:lnTo>
                <a:lnTo>
                  <a:pt x="2642704" y="3563289"/>
                </a:lnTo>
                <a:lnTo>
                  <a:pt x="2645752" y="3563289"/>
                </a:lnTo>
                <a:lnTo>
                  <a:pt x="2648800" y="3566337"/>
                </a:lnTo>
                <a:lnTo>
                  <a:pt x="2651848" y="3563289"/>
                </a:lnTo>
                <a:lnTo>
                  <a:pt x="2651848" y="3551097"/>
                </a:lnTo>
                <a:lnTo>
                  <a:pt x="2654896" y="3551097"/>
                </a:lnTo>
                <a:lnTo>
                  <a:pt x="2654896" y="3548049"/>
                </a:lnTo>
                <a:lnTo>
                  <a:pt x="2657944" y="3548049"/>
                </a:lnTo>
                <a:lnTo>
                  <a:pt x="2657944" y="3541953"/>
                </a:lnTo>
                <a:lnTo>
                  <a:pt x="2654896" y="3541953"/>
                </a:lnTo>
                <a:lnTo>
                  <a:pt x="2648800" y="3535857"/>
                </a:lnTo>
                <a:lnTo>
                  <a:pt x="2645752" y="3535857"/>
                </a:lnTo>
                <a:lnTo>
                  <a:pt x="2645752" y="3532809"/>
                </a:lnTo>
                <a:lnTo>
                  <a:pt x="2642704" y="3532809"/>
                </a:lnTo>
                <a:lnTo>
                  <a:pt x="2642704" y="3529761"/>
                </a:lnTo>
                <a:lnTo>
                  <a:pt x="2639656" y="3529761"/>
                </a:lnTo>
                <a:lnTo>
                  <a:pt x="2639656" y="3526713"/>
                </a:lnTo>
                <a:lnTo>
                  <a:pt x="2642704" y="3523665"/>
                </a:lnTo>
                <a:lnTo>
                  <a:pt x="2642704" y="3520617"/>
                </a:lnTo>
                <a:lnTo>
                  <a:pt x="2645752" y="3517569"/>
                </a:lnTo>
                <a:lnTo>
                  <a:pt x="2645752" y="3520617"/>
                </a:lnTo>
                <a:lnTo>
                  <a:pt x="2648800" y="3520617"/>
                </a:lnTo>
                <a:lnTo>
                  <a:pt x="2648800" y="3523665"/>
                </a:lnTo>
                <a:lnTo>
                  <a:pt x="2651848" y="3523665"/>
                </a:lnTo>
                <a:lnTo>
                  <a:pt x="2654896" y="3520617"/>
                </a:lnTo>
                <a:lnTo>
                  <a:pt x="2654896" y="3517569"/>
                </a:lnTo>
                <a:lnTo>
                  <a:pt x="2651848" y="3517569"/>
                </a:lnTo>
                <a:lnTo>
                  <a:pt x="2651848" y="3514521"/>
                </a:lnTo>
                <a:lnTo>
                  <a:pt x="2648800" y="3514521"/>
                </a:lnTo>
                <a:lnTo>
                  <a:pt x="2648800" y="3505365"/>
                </a:lnTo>
                <a:lnTo>
                  <a:pt x="2651848" y="3505365"/>
                </a:lnTo>
                <a:lnTo>
                  <a:pt x="2651848" y="3502329"/>
                </a:lnTo>
                <a:lnTo>
                  <a:pt x="2648800" y="3499269"/>
                </a:lnTo>
                <a:lnTo>
                  <a:pt x="2648800" y="3490125"/>
                </a:lnTo>
                <a:lnTo>
                  <a:pt x="2654896" y="3490125"/>
                </a:lnTo>
                <a:lnTo>
                  <a:pt x="2654896" y="3493173"/>
                </a:lnTo>
                <a:lnTo>
                  <a:pt x="2670136" y="3493173"/>
                </a:lnTo>
                <a:lnTo>
                  <a:pt x="2670136" y="3490125"/>
                </a:lnTo>
                <a:lnTo>
                  <a:pt x="2673184" y="3487077"/>
                </a:lnTo>
                <a:lnTo>
                  <a:pt x="2670136" y="3487077"/>
                </a:lnTo>
                <a:lnTo>
                  <a:pt x="2670136" y="3480981"/>
                </a:lnTo>
                <a:lnTo>
                  <a:pt x="2667088" y="3480981"/>
                </a:lnTo>
                <a:lnTo>
                  <a:pt x="2667088" y="3477933"/>
                </a:lnTo>
                <a:lnTo>
                  <a:pt x="2660992" y="3477933"/>
                </a:lnTo>
                <a:lnTo>
                  <a:pt x="2660992" y="3468789"/>
                </a:lnTo>
                <a:lnTo>
                  <a:pt x="2664040" y="3465741"/>
                </a:lnTo>
                <a:lnTo>
                  <a:pt x="2667088" y="3462693"/>
                </a:lnTo>
                <a:lnTo>
                  <a:pt x="2670136" y="3462693"/>
                </a:lnTo>
                <a:lnTo>
                  <a:pt x="2670136" y="3465741"/>
                </a:lnTo>
                <a:lnTo>
                  <a:pt x="2673184" y="3465741"/>
                </a:lnTo>
                <a:lnTo>
                  <a:pt x="2676232" y="3468789"/>
                </a:lnTo>
                <a:lnTo>
                  <a:pt x="2679280" y="3468789"/>
                </a:lnTo>
                <a:lnTo>
                  <a:pt x="2679280" y="3465741"/>
                </a:lnTo>
                <a:lnTo>
                  <a:pt x="2682328" y="3462693"/>
                </a:lnTo>
                <a:lnTo>
                  <a:pt x="2685376" y="3462693"/>
                </a:lnTo>
                <a:lnTo>
                  <a:pt x="2685376" y="3459645"/>
                </a:lnTo>
                <a:lnTo>
                  <a:pt x="2688424" y="3456597"/>
                </a:lnTo>
                <a:lnTo>
                  <a:pt x="2688424" y="3453549"/>
                </a:lnTo>
                <a:lnTo>
                  <a:pt x="2685376" y="3450501"/>
                </a:lnTo>
                <a:lnTo>
                  <a:pt x="2679280" y="3450501"/>
                </a:lnTo>
                <a:lnTo>
                  <a:pt x="2676232" y="3447453"/>
                </a:lnTo>
                <a:lnTo>
                  <a:pt x="2676232" y="3441357"/>
                </a:lnTo>
                <a:lnTo>
                  <a:pt x="2679280" y="3441357"/>
                </a:lnTo>
                <a:lnTo>
                  <a:pt x="2679280" y="3438309"/>
                </a:lnTo>
                <a:lnTo>
                  <a:pt x="2682328" y="3435261"/>
                </a:lnTo>
                <a:lnTo>
                  <a:pt x="2682328" y="3432213"/>
                </a:lnTo>
                <a:lnTo>
                  <a:pt x="2679280" y="3432213"/>
                </a:lnTo>
                <a:lnTo>
                  <a:pt x="2679280" y="3429165"/>
                </a:lnTo>
                <a:lnTo>
                  <a:pt x="2676232" y="3429165"/>
                </a:lnTo>
                <a:lnTo>
                  <a:pt x="2676232" y="3426117"/>
                </a:lnTo>
                <a:lnTo>
                  <a:pt x="2673184" y="3426117"/>
                </a:lnTo>
                <a:lnTo>
                  <a:pt x="2670136" y="3423069"/>
                </a:lnTo>
                <a:lnTo>
                  <a:pt x="2670136" y="3416973"/>
                </a:lnTo>
                <a:lnTo>
                  <a:pt x="2673184" y="3413925"/>
                </a:lnTo>
                <a:lnTo>
                  <a:pt x="2673184" y="3410877"/>
                </a:lnTo>
                <a:lnTo>
                  <a:pt x="2676232" y="3410877"/>
                </a:lnTo>
                <a:lnTo>
                  <a:pt x="2676232" y="3404781"/>
                </a:lnTo>
                <a:lnTo>
                  <a:pt x="2679280" y="3404781"/>
                </a:lnTo>
                <a:lnTo>
                  <a:pt x="2679280" y="3401733"/>
                </a:lnTo>
                <a:lnTo>
                  <a:pt x="2682328" y="3401733"/>
                </a:lnTo>
                <a:lnTo>
                  <a:pt x="2685376" y="3398685"/>
                </a:lnTo>
                <a:lnTo>
                  <a:pt x="2688424" y="3395637"/>
                </a:lnTo>
                <a:lnTo>
                  <a:pt x="2688424" y="3389541"/>
                </a:lnTo>
                <a:lnTo>
                  <a:pt x="2691472" y="3389541"/>
                </a:lnTo>
                <a:lnTo>
                  <a:pt x="2691472" y="3386493"/>
                </a:lnTo>
                <a:lnTo>
                  <a:pt x="2697568" y="3380397"/>
                </a:lnTo>
                <a:lnTo>
                  <a:pt x="2697568" y="3377349"/>
                </a:lnTo>
                <a:lnTo>
                  <a:pt x="2700616" y="3377349"/>
                </a:lnTo>
                <a:lnTo>
                  <a:pt x="2703664" y="3380397"/>
                </a:lnTo>
                <a:lnTo>
                  <a:pt x="2709760" y="3380397"/>
                </a:lnTo>
                <a:lnTo>
                  <a:pt x="2709760" y="3371253"/>
                </a:lnTo>
                <a:lnTo>
                  <a:pt x="2706712" y="3371253"/>
                </a:lnTo>
                <a:lnTo>
                  <a:pt x="2703664" y="3368205"/>
                </a:lnTo>
                <a:lnTo>
                  <a:pt x="2700616" y="3368205"/>
                </a:lnTo>
                <a:lnTo>
                  <a:pt x="2697568" y="3365157"/>
                </a:lnTo>
                <a:lnTo>
                  <a:pt x="2694520" y="3365157"/>
                </a:lnTo>
                <a:lnTo>
                  <a:pt x="2697568" y="3362109"/>
                </a:lnTo>
                <a:lnTo>
                  <a:pt x="2697568" y="3359061"/>
                </a:lnTo>
                <a:lnTo>
                  <a:pt x="2703664" y="3359061"/>
                </a:lnTo>
                <a:lnTo>
                  <a:pt x="2703664" y="3356013"/>
                </a:lnTo>
                <a:lnTo>
                  <a:pt x="2706712" y="3356013"/>
                </a:lnTo>
                <a:lnTo>
                  <a:pt x="2706712" y="3352965"/>
                </a:lnTo>
                <a:lnTo>
                  <a:pt x="2703664" y="3349917"/>
                </a:lnTo>
                <a:lnTo>
                  <a:pt x="2703664" y="3343821"/>
                </a:lnTo>
                <a:lnTo>
                  <a:pt x="2706712" y="3343821"/>
                </a:lnTo>
                <a:lnTo>
                  <a:pt x="2706712" y="3337725"/>
                </a:lnTo>
                <a:lnTo>
                  <a:pt x="2709760" y="3334677"/>
                </a:lnTo>
                <a:lnTo>
                  <a:pt x="2700616" y="3334677"/>
                </a:lnTo>
                <a:lnTo>
                  <a:pt x="2700616" y="3331629"/>
                </a:lnTo>
                <a:lnTo>
                  <a:pt x="2697568" y="3331629"/>
                </a:lnTo>
                <a:lnTo>
                  <a:pt x="2697568" y="3325533"/>
                </a:lnTo>
                <a:lnTo>
                  <a:pt x="2706712" y="3325533"/>
                </a:lnTo>
                <a:lnTo>
                  <a:pt x="2706712" y="3319437"/>
                </a:lnTo>
                <a:lnTo>
                  <a:pt x="2703664" y="3316389"/>
                </a:lnTo>
                <a:lnTo>
                  <a:pt x="2700616" y="3316389"/>
                </a:lnTo>
                <a:lnTo>
                  <a:pt x="2697568" y="3319437"/>
                </a:lnTo>
                <a:lnTo>
                  <a:pt x="2697568" y="3322485"/>
                </a:lnTo>
                <a:lnTo>
                  <a:pt x="2694520" y="3322485"/>
                </a:lnTo>
                <a:lnTo>
                  <a:pt x="2694520" y="3319437"/>
                </a:lnTo>
                <a:lnTo>
                  <a:pt x="2685376" y="3319437"/>
                </a:lnTo>
                <a:lnTo>
                  <a:pt x="2679280" y="3325533"/>
                </a:lnTo>
                <a:lnTo>
                  <a:pt x="2673184" y="3325533"/>
                </a:lnTo>
                <a:lnTo>
                  <a:pt x="2673184" y="3322485"/>
                </a:lnTo>
                <a:lnTo>
                  <a:pt x="2590888" y="3322485"/>
                </a:lnTo>
                <a:lnTo>
                  <a:pt x="2584792" y="3325533"/>
                </a:lnTo>
                <a:lnTo>
                  <a:pt x="2578696" y="3325533"/>
                </a:lnTo>
                <a:lnTo>
                  <a:pt x="2565996" y="3325533"/>
                </a:lnTo>
                <a:lnTo>
                  <a:pt x="2553296" y="3325533"/>
                </a:lnTo>
                <a:lnTo>
                  <a:pt x="2540596" y="3325533"/>
                </a:lnTo>
                <a:lnTo>
                  <a:pt x="2511640" y="3325533"/>
                </a:lnTo>
                <a:lnTo>
                  <a:pt x="2497551" y="3325467"/>
                </a:lnTo>
                <a:lnTo>
                  <a:pt x="2485802" y="3326395"/>
                </a:lnTo>
                <a:lnTo>
                  <a:pt x="2474995" y="3327707"/>
                </a:lnTo>
                <a:lnTo>
                  <a:pt x="2463733" y="3328797"/>
                </a:lnTo>
                <a:lnTo>
                  <a:pt x="2450617" y="3329056"/>
                </a:lnTo>
                <a:lnTo>
                  <a:pt x="2380564" y="3328581"/>
                </a:lnTo>
                <a:lnTo>
                  <a:pt x="2374468" y="3331629"/>
                </a:lnTo>
                <a:lnTo>
                  <a:pt x="2359228" y="3331629"/>
                </a:lnTo>
                <a:lnTo>
                  <a:pt x="2359228" y="3328581"/>
                </a:lnTo>
                <a:lnTo>
                  <a:pt x="2359228" y="3331629"/>
                </a:lnTo>
                <a:lnTo>
                  <a:pt x="2347036" y="3331629"/>
                </a:lnTo>
                <a:lnTo>
                  <a:pt x="2334336" y="3331629"/>
                </a:lnTo>
                <a:lnTo>
                  <a:pt x="2321636" y="3331629"/>
                </a:lnTo>
                <a:lnTo>
                  <a:pt x="2308936" y="3331629"/>
                </a:lnTo>
                <a:lnTo>
                  <a:pt x="2296236" y="3331629"/>
                </a:lnTo>
                <a:lnTo>
                  <a:pt x="2283536" y="3331629"/>
                </a:lnTo>
                <a:lnTo>
                  <a:pt x="2258644" y="3334677"/>
                </a:lnTo>
                <a:lnTo>
                  <a:pt x="2255596" y="3334677"/>
                </a:lnTo>
                <a:lnTo>
                  <a:pt x="2242896" y="3334677"/>
                </a:lnTo>
                <a:lnTo>
                  <a:pt x="2230196" y="3334677"/>
                </a:lnTo>
                <a:lnTo>
                  <a:pt x="2217496" y="3334677"/>
                </a:lnTo>
                <a:lnTo>
                  <a:pt x="2204796" y="3334677"/>
                </a:lnTo>
                <a:lnTo>
                  <a:pt x="2192096" y="3334677"/>
                </a:lnTo>
                <a:lnTo>
                  <a:pt x="2179396" y="3334677"/>
                </a:lnTo>
                <a:lnTo>
                  <a:pt x="2166696" y="3334677"/>
                </a:lnTo>
                <a:lnTo>
                  <a:pt x="2153996" y="3334677"/>
                </a:lnTo>
                <a:lnTo>
                  <a:pt x="2142820" y="3334677"/>
                </a:lnTo>
                <a:lnTo>
                  <a:pt x="2142820" y="3337725"/>
                </a:lnTo>
                <a:lnTo>
                  <a:pt x="2139772" y="3334677"/>
                </a:lnTo>
                <a:lnTo>
                  <a:pt x="2133676" y="3334677"/>
                </a:lnTo>
                <a:lnTo>
                  <a:pt x="2133676" y="3337725"/>
                </a:lnTo>
                <a:lnTo>
                  <a:pt x="2075764" y="3337725"/>
                </a:lnTo>
                <a:lnTo>
                  <a:pt x="2061610" y="3337334"/>
                </a:lnTo>
                <a:lnTo>
                  <a:pt x="2048666" y="3337636"/>
                </a:lnTo>
                <a:lnTo>
                  <a:pt x="2036538" y="3338391"/>
                </a:lnTo>
                <a:lnTo>
                  <a:pt x="2024831" y="3339357"/>
                </a:lnTo>
                <a:lnTo>
                  <a:pt x="2013153" y="3340295"/>
                </a:lnTo>
                <a:lnTo>
                  <a:pt x="2001110" y="3340963"/>
                </a:lnTo>
                <a:lnTo>
                  <a:pt x="1988307" y="3341121"/>
                </a:lnTo>
                <a:lnTo>
                  <a:pt x="1944687" y="3340773"/>
                </a:lnTo>
                <a:lnTo>
                  <a:pt x="1931987" y="3340773"/>
                </a:lnTo>
                <a:lnTo>
                  <a:pt x="1919287" y="3340773"/>
                </a:lnTo>
                <a:lnTo>
                  <a:pt x="1889823" y="3340773"/>
                </a:lnTo>
                <a:lnTo>
                  <a:pt x="1886775" y="3343821"/>
                </a:lnTo>
                <a:lnTo>
                  <a:pt x="1764855" y="3343821"/>
                </a:lnTo>
                <a:lnTo>
                  <a:pt x="1761807" y="3346869"/>
                </a:lnTo>
                <a:lnTo>
                  <a:pt x="1653603" y="3346869"/>
                </a:lnTo>
                <a:lnTo>
                  <a:pt x="1636839" y="3349917"/>
                </a:lnTo>
                <a:lnTo>
                  <a:pt x="1490522" y="3349917"/>
                </a:lnTo>
                <a:lnTo>
                  <a:pt x="1481378" y="3352965"/>
                </a:lnTo>
                <a:lnTo>
                  <a:pt x="1325930" y="3352965"/>
                </a:lnTo>
                <a:lnTo>
                  <a:pt x="1316786" y="3356013"/>
                </a:lnTo>
                <a:lnTo>
                  <a:pt x="1249730" y="3356013"/>
                </a:lnTo>
                <a:lnTo>
                  <a:pt x="1237003" y="3355684"/>
                </a:lnTo>
                <a:lnTo>
                  <a:pt x="1224291" y="3355529"/>
                </a:lnTo>
                <a:lnTo>
                  <a:pt x="1173563" y="3356216"/>
                </a:lnTo>
                <a:lnTo>
                  <a:pt x="1135587" y="3357487"/>
                </a:lnTo>
                <a:lnTo>
                  <a:pt x="1122931" y="3357938"/>
                </a:lnTo>
                <a:lnTo>
                  <a:pt x="1072267" y="3359294"/>
                </a:lnTo>
                <a:lnTo>
                  <a:pt x="1059582" y="3359411"/>
                </a:lnTo>
                <a:lnTo>
                  <a:pt x="1046885" y="3359396"/>
                </a:lnTo>
                <a:lnTo>
                  <a:pt x="1034174" y="3359227"/>
                </a:lnTo>
                <a:lnTo>
                  <a:pt x="1018057" y="3359061"/>
                </a:lnTo>
                <a:lnTo>
                  <a:pt x="1004947" y="3358804"/>
                </a:lnTo>
                <a:lnTo>
                  <a:pt x="992136" y="3358945"/>
                </a:lnTo>
                <a:lnTo>
                  <a:pt x="979549" y="3359381"/>
                </a:lnTo>
                <a:lnTo>
                  <a:pt x="967111" y="3360010"/>
                </a:lnTo>
                <a:lnTo>
                  <a:pt x="954746" y="3360727"/>
                </a:lnTo>
                <a:lnTo>
                  <a:pt x="942379" y="3361429"/>
                </a:lnTo>
                <a:lnTo>
                  <a:pt x="929934" y="3362014"/>
                </a:lnTo>
                <a:lnTo>
                  <a:pt x="917337" y="3362378"/>
                </a:lnTo>
                <a:lnTo>
                  <a:pt x="904511" y="3362418"/>
                </a:lnTo>
                <a:lnTo>
                  <a:pt x="883945" y="3362109"/>
                </a:lnTo>
                <a:lnTo>
                  <a:pt x="871245" y="3362109"/>
                </a:lnTo>
                <a:lnTo>
                  <a:pt x="858545" y="3362109"/>
                </a:lnTo>
                <a:lnTo>
                  <a:pt x="845845" y="3362109"/>
                </a:lnTo>
                <a:lnTo>
                  <a:pt x="833145" y="3362109"/>
                </a:lnTo>
                <a:lnTo>
                  <a:pt x="820445" y="3362109"/>
                </a:lnTo>
                <a:lnTo>
                  <a:pt x="807745" y="3362109"/>
                </a:lnTo>
                <a:lnTo>
                  <a:pt x="795045" y="3362109"/>
                </a:lnTo>
                <a:lnTo>
                  <a:pt x="782345" y="3362109"/>
                </a:lnTo>
                <a:lnTo>
                  <a:pt x="769645" y="3362109"/>
                </a:lnTo>
                <a:lnTo>
                  <a:pt x="728497" y="3362109"/>
                </a:lnTo>
                <a:lnTo>
                  <a:pt x="719353" y="3365157"/>
                </a:lnTo>
                <a:lnTo>
                  <a:pt x="706653" y="3365157"/>
                </a:lnTo>
                <a:lnTo>
                  <a:pt x="693953" y="3365157"/>
                </a:lnTo>
                <a:lnTo>
                  <a:pt x="681253" y="3365157"/>
                </a:lnTo>
                <a:lnTo>
                  <a:pt x="668553" y="3365157"/>
                </a:lnTo>
                <a:lnTo>
                  <a:pt x="655853" y="3365157"/>
                </a:lnTo>
                <a:lnTo>
                  <a:pt x="537476" y="3365157"/>
                </a:lnTo>
                <a:lnTo>
                  <a:pt x="524776" y="3365157"/>
                </a:lnTo>
                <a:lnTo>
                  <a:pt x="512076" y="3365157"/>
                </a:lnTo>
                <a:lnTo>
                  <a:pt x="499376" y="3365157"/>
                </a:lnTo>
                <a:lnTo>
                  <a:pt x="486676" y="3365157"/>
                </a:lnTo>
                <a:lnTo>
                  <a:pt x="451116" y="3365157"/>
                </a:lnTo>
                <a:lnTo>
                  <a:pt x="440347" y="3366969"/>
                </a:lnTo>
                <a:lnTo>
                  <a:pt x="428355" y="3368027"/>
                </a:lnTo>
                <a:lnTo>
                  <a:pt x="415474" y="3368498"/>
                </a:lnTo>
                <a:lnTo>
                  <a:pt x="402038" y="3368550"/>
                </a:lnTo>
                <a:lnTo>
                  <a:pt x="388379" y="3368351"/>
                </a:lnTo>
                <a:lnTo>
                  <a:pt x="374833" y="3368068"/>
                </a:lnTo>
                <a:lnTo>
                  <a:pt x="361731" y="3367870"/>
                </a:lnTo>
                <a:lnTo>
                  <a:pt x="349409" y="3367925"/>
                </a:lnTo>
                <a:lnTo>
                  <a:pt x="329196" y="3368205"/>
                </a:lnTo>
                <a:lnTo>
                  <a:pt x="316496" y="3368205"/>
                </a:lnTo>
                <a:lnTo>
                  <a:pt x="303796" y="3368205"/>
                </a:lnTo>
                <a:lnTo>
                  <a:pt x="291096" y="3368205"/>
                </a:lnTo>
                <a:lnTo>
                  <a:pt x="278396" y="3368205"/>
                </a:lnTo>
                <a:lnTo>
                  <a:pt x="265696" y="3368205"/>
                </a:lnTo>
                <a:lnTo>
                  <a:pt x="252996" y="3368205"/>
                </a:lnTo>
                <a:lnTo>
                  <a:pt x="225564" y="3368205"/>
                </a:lnTo>
                <a:lnTo>
                  <a:pt x="219468" y="3371253"/>
                </a:lnTo>
                <a:lnTo>
                  <a:pt x="216420" y="3368205"/>
                </a:lnTo>
                <a:lnTo>
                  <a:pt x="203722" y="3368205"/>
                </a:lnTo>
                <a:lnTo>
                  <a:pt x="191024" y="3368205"/>
                </a:lnTo>
                <a:lnTo>
                  <a:pt x="178325" y="3368205"/>
                </a:lnTo>
                <a:lnTo>
                  <a:pt x="165625" y="3368205"/>
                </a:lnTo>
                <a:lnTo>
                  <a:pt x="152922" y="3368205"/>
                </a:lnTo>
                <a:lnTo>
                  <a:pt x="137160" y="3368205"/>
                </a:lnTo>
                <a:lnTo>
                  <a:pt x="137160" y="3371253"/>
                </a:lnTo>
                <a:lnTo>
                  <a:pt x="134112" y="3371253"/>
                </a:lnTo>
                <a:lnTo>
                  <a:pt x="121411" y="3371253"/>
                </a:lnTo>
                <a:lnTo>
                  <a:pt x="108711" y="3371253"/>
                </a:lnTo>
                <a:lnTo>
                  <a:pt x="96011" y="3371253"/>
                </a:lnTo>
                <a:lnTo>
                  <a:pt x="83311" y="3371253"/>
                </a:lnTo>
                <a:lnTo>
                  <a:pt x="70612" y="3371253"/>
                </a:lnTo>
                <a:lnTo>
                  <a:pt x="57912" y="3371253"/>
                </a:lnTo>
                <a:lnTo>
                  <a:pt x="45212" y="3371253"/>
                </a:lnTo>
                <a:lnTo>
                  <a:pt x="27432" y="3371253"/>
                </a:lnTo>
                <a:lnTo>
                  <a:pt x="30480" y="3368205"/>
                </a:lnTo>
                <a:lnTo>
                  <a:pt x="45720" y="3359061"/>
                </a:lnTo>
                <a:lnTo>
                  <a:pt x="51816" y="3356013"/>
                </a:lnTo>
                <a:lnTo>
                  <a:pt x="57912" y="3356013"/>
                </a:lnTo>
                <a:lnTo>
                  <a:pt x="60960" y="3352965"/>
                </a:lnTo>
                <a:lnTo>
                  <a:pt x="70104" y="3349917"/>
                </a:lnTo>
                <a:lnTo>
                  <a:pt x="82296" y="3346869"/>
                </a:lnTo>
                <a:lnTo>
                  <a:pt x="85344" y="3343821"/>
                </a:lnTo>
                <a:lnTo>
                  <a:pt x="94487" y="3340773"/>
                </a:lnTo>
                <a:lnTo>
                  <a:pt x="97536" y="3337725"/>
                </a:lnTo>
                <a:lnTo>
                  <a:pt x="100584" y="3334677"/>
                </a:lnTo>
                <a:lnTo>
                  <a:pt x="106680" y="3334677"/>
                </a:lnTo>
                <a:lnTo>
                  <a:pt x="109728" y="3328581"/>
                </a:lnTo>
                <a:lnTo>
                  <a:pt x="112776" y="3328581"/>
                </a:lnTo>
                <a:lnTo>
                  <a:pt x="115824" y="3325533"/>
                </a:lnTo>
                <a:lnTo>
                  <a:pt x="118872" y="3319437"/>
                </a:lnTo>
                <a:lnTo>
                  <a:pt x="128016" y="3310293"/>
                </a:lnTo>
                <a:lnTo>
                  <a:pt x="134112" y="3298101"/>
                </a:lnTo>
                <a:lnTo>
                  <a:pt x="134112" y="3288957"/>
                </a:lnTo>
                <a:lnTo>
                  <a:pt x="137160" y="3282861"/>
                </a:lnTo>
                <a:lnTo>
                  <a:pt x="137160" y="3276765"/>
                </a:lnTo>
                <a:lnTo>
                  <a:pt x="134112" y="3273717"/>
                </a:lnTo>
                <a:lnTo>
                  <a:pt x="134112" y="3270669"/>
                </a:lnTo>
                <a:lnTo>
                  <a:pt x="131064" y="3258477"/>
                </a:lnTo>
                <a:lnTo>
                  <a:pt x="128016" y="3258477"/>
                </a:lnTo>
                <a:lnTo>
                  <a:pt x="124968" y="3255429"/>
                </a:lnTo>
                <a:lnTo>
                  <a:pt x="118872" y="3246272"/>
                </a:lnTo>
                <a:lnTo>
                  <a:pt x="109728" y="3240176"/>
                </a:lnTo>
                <a:lnTo>
                  <a:pt x="100584" y="3231032"/>
                </a:lnTo>
                <a:lnTo>
                  <a:pt x="94487" y="3227984"/>
                </a:lnTo>
                <a:lnTo>
                  <a:pt x="79248" y="3212744"/>
                </a:lnTo>
                <a:lnTo>
                  <a:pt x="76200" y="3212744"/>
                </a:lnTo>
                <a:lnTo>
                  <a:pt x="73152" y="3209696"/>
                </a:lnTo>
                <a:lnTo>
                  <a:pt x="70104" y="3209696"/>
                </a:lnTo>
                <a:lnTo>
                  <a:pt x="67056" y="3206648"/>
                </a:lnTo>
                <a:lnTo>
                  <a:pt x="67056" y="3203600"/>
                </a:lnTo>
                <a:lnTo>
                  <a:pt x="64008" y="3203600"/>
                </a:lnTo>
                <a:lnTo>
                  <a:pt x="57912" y="3197504"/>
                </a:lnTo>
                <a:lnTo>
                  <a:pt x="54864" y="3197504"/>
                </a:lnTo>
                <a:lnTo>
                  <a:pt x="51816" y="3194456"/>
                </a:lnTo>
                <a:lnTo>
                  <a:pt x="51816" y="3191408"/>
                </a:lnTo>
                <a:lnTo>
                  <a:pt x="45720" y="3185312"/>
                </a:lnTo>
                <a:lnTo>
                  <a:pt x="42672" y="3179216"/>
                </a:lnTo>
                <a:lnTo>
                  <a:pt x="42672" y="3172104"/>
                </a:lnTo>
                <a:lnTo>
                  <a:pt x="42672" y="3164992"/>
                </a:lnTo>
                <a:lnTo>
                  <a:pt x="42672" y="3157880"/>
                </a:lnTo>
                <a:lnTo>
                  <a:pt x="42672" y="3154832"/>
                </a:lnTo>
                <a:lnTo>
                  <a:pt x="45720" y="3151784"/>
                </a:lnTo>
                <a:lnTo>
                  <a:pt x="48768" y="3145688"/>
                </a:lnTo>
                <a:lnTo>
                  <a:pt x="57912" y="3136544"/>
                </a:lnTo>
                <a:lnTo>
                  <a:pt x="57912" y="3133496"/>
                </a:lnTo>
                <a:lnTo>
                  <a:pt x="60960" y="3130448"/>
                </a:lnTo>
                <a:lnTo>
                  <a:pt x="73152" y="3118256"/>
                </a:lnTo>
                <a:lnTo>
                  <a:pt x="76200" y="3112160"/>
                </a:lnTo>
                <a:lnTo>
                  <a:pt x="79248" y="3109112"/>
                </a:lnTo>
                <a:lnTo>
                  <a:pt x="82296" y="3103016"/>
                </a:lnTo>
                <a:lnTo>
                  <a:pt x="85344" y="3099968"/>
                </a:lnTo>
                <a:lnTo>
                  <a:pt x="85344" y="3096920"/>
                </a:lnTo>
                <a:lnTo>
                  <a:pt x="88392" y="3090824"/>
                </a:lnTo>
                <a:lnTo>
                  <a:pt x="88392" y="3087776"/>
                </a:lnTo>
                <a:lnTo>
                  <a:pt x="91440" y="3087776"/>
                </a:lnTo>
                <a:lnTo>
                  <a:pt x="91440" y="3081680"/>
                </a:lnTo>
                <a:lnTo>
                  <a:pt x="94487" y="3078632"/>
                </a:lnTo>
                <a:lnTo>
                  <a:pt x="94487" y="3060344"/>
                </a:lnTo>
                <a:lnTo>
                  <a:pt x="91440" y="3057296"/>
                </a:lnTo>
                <a:lnTo>
                  <a:pt x="91440" y="3054248"/>
                </a:lnTo>
                <a:lnTo>
                  <a:pt x="88392" y="3048152"/>
                </a:lnTo>
                <a:lnTo>
                  <a:pt x="85344" y="3039008"/>
                </a:lnTo>
                <a:lnTo>
                  <a:pt x="67056" y="3020720"/>
                </a:lnTo>
                <a:lnTo>
                  <a:pt x="64008" y="3020720"/>
                </a:lnTo>
                <a:lnTo>
                  <a:pt x="64008" y="3017672"/>
                </a:lnTo>
                <a:lnTo>
                  <a:pt x="60960" y="3017672"/>
                </a:lnTo>
                <a:lnTo>
                  <a:pt x="54864" y="3011576"/>
                </a:lnTo>
                <a:lnTo>
                  <a:pt x="51816" y="3011576"/>
                </a:lnTo>
                <a:lnTo>
                  <a:pt x="51816" y="3008528"/>
                </a:lnTo>
                <a:lnTo>
                  <a:pt x="45720" y="3005480"/>
                </a:lnTo>
                <a:lnTo>
                  <a:pt x="42672" y="2999384"/>
                </a:lnTo>
                <a:lnTo>
                  <a:pt x="21336" y="2990227"/>
                </a:lnTo>
                <a:lnTo>
                  <a:pt x="15240" y="2987179"/>
                </a:lnTo>
                <a:lnTo>
                  <a:pt x="9144" y="2978035"/>
                </a:lnTo>
                <a:lnTo>
                  <a:pt x="3048" y="2974987"/>
                </a:lnTo>
                <a:lnTo>
                  <a:pt x="0" y="2962795"/>
                </a:lnTo>
                <a:lnTo>
                  <a:pt x="0" y="2953651"/>
                </a:lnTo>
                <a:lnTo>
                  <a:pt x="3048" y="2950603"/>
                </a:lnTo>
                <a:lnTo>
                  <a:pt x="3048" y="2947555"/>
                </a:lnTo>
                <a:lnTo>
                  <a:pt x="6096" y="2947555"/>
                </a:lnTo>
                <a:lnTo>
                  <a:pt x="6096" y="2944507"/>
                </a:lnTo>
                <a:lnTo>
                  <a:pt x="15671" y="2935996"/>
                </a:lnTo>
                <a:lnTo>
                  <a:pt x="26687" y="2932263"/>
                </a:lnTo>
                <a:lnTo>
                  <a:pt x="38540" y="2931826"/>
                </a:lnTo>
                <a:lnTo>
                  <a:pt x="50629" y="2933201"/>
                </a:lnTo>
                <a:lnTo>
                  <a:pt x="62352" y="2934904"/>
                </a:lnTo>
                <a:lnTo>
                  <a:pt x="73152" y="2935363"/>
                </a:lnTo>
                <a:lnTo>
                  <a:pt x="73152" y="2938411"/>
                </a:lnTo>
                <a:lnTo>
                  <a:pt x="88392" y="2938411"/>
                </a:lnTo>
                <a:lnTo>
                  <a:pt x="94487" y="2941459"/>
                </a:lnTo>
                <a:lnTo>
                  <a:pt x="102616" y="2941459"/>
                </a:lnTo>
                <a:lnTo>
                  <a:pt x="110744" y="2941459"/>
                </a:lnTo>
                <a:lnTo>
                  <a:pt x="118872" y="2941459"/>
                </a:lnTo>
                <a:lnTo>
                  <a:pt x="134112" y="2941459"/>
                </a:lnTo>
                <a:lnTo>
                  <a:pt x="140208" y="2938411"/>
                </a:lnTo>
                <a:lnTo>
                  <a:pt x="149352" y="2938411"/>
                </a:lnTo>
                <a:lnTo>
                  <a:pt x="155460" y="2935363"/>
                </a:lnTo>
                <a:lnTo>
                  <a:pt x="164604" y="2932315"/>
                </a:lnTo>
                <a:lnTo>
                  <a:pt x="167652" y="2932315"/>
                </a:lnTo>
                <a:lnTo>
                  <a:pt x="170700" y="2929267"/>
                </a:lnTo>
                <a:lnTo>
                  <a:pt x="182892" y="2923171"/>
                </a:lnTo>
                <a:lnTo>
                  <a:pt x="185940" y="2923171"/>
                </a:lnTo>
                <a:lnTo>
                  <a:pt x="192036" y="2920123"/>
                </a:lnTo>
                <a:lnTo>
                  <a:pt x="198132" y="2907931"/>
                </a:lnTo>
                <a:lnTo>
                  <a:pt x="201180" y="2904883"/>
                </a:lnTo>
                <a:lnTo>
                  <a:pt x="201180" y="2898787"/>
                </a:lnTo>
                <a:lnTo>
                  <a:pt x="204228" y="2895739"/>
                </a:lnTo>
                <a:lnTo>
                  <a:pt x="204228" y="2886595"/>
                </a:lnTo>
                <a:lnTo>
                  <a:pt x="204228" y="2873895"/>
                </a:lnTo>
                <a:lnTo>
                  <a:pt x="204228" y="2861195"/>
                </a:lnTo>
                <a:lnTo>
                  <a:pt x="204228" y="2853067"/>
                </a:lnTo>
                <a:lnTo>
                  <a:pt x="201180" y="2850019"/>
                </a:lnTo>
                <a:lnTo>
                  <a:pt x="198132" y="2850019"/>
                </a:lnTo>
                <a:lnTo>
                  <a:pt x="198132" y="2846971"/>
                </a:lnTo>
                <a:lnTo>
                  <a:pt x="195084" y="2846971"/>
                </a:lnTo>
                <a:lnTo>
                  <a:pt x="195084" y="2843923"/>
                </a:lnTo>
                <a:lnTo>
                  <a:pt x="192036" y="2843923"/>
                </a:lnTo>
                <a:lnTo>
                  <a:pt x="179844" y="2831731"/>
                </a:lnTo>
                <a:lnTo>
                  <a:pt x="176796" y="2831731"/>
                </a:lnTo>
                <a:lnTo>
                  <a:pt x="176796" y="2828683"/>
                </a:lnTo>
                <a:lnTo>
                  <a:pt x="170700" y="2828683"/>
                </a:lnTo>
                <a:lnTo>
                  <a:pt x="170700" y="2825635"/>
                </a:lnTo>
                <a:lnTo>
                  <a:pt x="167652" y="2822587"/>
                </a:lnTo>
                <a:lnTo>
                  <a:pt x="167652" y="2816491"/>
                </a:lnTo>
                <a:lnTo>
                  <a:pt x="164604" y="2816491"/>
                </a:lnTo>
                <a:lnTo>
                  <a:pt x="161556" y="2816491"/>
                </a:lnTo>
                <a:lnTo>
                  <a:pt x="161556" y="2813443"/>
                </a:lnTo>
                <a:lnTo>
                  <a:pt x="158496" y="2813443"/>
                </a:lnTo>
                <a:lnTo>
                  <a:pt x="155460" y="2810395"/>
                </a:lnTo>
                <a:lnTo>
                  <a:pt x="152400" y="2810395"/>
                </a:lnTo>
                <a:lnTo>
                  <a:pt x="152400" y="2807347"/>
                </a:lnTo>
                <a:lnTo>
                  <a:pt x="146304" y="2801251"/>
                </a:lnTo>
                <a:lnTo>
                  <a:pt x="149352" y="2798203"/>
                </a:lnTo>
                <a:lnTo>
                  <a:pt x="149352" y="2795155"/>
                </a:lnTo>
                <a:lnTo>
                  <a:pt x="146304" y="2792107"/>
                </a:lnTo>
                <a:lnTo>
                  <a:pt x="146304" y="2782963"/>
                </a:lnTo>
                <a:lnTo>
                  <a:pt x="143256" y="2779915"/>
                </a:lnTo>
                <a:lnTo>
                  <a:pt x="143256" y="2773819"/>
                </a:lnTo>
                <a:lnTo>
                  <a:pt x="146304" y="2773819"/>
                </a:lnTo>
                <a:lnTo>
                  <a:pt x="146304" y="2752483"/>
                </a:lnTo>
                <a:lnTo>
                  <a:pt x="149352" y="2749435"/>
                </a:lnTo>
                <a:lnTo>
                  <a:pt x="149352" y="2743326"/>
                </a:lnTo>
                <a:lnTo>
                  <a:pt x="146304" y="2743326"/>
                </a:lnTo>
                <a:lnTo>
                  <a:pt x="143256" y="2740278"/>
                </a:lnTo>
                <a:lnTo>
                  <a:pt x="137160" y="2740278"/>
                </a:lnTo>
                <a:lnTo>
                  <a:pt x="137160" y="2737230"/>
                </a:lnTo>
                <a:lnTo>
                  <a:pt x="137160" y="2740278"/>
                </a:lnTo>
                <a:lnTo>
                  <a:pt x="131064" y="2740278"/>
                </a:lnTo>
                <a:lnTo>
                  <a:pt x="128016" y="2743326"/>
                </a:lnTo>
                <a:lnTo>
                  <a:pt x="128016" y="2746387"/>
                </a:lnTo>
                <a:lnTo>
                  <a:pt x="124968" y="2749435"/>
                </a:lnTo>
                <a:lnTo>
                  <a:pt x="121920" y="2749435"/>
                </a:lnTo>
                <a:lnTo>
                  <a:pt x="121920" y="2752483"/>
                </a:lnTo>
                <a:lnTo>
                  <a:pt x="118872" y="2752483"/>
                </a:lnTo>
                <a:lnTo>
                  <a:pt x="118872" y="2749435"/>
                </a:lnTo>
                <a:lnTo>
                  <a:pt x="115824" y="2740278"/>
                </a:lnTo>
                <a:lnTo>
                  <a:pt x="112776" y="2737230"/>
                </a:lnTo>
                <a:lnTo>
                  <a:pt x="112776" y="2731134"/>
                </a:lnTo>
                <a:lnTo>
                  <a:pt x="106680" y="2725038"/>
                </a:lnTo>
                <a:lnTo>
                  <a:pt x="106680" y="2700654"/>
                </a:lnTo>
                <a:lnTo>
                  <a:pt x="112776" y="2691510"/>
                </a:lnTo>
                <a:lnTo>
                  <a:pt x="115824" y="2688462"/>
                </a:lnTo>
                <a:lnTo>
                  <a:pt x="115824" y="2685414"/>
                </a:lnTo>
                <a:lnTo>
                  <a:pt x="124968" y="2679318"/>
                </a:lnTo>
                <a:lnTo>
                  <a:pt x="131064" y="2673222"/>
                </a:lnTo>
                <a:lnTo>
                  <a:pt x="137160" y="2670174"/>
                </a:lnTo>
                <a:lnTo>
                  <a:pt x="143256" y="2664078"/>
                </a:lnTo>
                <a:lnTo>
                  <a:pt x="158496" y="2664078"/>
                </a:lnTo>
                <a:lnTo>
                  <a:pt x="158496" y="2667126"/>
                </a:lnTo>
                <a:lnTo>
                  <a:pt x="161556" y="2673222"/>
                </a:lnTo>
                <a:lnTo>
                  <a:pt x="161556" y="2685414"/>
                </a:lnTo>
                <a:lnTo>
                  <a:pt x="158496" y="2688462"/>
                </a:lnTo>
                <a:lnTo>
                  <a:pt x="158496" y="2694558"/>
                </a:lnTo>
                <a:lnTo>
                  <a:pt x="161556" y="2697606"/>
                </a:lnTo>
                <a:lnTo>
                  <a:pt x="161556" y="2703702"/>
                </a:lnTo>
                <a:lnTo>
                  <a:pt x="164604" y="2706750"/>
                </a:lnTo>
                <a:lnTo>
                  <a:pt x="164604" y="2715894"/>
                </a:lnTo>
                <a:lnTo>
                  <a:pt x="167652" y="2718942"/>
                </a:lnTo>
                <a:lnTo>
                  <a:pt x="167652" y="2728086"/>
                </a:lnTo>
                <a:lnTo>
                  <a:pt x="170700" y="2731134"/>
                </a:lnTo>
                <a:lnTo>
                  <a:pt x="173748" y="2737230"/>
                </a:lnTo>
                <a:lnTo>
                  <a:pt x="173748" y="2743326"/>
                </a:lnTo>
                <a:lnTo>
                  <a:pt x="176796" y="2743326"/>
                </a:lnTo>
                <a:lnTo>
                  <a:pt x="176796" y="2746387"/>
                </a:lnTo>
                <a:lnTo>
                  <a:pt x="179844" y="2749435"/>
                </a:lnTo>
                <a:lnTo>
                  <a:pt x="182892" y="2755531"/>
                </a:lnTo>
                <a:lnTo>
                  <a:pt x="185940" y="2755531"/>
                </a:lnTo>
                <a:lnTo>
                  <a:pt x="188988" y="2758579"/>
                </a:lnTo>
                <a:lnTo>
                  <a:pt x="188988" y="2761627"/>
                </a:lnTo>
                <a:lnTo>
                  <a:pt x="192036" y="2764675"/>
                </a:lnTo>
                <a:lnTo>
                  <a:pt x="195084" y="2764675"/>
                </a:lnTo>
                <a:lnTo>
                  <a:pt x="195084" y="2767723"/>
                </a:lnTo>
                <a:lnTo>
                  <a:pt x="201180" y="2767723"/>
                </a:lnTo>
                <a:lnTo>
                  <a:pt x="201180" y="2770771"/>
                </a:lnTo>
                <a:lnTo>
                  <a:pt x="207276" y="2770771"/>
                </a:lnTo>
                <a:lnTo>
                  <a:pt x="207276" y="2773819"/>
                </a:lnTo>
                <a:lnTo>
                  <a:pt x="210324" y="2773819"/>
                </a:lnTo>
                <a:lnTo>
                  <a:pt x="223024" y="2773819"/>
                </a:lnTo>
                <a:lnTo>
                  <a:pt x="235724" y="2773819"/>
                </a:lnTo>
                <a:lnTo>
                  <a:pt x="243852" y="2773819"/>
                </a:lnTo>
                <a:lnTo>
                  <a:pt x="246900" y="2767723"/>
                </a:lnTo>
                <a:lnTo>
                  <a:pt x="249948" y="2767723"/>
                </a:lnTo>
                <a:lnTo>
                  <a:pt x="256044" y="2758579"/>
                </a:lnTo>
                <a:lnTo>
                  <a:pt x="259092" y="2755531"/>
                </a:lnTo>
                <a:lnTo>
                  <a:pt x="262140" y="2755531"/>
                </a:lnTo>
                <a:lnTo>
                  <a:pt x="262140" y="2746387"/>
                </a:lnTo>
                <a:lnTo>
                  <a:pt x="265188" y="2740278"/>
                </a:lnTo>
                <a:lnTo>
                  <a:pt x="262140" y="2737230"/>
                </a:lnTo>
                <a:lnTo>
                  <a:pt x="262140" y="2731134"/>
                </a:lnTo>
                <a:lnTo>
                  <a:pt x="252996" y="2715894"/>
                </a:lnTo>
                <a:lnTo>
                  <a:pt x="246900" y="2709798"/>
                </a:lnTo>
                <a:lnTo>
                  <a:pt x="243852" y="2703702"/>
                </a:lnTo>
                <a:lnTo>
                  <a:pt x="237756" y="2694558"/>
                </a:lnTo>
                <a:lnTo>
                  <a:pt x="234708" y="2688462"/>
                </a:lnTo>
                <a:lnTo>
                  <a:pt x="228612" y="2685414"/>
                </a:lnTo>
                <a:lnTo>
                  <a:pt x="207276" y="2664078"/>
                </a:lnTo>
                <a:lnTo>
                  <a:pt x="207276" y="2661030"/>
                </a:lnTo>
                <a:lnTo>
                  <a:pt x="201180" y="2651886"/>
                </a:lnTo>
                <a:lnTo>
                  <a:pt x="198132" y="2648838"/>
                </a:lnTo>
                <a:lnTo>
                  <a:pt x="192036" y="2636646"/>
                </a:lnTo>
                <a:lnTo>
                  <a:pt x="192036" y="2624454"/>
                </a:lnTo>
                <a:lnTo>
                  <a:pt x="188988" y="2618358"/>
                </a:lnTo>
                <a:lnTo>
                  <a:pt x="188988" y="2554350"/>
                </a:lnTo>
                <a:lnTo>
                  <a:pt x="192036" y="2551302"/>
                </a:lnTo>
                <a:lnTo>
                  <a:pt x="192036" y="2536062"/>
                </a:lnTo>
                <a:lnTo>
                  <a:pt x="188988" y="2533014"/>
                </a:lnTo>
                <a:lnTo>
                  <a:pt x="185940" y="2533014"/>
                </a:lnTo>
                <a:lnTo>
                  <a:pt x="182892" y="2529966"/>
                </a:lnTo>
                <a:lnTo>
                  <a:pt x="182892" y="2526918"/>
                </a:lnTo>
                <a:lnTo>
                  <a:pt x="179844" y="2523870"/>
                </a:lnTo>
                <a:lnTo>
                  <a:pt x="179844" y="2520822"/>
                </a:lnTo>
                <a:lnTo>
                  <a:pt x="182892" y="2517774"/>
                </a:lnTo>
                <a:lnTo>
                  <a:pt x="182892" y="2511678"/>
                </a:lnTo>
                <a:lnTo>
                  <a:pt x="185940" y="2508630"/>
                </a:lnTo>
                <a:lnTo>
                  <a:pt x="188988" y="2508630"/>
                </a:lnTo>
                <a:lnTo>
                  <a:pt x="188988" y="2502534"/>
                </a:lnTo>
                <a:lnTo>
                  <a:pt x="192036" y="2502534"/>
                </a:lnTo>
                <a:lnTo>
                  <a:pt x="192036" y="2499486"/>
                </a:lnTo>
                <a:lnTo>
                  <a:pt x="195084" y="2499486"/>
                </a:lnTo>
                <a:lnTo>
                  <a:pt x="203212" y="2499486"/>
                </a:lnTo>
                <a:lnTo>
                  <a:pt x="211340" y="2499486"/>
                </a:lnTo>
                <a:lnTo>
                  <a:pt x="219468" y="2499486"/>
                </a:lnTo>
                <a:lnTo>
                  <a:pt x="222516" y="2499486"/>
                </a:lnTo>
                <a:lnTo>
                  <a:pt x="222516" y="2496438"/>
                </a:lnTo>
                <a:lnTo>
                  <a:pt x="231660" y="2496438"/>
                </a:lnTo>
                <a:lnTo>
                  <a:pt x="231660" y="2499486"/>
                </a:lnTo>
                <a:lnTo>
                  <a:pt x="234708" y="2499486"/>
                </a:lnTo>
                <a:lnTo>
                  <a:pt x="237756" y="2502534"/>
                </a:lnTo>
                <a:lnTo>
                  <a:pt x="246900" y="2502534"/>
                </a:lnTo>
                <a:lnTo>
                  <a:pt x="249948" y="2499486"/>
                </a:lnTo>
                <a:lnTo>
                  <a:pt x="252996" y="2499486"/>
                </a:lnTo>
                <a:lnTo>
                  <a:pt x="256044" y="2496438"/>
                </a:lnTo>
                <a:lnTo>
                  <a:pt x="262140" y="2496438"/>
                </a:lnTo>
                <a:lnTo>
                  <a:pt x="262140" y="2493390"/>
                </a:lnTo>
                <a:lnTo>
                  <a:pt x="268236" y="2493390"/>
                </a:lnTo>
                <a:lnTo>
                  <a:pt x="271284" y="2490342"/>
                </a:lnTo>
                <a:lnTo>
                  <a:pt x="277380" y="2490342"/>
                </a:lnTo>
                <a:lnTo>
                  <a:pt x="280428" y="2487282"/>
                </a:lnTo>
                <a:lnTo>
                  <a:pt x="286524" y="2487282"/>
                </a:lnTo>
                <a:lnTo>
                  <a:pt x="286524" y="2484234"/>
                </a:lnTo>
                <a:lnTo>
                  <a:pt x="289572" y="2484234"/>
                </a:lnTo>
                <a:lnTo>
                  <a:pt x="293272" y="2481116"/>
                </a:lnTo>
                <a:lnTo>
                  <a:pt x="295113" y="2481030"/>
                </a:lnTo>
                <a:lnTo>
                  <a:pt x="299626" y="2477590"/>
                </a:lnTo>
                <a:lnTo>
                  <a:pt x="307860" y="2472042"/>
                </a:lnTo>
                <a:lnTo>
                  <a:pt x="307860" y="2468994"/>
                </a:lnTo>
                <a:lnTo>
                  <a:pt x="310908" y="2468994"/>
                </a:lnTo>
                <a:lnTo>
                  <a:pt x="310908" y="2465946"/>
                </a:lnTo>
                <a:lnTo>
                  <a:pt x="313956" y="2465946"/>
                </a:lnTo>
                <a:lnTo>
                  <a:pt x="313956" y="2462898"/>
                </a:lnTo>
                <a:lnTo>
                  <a:pt x="317004" y="2462898"/>
                </a:lnTo>
                <a:lnTo>
                  <a:pt x="323100" y="2456802"/>
                </a:lnTo>
                <a:lnTo>
                  <a:pt x="326148" y="2456802"/>
                </a:lnTo>
                <a:lnTo>
                  <a:pt x="326148" y="2453754"/>
                </a:lnTo>
                <a:lnTo>
                  <a:pt x="329196" y="2453754"/>
                </a:lnTo>
                <a:lnTo>
                  <a:pt x="332244" y="2450706"/>
                </a:lnTo>
                <a:lnTo>
                  <a:pt x="332244" y="2447658"/>
                </a:lnTo>
                <a:lnTo>
                  <a:pt x="335292" y="2447658"/>
                </a:lnTo>
                <a:lnTo>
                  <a:pt x="335292" y="2444610"/>
                </a:lnTo>
                <a:lnTo>
                  <a:pt x="338340" y="2444610"/>
                </a:lnTo>
                <a:lnTo>
                  <a:pt x="338340" y="2441562"/>
                </a:lnTo>
                <a:lnTo>
                  <a:pt x="344227" y="2430758"/>
                </a:lnTo>
                <a:lnTo>
                  <a:pt x="344431" y="2420763"/>
                </a:lnTo>
                <a:lnTo>
                  <a:pt x="344436" y="2408034"/>
                </a:lnTo>
                <a:lnTo>
                  <a:pt x="347484" y="2408034"/>
                </a:lnTo>
                <a:lnTo>
                  <a:pt x="347484" y="2404986"/>
                </a:lnTo>
                <a:lnTo>
                  <a:pt x="344436" y="2404986"/>
                </a:lnTo>
                <a:lnTo>
                  <a:pt x="341388" y="2401938"/>
                </a:lnTo>
                <a:lnTo>
                  <a:pt x="335292" y="2398890"/>
                </a:lnTo>
                <a:lnTo>
                  <a:pt x="335292" y="2395842"/>
                </a:lnTo>
                <a:lnTo>
                  <a:pt x="326148" y="2395842"/>
                </a:lnTo>
                <a:lnTo>
                  <a:pt x="323100" y="2392794"/>
                </a:lnTo>
                <a:lnTo>
                  <a:pt x="313956" y="2392794"/>
                </a:lnTo>
                <a:lnTo>
                  <a:pt x="310908" y="2395842"/>
                </a:lnTo>
                <a:lnTo>
                  <a:pt x="301764" y="2395842"/>
                </a:lnTo>
                <a:lnTo>
                  <a:pt x="298716" y="2398890"/>
                </a:lnTo>
                <a:lnTo>
                  <a:pt x="295668" y="2398890"/>
                </a:lnTo>
                <a:lnTo>
                  <a:pt x="292620" y="2401938"/>
                </a:lnTo>
                <a:lnTo>
                  <a:pt x="286524" y="2401938"/>
                </a:lnTo>
                <a:lnTo>
                  <a:pt x="286524" y="2404986"/>
                </a:lnTo>
                <a:lnTo>
                  <a:pt x="280428" y="2404986"/>
                </a:lnTo>
                <a:lnTo>
                  <a:pt x="280428" y="2408034"/>
                </a:lnTo>
                <a:lnTo>
                  <a:pt x="274332" y="2408034"/>
                </a:lnTo>
                <a:lnTo>
                  <a:pt x="271284" y="2411082"/>
                </a:lnTo>
                <a:lnTo>
                  <a:pt x="252996" y="2411082"/>
                </a:lnTo>
                <a:lnTo>
                  <a:pt x="252996" y="2414130"/>
                </a:lnTo>
                <a:lnTo>
                  <a:pt x="234708" y="2414130"/>
                </a:lnTo>
                <a:lnTo>
                  <a:pt x="231660" y="2411082"/>
                </a:lnTo>
                <a:lnTo>
                  <a:pt x="228612" y="2411082"/>
                </a:lnTo>
                <a:lnTo>
                  <a:pt x="225564" y="2408034"/>
                </a:lnTo>
                <a:lnTo>
                  <a:pt x="222516" y="2408034"/>
                </a:lnTo>
                <a:lnTo>
                  <a:pt x="219468" y="2404986"/>
                </a:lnTo>
                <a:lnTo>
                  <a:pt x="216420" y="2404986"/>
                </a:lnTo>
                <a:lnTo>
                  <a:pt x="216420" y="2401938"/>
                </a:lnTo>
                <a:lnTo>
                  <a:pt x="213372" y="2401938"/>
                </a:lnTo>
                <a:lnTo>
                  <a:pt x="207276" y="2395842"/>
                </a:lnTo>
                <a:lnTo>
                  <a:pt x="204228" y="2389746"/>
                </a:lnTo>
                <a:lnTo>
                  <a:pt x="201180" y="2389746"/>
                </a:lnTo>
                <a:lnTo>
                  <a:pt x="201180" y="2386698"/>
                </a:lnTo>
                <a:lnTo>
                  <a:pt x="198132" y="2383650"/>
                </a:lnTo>
                <a:lnTo>
                  <a:pt x="195084" y="2377554"/>
                </a:lnTo>
                <a:lnTo>
                  <a:pt x="188988" y="2371458"/>
                </a:lnTo>
                <a:lnTo>
                  <a:pt x="188988" y="2368410"/>
                </a:lnTo>
                <a:lnTo>
                  <a:pt x="185940" y="2365362"/>
                </a:lnTo>
                <a:lnTo>
                  <a:pt x="185940" y="2350122"/>
                </a:lnTo>
                <a:lnTo>
                  <a:pt x="188988" y="2350122"/>
                </a:lnTo>
                <a:lnTo>
                  <a:pt x="188988" y="2340978"/>
                </a:lnTo>
                <a:lnTo>
                  <a:pt x="195084" y="2334882"/>
                </a:lnTo>
                <a:lnTo>
                  <a:pt x="198132" y="2328786"/>
                </a:lnTo>
                <a:lnTo>
                  <a:pt x="201180" y="2325738"/>
                </a:lnTo>
                <a:lnTo>
                  <a:pt x="207276" y="2322690"/>
                </a:lnTo>
                <a:lnTo>
                  <a:pt x="213372" y="2316594"/>
                </a:lnTo>
                <a:lnTo>
                  <a:pt x="222516" y="2316594"/>
                </a:lnTo>
                <a:lnTo>
                  <a:pt x="222516" y="2319642"/>
                </a:lnTo>
                <a:lnTo>
                  <a:pt x="225564" y="2322690"/>
                </a:lnTo>
                <a:lnTo>
                  <a:pt x="225564" y="2325738"/>
                </a:lnTo>
                <a:lnTo>
                  <a:pt x="228612" y="2328786"/>
                </a:lnTo>
                <a:lnTo>
                  <a:pt x="228612" y="2331834"/>
                </a:lnTo>
                <a:lnTo>
                  <a:pt x="231660" y="2331834"/>
                </a:lnTo>
                <a:lnTo>
                  <a:pt x="231660" y="2334882"/>
                </a:lnTo>
                <a:lnTo>
                  <a:pt x="234708" y="2334882"/>
                </a:lnTo>
                <a:lnTo>
                  <a:pt x="234708" y="2337930"/>
                </a:lnTo>
                <a:lnTo>
                  <a:pt x="240804" y="2344026"/>
                </a:lnTo>
                <a:lnTo>
                  <a:pt x="243852" y="2344026"/>
                </a:lnTo>
                <a:lnTo>
                  <a:pt x="243852" y="2347074"/>
                </a:lnTo>
                <a:lnTo>
                  <a:pt x="246900" y="2347074"/>
                </a:lnTo>
                <a:lnTo>
                  <a:pt x="246900" y="2350122"/>
                </a:lnTo>
                <a:lnTo>
                  <a:pt x="252996" y="2350122"/>
                </a:lnTo>
                <a:lnTo>
                  <a:pt x="252996" y="2353170"/>
                </a:lnTo>
                <a:lnTo>
                  <a:pt x="259092" y="2353170"/>
                </a:lnTo>
                <a:lnTo>
                  <a:pt x="259092" y="2356218"/>
                </a:lnTo>
                <a:lnTo>
                  <a:pt x="265188" y="2356218"/>
                </a:lnTo>
                <a:lnTo>
                  <a:pt x="265188" y="2359266"/>
                </a:lnTo>
                <a:lnTo>
                  <a:pt x="274332" y="2359266"/>
                </a:lnTo>
                <a:lnTo>
                  <a:pt x="277380" y="2362314"/>
                </a:lnTo>
                <a:lnTo>
                  <a:pt x="286524" y="2362314"/>
                </a:lnTo>
                <a:lnTo>
                  <a:pt x="286524" y="2365362"/>
                </a:lnTo>
                <a:lnTo>
                  <a:pt x="295668" y="2365362"/>
                </a:lnTo>
                <a:lnTo>
                  <a:pt x="295668" y="2368410"/>
                </a:lnTo>
                <a:lnTo>
                  <a:pt x="304812" y="2368410"/>
                </a:lnTo>
                <a:lnTo>
                  <a:pt x="307860" y="2371458"/>
                </a:lnTo>
                <a:lnTo>
                  <a:pt x="323100" y="2371458"/>
                </a:lnTo>
                <a:lnTo>
                  <a:pt x="323100" y="2368410"/>
                </a:lnTo>
                <a:lnTo>
                  <a:pt x="329196" y="2368410"/>
                </a:lnTo>
                <a:lnTo>
                  <a:pt x="329196" y="2365362"/>
                </a:lnTo>
                <a:lnTo>
                  <a:pt x="332244" y="2365362"/>
                </a:lnTo>
                <a:lnTo>
                  <a:pt x="335292" y="2362314"/>
                </a:lnTo>
                <a:lnTo>
                  <a:pt x="338340" y="2362314"/>
                </a:lnTo>
                <a:lnTo>
                  <a:pt x="338340" y="2359266"/>
                </a:lnTo>
                <a:lnTo>
                  <a:pt x="341388" y="2359266"/>
                </a:lnTo>
                <a:lnTo>
                  <a:pt x="344436" y="2356218"/>
                </a:lnTo>
                <a:lnTo>
                  <a:pt x="350532" y="2356218"/>
                </a:lnTo>
                <a:lnTo>
                  <a:pt x="350532" y="2353170"/>
                </a:lnTo>
                <a:lnTo>
                  <a:pt x="353580" y="2347074"/>
                </a:lnTo>
                <a:lnTo>
                  <a:pt x="353580" y="2328786"/>
                </a:lnTo>
                <a:lnTo>
                  <a:pt x="356628" y="2328786"/>
                </a:lnTo>
                <a:lnTo>
                  <a:pt x="356628" y="2304402"/>
                </a:lnTo>
                <a:lnTo>
                  <a:pt x="353580" y="2304402"/>
                </a:lnTo>
                <a:lnTo>
                  <a:pt x="353580" y="2273922"/>
                </a:lnTo>
                <a:lnTo>
                  <a:pt x="350532" y="2270874"/>
                </a:lnTo>
                <a:lnTo>
                  <a:pt x="350532" y="2255634"/>
                </a:lnTo>
                <a:lnTo>
                  <a:pt x="350532" y="2242938"/>
                </a:lnTo>
                <a:lnTo>
                  <a:pt x="350532" y="2230238"/>
                </a:lnTo>
                <a:lnTo>
                  <a:pt x="350532" y="2212949"/>
                </a:lnTo>
                <a:lnTo>
                  <a:pt x="353580" y="2212949"/>
                </a:lnTo>
                <a:lnTo>
                  <a:pt x="353580" y="2203805"/>
                </a:lnTo>
                <a:lnTo>
                  <a:pt x="356628" y="2203805"/>
                </a:lnTo>
                <a:lnTo>
                  <a:pt x="356628" y="2200757"/>
                </a:lnTo>
                <a:lnTo>
                  <a:pt x="362724" y="2194661"/>
                </a:lnTo>
                <a:lnTo>
                  <a:pt x="362724" y="2191613"/>
                </a:lnTo>
                <a:lnTo>
                  <a:pt x="365772" y="2191613"/>
                </a:lnTo>
                <a:lnTo>
                  <a:pt x="365772" y="2188565"/>
                </a:lnTo>
                <a:lnTo>
                  <a:pt x="368820" y="2185517"/>
                </a:lnTo>
                <a:lnTo>
                  <a:pt x="368820" y="2182469"/>
                </a:lnTo>
                <a:lnTo>
                  <a:pt x="371868" y="2182469"/>
                </a:lnTo>
                <a:lnTo>
                  <a:pt x="371868" y="2176373"/>
                </a:lnTo>
                <a:lnTo>
                  <a:pt x="374916" y="2176373"/>
                </a:lnTo>
                <a:lnTo>
                  <a:pt x="374916" y="2173325"/>
                </a:lnTo>
                <a:lnTo>
                  <a:pt x="377964" y="2170277"/>
                </a:lnTo>
                <a:lnTo>
                  <a:pt x="384060" y="2161133"/>
                </a:lnTo>
                <a:lnTo>
                  <a:pt x="384060" y="2158085"/>
                </a:lnTo>
                <a:lnTo>
                  <a:pt x="387108" y="2158085"/>
                </a:lnTo>
                <a:lnTo>
                  <a:pt x="387108" y="2155037"/>
                </a:lnTo>
                <a:lnTo>
                  <a:pt x="390156" y="2148941"/>
                </a:lnTo>
                <a:lnTo>
                  <a:pt x="396252" y="2148941"/>
                </a:lnTo>
                <a:lnTo>
                  <a:pt x="396252" y="2145893"/>
                </a:lnTo>
                <a:lnTo>
                  <a:pt x="411492" y="2145893"/>
                </a:lnTo>
                <a:lnTo>
                  <a:pt x="414540" y="2142845"/>
                </a:lnTo>
                <a:lnTo>
                  <a:pt x="466356" y="2142845"/>
                </a:lnTo>
                <a:lnTo>
                  <a:pt x="469404" y="2145893"/>
                </a:lnTo>
                <a:lnTo>
                  <a:pt x="484644" y="2145893"/>
                </a:lnTo>
                <a:lnTo>
                  <a:pt x="484644" y="2148941"/>
                </a:lnTo>
                <a:lnTo>
                  <a:pt x="496836" y="2148941"/>
                </a:lnTo>
                <a:lnTo>
                  <a:pt x="496836" y="2151989"/>
                </a:lnTo>
                <a:lnTo>
                  <a:pt x="496836" y="2148941"/>
                </a:lnTo>
                <a:lnTo>
                  <a:pt x="512076" y="2148941"/>
                </a:lnTo>
                <a:lnTo>
                  <a:pt x="512076" y="2151989"/>
                </a:lnTo>
                <a:lnTo>
                  <a:pt x="521220" y="2151989"/>
                </a:lnTo>
                <a:lnTo>
                  <a:pt x="521220" y="2148941"/>
                </a:lnTo>
                <a:lnTo>
                  <a:pt x="527316" y="2148941"/>
                </a:lnTo>
                <a:lnTo>
                  <a:pt x="527316" y="2145893"/>
                </a:lnTo>
                <a:lnTo>
                  <a:pt x="530364" y="2145893"/>
                </a:lnTo>
                <a:lnTo>
                  <a:pt x="530364" y="2142845"/>
                </a:lnTo>
                <a:lnTo>
                  <a:pt x="533412" y="2142845"/>
                </a:lnTo>
                <a:lnTo>
                  <a:pt x="533412" y="2139797"/>
                </a:lnTo>
                <a:lnTo>
                  <a:pt x="536460" y="2139797"/>
                </a:lnTo>
                <a:lnTo>
                  <a:pt x="536460" y="2136749"/>
                </a:lnTo>
                <a:lnTo>
                  <a:pt x="539508" y="2136749"/>
                </a:lnTo>
                <a:lnTo>
                  <a:pt x="539508" y="2133701"/>
                </a:lnTo>
                <a:lnTo>
                  <a:pt x="542556" y="2130653"/>
                </a:lnTo>
                <a:lnTo>
                  <a:pt x="542556" y="2127605"/>
                </a:lnTo>
                <a:lnTo>
                  <a:pt x="545604" y="2124557"/>
                </a:lnTo>
                <a:lnTo>
                  <a:pt x="542556" y="2121509"/>
                </a:lnTo>
                <a:lnTo>
                  <a:pt x="542556" y="2118461"/>
                </a:lnTo>
                <a:lnTo>
                  <a:pt x="539508" y="2115413"/>
                </a:lnTo>
                <a:lnTo>
                  <a:pt x="539508" y="2112365"/>
                </a:lnTo>
                <a:lnTo>
                  <a:pt x="533412" y="2112365"/>
                </a:lnTo>
                <a:lnTo>
                  <a:pt x="533412" y="2109317"/>
                </a:lnTo>
                <a:lnTo>
                  <a:pt x="524268" y="2109317"/>
                </a:lnTo>
                <a:lnTo>
                  <a:pt x="521220" y="2106269"/>
                </a:lnTo>
                <a:lnTo>
                  <a:pt x="502932" y="2106269"/>
                </a:lnTo>
                <a:lnTo>
                  <a:pt x="502932" y="2109317"/>
                </a:lnTo>
                <a:lnTo>
                  <a:pt x="496836" y="2109317"/>
                </a:lnTo>
                <a:lnTo>
                  <a:pt x="493788" y="2112365"/>
                </a:lnTo>
                <a:lnTo>
                  <a:pt x="490740" y="2112365"/>
                </a:lnTo>
                <a:lnTo>
                  <a:pt x="490740" y="2115413"/>
                </a:lnTo>
                <a:lnTo>
                  <a:pt x="481596" y="2115413"/>
                </a:lnTo>
                <a:lnTo>
                  <a:pt x="478548" y="2118461"/>
                </a:lnTo>
                <a:lnTo>
                  <a:pt x="463308" y="2118461"/>
                </a:lnTo>
                <a:lnTo>
                  <a:pt x="463308" y="2121509"/>
                </a:lnTo>
                <a:lnTo>
                  <a:pt x="457212" y="2121509"/>
                </a:lnTo>
                <a:lnTo>
                  <a:pt x="454164" y="2124557"/>
                </a:lnTo>
                <a:lnTo>
                  <a:pt x="441972" y="2124557"/>
                </a:lnTo>
                <a:lnTo>
                  <a:pt x="438924" y="2127605"/>
                </a:lnTo>
                <a:lnTo>
                  <a:pt x="426732" y="2127605"/>
                </a:lnTo>
                <a:lnTo>
                  <a:pt x="426732" y="2130653"/>
                </a:lnTo>
                <a:lnTo>
                  <a:pt x="423684" y="2130653"/>
                </a:lnTo>
                <a:lnTo>
                  <a:pt x="417588" y="2130653"/>
                </a:lnTo>
                <a:lnTo>
                  <a:pt x="411492" y="2130653"/>
                </a:lnTo>
                <a:lnTo>
                  <a:pt x="405396" y="2130653"/>
                </a:lnTo>
                <a:lnTo>
                  <a:pt x="402348" y="2130653"/>
                </a:lnTo>
                <a:lnTo>
                  <a:pt x="402348" y="2127605"/>
                </a:lnTo>
                <a:lnTo>
                  <a:pt x="396252" y="2127605"/>
                </a:lnTo>
                <a:lnTo>
                  <a:pt x="396252" y="2109317"/>
                </a:lnTo>
                <a:lnTo>
                  <a:pt x="399300" y="2103221"/>
                </a:lnTo>
                <a:lnTo>
                  <a:pt x="399300" y="2084933"/>
                </a:lnTo>
                <a:lnTo>
                  <a:pt x="402348" y="2081885"/>
                </a:lnTo>
                <a:lnTo>
                  <a:pt x="402348" y="2066645"/>
                </a:lnTo>
                <a:lnTo>
                  <a:pt x="405396" y="2063597"/>
                </a:lnTo>
                <a:lnTo>
                  <a:pt x="405396" y="2054453"/>
                </a:lnTo>
                <a:lnTo>
                  <a:pt x="408444" y="2054453"/>
                </a:lnTo>
                <a:lnTo>
                  <a:pt x="408444" y="2045309"/>
                </a:lnTo>
                <a:lnTo>
                  <a:pt x="411492" y="2045309"/>
                </a:lnTo>
                <a:lnTo>
                  <a:pt x="411492" y="2036165"/>
                </a:lnTo>
                <a:lnTo>
                  <a:pt x="414540" y="2033117"/>
                </a:lnTo>
                <a:lnTo>
                  <a:pt x="414540" y="2020925"/>
                </a:lnTo>
                <a:lnTo>
                  <a:pt x="417588" y="2020925"/>
                </a:lnTo>
                <a:lnTo>
                  <a:pt x="417588" y="2011781"/>
                </a:lnTo>
                <a:lnTo>
                  <a:pt x="420636" y="2008733"/>
                </a:lnTo>
                <a:lnTo>
                  <a:pt x="420636" y="1996541"/>
                </a:lnTo>
                <a:lnTo>
                  <a:pt x="423684" y="1996541"/>
                </a:lnTo>
                <a:lnTo>
                  <a:pt x="423684" y="1990445"/>
                </a:lnTo>
                <a:lnTo>
                  <a:pt x="426732" y="1987397"/>
                </a:lnTo>
                <a:lnTo>
                  <a:pt x="426732" y="1984349"/>
                </a:lnTo>
                <a:lnTo>
                  <a:pt x="429780" y="1984349"/>
                </a:lnTo>
                <a:lnTo>
                  <a:pt x="429780" y="1981301"/>
                </a:lnTo>
                <a:lnTo>
                  <a:pt x="432828" y="1978240"/>
                </a:lnTo>
                <a:lnTo>
                  <a:pt x="435876" y="1978240"/>
                </a:lnTo>
                <a:lnTo>
                  <a:pt x="435876" y="1975192"/>
                </a:lnTo>
                <a:lnTo>
                  <a:pt x="441972" y="1975192"/>
                </a:lnTo>
                <a:lnTo>
                  <a:pt x="445020" y="1972144"/>
                </a:lnTo>
                <a:lnTo>
                  <a:pt x="463308" y="1972144"/>
                </a:lnTo>
                <a:lnTo>
                  <a:pt x="466356" y="1969096"/>
                </a:lnTo>
                <a:lnTo>
                  <a:pt x="481596" y="1969096"/>
                </a:lnTo>
                <a:lnTo>
                  <a:pt x="481596" y="1966048"/>
                </a:lnTo>
                <a:lnTo>
                  <a:pt x="487692" y="1966048"/>
                </a:lnTo>
                <a:lnTo>
                  <a:pt x="490740" y="1963000"/>
                </a:lnTo>
                <a:lnTo>
                  <a:pt x="496836" y="1963000"/>
                </a:lnTo>
                <a:lnTo>
                  <a:pt x="496836" y="1975192"/>
                </a:lnTo>
                <a:lnTo>
                  <a:pt x="499884" y="1975192"/>
                </a:lnTo>
                <a:lnTo>
                  <a:pt x="499884" y="1978240"/>
                </a:lnTo>
                <a:lnTo>
                  <a:pt x="499884" y="1990945"/>
                </a:lnTo>
                <a:lnTo>
                  <a:pt x="499884" y="2003643"/>
                </a:lnTo>
                <a:lnTo>
                  <a:pt x="499884" y="2014829"/>
                </a:lnTo>
                <a:lnTo>
                  <a:pt x="502932" y="2014829"/>
                </a:lnTo>
                <a:lnTo>
                  <a:pt x="502932" y="2023973"/>
                </a:lnTo>
                <a:lnTo>
                  <a:pt x="505980" y="2023973"/>
                </a:lnTo>
                <a:lnTo>
                  <a:pt x="505980" y="2030069"/>
                </a:lnTo>
                <a:lnTo>
                  <a:pt x="509028" y="2030069"/>
                </a:lnTo>
                <a:lnTo>
                  <a:pt x="509028" y="2036165"/>
                </a:lnTo>
                <a:lnTo>
                  <a:pt x="512076" y="2036165"/>
                </a:lnTo>
                <a:lnTo>
                  <a:pt x="518172" y="2042261"/>
                </a:lnTo>
                <a:lnTo>
                  <a:pt x="521220" y="2042261"/>
                </a:lnTo>
                <a:lnTo>
                  <a:pt x="524268" y="2045309"/>
                </a:lnTo>
                <a:lnTo>
                  <a:pt x="542556" y="2045309"/>
                </a:lnTo>
                <a:lnTo>
                  <a:pt x="542556" y="2042261"/>
                </a:lnTo>
                <a:lnTo>
                  <a:pt x="545604" y="2042261"/>
                </a:lnTo>
                <a:lnTo>
                  <a:pt x="548652" y="2039213"/>
                </a:lnTo>
                <a:lnTo>
                  <a:pt x="551700" y="2039213"/>
                </a:lnTo>
                <a:lnTo>
                  <a:pt x="551700" y="2036165"/>
                </a:lnTo>
                <a:lnTo>
                  <a:pt x="554748" y="2033117"/>
                </a:lnTo>
                <a:lnTo>
                  <a:pt x="554748" y="2030069"/>
                </a:lnTo>
                <a:lnTo>
                  <a:pt x="557796" y="2030069"/>
                </a:lnTo>
                <a:lnTo>
                  <a:pt x="557796" y="2027021"/>
                </a:lnTo>
                <a:lnTo>
                  <a:pt x="560844" y="2023973"/>
                </a:lnTo>
                <a:lnTo>
                  <a:pt x="560844" y="2011781"/>
                </a:lnTo>
                <a:lnTo>
                  <a:pt x="563892" y="2008733"/>
                </a:lnTo>
                <a:lnTo>
                  <a:pt x="560844" y="2005685"/>
                </a:lnTo>
                <a:lnTo>
                  <a:pt x="554748" y="2002637"/>
                </a:lnTo>
                <a:lnTo>
                  <a:pt x="554748" y="1999589"/>
                </a:lnTo>
                <a:lnTo>
                  <a:pt x="551700" y="1996541"/>
                </a:lnTo>
                <a:lnTo>
                  <a:pt x="548652" y="1996541"/>
                </a:lnTo>
                <a:lnTo>
                  <a:pt x="548652" y="1993493"/>
                </a:lnTo>
                <a:lnTo>
                  <a:pt x="545604" y="1993493"/>
                </a:lnTo>
                <a:lnTo>
                  <a:pt x="545604" y="1990445"/>
                </a:lnTo>
                <a:lnTo>
                  <a:pt x="542556" y="1990445"/>
                </a:lnTo>
                <a:lnTo>
                  <a:pt x="542556" y="1987397"/>
                </a:lnTo>
                <a:lnTo>
                  <a:pt x="539508" y="1987397"/>
                </a:lnTo>
                <a:lnTo>
                  <a:pt x="539508" y="1984349"/>
                </a:lnTo>
                <a:lnTo>
                  <a:pt x="536460" y="1984349"/>
                </a:lnTo>
                <a:lnTo>
                  <a:pt x="536460" y="1981301"/>
                </a:lnTo>
                <a:lnTo>
                  <a:pt x="533412" y="1978240"/>
                </a:lnTo>
                <a:lnTo>
                  <a:pt x="533412" y="1975192"/>
                </a:lnTo>
                <a:lnTo>
                  <a:pt x="530364" y="1975192"/>
                </a:lnTo>
                <a:lnTo>
                  <a:pt x="530364" y="1956904"/>
                </a:lnTo>
                <a:lnTo>
                  <a:pt x="533412" y="1956904"/>
                </a:lnTo>
                <a:lnTo>
                  <a:pt x="533412" y="1953856"/>
                </a:lnTo>
                <a:lnTo>
                  <a:pt x="539508" y="1953856"/>
                </a:lnTo>
                <a:lnTo>
                  <a:pt x="554748" y="1947760"/>
                </a:lnTo>
                <a:lnTo>
                  <a:pt x="557796" y="1947760"/>
                </a:lnTo>
                <a:lnTo>
                  <a:pt x="563892" y="1941664"/>
                </a:lnTo>
                <a:lnTo>
                  <a:pt x="569988" y="1938616"/>
                </a:lnTo>
                <a:lnTo>
                  <a:pt x="576084" y="1935568"/>
                </a:lnTo>
                <a:lnTo>
                  <a:pt x="579132" y="1932520"/>
                </a:lnTo>
                <a:lnTo>
                  <a:pt x="586414" y="1922588"/>
                </a:lnTo>
                <a:lnTo>
                  <a:pt x="595199" y="1913202"/>
                </a:lnTo>
                <a:lnTo>
                  <a:pt x="604532" y="1904123"/>
                </a:lnTo>
                <a:lnTo>
                  <a:pt x="615721" y="1892896"/>
                </a:lnTo>
                <a:lnTo>
                  <a:pt x="615721" y="1889848"/>
                </a:lnTo>
                <a:lnTo>
                  <a:pt x="618769" y="1889848"/>
                </a:lnTo>
                <a:lnTo>
                  <a:pt x="618769" y="1883752"/>
                </a:lnTo>
                <a:lnTo>
                  <a:pt x="621817" y="1883752"/>
                </a:lnTo>
                <a:lnTo>
                  <a:pt x="621817" y="1880704"/>
                </a:lnTo>
                <a:lnTo>
                  <a:pt x="624865" y="1880704"/>
                </a:lnTo>
                <a:lnTo>
                  <a:pt x="627913" y="1883752"/>
                </a:lnTo>
                <a:lnTo>
                  <a:pt x="630961" y="1880704"/>
                </a:lnTo>
                <a:lnTo>
                  <a:pt x="634009" y="1880704"/>
                </a:lnTo>
                <a:lnTo>
                  <a:pt x="634009" y="1877656"/>
                </a:lnTo>
                <a:lnTo>
                  <a:pt x="637057" y="1877656"/>
                </a:lnTo>
                <a:lnTo>
                  <a:pt x="637057" y="1874608"/>
                </a:lnTo>
                <a:lnTo>
                  <a:pt x="640105" y="1874608"/>
                </a:lnTo>
                <a:lnTo>
                  <a:pt x="640105" y="1871560"/>
                </a:lnTo>
                <a:lnTo>
                  <a:pt x="646201" y="1871560"/>
                </a:lnTo>
                <a:lnTo>
                  <a:pt x="649249" y="1868512"/>
                </a:lnTo>
                <a:lnTo>
                  <a:pt x="652297" y="1868512"/>
                </a:lnTo>
                <a:lnTo>
                  <a:pt x="652297" y="1865464"/>
                </a:lnTo>
                <a:lnTo>
                  <a:pt x="649249" y="1865464"/>
                </a:lnTo>
                <a:lnTo>
                  <a:pt x="649249" y="1862416"/>
                </a:lnTo>
                <a:lnTo>
                  <a:pt x="646201" y="1862416"/>
                </a:lnTo>
                <a:lnTo>
                  <a:pt x="646201" y="1859368"/>
                </a:lnTo>
                <a:lnTo>
                  <a:pt x="646201" y="1853272"/>
                </a:lnTo>
                <a:lnTo>
                  <a:pt x="646201" y="1847176"/>
                </a:lnTo>
                <a:lnTo>
                  <a:pt x="646201" y="1841080"/>
                </a:lnTo>
                <a:lnTo>
                  <a:pt x="646201" y="1838032"/>
                </a:lnTo>
                <a:lnTo>
                  <a:pt x="643153" y="1838032"/>
                </a:lnTo>
                <a:lnTo>
                  <a:pt x="643153" y="1841080"/>
                </a:lnTo>
                <a:lnTo>
                  <a:pt x="634009" y="1841080"/>
                </a:lnTo>
                <a:lnTo>
                  <a:pt x="634009" y="1828888"/>
                </a:lnTo>
                <a:lnTo>
                  <a:pt x="637057" y="1828888"/>
                </a:lnTo>
                <a:lnTo>
                  <a:pt x="637057" y="1816696"/>
                </a:lnTo>
                <a:lnTo>
                  <a:pt x="640105" y="1813648"/>
                </a:lnTo>
                <a:lnTo>
                  <a:pt x="640105" y="1807552"/>
                </a:lnTo>
                <a:lnTo>
                  <a:pt x="637057" y="1807552"/>
                </a:lnTo>
                <a:lnTo>
                  <a:pt x="637057" y="1801456"/>
                </a:lnTo>
                <a:lnTo>
                  <a:pt x="640105" y="1798408"/>
                </a:lnTo>
                <a:lnTo>
                  <a:pt x="640105" y="1795360"/>
                </a:lnTo>
                <a:lnTo>
                  <a:pt x="643153" y="1792312"/>
                </a:lnTo>
                <a:lnTo>
                  <a:pt x="643153" y="1789264"/>
                </a:lnTo>
                <a:lnTo>
                  <a:pt x="646201" y="1789264"/>
                </a:lnTo>
                <a:lnTo>
                  <a:pt x="646201" y="1786216"/>
                </a:lnTo>
                <a:lnTo>
                  <a:pt x="649249" y="1786216"/>
                </a:lnTo>
                <a:lnTo>
                  <a:pt x="649249" y="1783168"/>
                </a:lnTo>
                <a:lnTo>
                  <a:pt x="652297" y="1780120"/>
                </a:lnTo>
                <a:lnTo>
                  <a:pt x="652297" y="1777072"/>
                </a:lnTo>
                <a:lnTo>
                  <a:pt x="655345" y="1777072"/>
                </a:lnTo>
                <a:lnTo>
                  <a:pt x="655345" y="1774024"/>
                </a:lnTo>
                <a:lnTo>
                  <a:pt x="658393" y="1774024"/>
                </a:lnTo>
                <a:lnTo>
                  <a:pt x="658393" y="1770976"/>
                </a:lnTo>
                <a:lnTo>
                  <a:pt x="661441" y="1767928"/>
                </a:lnTo>
                <a:lnTo>
                  <a:pt x="664489" y="1767928"/>
                </a:lnTo>
                <a:lnTo>
                  <a:pt x="664489" y="1764880"/>
                </a:lnTo>
                <a:lnTo>
                  <a:pt x="670585" y="1764880"/>
                </a:lnTo>
                <a:lnTo>
                  <a:pt x="670585" y="1761832"/>
                </a:lnTo>
                <a:lnTo>
                  <a:pt x="679729" y="1761832"/>
                </a:lnTo>
                <a:lnTo>
                  <a:pt x="682777" y="1758784"/>
                </a:lnTo>
                <a:lnTo>
                  <a:pt x="704113" y="1758784"/>
                </a:lnTo>
                <a:lnTo>
                  <a:pt x="707161" y="1755736"/>
                </a:lnTo>
                <a:lnTo>
                  <a:pt x="728497" y="1755736"/>
                </a:lnTo>
                <a:lnTo>
                  <a:pt x="731545" y="1752688"/>
                </a:lnTo>
                <a:lnTo>
                  <a:pt x="743737" y="1752688"/>
                </a:lnTo>
                <a:lnTo>
                  <a:pt x="746785" y="1749640"/>
                </a:lnTo>
                <a:lnTo>
                  <a:pt x="755929" y="1749640"/>
                </a:lnTo>
                <a:lnTo>
                  <a:pt x="755929" y="1746592"/>
                </a:lnTo>
                <a:lnTo>
                  <a:pt x="758977" y="1746592"/>
                </a:lnTo>
                <a:lnTo>
                  <a:pt x="762025" y="1743544"/>
                </a:lnTo>
                <a:lnTo>
                  <a:pt x="765073" y="1743544"/>
                </a:lnTo>
                <a:lnTo>
                  <a:pt x="765073" y="1740496"/>
                </a:lnTo>
                <a:lnTo>
                  <a:pt x="768121" y="1740496"/>
                </a:lnTo>
                <a:lnTo>
                  <a:pt x="768121" y="1737448"/>
                </a:lnTo>
                <a:lnTo>
                  <a:pt x="771169" y="1737448"/>
                </a:lnTo>
                <a:lnTo>
                  <a:pt x="774217" y="1731352"/>
                </a:lnTo>
                <a:lnTo>
                  <a:pt x="780313" y="1722196"/>
                </a:lnTo>
                <a:lnTo>
                  <a:pt x="789457" y="1713052"/>
                </a:lnTo>
                <a:lnTo>
                  <a:pt x="792505" y="1703908"/>
                </a:lnTo>
                <a:lnTo>
                  <a:pt x="795553" y="1703908"/>
                </a:lnTo>
                <a:lnTo>
                  <a:pt x="789457" y="1700860"/>
                </a:lnTo>
                <a:lnTo>
                  <a:pt x="789457" y="1697812"/>
                </a:lnTo>
                <a:lnTo>
                  <a:pt x="786409" y="1694764"/>
                </a:lnTo>
                <a:lnTo>
                  <a:pt x="786409" y="1685620"/>
                </a:lnTo>
                <a:lnTo>
                  <a:pt x="783361" y="1685620"/>
                </a:lnTo>
                <a:lnTo>
                  <a:pt x="783361" y="1679524"/>
                </a:lnTo>
                <a:lnTo>
                  <a:pt x="780313" y="1679524"/>
                </a:lnTo>
                <a:lnTo>
                  <a:pt x="780313" y="1676476"/>
                </a:lnTo>
                <a:lnTo>
                  <a:pt x="777265" y="1676476"/>
                </a:lnTo>
                <a:lnTo>
                  <a:pt x="774217" y="1673428"/>
                </a:lnTo>
                <a:lnTo>
                  <a:pt x="771169" y="1673428"/>
                </a:lnTo>
                <a:lnTo>
                  <a:pt x="768121" y="1670380"/>
                </a:lnTo>
                <a:lnTo>
                  <a:pt x="755929" y="1670380"/>
                </a:lnTo>
                <a:lnTo>
                  <a:pt x="755929" y="1667332"/>
                </a:lnTo>
                <a:lnTo>
                  <a:pt x="740689" y="1667332"/>
                </a:lnTo>
                <a:lnTo>
                  <a:pt x="740689" y="1664284"/>
                </a:lnTo>
                <a:lnTo>
                  <a:pt x="725449" y="1664284"/>
                </a:lnTo>
                <a:lnTo>
                  <a:pt x="725449" y="1661236"/>
                </a:lnTo>
                <a:lnTo>
                  <a:pt x="710209" y="1661236"/>
                </a:lnTo>
                <a:lnTo>
                  <a:pt x="710209" y="1658188"/>
                </a:lnTo>
                <a:lnTo>
                  <a:pt x="698017" y="1658188"/>
                </a:lnTo>
                <a:lnTo>
                  <a:pt x="698017" y="1655140"/>
                </a:lnTo>
                <a:lnTo>
                  <a:pt x="691921" y="1655140"/>
                </a:lnTo>
                <a:lnTo>
                  <a:pt x="691921" y="1652092"/>
                </a:lnTo>
                <a:lnTo>
                  <a:pt x="685825" y="1652092"/>
                </a:lnTo>
                <a:lnTo>
                  <a:pt x="685825" y="1649044"/>
                </a:lnTo>
                <a:lnTo>
                  <a:pt x="682777" y="1649044"/>
                </a:lnTo>
                <a:lnTo>
                  <a:pt x="682777" y="1645996"/>
                </a:lnTo>
                <a:lnTo>
                  <a:pt x="679729" y="1645996"/>
                </a:lnTo>
                <a:lnTo>
                  <a:pt x="679729" y="1642948"/>
                </a:lnTo>
                <a:lnTo>
                  <a:pt x="676681" y="1642948"/>
                </a:lnTo>
                <a:lnTo>
                  <a:pt x="676681" y="1636852"/>
                </a:lnTo>
                <a:lnTo>
                  <a:pt x="673633" y="1636852"/>
                </a:lnTo>
                <a:lnTo>
                  <a:pt x="673633" y="1621612"/>
                </a:lnTo>
                <a:lnTo>
                  <a:pt x="676681" y="1621612"/>
                </a:lnTo>
                <a:lnTo>
                  <a:pt x="676681" y="1615516"/>
                </a:lnTo>
                <a:lnTo>
                  <a:pt x="679729" y="1615516"/>
                </a:lnTo>
                <a:lnTo>
                  <a:pt x="679729" y="1612468"/>
                </a:lnTo>
                <a:lnTo>
                  <a:pt x="682777" y="1609420"/>
                </a:lnTo>
                <a:lnTo>
                  <a:pt x="685825" y="1609420"/>
                </a:lnTo>
                <a:lnTo>
                  <a:pt x="685825" y="1606372"/>
                </a:lnTo>
                <a:lnTo>
                  <a:pt x="688873" y="1606372"/>
                </a:lnTo>
                <a:lnTo>
                  <a:pt x="688873" y="1603324"/>
                </a:lnTo>
                <a:lnTo>
                  <a:pt x="691921" y="1603324"/>
                </a:lnTo>
                <a:lnTo>
                  <a:pt x="691921" y="1600276"/>
                </a:lnTo>
                <a:lnTo>
                  <a:pt x="710209" y="1600276"/>
                </a:lnTo>
                <a:lnTo>
                  <a:pt x="710209" y="1603324"/>
                </a:lnTo>
                <a:lnTo>
                  <a:pt x="716305" y="1603324"/>
                </a:lnTo>
                <a:lnTo>
                  <a:pt x="716305" y="1606372"/>
                </a:lnTo>
                <a:lnTo>
                  <a:pt x="719353" y="1606372"/>
                </a:lnTo>
                <a:lnTo>
                  <a:pt x="719353" y="1609420"/>
                </a:lnTo>
                <a:lnTo>
                  <a:pt x="722401" y="1609420"/>
                </a:lnTo>
                <a:lnTo>
                  <a:pt x="722401" y="1612468"/>
                </a:lnTo>
                <a:lnTo>
                  <a:pt x="725449" y="1612468"/>
                </a:lnTo>
                <a:lnTo>
                  <a:pt x="725449" y="1615516"/>
                </a:lnTo>
                <a:lnTo>
                  <a:pt x="734593" y="1627708"/>
                </a:lnTo>
                <a:lnTo>
                  <a:pt x="740689" y="1636852"/>
                </a:lnTo>
                <a:lnTo>
                  <a:pt x="740689" y="1639900"/>
                </a:lnTo>
                <a:lnTo>
                  <a:pt x="743737" y="1639900"/>
                </a:lnTo>
                <a:lnTo>
                  <a:pt x="743737" y="1642948"/>
                </a:lnTo>
                <a:lnTo>
                  <a:pt x="746785" y="1642948"/>
                </a:lnTo>
                <a:lnTo>
                  <a:pt x="746785" y="1645996"/>
                </a:lnTo>
                <a:lnTo>
                  <a:pt x="749833" y="1645996"/>
                </a:lnTo>
                <a:lnTo>
                  <a:pt x="752881" y="1649044"/>
                </a:lnTo>
                <a:lnTo>
                  <a:pt x="755929" y="1649044"/>
                </a:lnTo>
                <a:lnTo>
                  <a:pt x="755929" y="1652092"/>
                </a:lnTo>
                <a:lnTo>
                  <a:pt x="774217" y="1652092"/>
                </a:lnTo>
                <a:lnTo>
                  <a:pt x="774217" y="1655140"/>
                </a:lnTo>
                <a:lnTo>
                  <a:pt x="786409" y="1655140"/>
                </a:lnTo>
                <a:lnTo>
                  <a:pt x="786409" y="1652092"/>
                </a:lnTo>
                <a:lnTo>
                  <a:pt x="789457" y="1652092"/>
                </a:lnTo>
                <a:lnTo>
                  <a:pt x="789457" y="1649044"/>
                </a:lnTo>
                <a:lnTo>
                  <a:pt x="786409" y="1633804"/>
                </a:lnTo>
                <a:lnTo>
                  <a:pt x="786409" y="1603324"/>
                </a:lnTo>
                <a:lnTo>
                  <a:pt x="792505" y="1600276"/>
                </a:lnTo>
                <a:lnTo>
                  <a:pt x="798601" y="1597228"/>
                </a:lnTo>
                <a:lnTo>
                  <a:pt x="805956" y="1591093"/>
                </a:lnTo>
                <a:lnTo>
                  <a:pt x="815927" y="1586605"/>
                </a:lnTo>
                <a:lnTo>
                  <a:pt x="828829" y="1580095"/>
                </a:lnTo>
                <a:lnTo>
                  <a:pt x="838225" y="1572844"/>
                </a:lnTo>
                <a:lnTo>
                  <a:pt x="841273" y="1572844"/>
                </a:lnTo>
                <a:lnTo>
                  <a:pt x="844321" y="1569796"/>
                </a:lnTo>
                <a:lnTo>
                  <a:pt x="847369" y="1569796"/>
                </a:lnTo>
                <a:lnTo>
                  <a:pt x="850417" y="1566748"/>
                </a:lnTo>
                <a:lnTo>
                  <a:pt x="856513" y="1554556"/>
                </a:lnTo>
                <a:lnTo>
                  <a:pt x="856513" y="1539316"/>
                </a:lnTo>
                <a:lnTo>
                  <a:pt x="853465" y="1539316"/>
                </a:lnTo>
                <a:lnTo>
                  <a:pt x="853465" y="1533220"/>
                </a:lnTo>
                <a:lnTo>
                  <a:pt x="859561" y="1533220"/>
                </a:lnTo>
                <a:lnTo>
                  <a:pt x="868705" y="1530172"/>
                </a:lnTo>
                <a:lnTo>
                  <a:pt x="871753" y="1527124"/>
                </a:lnTo>
                <a:lnTo>
                  <a:pt x="874801" y="1527124"/>
                </a:lnTo>
                <a:lnTo>
                  <a:pt x="874801" y="1524076"/>
                </a:lnTo>
                <a:lnTo>
                  <a:pt x="880897" y="1517980"/>
                </a:lnTo>
                <a:lnTo>
                  <a:pt x="880897" y="1514932"/>
                </a:lnTo>
                <a:lnTo>
                  <a:pt x="883945" y="1511884"/>
                </a:lnTo>
                <a:lnTo>
                  <a:pt x="883945" y="1508836"/>
                </a:lnTo>
                <a:lnTo>
                  <a:pt x="886993" y="1508836"/>
                </a:lnTo>
                <a:lnTo>
                  <a:pt x="886993" y="1502740"/>
                </a:lnTo>
                <a:lnTo>
                  <a:pt x="890041" y="1499692"/>
                </a:lnTo>
                <a:lnTo>
                  <a:pt x="890041" y="1484452"/>
                </a:lnTo>
                <a:lnTo>
                  <a:pt x="893089" y="1466151"/>
                </a:lnTo>
                <a:lnTo>
                  <a:pt x="886993" y="1466151"/>
                </a:lnTo>
                <a:lnTo>
                  <a:pt x="877849" y="1469199"/>
                </a:lnTo>
                <a:lnTo>
                  <a:pt x="874801" y="1469199"/>
                </a:lnTo>
                <a:lnTo>
                  <a:pt x="862609" y="1466151"/>
                </a:lnTo>
                <a:lnTo>
                  <a:pt x="859561" y="1466151"/>
                </a:lnTo>
                <a:lnTo>
                  <a:pt x="859561" y="1463103"/>
                </a:lnTo>
                <a:lnTo>
                  <a:pt x="856513" y="1463103"/>
                </a:lnTo>
                <a:lnTo>
                  <a:pt x="856513" y="1460055"/>
                </a:lnTo>
                <a:lnTo>
                  <a:pt x="853465" y="1460055"/>
                </a:lnTo>
                <a:lnTo>
                  <a:pt x="853465" y="1457007"/>
                </a:lnTo>
                <a:lnTo>
                  <a:pt x="850417" y="1457007"/>
                </a:lnTo>
                <a:lnTo>
                  <a:pt x="850417" y="1453959"/>
                </a:lnTo>
                <a:lnTo>
                  <a:pt x="847369" y="1453959"/>
                </a:lnTo>
                <a:lnTo>
                  <a:pt x="844321" y="1450911"/>
                </a:lnTo>
                <a:lnTo>
                  <a:pt x="841273" y="1450911"/>
                </a:lnTo>
                <a:lnTo>
                  <a:pt x="841273" y="1447863"/>
                </a:lnTo>
                <a:lnTo>
                  <a:pt x="838225" y="1447863"/>
                </a:lnTo>
                <a:lnTo>
                  <a:pt x="838225" y="1444815"/>
                </a:lnTo>
                <a:lnTo>
                  <a:pt x="835177" y="1444815"/>
                </a:lnTo>
                <a:lnTo>
                  <a:pt x="826033" y="1441767"/>
                </a:lnTo>
                <a:lnTo>
                  <a:pt x="816889" y="1435671"/>
                </a:lnTo>
                <a:lnTo>
                  <a:pt x="813841" y="1435671"/>
                </a:lnTo>
                <a:lnTo>
                  <a:pt x="813841" y="1450911"/>
                </a:lnTo>
                <a:lnTo>
                  <a:pt x="822985" y="1469199"/>
                </a:lnTo>
                <a:lnTo>
                  <a:pt x="829081" y="1475308"/>
                </a:lnTo>
                <a:lnTo>
                  <a:pt x="829081" y="1481404"/>
                </a:lnTo>
                <a:lnTo>
                  <a:pt x="829081" y="1493596"/>
                </a:lnTo>
                <a:lnTo>
                  <a:pt x="826033" y="1493596"/>
                </a:lnTo>
                <a:lnTo>
                  <a:pt x="826033" y="1517980"/>
                </a:lnTo>
                <a:lnTo>
                  <a:pt x="822985" y="1521028"/>
                </a:lnTo>
                <a:lnTo>
                  <a:pt x="822985" y="1530172"/>
                </a:lnTo>
                <a:lnTo>
                  <a:pt x="822985" y="1527124"/>
                </a:lnTo>
                <a:lnTo>
                  <a:pt x="819937" y="1527124"/>
                </a:lnTo>
                <a:lnTo>
                  <a:pt x="810793" y="1524076"/>
                </a:lnTo>
                <a:lnTo>
                  <a:pt x="800701" y="1516791"/>
                </a:lnTo>
                <a:lnTo>
                  <a:pt x="787905" y="1514776"/>
                </a:lnTo>
                <a:lnTo>
                  <a:pt x="777265" y="1514932"/>
                </a:lnTo>
                <a:lnTo>
                  <a:pt x="765440" y="1514796"/>
                </a:lnTo>
                <a:lnTo>
                  <a:pt x="755401" y="1518380"/>
                </a:lnTo>
                <a:lnTo>
                  <a:pt x="749833" y="1524076"/>
                </a:lnTo>
                <a:lnTo>
                  <a:pt x="746785" y="1524076"/>
                </a:lnTo>
                <a:lnTo>
                  <a:pt x="746785" y="1527124"/>
                </a:lnTo>
                <a:lnTo>
                  <a:pt x="743737" y="1527124"/>
                </a:lnTo>
                <a:lnTo>
                  <a:pt x="743737" y="1530172"/>
                </a:lnTo>
                <a:lnTo>
                  <a:pt x="743737" y="1527124"/>
                </a:lnTo>
                <a:lnTo>
                  <a:pt x="740689" y="1527124"/>
                </a:lnTo>
                <a:lnTo>
                  <a:pt x="727989" y="1527124"/>
                </a:lnTo>
                <a:lnTo>
                  <a:pt x="715289" y="1527124"/>
                </a:lnTo>
                <a:lnTo>
                  <a:pt x="710209" y="1527124"/>
                </a:lnTo>
                <a:lnTo>
                  <a:pt x="710209" y="1524076"/>
                </a:lnTo>
                <a:lnTo>
                  <a:pt x="704113" y="1524076"/>
                </a:lnTo>
                <a:lnTo>
                  <a:pt x="701065" y="1521028"/>
                </a:lnTo>
                <a:lnTo>
                  <a:pt x="694969" y="1521028"/>
                </a:lnTo>
                <a:lnTo>
                  <a:pt x="688873" y="1517980"/>
                </a:lnTo>
                <a:lnTo>
                  <a:pt x="670585" y="1517980"/>
                </a:lnTo>
                <a:lnTo>
                  <a:pt x="670585" y="1514932"/>
                </a:lnTo>
                <a:lnTo>
                  <a:pt x="667537" y="1514932"/>
                </a:lnTo>
                <a:lnTo>
                  <a:pt x="667537" y="1511884"/>
                </a:lnTo>
                <a:lnTo>
                  <a:pt x="664489" y="1508836"/>
                </a:lnTo>
                <a:lnTo>
                  <a:pt x="664489" y="1505788"/>
                </a:lnTo>
                <a:lnTo>
                  <a:pt x="658393" y="1499692"/>
                </a:lnTo>
                <a:lnTo>
                  <a:pt x="658393" y="1493596"/>
                </a:lnTo>
                <a:lnTo>
                  <a:pt x="655345" y="1490548"/>
                </a:lnTo>
                <a:lnTo>
                  <a:pt x="655345" y="1463103"/>
                </a:lnTo>
                <a:lnTo>
                  <a:pt x="658393" y="1460055"/>
                </a:lnTo>
                <a:lnTo>
                  <a:pt x="658393" y="1444815"/>
                </a:lnTo>
                <a:lnTo>
                  <a:pt x="661441" y="1438719"/>
                </a:lnTo>
                <a:lnTo>
                  <a:pt x="664489" y="1429575"/>
                </a:lnTo>
                <a:lnTo>
                  <a:pt x="664489" y="1420431"/>
                </a:lnTo>
                <a:lnTo>
                  <a:pt x="667537" y="1420431"/>
                </a:lnTo>
                <a:lnTo>
                  <a:pt x="667537" y="1411287"/>
                </a:lnTo>
                <a:lnTo>
                  <a:pt x="670585" y="1411287"/>
                </a:lnTo>
                <a:lnTo>
                  <a:pt x="670585" y="1408239"/>
                </a:lnTo>
                <a:lnTo>
                  <a:pt x="673633" y="1408239"/>
                </a:lnTo>
                <a:lnTo>
                  <a:pt x="673633" y="1405191"/>
                </a:lnTo>
                <a:lnTo>
                  <a:pt x="676681" y="1405191"/>
                </a:lnTo>
                <a:lnTo>
                  <a:pt x="688873" y="1396047"/>
                </a:lnTo>
                <a:lnTo>
                  <a:pt x="698017" y="1389951"/>
                </a:lnTo>
                <a:lnTo>
                  <a:pt x="704113" y="1386903"/>
                </a:lnTo>
                <a:lnTo>
                  <a:pt x="710209" y="1386903"/>
                </a:lnTo>
                <a:lnTo>
                  <a:pt x="710209" y="1383855"/>
                </a:lnTo>
                <a:lnTo>
                  <a:pt x="716305" y="1383855"/>
                </a:lnTo>
                <a:lnTo>
                  <a:pt x="719353" y="1386903"/>
                </a:lnTo>
                <a:lnTo>
                  <a:pt x="722401" y="1386903"/>
                </a:lnTo>
                <a:lnTo>
                  <a:pt x="722401" y="1389951"/>
                </a:lnTo>
                <a:lnTo>
                  <a:pt x="728497" y="1389951"/>
                </a:lnTo>
                <a:lnTo>
                  <a:pt x="728497" y="1392999"/>
                </a:lnTo>
                <a:lnTo>
                  <a:pt x="731545" y="1392999"/>
                </a:lnTo>
                <a:lnTo>
                  <a:pt x="731545" y="1396047"/>
                </a:lnTo>
                <a:lnTo>
                  <a:pt x="737641" y="1396047"/>
                </a:lnTo>
                <a:lnTo>
                  <a:pt x="743737" y="1392999"/>
                </a:lnTo>
                <a:lnTo>
                  <a:pt x="755929" y="1377759"/>
                </a:lnTo>
                <a:lnTo>
                  <a:pt x="755929" y="1374711"/>
                </a:lnTo>
                <a:lnTo>
                  <a:pt x="758977" y="1374711"/>
                </a:lnTo>
                <a:lnTo>
                  <a:pt x="765073" y="1368615"/>
                </a:lnTo>
                <a:lnTo>
                  <a:pt x="768121" y="1368615"/>
                </a:lnTo>
                <a:lnTo>
                  <a:pt x="768121" y="1365567"/>
                </a:lnTo>
                <a:lnTo>
                  <a:pt x="774217" y="1365567"/>
                </a:lnTo>
                <a:lnTo>
                  <a:pt x="780313" y="1362519"/>
                </a:lnTo>
                <a:lnTo>
                  <a:pt x="795553" y="1362519"/>
                </a:lnTo>
                <a:lnTo>
                  <a:pt x="798601" y="1365567"/>
                </a:lnTo>
                <a:lnTo>
                  <a:pt x="801649" y="1365567"/>
                </a:lnTo>
                <a:lnTo>
                  <a:pt x="801649" y="1368615"/>
                </a:lnTo>
                <a:lnTo>
                  <a:pt x="804697" y="1371663"/>
                </a:lnTo>
                <a:lnTo>
                  <a:pt x="810793" y="1374711"/>
                </a:lnTo>
                <a:lnTo>
                  <a:pt x="810793" y="1371663"/>
                </a:lnTo>
                <a:lnTo>
                  <a:pt x="813841" y="1368615"/>
                </a:lnTo>
                <a:lnTo>
                  <a:pt x="819937" y="1365567"/>
                </a:lnTo>
                <a:lnTo>
                  <a:pt x="819937" y="1359471"/>
                </a:lnTo>
                <a:lnTo>
                  <a:pt x="822985" y="1350327"/>
                </a:lnTo>
                <a:lnTo>
                  <a:pt x="826033" y="1344231"/>
                </a:lnTo>
                <a:lnTo>
                  <a:pt x="826033" y="1341183"/>
                </a:lnTo>
                <a:lnTo>
                  <a:pt x="829081" y="1341183"/>
                </a:lnTo>
                <a:lnTo>
                  <a:pt x="829081" y="1338135"/>
                </a:lnTo>
                <a:lnTo>
                  <a:pt x="841273" y="1335087"/>
                </a:lnTo>
                <a:lnTo>
                  <a:pt x="847369" y="1338135"/>
                </a:lnTo>
                <a:lnTo>
                  <a:pt x="856513" y="1341183"/>
                </a:lnTo>
                <a:lnTo>
                  <a:pt x="865657" y="1347279"/>
                </a:lnTo>
                <a:lnTo>
                  <a:pt x="871753" y="1353375"/>
                </a:lnTo>
                <a:lnTo>
                  <a:pt x="874801" y="1353375"/>
                </a:lnTo>
                <a:lnTo>
                  <a:pt x="874801" y="1356423"/>
                </a:lnTo>
                <a:lnTo>
                  <a:pt x="877849" y="1356423"/>
                </a:lnTo>
                <a:lnTo>
                  <a:pt x="877849" y="1359471"/>
                </a:lnTo>
                <a:lnTo>
                  <a:pt x="880897" y="1359471"/>
                </a:lnTo>
                <a:lnTo>
                  <a:pt x="880897" y="1362519"/>
                </a:lnTo>
                <a:lnTo>
                  <a:pt x="883945" y="1362519"/>
                </a:lnTo>
                <a:lnTo>
                  <a:pt x="883945" y="1365567"/>
                </a:lnTo>
                <a:lnTo>
                  <a:pt x="890041" y="1365567"/>
                </a:lnTo>
                <a:lnTo>
                  <a:pt x="890041" y="1380807"/>
                </a:lnTo>
                <a:lnTo>
                  <a:pt x="886993" y="1383855"/>
                </a:lnTo>
                <a:lnTo>
                  <a:pt x="890041" y="1386903"/>
                </a:lnTo>
                <a:lnTo>
                  <a:pt x="890041" y="1408239"/>
                </a:lnTo>
                <a:lnTo>
                  <a:pt x="893089" y="1411287"/>
                </a:lnTo>
                <a:lnTo>
                  <a:pt x="893089" y="1414335"/>
                </a:lnTo>
                <a:lnTo>
                  <a:pt x="896137" y="1417383"/>
                </a:lnTo>
                <a:lnTo>
                  <a:pt x="902233" y="1417383"/>
                </a:lnTo>
                <a:lnTo>
                  <a:pt x="902233" y="1414335"/>
                </a:lnTo>
                <a:lnTo>
                  <a:pt x="905281" y="1414335"/>
                </a:lnTo>
                <a:lnTo>
                  <a:pt x="905281" y="1411287"/>
                </a:lnTo>
                <a:lnTo>
                  <a:pt x="908329" y="1408239"/>
                </a:lnTo>
                <a:lnTo>
                  <a:pt x="911377" y="1402143"/>
                </a:lnTo>
                <a:lnTo>
                  <a:pt x="911377" y="1396047"/>
                </a:lnTo>
                <a:lnTo>
                  <a:pt x="914425" y="1396047"/>
                </a:lnTo>
                <a:lnTo>
                  <a:pt x="917473" y="1389951"/>
                </a:lnTo>
                <a:lnTo>
                  <a:pt x="917473" y="1383855"/>
                </a:lnTo>
                <a:lnTo>
                  <a:pt x="920521" y="1377759"/>
                </a:lnTo>
                <a:lnTo>
                  <a:pt x="920521" y="1365567"/>
                </a:lnTo>
                <a:lnTo>
                  <a:pt x="917473" y="1365567"/>
                </a:lnTo>
                <a:lnTo>
                  <a:pt x="917473" y="1347279"/>
                </a:lnTo>
                <a:lnTo>
                  <a:pt x="920521" y="1341183"/>
                </a:lnTo>
                <a:lnTo>
                  <a:pt x="920521" y="1332039"/>
                </a:lnTo>
                <a:lnTo>
                  <a:pt x="923569" y="1328991"/>
                </a:lnTo>
                <a:lnTo>
                  <a:pt x="926617" y="1328991"/>
                </a:lnTo>
                <a:lnTo>
                  <a:pt x="926617" y="1325943"/>
                </a:lnTo>
                <a:lnTo>
                  <a:pt x="929665" y="1322895"/>
                </a:lnTo>
                <a:lnTo>
                  <a:pt x="932713" y="1322895"/>
                </a:lnTo>
                <a:lnTo>
                  <a:pt x="935761" y="1319847"/>
                </a:lnTo>
                <a:lnTo>
                  <a:pt x="935761" y="1313751"/>
                </a:lnTo>
                <a:lnTo>
                  <a:pt x="932713" y="1310703"/>
                </a:lnTo>
                <a:lnTo>
                  <a:pt x="932713" y="1307655"/>
                </a:lnTo>
                <a:lnTo>
                  <a:pt x="929665" y="1307655"/>
                </a:lnTo>
                <a:lnTo>
                  <a:pt x="929665" y="1304607"/>
                </a:lnTo>
                <a:lnTo>
                  <a:pt x="926617" y="1301559"/>
                </a:lnTo>
                <a:lnTo>
                  <a:pt x="919336" y="1294519"/>
                </a:lnTo>
                <a:lnTo>
                  <a:pt x="917390" y="1291380"/>
                </a:lnTo>
                <a:lnTo>
                  <a:pt x="917514" y="1284164"/>
                </a:lnTo>
                <a:lnTo>
                  <a:pt x="914425" y="1277175"/>
                </a:lnTo>
                <a:lnTo>
                  <a:pt x="914425" y="1274127"/>
                </a:lnTo>
                <a:lnTo>
                  <a:pt x="917473" y="1271079"/>
                </a:lnTo>
                <a:lnTo>
                  <a:pt x="917473" y="1261935"/>
                </a:lnTo>
                <a:lnTo>
                  <a:pt x="920521" y="1258887"/>
                </a:lnTo>
                <a:lnTo>
                  <a:pt x="920521" y="1249743"/>
                </a:lnTo>
                <a:lnTo>
                  <a:pt x="923569" y="1249743"/>
                </a:lnTo>
                <a:lnTo>
                  <a:pt x="926617" y="1246695"/>
                </a:lnTo>
                <a:lnTo>
                  <a:pt x="929665" y="1246695"/>
                </a:lnTo>
                <a:lnTo>
                  <a:pt x="929665" y="1243647"/>
                </a:lnTo>
                <a:lnTo>
                  <a:pt x="938809" y="1243647"/>
                </a:lnTo>
                <a:lnTo>
                  <a:pt x="941857" y="1246695"/>
                </a:lnTo>
                <a:lnTo>
                  <a:pt x="944905" y="1246695"/>
                </a:lnTo>
                <a:lnTo>
                  <a:pt x="944905" y="1249743"/>
                </a:lnTo>
                <a:lnTo>
                  <a:pt x="947953" y="1249743"/>
                </a:lnTo>
                <a:lnTo>
                  <a:pt x="947953" y="1252791"/>
                </a:lnTo>
                <a:lnTo>
                  <a:pt x="951001" y="1255839"/>
                </a:lnTo>
                <a:lnTo>
                  <a:pt x="954062" y="1255839"/>
                </a:lnTo>
                <a:lnTo>
                  <a:pt x="954062" y="1261935"/>
                </a:lnTo>
                <a:lnTo>
                  <a:pt x="957097" y="1261935"/>
                </a:lnTo>
                <a:lnTo>
                  <a:pt x="957097" y="1264983"/>
                </a:lnTo>
                <a:lnTo>
                  <a:pt x="960145" y="1264983"/>
                </a:lnTo>
                <a:lnTo>
                  <a:pt x="960145" y="1268031"/>
                </a:lnTo>
                <a:lnTo>
                  <a:pt x="966241" y="1268031"/>
                </a:lnTo>
                <a:lnTo>
                  <a:pt x="969289" y="1264983"/>
                </a:lnTo>
                <a:lnTo>
                  <a:pt x="972350" y="1264983"/>
                </a:lnTo>
                <a:lnTo>
                  <a:pt x="978433" y="1261935"/>
                </a:lnTo>
                <a:lnTo>
                  <a:pt x="981481" y="1255839"/>
                </a:lnTo>
                <a:lnTo>
                  <a:pt x="984529" y="1255839"/>
                </a:lnTo>
                <a:lnTo>
                  <a:pt x="990625" y="1249743"/>
                </a:lnTo>
                <a:lnTo>
                  <a:pt x="999769" y="1243647"/>
                </a:lnTo>
                <a:lnTo>
                  <a:pt x="999769" y="1240599"/>
                </a:lnTo>
                <a:lnTo>
                  <a:pt x="1005865" y="1237551"/>
                </a:lnTo>
                <a:lnTo>
                  <a:pt x="1008913" y="1234503"/>
                </a:lnTo>
                <a:lnTo>
                  <a:pt x="1015009" y="1225359"/>
                </a:lnTo>
                <a:lnTo>
                  <a:pt x="1018057" y="1225359"/>
                </a:lnTo>
                <a:lnTo>
                  <a:pt x="1021118" y="1216202"/>
                </a:lnTo>
                <a:lnTo>
                  <a:pt x="1024166" y="1216202"/>
                </a:lnTo>
                <a:lnTo>
                  <a:pt x="1024166" y="1213154"/>
                </a:lnTo>
                <a:lnTo>
                  <a:pt x="1030114" y="1200212"/>
                </a:lnTo>
                <a:lnTo>
                  <a:pt x="1030029" y="1193105"/>
                </a:lnTo>
                <a:lnTo>
                  <a:pt x="1030558" y="1188392"/>
                </a:lnTo>
                <a:lnTo>
                  <a:pt x="1033310" y="1182674"/>
                </a:lnTo>
                <a:lnTo>
                  <a:pt x="1036345" y="1182674"/>
                </a:lnTo>
                <a:lnTo>
                  <a:pt x="1036345" y="1176578"/>
                </a:lnTo>
                <a:lnTo>
                  <a:pt x="1039406" y="1176578"/>
                </a:lnTo>
                <a:lnTo>
                  <a:pt x="1039406" y="1173530"/>
                </a:lnTo>
                <a:lnTo>
                  <a:pt x="1045489" y="1164386"/>
                </a:lnTo>
                <a:lnTo>
                  <a:pt x="1048550" y="1161338"/>
                </a:lnTo>
                <a:lnTo>
                  <a:pt x="1048550" y="1158290"/>
                </a:lnTo>
                <a:lnTo>
                  <a:pt x="1051598" y="1155242"/>
                </a:lnTo>
                <a:lnTo>
                  <a:pt x="1054633" y="1149146"/>
                </a:lnTo>
                <a:lnTo>
                  <a:pt x="1054633" y="1146098"/>
                </a:lnTo>
                <a:lnTo>
                  <a:pt x="1057681" y="1143050"/>
                </a:lnTo>
                <a:lnTo>
                  <a:pt x="1060742" y="1133906"/>
                </a:lnTo>
                <a:lnTo>
                  <a:pt x="1060742" y="1130858"/>
                </a:lnTo>
                <a:lnTo>
                  <a:pt x="1063777" y="1127810"/>
                </a:lnTo>
                <a:lnTo>
                  <a:pt x="1063777" y="1118666"/>
                </a:lnTo>
                <a:lnTo>
                  <a:pt x="1045489" y="1118666"/>
                </a:lnTo>
                <a:lnTo>
                  <a:pt x="1045489" y="1121714"/>
                </a:lnTo>
                <a:lnTo>
                  <a:pt x="1042454" y="1121714"/>
                </a:lnTo>
                <a:lnTo>
                  <a:pt x="1039406" y="1124762"/>
                </a:lnTo>
                <a:lnTo>
                  <a:pt x="1039406" y="1133906"/>
                </a:lnTo>
                <a:lnTo>
                  <a:pt x="1036345" y="1140002"/>
                </a:lnTo>
                <a:lnTo>
                  <a:pt x="1030262" y="1158290"/>
                </a:lnTo>
                <a:lnTo>
                  <a:pt x="1024166" y="1164386"/>
                </a:lnTo>
                <a:lnTo>
                  <a:pt x="1021118" y="1164386"/>
                </a:lnTo>
                <a:lnTo>
                  <a:pt x="1021118" y="1167434"/>
                </a:lnTo>
                <a:lnTo>
                  <a:pt x="1018057" y="1167434"/>
                </a:lnTo>
                <a:lnTo>
                  <a:pt x="1015009" y="1176578"/>
                </a:lnTo>
                <a:lnTo>
                  <a:pt x="1011974" y="1173530"/>
                </a:lnTo>
                <a:lnTo>
                  <a:pt x="1005865" y="1173530"/>
                </a:lnTo>
                <a:lnTo>
                  <a:pt x="1002830" y="1170482"/>
                </a:lnTo>
                <a:lnTo>
                  <a:pt x="993686" y="1170482"/>
                </a:lnTo>
                <a:lnTo>
                  <a:pt x="990625" y="1167434"/>
                </a:lnTo>
                <a:lnTo>
                  <a:pt x="978433" y="1167434"/>
                </a:lnTo>
                <a:lnTo>
                  <a:pt x="975385" y="1164386"/>
                </a:lnTo>
                <a:lnTo>
                  <a:pt x="966241" y="1164386"/>
                </a:lnTo>
                <a:lnTo>
                  <a:pt x="960145" y="1167434"/>
                </a:lnTo>
                <a:lnTo>
                  <a:pt x="954062" y="1164386"/>
                </a:lnTo>
                <a:lnTo>
                  <a:pt x="941857" y="1161338"/>
                </a:lnTo>
                <a:lnTo>
                  <a:pt x="932713" y="1161338"/>
                </a:lnTo>
                <a:lnTo>
                  <a:pt x="923569" y="1158290"/>
                </a:lnTo>
                <a:lnTo>
                  <a:pt x="911377" y="1158290"/>
                </a:lnTo>
                <a:lnTo>
                  <a:pt x="908329" y="1155242"/>
                </a:lnTo>
                <a:lnTo>
                  <a:pt x="896137" y="1149146"/>
                </a:lnTo>
                <a:lnTo>
                  <a:pt x="890041" y="1143050"/>
                </a:lnTo>
                <a:lnTo>
                  <a:pt x="886993" y="1143050"/>
                </a:lnTo>
                <a:lnTo>
                  <a:pt x="886993" y="1133906"/>
                </a:lnTo>
                <a:lnTo>
                  <a:pt x="883945" y="1133906"/>
                </a:lnTo>
                <a:lnTo>
                  <a:pt x="883945" y="1130858"/>
                </a:lnTo>
                <a:lnTo>
                  <a:pt x="886993" y="1130858"/>
                </a:lnTo>
                <a:lnTo>
                  <a:pt x="886993" y="1118666"/>
                </a:lnTo>
                <a:lnTo>
                  <a:pt x="890041" y="1118666"/>
                </a:lnTo>
                <a:lnTo>
                  <a:pt x="890041" y="1106474"/>
                </a:lnTo>
                <a:lnTo>
                  <a:pt x="893089" y="1106474"/>
                </a:lnTo>
                <a:lnTo>
                  <a:pt x="893089" y="1103426"/>
                </a:lnTo>
                <a:lnTo>
                  <a:pt x="896137" y="1100378"/>
                </a:lnTo>
                <a:lnTo>
                  <a:pt x="896137" y="1094282"/>
                </a:lnTo>
                <a:lnTo>
                  <a:pt x="899185" y="1091234"/>
                </a:lnTo>
                <a:lnTo>
                  <a:pt x="899185" y="1072946"/>
                </a:lnTo>
                <a:lnTo>
                  <a:pt x="902233" y="1069898"/>
                </a:lnTo>
                <a:lnTo>
                  <a:pt x="908329" y="1066850"/>
                </a:lnTo>
                <a:lnTo>
                  <a:pt x="911377" y="1066850"/>
                </a:lnTo>
                <a:lnTo>
                  <a:pt x="922231" y="1061426"/>
                </a:lnTo>
                <a:lnTo>
                  <a:pt x="932400" y="1052003"/>
                </a:lnTo>
                <a:lnTo>
                  <a:pt x="935761" y="1042466"/>
                </a:lnTo>
                <a:lnTo>
                  <a:pt x="938809" y="1042466"/>
                </a:lnTo>
                <a:lnTo>
                  <a:pt x="938809" y="1036370"/>
                </a:lnTo>
                <a:lnTo>
                  <a:pt x="935761" y="1033322"/>
                </a:lnTo>
                <a:lnTo>
                  <a:pt x="935761" y="1018082"/>
                </a:lnTo>
                <a:lnTo>
                  <a:pt x="932713" y="1015034"/>
                </a:lnTo>
                <a:lnTo>
                  <a:pt x="932713" y="1011986"/>
                </a:lnTo>
                <a:lnTo>
                  <a:pt x="929665" y="1011986"/>
                </a:lnTo>
                <a:lnTo>
                  <a:pt x="917473" y="999794"/>
                </a:lnTo>
                <a:lnTo>
                  <a:pt x="914425" y="999794"/>
                </a:lnTo>
                <a:lnTo>
                  <a:pt x="911377" y="996746"/>
                </a:lnTo>
                <a:lnTo>
                  <a:pt x="890041" y="996746"/>
                </a:lnTo>
                <a:lnTo>
                  <a:pt x="890041" y="999794"/>
                </a:lnTo>
                <a:lnTo>
                  <a:pt x="886993" y="999794"/>
                </a:lnTo>
                <a:lnTo>
                  <a:pt x="886993" y="1002842"/>
                </a:lnTo>
                <a:lnTo>
                  <a:pt x="883945" y="1002842"/>
                </a:lnTo>
                <a:lnTo>
                  <a:pt x="880897" y="1005890"/>
                </a:lnTo>
                <a:lnTo>
                  <a:pt x="877849" y="1005890"/>
                </a:lnTo>
                <a:lnTo>
                  <a:pt x="877849" y="1008938"/>
                </a:lnTo>
                <a:lnTo>
                  <a:pt x="874801" y="1008938"/>
                </a:lnTo>
                <a:lnTo>
                  <a:pt x="871753" y="1011986"/>
                </a:lnTo>
                <a:lnTo>
                  <a:pt x="868705" y="1011986"/>
                </a:lnTo>
                <a:lnTo>
                  <a:pt x="865657" y="1015034"/>
                </a:lnTo>
                <a:lnTo>
                  <a:pt x="862609" y="1015034"/>
                </a:lnTo>
                <a:lnTo>
                  <a:pt x="859561" y="1018082"/>
                </a:lnTo>
                <a:lnTo>
                  <a:pt x="859561" y="1021130"/>
                </a:lnTo>
                <a:lnTo>
                  <a:pt x="856513" y="1021130"/>
                </a:lnTo>
                <a:lnTo>
                  <a:pt x="853465" y="1024178"/>
                </a:lnTo>
                <a:lnTo>
                  <a:pt x="844321" y="1024178"/>
                </a:lnTo>
                <a:lnTo>
                  <a:pt x="841273" y="1021130"/>
                </a:lnTo>
                <a:lnTo>
                  <a:pt x="832129" y="1021130"/>
                </a:lnTo>
                <a:lnTo>
                  <a:pt x="829081" y="1018082"/>
                </a:lnTo>
                <a:lnTo>
                  <a:pt x="816889" y="1018082"/>
                </a:lnTo>
                <a:lnTo>
                  <a:pt x="798601" y="1008938"/>
                </a:lnTo>
                <a:lnTo>
                  <a:pt x="795553" y="1008938"/>
                </a:lnTo>
                <a:lnTo>
                  <a:pt x="795553" y="1005890"/>
                </a:lnTo>
                <a:lnTo>
                  <a:pt x="789457" y="1005890"/>
                </a:lnTo>
                <a:lnTo>
                  <a:pt x="789457" y="1002842"/>
                </a:lnTo>
                <a:lnTo>
                  <a:pt x="783361" y="1002842"/>
                </a:lnTo>
                <a:lnTo>
                  <a:pt x="783361" y="999794"/>
                </a:lnTo>
                <a:lnTo>
                  <a:pt x="780313" y="999794"/>
                </a:lnTo>
                <a:lnTo>
                  <a:pt x="777265" y="996746"/>
                </a:lnTo>
                <a:lnTo>
                  <a:pt x="774217" y="996746"/>
                </a:lnTo>
                <a:lnTo>
                  <a:pt x="768121" y="993698"/>
                </a:lnTo>
                <a:lnTo>
                  <a:pt x="768121" y="990650"/>
                </a:lnTo>
                <a:lnTo>
                  <a:pt x="765073" y="990650"/>
                </a:lnTo>
                <a:lnTo>
                  <a:pt x="765073" y="987602"/>
                </a:lnTo>
                <a:lnTo>
                  <a:pt x="762025" y="987602"/>
                </a:lnTo>
                <a:lnTo>
                  <a:pt x="758977" y="984554"/>
                </a:lnTo>
                <a:lnTo>
                  <a:pt x="755929" y="984554"/>
                </a:lnTo>
                <a:lnTo>
                  <a:pt x="755929" y="981506"/>
                </a:lnTo>
                <a:lnTo>
                  <a:pt x="752881" y="981506"/>
                </a:lnTo>
                <a:lnTo>
                  <a:pt x="752881" y="978458"/>
                </a:lnTo>
                <a:lnTo>
                  <a:pt x="743737" y="969314"/>
                </a:lnTo>
                <a:lnTo>
                  <a:pt x="743737" y="966266"/>
                </a:lnTo>
                <a:lnTo>
                  <a:pt x="740689" y="966266"/>
                </a:lnTo>
                <a:lnTo>
                  <a:pt x="740689" y="963218"/>
                </a:lnTo>
                <a:lnTo>
                  <a:pt x="737641" y="963218"/>
                </a:lnTo>
                <a:lnTo>
                  <a:pt x="737641" y="960158"/>
                </a:lnTo>
                <a:lnTo>
                  <a:pt x="734593" y="957110"/>
                </a:lnTo>
                <a:lnTo>
                  <a:pt x="734593" y="954062"/>
                </a:lnTo>
                <a:lnTo>
                  <a:pt x="731545" y="951014"/>
                </a:lnTo>
                <a:lnTo>
                  <a:pt x="731545" y="947966"/>
                </a:lnTo>
                <a:lnTo>
                  <a:pt x="728497" y="947966"/>
                </a:lnTo>
                <a:lnTo>
                  <a:pt x="728497" y="926630"/>
                </a:lnTo>
                <a:lnTo>
                  <a:pt x="725449" y="926630"/>
                </a:lnTo>
                <a:lnTo>
                  <a:pt x="728497" y="923582"/>
                </a:lnTo>
                <a:lnTo>
                  <a:pt x="728497" y="914438"/>
                </a:lnTo>
                <a:lnTo>
                  <a:pt x="731545" y="911390"/>
                </a:lnTo>
                <a:lnTo>
                  <a:pt x="731545" y="908342"/>
                </a:lnTo>
                <a:lnTo>
                  <a:pt x="734593" y="905294"/>
                </a:lnTo>
                <a:lnTo>
                  <a:pt x="746785" y="880910"/>
                </a:lnTo>
                <a:lnTo>
                  <a:pt x="750863" y="869043"/>
                </a:lnTo>
                <a:lnTo>
                  <a:pt x="753014" y="856700"/>
                </a:lnTo>
                <a:lnTo>
                  <a:pt x="752881" y="844334"/>
                </a:lnTo>
                <a:lnTo>
                  <a:pt x="758977" y="838238"/>
                </a:lnTo>
                <a:lnTo>
                  <a:pt x="765073" y="841286"/>
                </a:lnTo>
                <a:lnTo>
                  <a:pt x="780313" y="856526"/>
                </a:lnTo>
                <a:lnTo>
                  <a:pt x="780313" y="859574"/>
                </a:lnTo>
                <a:lnTo>
                  <a:pt x="783361" y="859574"/>
                </a:lnTo>
                <a:lnTo>
                  <a:pt x="783361" y="862622"/>
                </a:lnTo>
                <a:lnTo>
                  <a:pt x="786409" y="862622"/>
                </a:lnTo>
                <a:lnTo>
                  <a:pt x="786409" y="865670"/>
                </a:lnTo>
                <a:lnTo>
                  <a:pt x="793958" y="877132"/>
                </a:lnTo>
                <a:lnTo>
                  <a:pt x="799826" y="887423"/>
                </a:lnTo>
                <a:lnTo>
                  <a:pt x="805168" y="897067"/>
                </a:lnTo>
                <a:lnTo>
                  <a:pt x="811139" y="906593"/>
                </a:lnTo>
                <a:lnTo>
                  <a:pt x="818894" y="916526"/>
                </a:lnTo>
                <a:lnTo>
                  <a:pt x="829589" y="927393"/>
                </a:lnTo>
                <a:lnTo>
                  <a:pt x="835177" y="929678"/>
                </a:lnTo>
                <a:lnTo>
                  <a:pt x="835177" y="932726"/>
                </a:lnTo>
                <a:lnTo>
                  <a:pt x="841273" y="932726"/>
                </a:lnTo>
                <a:lnTo>
                  <a:pt x="841273" y="935774"/>
                </a:lnTo>
                <a:lnTo>
                  <a:pt x="850417" y="935774"/>
                </a:lnTo>
                <a:lnTo>
                  <a:pt x="850417" y="938822"/>
                </a:lnTo>
                <a:lnTo>
                  <a:pt x="856513" y="938822"/>
                </a:lnTo>
                <a:lnTo>
                  <a:pt x="856513" y="941870"/>
                </a:lnTo>
                <a:lnTo>
                  <a:pt x="871753" y="941870"/>
                </a:lnTo>
                <a:lnTo>
                  <a:pt x="874801" y="944918"/>
                </a:lnTo>
                <a:lnTo>
                  <a:pt x="890041" y="944918"/>
                </a:lnTo>
                <a:lnTo>
                  <a:pt x="896137" y="938822"/>
                </a:lnTo>
                <a:lnTo>
                  <a:pt x="899185" y="938822"/>
                </a:lnTo>
                <a:lnTo>
                  <a:pt x="905281" y="932726"/>
                </a:lnTo>
                <a:lnTo>
                  <a:pt x="905281" y="917486"/>
                </a:lnTo>
                <a:lnTo>
                  <a:pt x="902233" y="914438"/>
                </a:lnTo>
                <a:lnTo>
                  <a:pt x="896137" y="905294"/>
                </a:lnTo>
                <a:lnTo>
                  <a:pt x="893089" y="902246"/>
                </a:lnTo>
                <a:lnTo>
                  <a:pt x="886993" y="899198"/>
                </a:lnTo>
                <a:lnTo>
                  <a:pt x="877849" y="890054"/>
                </a:lnTo>
                <a:lnTo>
                  <a:pt x="871753" y="890054"/>
                </a:lnTo>
                <a:lnTo>
                  <a:pt x="859561" y="883958"/>
                </a:lnTo>
                <a:lnTo>
                  <a:pt x="850417" y="880910"/>
                </a:lnTo>
                <a:lnTo>
                  <a:pt x="847369" y="877862"/>
                </a:lnTo>
                <a:lnTo>
                  <a:pt x="841273" y="877862"/>
                </a:lnTo>
                <a:lnTo>
                  <a:pt x="838225" y="874814"/>
                </a:lnTo>
                <a:lnTo>
                  <a:pt x="826033" y="868718"/>
                </a:lnTo>
                <a:lnTo>
                  <a:pt x="822985" y="868718"/>
                </a:lnTo>
                <a:lnTo>
                  <a:pt x="819937" y="865670"/>
                </a:lnTo>
                <a:lnTo>
                  <a:pt x="813841" y="865670"/>
                </a:lnTo>
                <a:lnTo>
                  <a:pt x="801649" y="856526"/>
                </a:lnTo>
                <a:lnTo>
                  <a:pt x="792505" y="847382"/>
                </a:lnTo>
                <a:lnTo>
                  <a:pt x="786409" y="844334"/>
                </a:lnTo>
                <a:lnTo>
                  <a:pt x="783361" y="841286"/>
                </a:lnTo>
                <a:lnTo>
                  <a:pt x="780313" y="832142"/>
                </a:lnTo>
                <a:lnTo>
                  <a:pt x="777265" y="829094"/>
                </a:lnTo>
                <a:lnTo>
                  <a:pt x="777265" y="822998"/>
                </a:lnTo>
                <a:lnTo>
                  <a:pt x="786409" y="816902"/>
                </a:lnTo>
                <a:lnTo>
                  <a:pt x="792505" y="813854"/>
                </a:lnTo>
                <a:lnTo>
                  <a:pt x="795553" y="810806"/>
                </a:lnTo>
                <a:lnTo>
                  <a:pt x="813841" y="801662"/>
                </a:lnTo>
                <a:lnTo>
                  <a:pt x="819937" y="795566"/>
                </a:lnTo>
                <a:lnTo>
                  <a:pt x="832129" y="789470"/>
                </a:lnTo>
                <a:lnTo>
                  <a:pt x="835177" y="789470"/>
                </a:lnTo>
                <a:lnTo>
                  <a:pt x="847369" y="777278"/>
                </a:lnTo>
                <a:lnTo>
                  <a:pt x="847369" y="774230"/>
                </a:lnTo>
                <a:lnTo>
                  <a:pt x="850417" y="771182"/>
                </a:lnTo>
                <a:lnTo>
                  <a:pt x="850417" y="768134"/>
                </a:lnTo>
                <a:lnTo>
                  <a:pt x="853465" y="768134"/>
                </a:lnTo>
                <a:lnTo>
                  <a:pt x="853465" y="765086"/>
                </a:lnTo>
                <a:lnTo>
                  <a:pt x="856513" y="765086"/>
                </a:lnTo>
                <a:lnTo>
                  <a:pt x="859561" y="762038"/>
                </a:lnTo>
                <a:lnTo>
                  <a:pt x="862609" y="762038"/>
                </a:lnTo>
                <a:lnTo>
                  <a:pt x="862609" y="758990"/>
                </a:lnTo>
                <a:lnTo>
                  <a:pt x="865657" y="758990"/>
                </a:lnTo>
                <a:lnTo>
                  <a:pt x="865657" y="755942"/>
                </a:lnTo>
                <a:lnTo>
                  <a:pt x="868705" y="755942"/>
                </a:lnTo>
                <a:lnTo>
                  <a:pt x="868705" y="752894"/>
                </a:lnTo>
                <a:lnTo>
                  <a:pt x="877284" y="743544"/>
                </a:lnTo>
                <a:lnTo>
                  <a:pt x="881174" y="732267"/>
                </a:lnTo>
                <a:lnTo>
                  <a:pt x="883945" y="722414"/>
                </a:lnTo>
                <a:lnTo>
                  <a:pt x="880897" y="722414"/>
                </a:lnTo>
                <a:lnTo>
                  <a:pt x="880897" y="710222"/>
                </a:lnTo>
                <a:lnTo>
                  <a:pt x="877849" y="707161"/>
                </a:lnTo>
                <a:lnTo>
                  <a:pt x="877849" y="701065"/>
                </a:lnTo>
                <a:lnTo>
                  <a:pt x="874801" y="701065"/>
                </a:lnTo>
                <a:lnTo>
                  <a:pt x="874801" y="698017"/>
                </a:lnTo>
                <a:lnTo>
                  <a:pt x="868705" y="691921"/>
                </a:lnTo>
                <a:lnTo>
                  <a:pt x="868705" y="688873"/>
                </a:lnTo>
                <a:lnTo>
                  <a:pt x="865657" y="685825"/>
                </a:lnTo>
                <a:lnTo>
                  <a:pt x="862609" y="685825"/>
                </a:lnTo>
                <a:lnTo>
                  <a:pt x="862609" y="682777"/>
                </a:lnTo>
                <a:lnTo>
                  <a:pt x="850417" y="676681"/>
                </a:lnTo>
                <a:lnTo>
                  <a:pt x="832129" y="694969"/>
                </a:lnTo>
                <a:lnTo>
                  <a:pt x="832129" y="698017"/>
                </a:lnTo>
                <a:lnTo>
                  <a:pt x="829081" y="698017"/>
                </a:lnTo>
                <a:lnTo>
                  <a:pt x="829081" y="713270"/>
                </a:lnTo>
                <a:lnTo>
                  <a:pt x="826033" y="716318"/>
                </a:lnTo>
                <a:lnTo>
                  <a:pt x="826033" y="719366"/>
                </a:lnTo>
                <a:lnTo>
                  <a:pt x="819937" y="731558"/>
                </a:lnTo>
                <a:lnTo>
                  <a:pt x="819937" y="734606"/>
                </a:lnTo>
                <a:lnTo>
                  <a:pt x="816889" y="734606"/>
                </a:lnTo>
                <a:lnTo>
                  <a:pt x="816889" y="737654"/>
                </a:lnTo>
                <a:lnTo>
                  <a:pt x="813841" y="743750"/>
                </a:lnTo>
                <a:lnTo>
                  <a:pt x="801649" y="743750"/>
                </a:lnTo>
                <a:lnTo>
                  <a:pt x="792505" y="746798"/>
                </a:lnTo>
                <a:lnTo>
                  <a:pt x="789457" y="749846"/>
                </a:lnTo>
                <a:lnTo>
                  <a:pt x="783361" y="749846"/>
                </a:lnTo>
                <a:lnTo>
                  <a:pt x="777265" y="752894"/>
                </a:lnTo>
                <a:lnTo>
                  <a:pt x="774217" y="755942"/>
                </a:lnTo>
                <a:lnTo>
                  <a:pt x="768121" y="755942"/>
                </a:lnTo>
                <a:lnTo>
                  <a:pt x="768121" y="758990"/>
                </a:lnTo>
                <a:lnTo>
                  <a:pt x="762025" y="758990"/>
                </a:lnTo>
                <a:lnTo>
                  <a:pt x="758977" y="762038"/>
                </a:lnTo>
                <a:lnTo>
                  <a:pt x="755929" y="762038"/>
                </a:lnTo>
                <a:lnTo>
                  <a:pt x="752881" y="765086"/>
                </a:lnTo>
                <a:lnTo>
                  <a:pt x="746785" y="765086"/>
                </a:lnTo>
                <a:lnTo>
                  <a:pt x="743737" y="768134"/>
                </a:lnTo>
                <a:lnTo>
                  <a:pt x="740689" y="768134"/>
                </a:lnTo>
                <a:lnTo>
                  <a:pt x="737641" y="771182"/>
                </a:lnTo>
                <a:lnTo>
                  <a:pt x="728497" y="771182"/>
                </a:lnTo>
                <a:lnTo>
                  <a:pt x="725449" y="774230"/>
                </a:lnTo>
                <a:lnTo>
                  <a:pt x="725449" y="777278"/>
                </a:lnTo>
                <a:lnTo>
                  <a:pt x="710209" y="777278"/>
                </a:lnTo>
                <a:lnTo>
                  <a:pt x="707161" y="774230"/>
                </a:lnTo>
                <a:lnTo>
                  <a:pt x="704113" y="774230"/>
                </a:lnTo>
                <a:lnTo>
                  <a:pt x="704113" y="771182"/>
                </a:lnTo>
                <a:lnTo>
                  <a:pt x="701065" y="771182"/>
                </a:lnTo>
                <a:lnTo>
                  <a:pt x="701065" y="768134"/>
                </a:lnTo>
                <a:lnTo>
                  <a:pt x="698017" y="768134"/>
                </a:lnTo>
                <a:lnTo>
                  <a:pt x="698017" y="765086"/>
                </a:lnTo>
                <a:lnTo>
                  <a:pt x="688873" y="755942"/>
                </a:lnTo>
                <a:lnTo>
                  <a:pt x="688873" y="752894"/>
                </a:lnTo>
                <a:lnTo>
                  <a:pt x="685825" y="752894"/>
                </a:lnTo>
                <a:lnTo>
                  <a:pt x="685825" y="749846"/>
                </a:lnTo>
                <a:lnTo>
                  <a:pt x="682777" y="746798"/>
                </a:lnTo>
                <a:lnTo>
                  <a:pt x="682777" y="740702"/>
                </a:lnTo>
                <a:lnTo>
                  <a:pt x="679729" y="737654"/>
                </a:lnTo>
                <a:lnTo>
                  <a:pt x="679729" y="731558"/>
                </a:lnTo>
                <a:lnTo>
                  <a:pt x="676681" y="728510"/>
                </a:lnTo>
                <a:lnTo>
                  <a:pt x="676681" y="719366"/>
                </a:lnTo>
                <a:lnTo>
                  <a:pt x="673633" y="716318"/>
                </a:lnTo>
                <a:lnTo>
                  <a:pt x="673633" y="688873"/>
                </a:lnTo>
                <a:lnTo>
                  <a:pt x="676681" y="688873"/>
                </a:lnTo>
                <a:lnTo>
                  <a:pt x="676681" y="685825"/>
                </a:lnTo>
                <a:lnTo>
                  <a:pt x="679729" y="685825"/>
                </a:lnTo>
                <a:lnTo>
                  <a:pt x="679729" y="682777"/>
                </a:lnTo>
                <a:lnTo>
                  <a:pt x="682777" y="679729"/>
                </a:lnTo>
                <a:lnTo>
                  <a:pt x="685825" y="679729"/>
                </a:lnTo>
                <a:lnTo>
                  <a:pt x="688873" y="673633"/>
                </a:lnTo>
                <a:lnTo>
                  <a:pt x="691921" y="670585"/>
                </a:lnTo>
                <a:lnTo>
                  <a:pt x="694969" y="670585"/>
                </a:lnTo>
                <a:lnTo>
                  <a:pt x="701065" y="664489"/>
                </a:lnTo>
                <a:lnTo>
                  <a:pt x="704113" y="658393"/>
                </a:lnTo>
                <a:lnTo>
                  <a:pt x="707161" y="658393"/>
                </a:lnTo>
                <a:lnTo>
                  <a:pt x="707161" y="652297"/>
                </a:lnTo>
                <a:lnTo>
                  <a:pt x="715578" y="641902"/>
                </a:lnTo>
                <a:lnTo>
                  <a:pt x="724318" y="632956"/>
                </a:lnTo>
                <a:lnTo>
                  <a:pt x="733536" y="624742"/>
                </a:lnTo>
                <a:lnTo>
                  <a:pt x="743737" y="618769"/>
                </a:lnTo>
                <a:lnTo>
                  <a:pt x="749833" y="615721"/>
                </a:lnTo>
                <a:lnTo>
                  <a:pt x="752881" y="612673"/>
                </a:lnTo>
                <a:lnTo>
                  <a:pt x="755929" y="612673"/>
                </a:lnTo>
                <a:lnTo>
                  <a:pt x="762025" y="609625"/>
                </a:lnTo>
                <a:lnTo>
                  <a:pt x="765073" y="609625"/>
                </a:lnTo>
                <a:lnTo>
                  <a:pt x="771169" y="606577"/>
                </a:lnTo>
                <a:lnTo>
                  <a:pt x="789457" y="594385"/>
                </a:lnTo>
                <a:lnTo>
                  <a:pt x="789457" y="591337"/>
                </a:lnTo>
                <a:lnTo>
                  <a:pt x="795553" y="585241"/>
                </a:lnTo>
                <a:lnTo>
                  <a:pt x="801649" y="576097"/>
                </a:lnTo>
                <a:lnTo>
                  <a:pt x="804697" y="573049"/>
                </a:lnTo>
                <a:lnTo>
                  <a:pt x="804697" y="570001"/>
                </a:lnTo>
                <a:lnTo>
                  <a:pt x="807745" y="563905"/>
                </a:lnTo>
                <a:lnTo>
                  <a:pt x="807745" y="551713"/>
                </a:lnTo>
                <a:lnTo>
                  <a:pt x="804697" y="548665"/>
                </a:lnTo>
                <a:lnTo>
                  <a:pt x="798601" y="545617"/>
                </a:lnTo>
                <a:lnTo>
                  <a:pt x="795553" y="545617"/>
                </a:lnTo>
                <a:lnTo>
                  <a:pt x="792505" y="542569"/>
                </a:lnTo>
                <a:lnTo>
                  <a:pt x="783361" y="542569"/>
                </a:lnTo>
                <a:lnTo>
                  <a:pt x="777265" y="536473"/>
                </a:lnTo>
                <a:lnTo>
                  <a:pt x="771169" y="536473"/>
                </a:lnTo>
                <a:lnTo>
                  <a:pt x="765073" y="533425"/>
                </a:lnTo>
                <a:lnTo>
                  <a:pt x="755929" y="533425"/>
                </a:lnTo>
                <a:lnTo>
                  <a:pt x="749833" y="530377"/>
                </a:lnTo>
                <a:lnTo>
                  <a:pt x="743737" y="530377"/>
                </a:lnTo>
                <a:lnTo>
                  <a:pt x="740689" y="527329"/>
                </a:lnTo>
                <a:lnTo>
                  <a:pt x="725449" y="527329"/>
                </a:lnTo>
                <a:lnTo>
                  <a:pt x="725449" y="524281"/>
                </a:lnTo>
                <a:lnTo>
                  <a:pt x="716305" y="524281"/>
                </a:lnTo>
                <a:lnTo>
                  <a:pt x="713257" y="521233"/>
                </a:lnTo>
                <a:lnTo>
                  <a:pt x="694969" y="521233"/>
                </a:lnTo>
                <a:lnTo>
                  <a:pt x="688873" y="524281"/>
                </a:lnTo>
                <a:lnTo>
                  <a:pt x="670585" y="524281"/>
                </a:lnTo>
                <a:lnTo>
                  <a:pt x="664489" y="521233"/>
                </a:lnTo>
                <a:lnTo>
                  <a:pt x="658393" y="515137"/>
                </a:lnTo>
                <a:lnTo>
                  <a:pt x="658393" y="512089"/>
                </a:lnTo>
                <a:lnTo>
                  <a:pt x="655345" y="512089"/>
                </a:lnTo>
                <a:lnTo>
                  <a:pt x="655345" y="490753"/>
                </a:lnTo>
                <a:lnTo>
                  <a:pt x="661441" y="481609"/>
                </a:lnTo>
                <a:lnTo>
                  <a:pt x="664489" y="469417"/>
                </a:lnTo>
                <a:lnTo>
                  <a:pt x="667537" y="466356"/>
                </a:lnTo>
                <a:lnTo>
                  <a:pt x="667537" y="460260"/>
                </a:lnTo>
                <a:lnTo>
                  <a:pt x="661441" y="460260"/>
                </a:lnTo>
                <a:lnTo>
                  <a:pt x="661441" y="457212"/>
                </a:lnTo>
                <a:lnTo>
                  <a:pt x="658393" y="454164"/>
                </a:lnTo>
                <a:lnTo>
                  <a:pt x="655345" y="454164"/>
                </a:lnTo>
                <a:lnTo>
                  <a:pt x="655345" y="448068"/>
                </a:lnTo>
                <a:lnTo>
                  <a:pt x="658393" y="441972"/>
                </a:lnTo>
                <a:lnTo>
                  <a:pt x="658393" y="429780"/>
                </a:lnTo>
                <a:lnTo>
                  <a:pt x="661441" y="429780"/>
                </a:lnTo>
                <a:lnTo>
                  <a:pt x="658393" y="426732"/>
                </a:lnTo>
                <a:lnTo>
                  <a:pt x="658393" y="423684"/>
                </a:lnTo>
                <a:lnTo>
                  <a:pt x="661441" y="420636"/>
                </a:lnTo>
                <a:lnTo>
                  <a:pt x="661441" y="417588"/>
                </a:lnTo>
                <a:lnTo>
                  <a:pt x="658393" y="417588"/>
                </a:lnTo>
                <a:lnTo>
                  <a:pt x="658393" y="408444"/>
                </a:lnTo>
                <a:lnTo>
                  <a:pt x="661441" y="408444"/>
                </a:lnTo>
                <a:lnTo>
                  <a:pt x="661441" y="396252"/>
                </a:lnTo>
                <a:lnTo>
                  <a:pt x="664489" y="393204"/>
                </a:lnTo>
                <a:lnTo>
                  <a:pt x="664489" y="390156"/>
                </a:lnTo>
                <a:lnTo>
                  <a:pt x="667537" y="390156"/>
                </a:lnTo>
                <a:lnTo>
                  <a:pt x="667537" y="387108"/>
                </a:lnTo>
                <a:lnTo>
                  <a:pt x="670585" y="387108"/>
                </a:lnTo>
                <a:lnTo>
                  <a:pt x="673633" y="384060"/>
                </a:lnTo>
                <a:lnTo>
                  <a:pt x="679729" y="368820"/>
                </a:lnTo>
                <a:lnTo>
                  <a:pt x="679729" y="359676"/>
                </a:lnTo>
                <a:lnTo>
                  <a:pt x="682777" y="359676"/>
                </a:lnTo>
                <a:lnTo>
                  <a:pt x="682777" y="356628"/>
                </a:lnTo>
                <a:lnTo>
                  <a:pt x="685825" y="353580"/>
                </a:lnTo>
                <a:lnTo>
                  <a:pt x="688873" y="353580"/>
                </a:lnTo>
                <a:lnTo>
                  <a:pt x="688873" y="350532"/>
                </a:lnTo>
                <a:lnTo>
                  <a:pt x="691921" y="350532"/>
                </a:lnTo>
                <a:lnTo>
                  <a:pt x="691921" y="347484"/>
                </a:lnTo>
                <a:lnTo>
                  <a:pt x="694969" y="347484"/>
                </a:lnTo>
                <a:lnTo>
                  <a:pt x="701065" y="341388"/>
                </a:lnTo>
                <a:lnTo>
                  <a:pt x="704113" y="341388"/>
                </a:lnTo>
                <a:lnTo>
                  <a:pt x="704113" y="338340"/>
                </a:lnTo>
                <a:lnTo>
                  <a:pt x="722401" y="338340"/>
                </a:lnTo>
                <a:lnTo>
                  <a:pt x="725449" y="335292"/>
                </a:lnTo>
                <a:lnTo>
                  <a:pt x="734593" y="335292"/>
                </a:lnTo>
                <a:lnTo>
                  <a:pt x="734593" y="332244"/>
                </a:lnTo>
                <a:lnTo>
                  <a:pt x="737641" y="332244"/>
                </a:lnTo>
                <a:lnTo>
                  <a:pt x="740689" y="329196"/>
                </a:lnTo>
                <a:lnTo>
                  <a:pt x="740689" y="326148"/>
                </a:lnTo>
                <a:lnTo>
                  <a:pt x="743737" y="326148"/>
                </a:lnTo>
                <a:lnTo>
                  <a:pt x="749833" y="320052"/>
                </a:lnTo>
                <a:lnTo>
                  <a:pt x="754926" y="314972"/>
                </a:lnTo>
                <a:lnTo>
                  <a:pt x="759993" y="309892"/>
                </a:lnTo>
                <a:lnTo>
                  <a:pt x="765073" y="304812"/>
                </a:lnTo>
                <a:lnTo>
                  <a:pt x="768121" y="301764"/>
                </a:lnTo>
                <a:lnTo>
                  <a:pt x="768121" y="298716"/>
                </a:lnTo>
                <a:lnTo>
                  <a:pt x="786409" y="280428"/>
                </a:lnTo>
                <a:lnTo>
                  <a:pt x="786409" y="274332"/>
                </a:lnTo>
                <a:lnTo>
                  <a:pt x="789457" y="271284"/>
                </a:lnTo>
                <a:lnTo>
                  <a:pt x="789457" y="265188"/>
                </a:lnTo>
                <a:lnTo>
                  <a:pt x="792505" y="262140"/>
                </a:lnTo>
                <a:lnTo>
                  <a:pt x="792505" y="249948"/>
                </a:lnTo>
                <a:lnTo>
                  <a:pt x="789457" y="243852"/>
                </a:lnTo>
                <a:lnTo>
                  <a:pt x="789457" y="231660"/>
                </a:lnTo>
                <a:lnTo>
                  <a:pt x="792505" y="228612"/>
                </a:lnTo>
                <a:lnTo>
                  <a:pt x="792505" y="225564"/>
                </a:lnTo>
                <a:lnTo>
                  <a:pt x="786409" y="219455"/>
                </a:lnTo>
                <a:lnTo>
                  <a:pt x="786409" y="213372"/>
                </a:lnTo>
                <a:lnTo>
                  <a:pt x="783361" y="213372"/>
                </a:lnTo>
                <a:lnTo>
                  <a:pt x="783361" y="207263"/>
                </a:lnTo>
                <a:lnTo>
                  <a:pt x="774217" y="198119"/>
                </a:lnTo>
                <a:lnTo>
                  <a:pt x="765073" y="192023"/>
                </a:lnTo>
                <a:lnTo>
                  <a:pt x="765073" y="185927"/>
                </a:lnTo>
                <a:lnTo>
                  <a:pt x="768121" y="182879"/>
                </a:lnTo>
                <a:lnTo>
                  <a:pt x="771169" y="182879"/>
                </a:lnTo>
                <a:lnTo>
                  <a:pt x="771169" y="173735"/>
                </a:lnTo>
                <a:lnTo>
                  <a:pt x="768121" y="173735"/>
                </a:lnTo>
                <a:lnTo>
                  <a:pt x="768121" y="161543"/>
                </a:lnTo>
                <a:lnTo>
                  <a:pt x="758977" y="140207"/>
                </a:lnTo>
                <a:lnTo>
                  <a:pt x="749833" y="131063"/>
                </a:lnTo>
                <a:lnTo>
                  <a:pt x="749833" y="128015"/>
                </a:lnTo>
                <a:lnTo>
                  <a:pt x="746785" y="124967"/>
                </a:lnTo>
                <a:lnTo>
                  <a:pt x="743737" y="124967"/>
                </a:lnTo>
                <a:lnTo>
                  <a:pt x="740689" y="121919"/>
                </a:lnTo>
                <a:lnTo>
                  <a:pt x="719353" y="121919"/>
                </a:lnTo>
                <a:lnTo>
                  <a:pt x="716305" y="124967"/>
                </a:lnTo>
                <a:lnTo>
                  <a:pt x="713257" y="124967"/>
                </a:lnTo>
                <a:lnTo>
                  <a:pt x="710209" y="128015"/>
                </a:lnTo>
                <a:lnTo>
                  <a:pt x="704113" y="128015"/>
                </a:lnTo>
                <a:lnTo>
                  <a:pt x="694969" y="134111"/>
                </a:lnTo>
                <a:lnTo>
                  <a:pt x="691921" y="137159"/>
                </a:lnTo>
                <a:lnTo>
                  <a:pt x="691921" y="143255"/>
                </a:lnTo>
                <a:lnTo>
                  <a:pt x="688873" y="149351"/>
                </a:lnTo>
                <a:lnTo>
                  <a:pt x="688873" y="155447"/>
                </a:lnTo>
                <a:lnTo>
                  <a:pt x="694969" y="164591"/>
                </a:lnTo>
                <a:lnTo>
                  <a:pt x="694969" y="170687"/>
                </a:lnTo>
                <a:lnTo>
                  <a:pt x="691921" y="170687"/>
                </a:lnTo>
                <a:lnTo>
                  <a:pt x="691921" y="173735"/>
                </a:lnTo>
                <a:lnTo>
                  <a:pt x="688873" y="173735"/>
                </a:lnTo>
                <a:lnTo>
                  <a:pt x="688873" y="182879"/>
                </a:lnTo>
                <a:lnTo>
                  <a:pt x="691921" y="182879"/>
                </a:lnTo>
                <a:lnTo>
                  <a:pt x="691921" y="195071"/>
                </a:lnTo>
                <a:lnTo>
                  <a:pt x="694969" y="198119"/>
                </a:lnTo>
                <a:lnTo>
                  <a:pt x="694969" y="204215"/>
                </a:lnTo>
                <a:lnTo>
                  <a:pt x="698017" y="207263"/>
                </a:lnTo>
                <a:lnTo>
                  <a:pt x="698017" y="231660"/>
                </a:lnTo>
                <a:lnTo>
                  <a:pt x="694969" y="234708"/>
                </a:lnTo>
                <a:lnTo>
                  <a:pt x="694969" y="240804"/>
                </a:lnTo>
                <a:lnTo>
                  <a:pt x="691921" y="240804"/>
                </a:lnTo>
                <a:lnTo>
                  <a:pt x="691921" y="243852"/>
                </a:lnTo>
                <a:lnTo>
                  <a:pt x="682777" y="252996"/>
                </a:lnTo>
                <a:lnTo>
                  <a:pt x="682777" y="256044"/>
                </a:lnTo>
                <a:lnTo>
                  <a:pt x="679729" y="256044"/>
                </a:lnTo>
                <a:lnTo>
                  <a:pt x="676681" y="259092"/>
                </a:lnTo>
                <a:lnTo>
                  <a:pt x="673633" y="262140"/>
                </a:lnTo>
                <a:lnTo>
                  <a:pt x="670585" y="262140"/>
                </a:lnTo>
                <a:lnTo>
                  <a:pt x="670585" y="265188"/>
                </a:lnTo>
                <a:lnTo>
                  <a:pt x="658393" y="265188"/>
                </a:lnTo>
                <a:lnTo>
                  <a:pt x="655345" y="268236"/>
                </a:lnTo>
                <a:lnTo>
                  <a:pt x="640105" y="268236"/>
                </a:lnTo>
                <a:lnTo>
                  <a:pt x="637057" y="265188"/>
                </a:lnTo>
                <a:lnTo>
                  <a:pt x="630961" y="265188"/>
                </a:lnTo>
                <a:lnTo>
                  <a:pt x="621996" y="260520"/>
                </a:lnTo>
                <a:lnTo>
                  <a:pt x="611484" y="257383"/>
                </a:lnTo>
                <a:lnTo>
                  <a:pt x="600945" y="250964"/>
                </a:lnTo>
                <a:lnTo>
                  <a:pt x="594372" y="243852"/>
                </a:lnTo>
                <a:lnTo>
                  <a:pt x="594372" y="240804"/>
                </a:lnTo>
                <a:lnTo>
                  <a:pt x="591324" y="240804"/>
                </a:lnTo>
                <a:lnTo>
                  <a:pt x="591324" y="237756"/>
                </a:lnTo>
                <a:lnTo>
                  <a:pt x="588276" y="237756"/>
                </a:lnTo>
                <a:lnTo>
                  <a:pt x="588276" y="234708"/>
                </a:lnTo>
                <a:lnTo>
                  <a:pt x="585228" y="231660"/>
                </a:lnTo>
                <a:lnTo>
                  <a:pt x="585228" y="207263"/>
                </a:lnTo>
                <a:lnTo>
                  <a:pt x="588276" y="204215"/>
                </a:lnTo>
                <a:lnTo>
                  <a:pt x="588276" y="201167"/>
                </a:lnTo>
                <a:lnTo>
                  <a:pt x="594372" y="195071"/>
                </a:lnTo>
                <a:lnTo>
                  <a:pt x="594372" y="192023"/>
                </a:lnTo>
                <a:lnTo>
                  <a:pt x="597420" y="192023"/>
                </a:lnTo>
                <a:lnTo>
                  <a:pt x="597420" y="188975"/>
                </a:lnTo>
                <a:lnTo>
                  <a:pt x="600468" y="188975"/>
                </a:lnTo>
                <a:lnTo>
                  <a:pt x="600468" y="185927"/>
                </a:lnTo>
                <a:lnTo>
                  <a:pt x="606577" y="185927"/>
                </a:lnTo>
                <a:lnTo>
                  <a:pt x="606577" y="182879"/>
                </a:lnTo>
                <a:lnTo>
                  <a:pt x="603516" y="182879"/>
                </a:lnTo>
                <a:lnTo>
                  <a:pt x="603516" y="176783"/>
                </a:lnTo>
                <a:lnTo>
                  <a:pt x="600468" y="176783"/>
                </a:lnTo>
                <a:lnTo>
                  <a:pt x="600468" y="167639"/>
                </a:lnTo>
                <a:lnTo>
                  <a:pt x="603516" y="164591"/>
                </a:lnTo>
                <a:lnTo>
                  <a:pt x="606577" y="161543"/>
                </a:lnTo>
                <a:lnTo>
                  <a:pt x="609612" y="158495"/>
                </a:lnTo>
                <a:lnTo>
                  <a:pt x="615721" y="149351"/>
                </a:lnTo>
                <a:lnTo>
                  <a:pt x="621817" y="143255"/>
                </a:lnTo>
                <a:lnTo>
                  <a:pt x="621817" y="140207"/>
                </a:lnTo>
                <a:lnTo>
                  <a:pt x="624865" y="140207"/>
                </a:lnTo>
                <a:lnTo>
                  <a:pt x="627913" y="137159"/>
                </a:lnTo>
                <a:lnTo>
                  <a:pt x="630961" y="137159"/>
                </a:lnTo>
                <a:lnTo>
                  <a:pt x="630961" y="134111"/>
                </a:lnTo>
                <a:lnTo>
                  <a:pt x="634009" y="134111"/>
                </a:lnTo>
                <a:lnTo>
                  <a:pt x="634009" y="131063"/>
                </a:lnTo>
                <a:lnTo>
                  <a:pt x="637057" y="131063"/>
                </a:lnTo>
                <a:lnTo>
                  <a:pt x="637057" y="128015"/>
                </a:lnTo>
                <a:lnTo>
                  <a:pt x="640105" y="128015"/>
                </a:lnTo>
                <a:lnTo>
                  <a:pt x="640105" y="124967"/>
                </a:lnTo>
                <a:lnTo>
                  <a:pt x="643153" y="121919"/>
                </a:lnTo>
                <a:lnTo>
                  <a:pt x="646429" y="111846"/>
                </a:lnTo>
                <a:lnTo>
                  <a:pt x="649416" y="99007"/>
                </a:lnTo>
                <a:lnTo>
                  <a:pt x="649249" y="85343"/>
                </a:lnTo>
                <a:lnTo>
                  <a:pt x="652297" y="79247"/>
                </a:lnTo>
                <a:lnTo>
                  <a:pt x="652297" y="73151"/>
                </a:lnTo>
                <a:lnTo>
                  <a:pt x="661441" y="64007"/>
                </a:lnTo>
                <a:lnTo>
                  <a:pt x="664489" y="64007"/>
                </a:lnTo>
                <a:lnTo>
                  <a:pt x="667537" y="64007"/>
                </a:lnTo>
                <a:lnTo>
                  <a:pt x="670585" y="60959"/>
                </a:lnTo>
                <a:lnTo>
                  <a:pt x="679729" y="57911"/>
                </a:lnTo>
                <a:lnTo>
                  <a:pt x="682777" y="57911"/>
                </a:lnTo>
                <a:lnTo>
                  <a:pt x="688873" y="54863"/>
                </a:lnTo>
                <a:lnTo>
                  <a:pt x="691921" y="54863"/>
                </a:lnTo>
                <a:lnTo>
                  <a:pt x="694969" y="51815"/>
                </a:lnTo>
                <a:lnTo>
                  <a:pt x="701065" y="48767"/>
                </a:lnTo>
                <a:lnTo>
                  <a:pt x="701065" y="45719"/>
                </a:lnTo>
                <a:lnTo>
                  <a:pt x="704113" y="42671"/>
                </a:lnTo>
                <a:lnTo>
                  <a:pt x="704113" y="30479"/>
                </a:lnTo>
                <a:lnTo>
                  <a:pt x="707161" y="30479"/>
                </a:lnTo>
                <a:lnTo>
                  <a:pt x="707161" y="18287"/>
                </a:lnTo>
                <a:lnTo>
                  <a:pt x="710209" y="15239"/>
                </a:lnTo>
                <a:lnTo>
                  <a:pt x="710209" y="6095"/>
                </a:lnTo>
                <a:lnTo>
                  <a:pt x="707161" y="3047"/>
                </a:lnTo>
                <a:lnTo>
                  <a:pt x="707161" y="0"/>
                </a:lnTo>
              </a:path>
            </a:pathLst>
          </a:custGeom>
          <a:ln w="18287">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2" name="bk object 22"/>
          <p:cNvSpPr/>
          <p:nvPr/>
        </p:nvSpPr>
        <p:spPr>
          <a:xfrm>
            <a:off x="7113119" y="4591061"/>
            <a:ext cx="27709" cy="11206"/>
          </a:xfrm>
          <a:custGeom>
            <a:avLst/>
            <a:gdLst/>
            <a:ahLst/>
            <a:cxnLst/>
            <a:rect l="l" t="t" r="r" b="b"/>
            <a:pathLst>
              <a:path w="30479" h="12700">
                <a:moveTo>
                  <a:pt x="30467" y="12192"/>
                </a:moveTo>
                <a:lnTo>
                  <a:pt x="27432" y="12192"/>
                </a:lnTo>
                <a:lnTo>
                  <a:pt x="21336" y="9144"/>
                </a:lnTo>
                <a:lnTo>
                  <a:pt x="12192" y="9144"/>
                </a:lnTo>
                <a:lnTo>
                  <a:pt x="12192" y="6096"/>
                </a:lnTo>
                <a:lnTo>
                  <a:pt x="6096" y="6096"/>
                </a:lnTo>
                <a:lnTo>
                  <a:pt x="3048" y="3048"/>
                </a:lnTo>
                <a:lnTo>
                  <a:pt x="0" y="3048"/>
                </a:lnTo>
                <a:lnTo>
                  <a:pt x="3048" y="3048"/>
                </a:lnTo>
                <a:lnTo>
                  <a:pt x="6096" y="6096"/>
                </a:lnTo>
                <a:lnTo>
                  <a:pt x="9144" y="6096"/>
                </a:lnTo>
                <a:lnTo>
                  <a:pt x="12192" y="3048"/>
                </a:lnTo>
                <a:lnTo>
                  <a:pt x="9144" y="3048"/>
                </a:lnTo>
                <a:lnTo>
                  <a:pt x="24384" y="3048"/>
                </a:lnTo>
                <a:lnTo>
                  <a:pt x="27432" y="0"/>
                </a:lnTo>
                <a:lnTo>
                  <a:pt x="30467"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3" name="bk object 23"/>
          <p:cNvSpPr/>
          <p:nvPr/>
        </p:nvSpPr>
        <p:spPr>
          <a:xfrm>
            <a:off x="6619886" y="4599129"/>
            <a:ext cx="119495" cy="70037"/>
          </a:xfrm>
          <a:custGeom>
            <a:avLst/>
            <a:gdLst/>
            <a:ahLst/>
            <a:cxnLst/>
            <a:rect l="l" t="t" r="r" b="b"/>
            <a:pathLst>
              <a:path w="131445" h="79375">
                <a:moveTo>
                  <a:pt x="121920" y="30492"/>
                </a:moveTo>
                <a:lnTo>
                  <a:pt x="121920" y="36588"/>
                </a:lnTo>
                <a:lnTo>
                  <a:pt x="118872" y="42684"/>
                </a:lnTo>
                <a:lnTo>
                  <a:pt x="115824" y="45732"/>
                </a:lnTo>
                <a:lnTo>
                  <a:pt x="115824" y="48780"/>
                </a:lnTo>
                <a:lnTo>
                  <a:pt x="112776" y="48780"/>
                </a:lnTo>
                <a:lnTo>
                  <a:pt x="112776" y="51828"/>
                </a:lnTo>
                <a:lnTo>
                  <a:pt x="109728" y="54876"/>
                </a:lnTo>
                <a:lnTo>
                  <a:pt x="109728" y="57924"/>
                </a:lnTo>
                <a:lnTo>
                  <a:pt x="106680" y="57924"/>
                </a:lnTo>
                <a:lnTo>
                  <a:pt x="103632" y="64020"/>
                </a:lnTo>
                <a:lnTo>
                  <a:pt x="103632" y="67068"/>
                </a:lnTo>
                <a:lnTo>
                  <a:pt x="100584" y="67068"/>
                </a:lnTo>
                <a:lnTo>
                  <a:pt x="100584" y="70116"/>
                </a:lnTo>
                <a:lnTo>
                  <a:pt x="94488" y="76212"/>
                </a:lnTo>
                <a:lnTo>
                  <a:pt x="94488" y="79260"/>
                </a:lnTo>
                <a:lnTo>
                  <a:pt x="91440" y="79260"/>
                </a:lnTo>
                <a:lnTo>
                  <a:pt x="91440" y="76212"/>
                </a:lnTo>
                <a:lnTo>
                  <a:pt x="88392" y="76212"/>
                </a:lnTo>
                <a:lnTo>
                  <a:pt x="94488" y="70116"/>
                </a:lnTo>
                <a:lnTo>
                  <a:pt x="94488" y="67068"/>
                </a:lnTo>
                <a:lnTo>
                  <a:pt x="97536" y="67068"/>
                </a:lnTo>
                <a:lnTo>
                  <a:pt x="97536" y="64020"/>
                </a:lnTo>
                <a:lnTo>
                  <a:pt x="100584" y="64020"/>
                </a:lnTo>
                <a:lnTo>
                  <a:pt x="100584" y="57924"/>
                </a:lnTo>
                <a:lnTo>
                  <a:pt x="88392" y="57924"/>
                </a:lnTo>
                <a:lnTo>
                  <a:pt x="85344" y="60972"/>
                </a:lnTo>
                <a:lnTo>
                  <a:pt x="60960" y="60972"/>
                </a:lnTo>
                <a:lnTo>
                  <a:pt x="64008" y="60972"/>
                </a:lnTo>
                <a:lnTo>
                  <a:pt x="64008" y="57924"/>
                </a:lnTo>
                <a:lnTo>
                  <a:pt x="67056" y="57924"/>
                </a:lnTo>
                <a:lnTo>
                  <a:pt x="67056" y="60972"/>
                </a:lnTo>
                <a:lnTo>
                  <a:pt x="67056" y="57924"/>
                </a:lnTo>
                <a:lnTo>
                  <a:pt x="70104" y="57924"/>
                </a:lnTo>
                <a:lnTo>
                  <a:pt x="64008" y="57924"/>
                </a:lnTo>
                <a:lnTo>
                  <a:pt x="67056" y="57924"/>
                </a:lnTo>
                <a:lnTo>
                  <a:pt x="67056" y="54876"/>
                </a:lnTo>
                <a:lnTo>
                  <a:pt x="64008" y="54876"/>
                </a:lnTo>
                <a:lnTo>
                  <a:pt x="64008" y="51828"/>
                </a:lnTo>
                <a:lnTo>
                  <a:pt x="67056" y="51828"/>
                </a:lnTo>
                <a:lnTo>
                  <a:pt x="67056" y="54876"/>
                </a:lnTo>
                <a:lnTo>
                  <a:pt x="70104" y="54876"/>
                </a:lnTo>
                <a:lnTo>
                  <a:pt x="70104" y="51828"/>
                </a:lnTo>
                <a:lnTo>
                  <a:pt x="76200" y="51828"/>
                </a:lnTo>
                <a:lnTo>
                  <a:pt x="76200" y="54876"/>
                </a:lnTo>
                <a:lnTo>
                  <a:pt x="73152" y="54876"/>
                </a:lnTo>
                <a:lnTo>
                  <a:pt x="79248" y="54876"/>
                </a:lnTo>
                <a:lnTo>
                  <a:pt x="76200" y="54876"/>
                </a:lnTo>
                <a:lnTo>
                  <a:pt x="76200" y="51828"/>
                </a:lnTo>
                <a:lnTo>
                  <a:pt x="91440" y="51828"/>
                </a:lnTo>
                <a:lnTo>
                  <a:pt x="91440" y="54876"/>
                </a:lnTo>
                <a:lnTo>
                  <a:pt x="100584" y="54876"/>
                </a:lnTo>
                <a:lnTo>
                  <a:pt x="94488" y="54876"/>
                </a:lnTo>
                <a:lnTo>
                  <a:pt x="91440" y="51828"/>
                </a:lnTo>
                <a:lnTo>
                  <a:pt x="103632" y="51828"/>
                </a:lnTo>
                <a:lnTo>
                  <a:pt x="103632" y="48780"/>
                </a:lnTo>
                <a:lnTo>
                  <a:pt x="109728" y="48780"/>
                </a:lnTo>
                <a:lnTo>
                  <a:pt x="109728" y="45732"/>
                </a:lnTo>
                <a:lnTo>
                  <a:pt x="100584" y="45732"/>
                </a:lnTo>
                <a:lnTo>
                  <a:pt x="100584" y="48780"/>
                </a:lnTo>
                <a:lnTo>
                  <a:pt x="97536" y="48780"/>
                </a:lnTo>
                <a:lnTo>
                  <a:pt x="97536" y="45732"/>
                </a:lnTo>
                <a:lnTo>
                  <a:pt x="94488" y="48780"/>
                </a:lnTo>
                <a:lnTo>
                  <a:pt x="82296" y="48780"/>
                </a:lnTo>
                <a:lnTo>
                  <a:pt x="82296" y="45732"/>
                </a:lnTo>
                <a:lnTo>
                  <a:pt x="85344" y="45732"/>
                </a:lnTo>
                <a:lnTo>
                  <a:pt x="79248" y="45732"/>
                </a:lnTo>
                <a:lnTo>
                  <a:pt x="82296" y="45732"/>
                </a:lnTo>
                <a:lnTo>
                  <a:pt x="79248" y="45732"/>
                </a:lnTo>
                <a:lnTo>
                  <a:pt x="79248" y="48780"/>
                </a:lnTo>
                <a:lnTo>
                  <a:pt x="73152" y="48780"/>
                </a:lnTo>
                <a:lnTo>
                  <a:pt x="73152" y="45732"/>
                </a:lnTo>
                <a:lnTo>
                  <a:pt x="70104" y="48780"/>
                </a:lnTo>
                <a:lnTo>
                  <a:pt x="70104" y="45732"/>
                </a:lnTo>
                <a:lnTo>
                  <a:pt x="67056" y="48780"/>
                </a:lnTo>
                <a:lnTo>
                  <a:pt x="67056" y="45732"/>
                </a:lnTo>
                <a:lnTo>
                  <a:pt x="60960" y="45732"/>
                </a:lnTo>
                <a:lnTo>
                  <a:pt x="60960" y="42684"/>
                </a:lnTo>
                <a:lnTo>
                  <a:pt x="57912" y="42684"/>
                </a:lnTo>
                <a:lnTo>
                  <a:pt x="57912" y="45732"/>
                </a:lnTo>
                <a:lnTo>
                  <a:pt x="51816" y="45732"/>
                </a:lnTo>
                <a:lnTo>
                  <a:pt x="51816" y="42684"/>
                </a:lnTo>
                <a:lnTo>
                  <a:pt x="36576" y="42684"/>
                </a:lnTo>
                <a:lnTo>
                  <a:pt x="33528" y="39636"/>
                </a:lnTo>
                <a:lnTo>
                  <a:pt x="15240" y="39636"/>
                </a:lnTo>
                <a:lnTo>
                  <a:pt x="15240" y="36588"/>
                </a:lnTo>
                <a:lnTo>
                  <a:pt x="0" y="36588"/>
                </a:lnTo>
                <a:lnTo>
                  <a:pt x="0" y="33540"/>
                </a:lnTo>
                <a:lnTo>
                  <a:pt x="3048" y="33540"/>
                </a:lnTo>
                <a:lnTo>
                  <a:pt x="11176" y="33540"/>
                </a:lnTo>
                <a:lnTo>
                  <a:pt x="19304" y="33540"/>
                </a:lnTo>
                <a:lnTo>
                  <a:pt x="27432" y="33540"/>
                </a:lnTo>
                <a:lnTo>
                  <a:pt x="30480" y="33540"/>
                </a:lnTo>
                <a:lnTo>
                  <a:pt x="30480" y="30492"/>
                </a:lnTo>
                <a:lnTo>
                  <a:pt x="33528" y="30492"/>
                </a:lnTo>
                <a:lnTo>
                  <a:pt x="39624" y="30492"/>
                </a:lnTo>
                <a:lnTo>
                  <a:pt x="45720" y="30492"/>
                </a:lnTo>
                <a:lnTo>
                  <a:pt x="51816" y="30492"/>
                </a:lnTo>
                <a:lnTo>
                  <a:pt x="54864" y="30492"/>
                </a:lnTo>
                <a:lnTo>
                  <a:pt x="54864" y="33540"/>
                </a:lnTo>
                <a:lnTo>
                  <a:pt x="57912" y="33540"/>
                </a:lnTo>
                <a:lnTo>
                  <a:pt x="70104" y="30492"/>
                </a:lnTo>
                <a:lnTo>
                  <a:pt x="73152" y="33540"/>
                </a:lnTo>
                <a:lnTo>
                  <a:pt x="73152" y="30492"/>
                </a:lnTo>
                <a:lnTo>
                  <a:pt x="88392" y="30492"/>
                </a:lnTo>
                <a:lnTo>
                  <a:pt x="91440" y="33540"/>
                </a:lnTo>
                <a:lnTo>
                  <a:pt x="100584" y="33540"/>
                </a:lnTo>
                <a:lnTo>
                  <a:pt x="100584" y="36588"/>
                </a:lnTo>
                <a:lnTo>
                  <a:pt x="103632" y="36588"/>
                </a:lnTo>
                <a:lnTo>
                  <a:pt x="94488" y="36588"/>
                </a:lnTo>
                <a:lnTo>
                  <a:pt x="100584" y="36588"/>
                </a:lnTo>
                <a:lnTo>
                  <a:pt x="103632" y="39636"/>
                </a:lnTo>
                <a:lnTo>
                  <a:pt x="103632" y="36588"/>
                </a:lnTo>
                <a:lnTo>
                  <a:pt x="106680" y="36588"/>
                </a:lnTo>
                <a:lnTo>
                  <a:pt x="106680" y="39636"/>
                </a:lnTo>
                <a:lnTo>
                  <a:pt x="106680" y="36588"/>
                </a:lnTo>
                <a:lnTo>
                  <a:pt x="103632" y="36588"/>
                </a:lnTo>
                <a:lnTo>
                  <a:pt x="106680" y="33540"/>
                </a:lnTo>
                <a:lnTo>
                  <a:pt x="109728" y="36588"/>
                </a:lnTo>
                <a:lnTo>
                  <a:pt x="112776" y="36588"/>
                </a:lnTo>
                <a:lnTo>
                  <a:pt x="109728" y="36588"/>
                </a:lnTo>
                <a:lnTo>
                  <a:pt x="109728" y="33540"/>
                </a:lnTo>
                <a:lnTo>
                  <a:pt x="106680" y="33540"/>
                </a:lnTo>
                <a:lnTo>
                  <a:pt x="109728" y="33540"/>
                </a:lnTo>
                <a:lnTo>
                  <a:pt x="106680" y="30492"/>
                </a:lnTo>
                <a:lnTo>
                  <a:pt x="112776" y="30492"/>
                </a:lnTo>
                <a:lnTo>
                  <a:pt x="115824" y="33540"/>
                </a:lnTo>
                <a:lnTo>
                  <a:pt x="115824" y="30492"/>
                </a:lnTo>
                <a:lnTo>
                  <a:pt x="112776" y="30492"/>
                </a:lnTo>
                <a:lnTo>
                  <a:pt x="112776" y="27444"/>
                </a:lnTo>
                <a:lnTo>
                  <a:pt x="115824" y="27444"/>
                </a:lnTo>
                <a:lnTo>
                  <a:pt x="115824" y="21348"/>
                </a:lnTo>
                <a:lnTo>
                  <a:pt x="118872" y="18300"/>
                </a:lnTo>
                <a:lnTo>
                  <a:pt x="118872" y="12204"/>
                </a:lnTo>
                <a:lnTo>
                  <a:pt x="121920" y="9156"/>
                </a:lnTo>
                <a:lnTo>
                  <a:pt x="121920" y="6108"/>
                </a:lnTo>
                <a:lnTo>
                  <a:pt x="124968" y="6108"/>
                </a:lnTo>
                <a:lnTo>
                  <a:pt x="124968" y="0"/>
                </a:lnTo>
                <a:lnTo>
                  <a:pt x="128016" y="0"/>
                </a:lnTo>
                <a:lnTo>
                  <a:pt x="128016" y="3048"/>
                </a:lnTo>
                <a:lnTo>
                  <a:pt x="131064" y="3048"/>
                </a:lnTo>
                <a:lnTo>
                  <a:pt x="131064" y="9156"/>
                </a:lnTo>
                <a:lnTo>
                  <a:pt x="128016" y="12204"/>
                </a:lnTo>
                <a:lnTo>
                  <a:pt x="128016" y="21348"/>
                </a:lnTo>
                <a:lnTo>
                  <a:pt x="124968" y="24396"/>
                </a:lnTo>
                <a:lnTo>
                  <a:pt x="124968" y="27444"/>
                </a:lnTo>
                <a:lnTo>
                  <a:pt x="121920" y="30492"/>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4" name="bk object 24"/>
          <p:cNvSpPr/>
          <p:nvPr/>
        </p:nvSpPr>
        <p:spPr>
          <a:xfrm>
            <a:off x="6841559" y="4634103"/>
            <a:ext cx="86014" cy="21851"/>
          </a:xfrm>
          <a:custGeom>
            <a:avLst/>
            <a:gdLst/>
            <a:ahLst/>
            <a:cxnLst/>
            <a:rect l="l" t="t" r="r" b="b"/>
            <a:pathLst>
              <a:path w="94615" h="24764">
                <a:moveTo>
                  <a:pt x="64020" y="12192"/>
                </a:moveTo>
                <a:lnTo>
                  <a:pt x="64020" y="15240"/>
                </a:lnTo>
                <a:lnTo>
                  <a:pt x="60972" y="15240"/>
                </a:lnTo>
                <a:lnTo>
                  <a:pt x="57924" y="18288"/>
                </a:lnTo>
                <a:lnTo>
                  <a:pt x="51828" y="21336"/>
                </a:lnTo>
                <a:lnTo>
                  <a:pt x="42684" y="21336"/>
                </a:lnTo>
                <a:lnTo>
                  <a:pt x="39636" y="24384"/>
                </a:lnTo>
                <a:lnTo>
                  <a:pt x="36588" y="24384"/>
                </a:lnTo>
                <a:lnTo>
                  <a:pt x="28460" y="24384"/>
                </a:lnTo>
                <a:lnTo>
                  <a:pt x="20320" y="24384"/>
                </a:lnTo>
                <a:lnTo>
                  <a:pt x="12192" y="24384"/>
                </a:lnTo>
                <a:lnTo>
                  <a:pt x="6096" y="24384"/>
                </a:lnTo>
                <a:lnTo>
                  <a:pt x="6096" y="21336"/>
                </a:lnTo>
                <a:lnTo>
                  <a:pt x="0" y="21336"/>
                </a:lnTo>
                <a:lnTo>
                  <a:pt x="0" y="18288"/>
                </a:lnTo>
                <a:lnTo>
                  <a:pt x="18288" y="18288"/>
                </a:lnTo>
                <a:lnTo>
                  <a:pt x="18288" y="15240"/>
                </a:lnTo>
                <a:lnTo>
                  <a:pt x="21336" y="18288"/>
                </a:lnTo>
                <a:lnTo>
                  <a:pt x="24396" y="18288"/>
                </a:lnTo>
                <a:lnTo>
                  <a:pt x="24396" y="15240"/>
                </a:lnTo>
                <a:lnTo>
                  <a:pt x="42684" y="15240"/>
                </a:lnTo>
                <a:lnTo>
                  <a:pt x="48780" y="12192"/>
                </a:lnTo>
                <a:lnTo>
                  <a:pt x="54876" y="12192"/>
                </a:lnTo>
                <a:lnTo>
                  <a:pt x="54876" y="9144"/>
                </a:lnTo>
                <a:lnTo>
                  <a:pt x="64020" y="9144"/>
                </a:lnTo>
                <a:lnTo>
                  <a:pt x="70116" y="6096"/>
                </a:lnTo>
                <a:lnTo>
                  <a:pt x="79260" y="6096"/>
                </a:lnTo>
                <a:lnTo>
                  <a:pt x="82308" y="3048"/>
                </a:lnTo>
                <a:lnTo>
                  <a:pt x="88404" y="3048"/>
                </a:lnTo>
                <a:lnTo>
                  <a:pt x="91452" y="0"/>
                </a:lnTo>
                <a:lnTo>
                  <a:pt x="94500" y="0"/>
                </a:lnTo>
                <a:lnTo>
                  <a:pt x="94500" y="3048"/>
                </a:lnTo>
                <a:lnTo>
                  <a:pt x="91452" y="3048"/>
                </a:lnTo>
                <a:lnTo>
                  <a:pt x="88404" y="6096"/>
                </a:lnTo>
                <a:lnTo>
                  <a:pt x="82308" y="6096"/>
                </a:lnTo>
                <a:lnTo>
                  <a:pt x="82308" y="9144"/>
                </a:lnTo>
                <a:lnTo>
                  <a:pt x="73164" y="9144"/>
                </a:lnTo>
                <a:lnTo>
                  <a:pt x="70116" y="12192"/>
                </a:lnTo>
                <a:lnTo>
                  <a:pt x="64020" y="12192"/>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5" name="bk object 25"/>
          <p:cNvSpPr/>
          <p:nvPr/>
        </p:nvSpPr>
        <p:spPr>
          <a:xfrm>
            <a:off x="6963491" y="4389355"/>
            <a:ext cx="86014" cy="40341"/>
          </a:xfrm>
          <a:custGeom>
            <a:avLst/>
            <a:gdLst/>
            <a:ahLst/>
            <a:cxnLst/>
            <a:rect l="l" t="t" r="r" b="b"/>
            <a:pathLst>
              <a:path w="94615" h="45720">
                <a:moveTo>
                  <a:pt x="9144" y="6095"/>
                </a:moveTo>
                <a:lnTo>
                  <a:pt x="18288" y="6095"/>
                </a:lnTo>
                <a:lnTo>
                  <a:pt x="18288" y="9143"/>
                </a:lnTo>
                <a:lnTo>
                  <a:pt x="24384" y="9143"/>
                </a:lnTo>
                <a:lnTo>
                  <a:pt x="27432" y="12191"/>
                </a:lnTo>
                <a:lnTo>
                  <a:pt x="33528" y="12191"/>
                </a:lnTo>
                <a:lnTo>
                  <a:pt x="33528" y="15239"/>
                </a:lnTo>
                <a:lnTo>
                  <a:pt x="42672" y="15239"/>
                </a:lnTo>
                <a:lnTo>
                  <a:pt x="42672" y="18287"/>
                </a:lnTo>
                <a:lnTo>
                  <a:pt x="54864" y="18287"/>
                </a:lnTo>
                <a:lnTo>
                  <a:pt x="54864" y="21335"/>
                </a:lnTo>
                <a:lnTo>
                  <a:pt x="60960" y="21335"/>
                </a:lnTo>
                <a:lnTo>
                  <a:pt x="60960" y="24383"/>
                </a:lnTo>
                <a:lnTo>
                  <a:pt x="70104" y="24383"/>
                </a:lnTo>
                <a:lnTo>
                  <a:pt x="73152" y="27431"/>
                </a:lnTo>
                <a:lnTo>
                  <a:pt x="76200" y="27431"/>
                </a:lnTo>
                <a:lnTo>
                  <a:pt x="79248" y="30479"/>
                </a:lnTo>
                <a:lnTo>
                  <a:pt x="82296" y="30479"/>
                </a:lnTo>
                <a:lnTo>
                  <a:pt x="85344" y="33527"/>
                </a:lnTo>
                <a:lnTo>
                  <a:pt x="85344" y="36575"/>
                </a:lnTo>
                <a:lnTo>
                  <a:pt x="88392" y="36575"/>
                </a:lnTo>
                <a:lnTo>
                  <a:pt x="91440" y="39623"/>
                </a:lnTo>
                <a:lnTo>
                  <a:pt x="91440" y="42671"/>
                </a:lnTo>
                <a:lnTo>
                  <a:pt x="94488" y="42671"/>
                </a:lnTo>
                <a:lnTo>
                  <a:pt x="94488" y="45719"/>
                </a:lnTo>
                <a:lnTo>
                  <a:pt x="91440" y="45719"/>
                </a:lnTo>
                <a:lnTo>
                  <a:pt x="88392" y="42671"/>
                </a:lnTo>
                <a:lnTo>
                  <a:pt x="85344" y="42671"/>
                </a:lnTo>
                <a:lnTo>
                  <a:pt x="82296" y="39623"/>
                </a:lnTo>
                <a:lnTo>
                  <a:pt x="76200" y="39623"/>
                </a:lnTo>
                <a:lnTo>
                  <a:pt x="76200" y="36575"/>
                </a:lnTo>
                <a:lnTo>
                  <a:pt x="73152" y="36575"/>
                </a:lnTo>
                <a:lnTo>
                  <a:pt x="70104" y="33527"/>
                </a:lnTo>
                <a:lnTo>
                  <a:pt x="67056" y="33527"/>
                </a:lnTo>
                <a:lnTo>
                  <a:pt x="64008" y="30479"/>
                </a:lnTo>
                <a:lnTo>
                  <a:pt x="57912" y="30479"/>
                </a:lnTo>
                <a:lnTo>
                  <a:pt x="57912" y="27431"/>
                </a:lnTo>
                <a:lnTo>
                  <a:pt x="51816" y="27431"/>
                </a:lnTo>
                <a:lnTo>
                  <a:pt x="51816" y="24383"/>
                </a:lnTo>
                <a:lnTo>
                  <a:pt x="45720" y="24383"/>
                </a:lnTo>
                <a:lnTo>
                  <a:pt x="45720" y="21335"/>
                </a:lnTo>
                <a:lnTo>
                  <a:pt x="39624" y="21335"/>
                </a:lnTo>
                <a:lnTo>
                  <a:pt x="39624" y="18287"/>
                </a:lnTo>
                <a:lnTo>
                  <a:pt x="33528" y="18287"/>
                </a:lnTo>
                <a:lnTo>
                  <a:pt x="33528" y="15239"/>
                </a:lnTo>
                <a:lnTo>
                  <a:pt x="27432" y="15239"/>
                </a:lnTo>
                <a:lnTo>
                  <a:pt x="24384" y="12191"/>
                </a:lnTo>
                <a:lnTo>
                  <a:pt x="21336" y="12191"/>
                </a:lnTo>
                <a:lnTo>
                  <a:pt x="18288" y="9143"/>
                </a:lnTo>
                <a:lnTo>
                  <a:pt x="9144" y="9143"/>
                </a:lnTo>
                <a:lnTo>
                  <a:pt x="9144" y="6095"/>
                </a:lnTo>
                <a:lnTo>
                  <a:pt x="3048" y="6095"/>
                </a:lnTo>
                <a:lnTo>
                  <a:pt x="3048" y="3047"/>
                </a:lnTo>
                <a:lnTo>
                  <a:pt x="0" y="3047"/>
                </a:lnTo>
                <a:lnTo>
                  <a:pt x="0" y="0"/>
                </a:lnTo>
                <a:lnTo>
                  <a:pt x="0" y="3047"/>
                </a:lnTo>
                <a:lnTo>
                  <a:pt x="3048" y="3047"/>
                </a:lnTo>
                <a:lnTo>
                  <a:pt x="6096" y="6095"/>
                </a:lnTo>
                <a:lnTo>
                  <a:pt x="9144" y="6095"/>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6" name="bk object 26"/>
          <p:cNvSpPr/>
          <p:nvPr/>
        </p:nvSpPr>
        <p:spPr>
          <a:xfrm>
            <a:off x="6938553" y="4596440"/>
            <a:ext cx="47335" cy="35299"/>
          </a:xfrm>
          <a:custGeom>
            <a:avLst/>
            <a:gdLst/>
            <a:ahLst/>
            <a:cxnLst/>
            <a:rect l="l" t="t" r="r" b="b"/>
            <a:pathLst>
              <a:path w="52070" h="40004">
                <a:moveTo>
                  <a:pt x="48768" y="6096"/>
                </a:moveTo>
                <a:lnTo>
                  <a:pt x="51816" y="6096"/>
                </a:lnTo>
                <a:lnTo>
                  <a:pt x="51816" y="3048"/>
                </a:lnTo>
                <a:lnTo>
                  <a:pt x="51816" y="6096"/>
                </a:lnTo>
                <a:lnTo>
                  <a:pt x="48768" y="9156"/>
                </a:lnTo>
                <a:lnTo>
                  <a:pt x="45720" y="9156"/>
                </a:lnTo>
                <a:lnTo>
                  <a:pt x="45720" y="12204"/>
                </a:lnTo>
                <a:lnTo>
                  <a:pt x="36576" y="21348"/>
                </a:lnTo>
                <a:lnTo>
                  <a:pt x="27432" y="27444"/>
                </a:lnTo>
                <a:lnTo>
                  <a:pt x="24384" y="27444"/>
                </a:lnTo>
                <a:lnTo>
                  <a:pt x="24384" y="30492"/>
                </a:lnTo>
                <a:lnTo>
                  <a:pt x="21336" y="30492"/>
                </a:lnTo>
                <a:lnTo>
                  <a:pt x="18288" y="33540"/>
                </a:lnTo>
                <a:lnTo>
                  <a:pt x="15240" y="33540"/>
                </a:lnTo>
                <a:lnTo>
                  <a:pt x="12192" y="36588"/>
                </a:lnTo>
                <a:lnTo>
                  <a:pt x="9144" y="36588"/>
                </a:lnTo>
                <a:lnTo>
                  <a:pt x="6096" y="39636"/>
                </a:lnTo>
                <a:lnTo>
                  <a:pt x="0" y="39636"/>
                </a:lnTo>
                <a:lnTo>
                  <a:pt x="3048" y="39636"/>
                </a:lnTo>
                <a:lnTo>
                  <a:pt x="0" y="36588"/>
                </a:lnTo>
                <a:lnTo>
                  <a:pt x="6096" y="36588"/>
                </a:lnTo>
                <a:lnTo>
                  <a:pt x="3048" y="36588"/>
                </a:lnTo>
                <a:lnTo>
                  <a:pt x="6096" y="36588"/>
                </a:lnTo>
                <a:lnTo>
                  <a:pt x="9144" y="33540"/>
                </a:lnTo>
                <a:lnTo>
                  <a:pt x="15240" y="33540"/>
                </a:lnTo>
                <a:lnTo>
                  <a:pt x="15240" y="27444"/>
                </a:lnTo>
                <a:lnTo>
                  <a:pt x="18288" y="27444"/>
                </a:lnTo>
                <a:lnTo>
                  <a:pt x="18288" y="24396"/>
                </a:lnTo>
                <a:lnTo>
                  <a:pt x="27432" y="24396"/>
                </a:lnTo>
                <a:lnTo>
                  <a:pt x="27432" y="21348"/>
                </a:lnTo>
                <a:lnTo>
                  <a:pt x="30480" y="21348"/>
                </a:lnTo>
                <a:lnTo>
                  <a:pt x="30480" y="18300"/>
                </a:lnTo>
                <a:lnTo>
                  <a:pt x="30480" y="21348"/>
                </a:lnTo>
                <a:lnTo>
                  <a:pt x="18288" y="21348"/>
                </a:lnTo>
                <a:lnTo>
                  <a:pt x="21336" y="21348"/>
                </a:lnTo>
                <a:lnTo>
                  <a:pt x="24384" y="18300"/>
                </a:lnTo>
                <a:lnTo>
                  <a:pt x="24384" y="12204"/>
                </a:lnTo>
                <a:lnTo>
                  <a:pt x="27432" y="12204"/>
                </a:lnTo>
                <a:lnTo>
                  <a:pt x="27432" y="9156"/>
                </a:lnTo>
                <a:lnTo>
                  <a:pt x="30480" y="9156"/>
                </a:lnTo>
                <a:lnTo>
                  <a:pt x="30480" y="6096"/>
                </a:lnTo>
                <a:lnTo>
                  <a:pt x="36576" y="6096"/>
                </a:lnTo>
                <a:lnTo>
                  <a:pt x="39624" y="9156"/>
                </a:lnTo>
                <a:lnTo>
                  <a:pt x="45720" y="9156"/>
                </a:lnTo>
                <a:lnTo>
                  <a:pt x="42672" y="6096"/>
                </a:lnTo>
                <a:lnTo>
                  <a:pt x="45720" y="6096"/>
                </a:lnTo>
                <a:lnTo>
                  <a:pt x="45720" y="3048"/>
                </a:lnTo>
                <a:lnTo>
                  <a:pt x="48768" y="3048"/>
                </a:lnTo>
                <a:lnTo>
                  <a:pt x="48768" y="0"/>
                </a:lnTo>
                <a:lnTo>
                  <a:pt x="48768" y="6096"/>
                </a:lnTo>
              </a:path>
            </a:pathLst>
          </a:custGeom>
          <a:ln w="18287">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7" name="bk object 27"/>
          <p:cNvSpPr/>
          <p:nvPr/>
        </p:nvSpPr>
        <p:spPr>
          <a:xfrm>
            <a:off x="6927469" y="4340935"/>
            <a:ext cx="13855" cy="5603"/>
          </a:xfrm>
          <a:custGeom>
            <a:avLst/>
            <a:gdLst/>
            <a:ahLst/>
            <a:cxnLst/>
            <a:rect l="l" t="t" r="r" b="b"/>
            <a:pathLst>
              <a:path w="15240" h="6350">
                <a:moveTo>
                  <a:pt x="15240" y="3048"/>
                </a:moveTo>
                <a:lnTo>
                  <a:pt x="15240" y="6096"/>
                </a:lnTo>
                <a:lnTo>
                  <a:pt x="15240" y="3048"/>
                </a:lnTo>
                <a:lnTo>
                  <a:pt x="6096" y="3048"/>
                </a:lnTo>
                <a:lnTo>
                  <a:pt x="6096" y="6096"/>
                </a:lnTo>
                <a:lnTo>
                  <a:pt x="3048" y="3048"/>
                </a:lnTo>
                <a:lnTo>
                  <a:pt x="0" y="3048"/>
                </a:lnTo>
                <a:lnTo>
                  <a:pt x="6096" y="0"/>
                </a:lnTo>
                <a:lnTo>
                  <a:pt x="12192" y="3048"/>
                </a:lnTo>
                <a:lnTo>
                  <a:pt x="15240" y="3048"/>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8" name="bk object 28"/>
          <p:cNvSpPr/>
          <p:nvPr/>
        </p:nvSpPr>
        <p:spPr>
          <a:xfrm>
            <a:off x="6705784" y="4626035"/>
            <a:ext cx="8659" cy="2801"/>
          </a:xfrm>
          <a:custGeom>
            <a:avLst/>
            <a:gdLst/>
            <a:ahLst/>
            <a:cxnLst/>
            <a:rect l="l" t="t" r="r" b="b"/>
            <a:pathLst>
              <a:path w="9525" h="3175">
                <a:moveTo>
                  <a:pt x="6096" y="0"/>
                </a:moveTo>
                <a:lnTo>
                  <a:pt x="9144" y="0"/>
                </a:lnTo>
                <a:lnTo>
                  <a:pt x="9144" y="3047"/>
                </a:lnTo>
                <a:lnTo>
                  <a:pt x="3048" y="3048"/>
                </a:lnTo>
                <a:lnTo>
                  <a:pt x="3048" y="0"/>
                </a:lnTo>
                <a:lnTo>
                  <a:pt x="0" y="0"/>
                </a:lnTo>
                <a:lnTo>
                  <a:pt x="3048" y="3048"/>
                </a:lnTo>
                <a:lnTo>
                  <a:pt x="6096" y="3048"/>
                </a:lnTo>
                <a:lnTo>
                  <a:pt x="0" y="3048"/>
                </a:lnTo>
                <a:lnTo>
                  <a:pt x="0" y="0"/>
                </a:lnTo>
                <a:lnTo>
                  <a:pt x="6096"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9" name="bk object 29"/>
          <p:cNvSpPr/>
          <p:nvPr/>
        </p:nvSpPr>
        <p:spPr>
          <a:xfrm>
            <a:off x="6933011" y="4346313"/>
            <a:ext cx="5773" cy="2801"/>
          </a:xfrm>
          <a:custGeom>
            <a:avLst/>
            <a:gdLst/>
            <a:ahLst/>
            <a:cxnLst/>
            <a:rect l="l" t="t" r="r" b="b"/>
            <a:pathLst>
              <a:path w="6350" h="3175">
                <a:moveTo>
                  <a:pt x="3048" y="0"/>
                </a:moveTo>
                <a:lnTo>
                  <a:pt x="6096" y="3047"/>
                </a:lnTo>
                <a:lnTo>
                  <a:pt x="3048" y="3048"/>
                </a:lnTo>
                <a:lnTo>
                  <a:pt x="3048" y="0"/>
                </a:lnTo>
                <a:lnTo>
                  <a:pt x="0" y="0"/>
                </a:lnTo>
                <a:lnTo>
                  <a:pt x="0" y="3048"/>
                </a:lnTo>
                <a:lnTo>
                  <a:pt x="0" y="0"/>
                </a:lnTo>
                <a:lnTo>
                  <a:pt x="3048"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0" name="bk object 30"/>
          <p:cNvSpPr/>
          <p:nvPr/>
        </p:nvSpPr>
        <p:spPr>
          <a:xfrm>
            <a:off x="7013366" y="4338246"/>
            <a:ext cx="5773" cy="2801"/>
          </a:xfrm>
          <a:custGeom>
            <a:avLst/>
            <a:gdLst/>
            <a:ahLst/>
            <a:cxnLst/>
            <a:rect l="l" t="t" r="r" b="b"/>
            <a:pathLst>
              <a:path w="6350" h="3175">
                <a:moveTo>
                  <a:pt x="-9144" y="1524"/>
                </a:moveTo>
                <a:lnTo>
                  <a:pt x="15240" y="1524"/>
                </a:lnTo>
              </a:path>
            </a:pathLst>
          </a:custGeom>
          <a:ln w="22606">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1" name="bk object 31"/>
          <p:cNvSpPr/>
          <p:nvPr/>
        </p:nvSpPr>
        <p:spPr>
          <a:xfrm>
            <a:off x="6439765" y="4451212"/>
            <a:ext cx="5773" cy="2801"/>
          </a:xfrm>
          <a:custGeom>
            <a:avLst/>
            <a:gdLst/>
            <a:ahLst/>
            <a:cxnLst/>
            <a:rect l="l" t="t" r="r" b="b"/>
            <a:pathLst>
              <a:path w="6350" h="3175">
                <a:moveTo>
                  <a:pt x="0" y="0"/>
                </a:moveTo>
                <a:lnTo>
                  <a:pt x="6096" y="0"/>
                </a:lnTo>
                <a:lnTo>
                  <a:pt x="6096" y="3047"/>
                </a:lnTo>
                <a:lnTo>
                  <a:pt x="0" y="3048"/>
                </a:lnTo>
                <a:lnTo>
                  <a:pt x="3060" y="3047"/>
                </a:lnTo>
                <a:lnTo>
                  <a:pt x="3060" y="0"/>
                </a:lnTo>
                <a:lnTo>
                  <a:pt x="0"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2" name="bk object 32"/>
          <p:cNvSpPr/>
          <p:nvPr/>
        </p:nvSpPr>
        <p:spPr>
          <a:xfrm>
            <a:off x="6902530" y="4351692"/>
            <a:ext cx="5773" cy="2801"/>
          </a:xfrm>
          <a:custGeom>
            <a:avLst/>
            <a:gdLst/>
            <a:ahLst/>
            <a:cxnLst/>
            <a:rect l="l" t="t" r="r" b="b"/>
            <a:pathLst>
              <a:path w="6350" h="3175">
                <a:moveTo>
                  <a:pt x="3048" y="3048"/>
                </a:moveTo>
                <a:lnTo>
                  <a:pt x="0" y="3048"/>
                </a:lnTo>
                <a:lnTo>
                  <a:pt x="0" y="0"/>
                </a:lnTo>
                <a:lnTo>
                  <a:pt x="6096" y="0"/>
                </a:lnTo>
                <a:lnTo>
                  <a:pt x="3048" y="0"/>
                </a:lnTo>
                <a:lnTo>
                  <a:pt x="6096" y="3048"/>
                </a:lnTo>
                <a:lnTo>
                  <a:pt x="3048" y="3048"/>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3" name="bk object 33"/>
          <p:cNvSpPr/>
          <p:nvPr/>
        </p:nvSpPr>
        <p:spPr>
          <a:xfrm>
            <a:off x="7010595" y="4332866"/>
            <a:ext cx="5773" cy="5603"/>
          </a:xfrm>
          <a:custGeom>
            <a:avLst/>
            <a:gdLst/>
            <a:ahLst/>
            <a:cxnLst/>
            <a:rect l="l" t="t" r="r" b="b"/>
            <a:pathLst>
              <a:path w="6350" h="6350">
                <a:moveTo>
                  <a:pt x="3048" y="3047"/>
                </a:moveTo>
                <a:lnTo>
                  <a:pt x="6096" y="3047"/>
                </a:lnTo>
                <a:lnTo>
                  <a:pt x="6096" y="6095"/>
                </a:lnTo>
                <a:lnTo>
                  <a:pt x="3048" y="3047"/>
                </a:lnTo>
                <a:lnTo>
                  <a:pt x="0" y="3047"/>
                </a:lnTo>
                <a:lnTo>
                  <a:pt x="0" y="0"/>
                </a:lnTo>
                <a:lnTo>
                  <a:pt x="0" y="3047"/>
                </a:lnTo>
                <a:lnTo>
                  <a:pt x="3048" y="3047"/>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4" name="bk object 34"/>
          <p:cNvSpPr/>
          <p:nvPr/>
        </p:nvSpPr>
        <p:spPr>
          <a:xfrm>
            <a:off x="6697472" y="4626034"/>
            <a:ext cx="5773" cy="0"/>
          </a:xfrm>
          <a:custGeom>
            <a:avLst/>
            <a:gdLst/>
            <a:ahLst/>
            <a:cxnLst/>
            <a:rect l="l" t="t" r="r" b="b"/>
            <a:pathLst>
              <a:path w="6350">
                <a:moveTo>
                  <a:pt x="0" y="0"/>
                </a:moveTo>
                <a:lnTo>
                  <a:pt x="6096"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5" name="bk object 35"/>
          <p:cNvSpPr/>
          <p:nvPr/>
        </p:nvSpPr>
        <p:spPr>
          <a:xfrm>
            <a:off x="7010596" y="4338246"/>
            <a:ext cx="2886" cy="2801"/>
          </a:xfrm>
          <a:custGeom>
            <a:avLst/>
            <a:gdLst/>
            <a:ahLst/>
            <a:cxnLst/>
            <a:rect l="l" t="t" r="r" b="b"/>
            <a:pathLst>
              <a:path w="3175" h="3175">
                <a:moveTo>
                  <a:pt x="3048" y="3048"/>
                </a:moveTo>
                <a:lnTo>
                  <a:pt x="3048" y="0"/>
                </a:lnTo>
                <a:lnTo>
                  <a:pt x="0" y="0"/>
                </a:lnTo>
                <a:lnTo>
                  <a:pt x="3048" y="0"/>
                </a:lnTo>
                <a:lnTo>
                  <a:pt x="3048" y="3048"/>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6" name="bk object 36"/>
          <p:cNvSpPr/>
          <p:nvPr/>
        </p:nvSpPr>
        <p:spPr>
          <a:xfrm>
            <a:off x="6714098" y="4626034"/>
            <a:ext cx="2886" cy="0"/>
          </a:xfrm>
          <a:custGeom>
            <a:avLst/>
            <a:gdLst/>
            <a:ahLst/>
            <a:cxnLst/>
            <a:rect l="l" t="t" r="r" b="b"/>
            <a:pathLst>
              <a:path w="3175">
                <a:moveTo>
                  <a:pt x="0" y="0"/>
                </a:moveTo>
                <a:lnTo>
                  <a:pt x="3048"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7" name="bk object 37"/>
          <p:cNvSpPr/>
          <p:nvPr/>
        </p:nvSpPr>
        <p:spPr>
          <a:xfrm>
            <a:off x="6711327" y="4628724"/>
            <a:ext cx="2886" cy="0"/>
          </a:xfrm>
          <a:custGeom>
            <a:avLst/>
            <a:gdLst/>
            <a:ahLst/>
            <a:cxnLst/>
            <a:rect l="l" t="t" r="r" b="b"/>
            <a:pathLst>
              <a:path w="3175">
                <a:moveTo>
                  <a:pt x="0" y="0"/>
                </a:moveTo>
                <a:lnTo>
                  <a:pt x="3048" y="0"/>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8" name="bk object 38"/>
          <p:cNvSpPr/>
          <p:nvPr/>
        </p:nvSpPr>
        <p:spPr>
          <a:xfrm>
            <a:off x="6910844" y="4346313"/>
            <a:ext cx="2886" cy="2801"/>
          </a:xfrm>
          <a:custGeom>
            <a:avLst/>
            <a:gdLst/>
            <a:ahLst/>
            <a:cxnLst/>
            <a:rect l="l" t="t" r="r" b="b"/>
            <a:pathLst>
              <a:path w="3175" h="3175">
                <a:moveTo>
                  <a:pt x="0" y="3048"/>
                </a:moveTo>
                <a:lnTo>
                  <a:pt x="3047" y="0"/>
                </a:lnTo>
                <a:lnTo>
                  <a:pt x="0" y="3048"/>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39" name="bk object 39"/>
          <p:cNvSpPr/>
          <p:nvPr/>
        </p:nvSpPr>
        <p:spPr>
          <a:xfrm>
            <a:off x="6982888" y="4388010"/>
            <a:ext cx="16741" cy="0"/>
          </a:xfrm>
          <a:custGeom>
            <a:avLst/>
            <a:gdLst/>
            <a:ahLst/>
            <a:cxnLst/>
            <a:rect l="l" t="t" r="r" b="b"/>
            <a:pathLst>
              <a:path w="18415">
                <a:moveTo>
                  <a:pt x="0" y="0"/>
                </a:moveTo>
                <a:lnTo>
                  <a:pt x="18288" y="0"/>
                </a:lnTo>
              </a:path>
            </a:pathLst>
          </a:custGeom>
          <a:ln w="3175">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40" name="bk object 40"/>
          <p:cNvSpPr/>
          <p:nvPr/>
        </p:nvSpPr>
        <p:spPr>
          <a:xfrm>
            <a:off x="290934" y="610531"/>
            <a:ext cx="742373" cy="4878839"/>
          </a:xfrm>
          <a:prstGeom prst="rect">
            <a:avLst/>
          </a:prstGeom>
          <a:blipFill>
            <a:blip r:embed="rId8" cstate="print"/>
            <a:stretch>
              <a:fillRect/>
            </a:stretch>
          </a:blipFill>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41" name="bk object 41"/>
          <p:cNvSpPr/>
          <p:nvPr/>
        </p:nvSpPr>
        <p:spPr>
          <a:xfrm>
            <a:off x="290934" y="610530"/>
            <a:ext cx="742949" cy="4879041"/>
          </a:xfrm>
          <a:custGeom>
            <a:avLst/>
            <a:gdLst/>
            <a:ahLst/>
            <a:cxnLst/>
            <a:rect l="l" t="t" r="r" b="b"/>
            <a:pathLst>
              <a:path w="817244" h="5529580">
                <a:moveTo>
                  <a:pt x="112788" y="0"/>
                </a:moveTo>
                <a:lnTo>
                  <a:pt x="112788" y="0"/>
                </a:lnTo>
                <a:lnTo>
                  <a:pt x="112788" y="102616"/>
                </a:lnTo>
                <a:lnTo>
                  <a:pt x="112788" y="131064"/>
                </a:lnTo>
                <a:lnTo>
                  <a:pt x="109740" y="134112"/>
                </a:lnTo>
                <a:lnTo>
                  <a:pt x="109740" y="182880"/>
                </a:lnTo>
                <a:lnTo>
                  <a:pt x="109740" y="195578"/>
                </a:lnTo>
                <a:lnTo>
                  <a:pt x="109740" y="297179"/>
                </a:lnTo>
                <a:lnTo>
                  <a:pt x="106692" y="304812"/>
                </a:lnTo>
                <a:lnTo>
                  <a:pt x="106692" y="317004"/>
                </a:lnTo>
                <a:lnTo>
                  <a:pt x="109740" y="317004"/>
                </a:lnTo>
                <a:lnTo>
                  <a:pt x="109740" y="341388"/>
                </a:lnTo>
                <a:lnTo>
                  <a:pt x="106692" y="344436"/>
                </a:lnTo>
                <a:lnTo>
                  <a:pt x="106692" y="347484"/>
                </a:lnTo>
                <a:lnTo>
                  <a:pt x="106692" y="360184"/>
                </a:lnTo>
                <a:lnTo>
                  <a:pt x="106692" y="372884"/>
                </a:lnTo>
                <a:lnTo>
                  <a:pt x="106692" y="385584"/>
                </a:lnTo>
                <a:lnTo>
                  <a:pt x="106692" y="398284"/>
                </a:lnTo>
                <a:lnTo>
                  <a:pt x="106692" y="410984"/>
                </a:lnTo>
                <a:lnTo>
                  <a:pt x="106692" y="560857"/>
                </a:lnTo>
                <a:lnTo>
                  <a:pt x="103644" y="563905"/>
                </a:lnTo>
                <a:lnTo>
                  <a:pt x="103644" y="698522"/>
                </a:lnTo>
                <a:lnTo>
                  <a:pt x="103644" y="711224"/>
                </a:lnTo>
                <a:lnTo>
                  <a:pt x="103644" y="728510"/>
                </a:lnTo>
                <a:lnTo>
                  <a:pt x="100596" y="734606"/>
                </a:lnTo>
                <a:lnTo>
                  <a:pt x="100596" y="771182"/>
                </a:lnTo>
                <a:lnTo>
                  <a:pt x="100596" y="960663"/>
                </a:lnTo>
                <a:lnTo>
                  <a:pt x="100596" y="973361"/>
                </a:lnTo>
                <a:lnTo>
                  <a:pt x="100596" y="986061"/>
                </a:lnTo>
                <a:lnTo>
                  <a:pt x="100596" y="998765"/>
                </a:lnTo>
                <a:lnTo>
                  <a:pt x="100596" y="1002842"/>
                </a:lnTo>
                <a:lnTo>
                  <a:pt x="97548" y="1008938"/>
                </a:lnTo>
                <a:lnTo>
                  <a:pt x="97548" y="1021638"/>
                </a:lnTo>
                <a:lnTo>
                  <a:pt x="97548" y="1034338"/>
                </a:lnTo>
                <a:lnTo>
                  <a:pt x="97548" y="1047038"/>
                </a:lnTo>
                <a:lnTo>
                  <a:pt x="97548" y="1094282"/>
                </a:lnTo>
                <a:lnTo>
                  <a:pt x="97548" y="1106982"/>
                </a:lnTo>
                <a:lnTo>
                  <a:pt x="97548" y="1119682"/>
                </a:lnTo>
                <a:lnTo>
                  <a:pt x="97548" y="1132382"/>
                </a:lnTo>
                <a:lnTo>
                  <a:pt x="97548" y="1145082"/>
                </a:lnTo>
                <a:lnTo>
                  <a:pt x="97548" y="1157782"/>
                </a:lnTo>
                <a:lnTo>
                  <a:pt x="97548" y="1170482"/>
                </a:lnTo>
                <a:lnTo>
                  <a:pt x="97548" y="1183182"/>
                </a:lnTo>
                <a:lnTo>
                  <a:pt x="97548" y="1204010"/>
                </a:lnTo>
                <a:lnTo>
                  <a:pt x="97399" y="1216889"/>
                </a:lnTo>
                <a:lnTo>
                  <a:pt x="96320" y="1228377"/>
                </a:lnTo>
                <a:lnTo>
                  <a:pt x="94972" y="1239590"/>
                </a:lnTo>
                <a:lnTo>
                  <a:pt x="94015" y="1251644"/>
                </a:lnTo>
                <a:lnTo>
                  <a:pt x="94110" y="1265652"/>
                </a:lnTo>
                <a:lnTo>
                  <a:pt x="94500" y="1277175"/>
                </a:lnTo>
                <a:lnTo>
                  <a:pt x="94500" y="1289875"/>
                </a:lnTo>
                <a:lnTo>
                  <a:pt x="94500" y="1302575"/>
                </a:lnTo>
                <a:lnTo>
                  <a:pt x="94500" y="1315275"/>
                </a:lnTo>
                <a:lnTo>
                  <a:pt x="94500" y="1327975"/>
                </a:lnTo>
                <a:lnTo>
                  <a:pt x="94500" y="1340675"/>
                </a:lnTo>
                <a:lnTo>
                  <a:pt x="94500" y="1353375"/>
                </a:lnTo>
                <a:lnTo>
                  <a:pt x="94500" y="1366075"/>
                </a:lnTo>
                <a:lnTo>
                  <a:pt x="94500" y="1457007"/>
                </a:lnTo>
                <a:lnTo>
                  <a:pt x="91452" y="1457007"/>
                </a:lnTo>
                <a:lnTo>
                  <a:pt x="91452" y="1475308"/>
                </a:lnTo>
                <a:lnTo>
                  <a:pt x="91452" y="1488008"/>
                </a:lnTo>
                <a:lnTo>
                  <a:pt x="91452" y="1500708"/>
                </a:lnTo>
                <a:lnTo>
                  <a:pt x="91452" y="1513408"/>
                </a:lnTo>
                <a:lnTo>
                  <a:pt x="91452" y="1526108"/>
                </a:lnTo>
                <a:lnTo>
                  <a:pt x="91452" y="1538808"/>
                </a:lnTo>
                <a:lnTo>
                  <a:pt x="91452" y="1551508"/>
                </a:lnTo>
                <a:lnTo>
                  <a:pt x="91452" y="1564208"/>
                </a:lnTo>
                <a:lnTo>
                  <a:pt x="91452" y="1576908"/>
                </a:lnTo>
                <a:lnTo>
                  <a:pt x="91452" y="1589608"/>
                </a:lnTo>
                <a:lnTo>
                  <a:pt x="91452" y="1602308"/>
                </a:lnTo>
                <a:lnTo>
                  <a:pt x="91452" y="1615008"/>
                </a:lnTo>
                <a:lnTo>
                  <a:pt x="91452" y="1627708"/>
                </a:lnTo>
                <a:lnTo>
                  <a:pt x="91452" y="1658188"/>
                </a:lnTo>
                <a:lnTo>
                  <a:pt x="88404" y="1670380"/>
                </a:lnTo>
                <a:lnTo>
                  <a:pt x="88404" y="1694764"/>
                </a:lnTo>
                <a:lnTo>
                  <a:pt x="88404" y="1707464"/>
                </a:lnTo>
                <a:lnTo>
                  <a:pt x="88404" y="1720164"/>
                </a:lnTo>
                <a:lnTo>
                  <a:pt x="88404" y="1731352"/>
                </a:lnTo>
                <a:lnTo>
                  <a:pt x="91452" y="1731352"/>
                </a:lnTo>
                <a:lnTo>
                  <a:pt x="91452" y="1737448"/>
                </a:lnTo>
                <a:lnTo>
                  <a:pt x="88404" y="1737448"/>
                </a:lnTo>
                <a:lnTo>
                  <a:pt x="88404" y="1740496"/>
                </a:lnTo>
                <a:lnTo>
                  <a:pt x="91452" y="1740496"/>
                </a:lnTo>
                <a:lnTo>
                  <a:pt x="91452" y="1743544"/>
                </a:lnTo>
                <a:lnTo>
                  <a:pt x="94500" y="1743544"/>
                </a:lnTo>
                <a:lnTo>
                  <a:pt x="94500" y="1740496"/>
                </a:lnTo>
                <a:lnTo>
                  <a:pt x="100596" y="1740496"/>
                </a:lnTo>
                <a:lnTo>
                  <a:pt x="100596" y="1737448"/>
                </a:lnTo>
                <a:lnTo>
                  <a:pt x="109740" y="1737448"/>
                </a:lnTo>
                <a:lnTo>
                  <a:pt x="112788" y="1740496"/>
                </a:lnTo>
                <a:lnTo>
                  <a:pt x="115836" y="1743544"/>
                </a:lnTo>
                <a:lnTo>
                  <a:pt x="115836" y="1746592"/>
                </a:lnTo>
                <a:lnTo>
                  <a:pt x="118884" y="1746592"/>
                </a:lnTo>
                <a:lnTo>
                  <a:pt x="118884" y="1743544"/>
                </a:lnTo>
                <a:lnTo>
                  <a:pt x="121932" y="1743544"/>
                </a:lnTo>
                <a:lnTo>
                  <a:pt x="121932" y="1740496"/>
                </a:lnTo>
                <a:lnTo>
                  <a:pt x="121932" y="1749640"/>
                </a:lnTo>
                <a:lnTo>
                  <a:pt x="124980" y="1752688"/>
                </a:lnTo>
                <a:lnTo>
                  <a:pt x="124980" y="1761832"/>
                </a:lnTo>
                <a:lnTo>
                  <a:pt x="128028" y="1764880"/>
                </a:lnTo>
                <a:lnTo>
                  <a:pt x="131076" y="1764880"/>
                </a:lnTo>
                <a:lnTo>
                  <a:pt x="131076" y="1767928"/>
                </a:lnTo>
                <a:lnTo>
                  <a:pt x="134124" y="1767928"/>
                </a:lnTo>
                <a:lnTo>
                  <a:pt x="134124" y="1770976"/>
                </a:lnTo>
                <a:lnTo>
                  <a:pt x="137172" y="1770976"/>
                </a:lnTo>
                <a:lnTo>
                  <a:pt x="137172" y="1774024"/>
                </a:lnTo>
                <a:lnTo>
                  <a:pt x="140220" y="1774024"/>
                </a:lnTo>
                <a:lnTo>
                  <a:pt x="140220" y="1783168"/>
                </a:lnTo>
                <a:lnTo>
                  <a:pt x="143268" y="1783168"/>
                </a:lnTo>
                <a:lnTo>
                  <a:pt x="143268" y="1789264"/>
                </a:lnTo>
                <a:lnTo>
                  <a:pt x="146316" y="1789264"/>
                </a:lnTo>
                <a:lnTo>
                  <a:pt x="146316" y="1795360"/>
                </a:lnTo>
                <a:lnTo>
                  <a:pt x="149364" y="1795360"/>
                </a:lnTo>
                <a:lnTo>
                  <a:pt x="149364" y="1798408"/>
                </a:lnTo>
                <a:lnTo>
                  <a:pt x="152412" y="1801456"/>
                </a:lnTo>
                <a:lnTo>
                  <a:pt x="152412" y="1804504"/>
                </a:lnTo>
                <a:lnTo>
                  <a:pt x="158508" y="1810600"/>
                </a:lnTo>
                <a:lnTo>
                  <a:pt x="161556" y="1813648"/>
                </a:lnTo>
                <a:lnTo>
                  <a:pt x="161556" y="1816696"/>
                </a:lnTo>
                <a:lnTo>
                  <a:pt x="164604" y="1819744"/>
                </a:lnTo>
                <a:lnTo>
                  <a:pt x="164604" y="1822792"/>
                </a:lnTo>
                <a:lnTo>
                  <a:pt x="167652" y="1825840"/>
                </a:lnTo>
                <a:lnTo>
                  <a:pt x="170700" y="1825840"/>
                </a:lnTo>
                <a:lnTo>
                  <a:pt x="170700" y="1828888"/>
                </a:lnTo>
                <a:lnTo>
                  <a:pt x="173748" y="1831936"/>
                </a:lnTo>
                <a:lnTo>
                  <a:pt x="173748" y="1838032"/>
                </a:lnTo>
                <a:lnTo>
                  <a:pt x="176796" y="1841080"/>
                </a:lnTo>
                <a:lnTo>
                  <a:pt x="176796" y="1850224"/>
                </a:lnTo>
                <a:lnTo>
                  <a:pt x="179844" y="1853272"/>
                </a:lnTo>
                <a:lnTo>
                  <a:pt x="179844" y="1856320"/>
                </a:lnTo>
                <a:lnTo>
                  <a:pt x="182892" y="1856320"/>
                </a:lnTo>
                <a:lnTo>
                  <a:pt x="185940" y="1859368"/>
                </a:lnTo>
                <a:lnTo>
                  <a:pt x="185940" y="1862416"/>
                </a:lnTo>
                <a:lnTo>
                  <a:pt x="188988" y="1862416"/>
                </a:lnTo>
                <a:lnTo>
                  <a:pt x="188988" y="1859368"/>
                </a:lnTo>
                <a:lnTo>
                  <a:pt x="192036" y="1859368"/>
                </a:lnTo>
                <a:lnTo>
                  <a:pt x="195084" y="1856320"/>
                </a:lnTo>
                <a:lnTo>
                  <a:pt x="198132" y="1856320"/>
                </a:lnTo>
                <a:lnTo>
                  <a:pt x="198132" y="1853272"/>
                </a:lnTo>
                <a:lnTo>
                  <a:pt x="201180" y="1853272"/>
                </a:lnTo>
                <a:lnTo>
                  <a:pt x="201180" y="1856320"/>
                </a:lnTo>
                <a:lnTo>
                  <a:pt x="204228" y="1856320"/>
                </a:lnTo>
                <a:lnTo>
                  <a:pt x="204228" y="1862416"/>
                </a:lnTo>
                <a:lnTo>
                  <a:pt x="207276" y="1862416"/>
                </a:lnTo>
                <a:lnTo>
                  <a:pt x="207276" y="1874608"/>
                </a:lnTo>
                <a:lnTo>
                  <a:pt x="210324" y="1874608"/>
                </a:lnTo>
                <a:lnTo>
                  <a:pt x="210324" y="1877656"/>
                </a:lnTo>
                <a:lnTo>
                  <a:pt x="213372" y="1877656"/>
                </a:lnTo>
                <a:lnTo>
                  <a:pt x="218452" y="1877656"/>
                </a:lnTo>
                <a:lnTo>
                  <a:pt x="223532" y="1877656"/>
                </a:lnTo>
                <a:lnTo>
                  <a:pt x="228612" y="1877656"/>
                </a:lnTo>
                <a:lnTo>
                  <a:pt x="231660" y="1877656"/>
                </a:lnTo>
                <a:lnTo>
                  <a:pt x="231660" y="1880704"/>
                </a:lnTo>
                <a:lnTo>
                  <a:pt x="234708" y="1877656"/>
                </a:lnTo>
                <a:lnTo>
                  <a:pt x="240804" y="1877656"/>
                </a:lnTo>
                <a:lnTo>
                  <a:pt x="240804" y="1874608"/>
                </a:lnTo>
                <a:lnTo>
                  <a:pt x="246900" y="1874608"/>
                </a:lnTo>
                <a:lnTo>
                  <a:pt x="246900" y="1877656"/>
                </a:lnTo>
                <a:lnTo>
                  <a:pt x="249948" y="1877656"/>
                </a:lnTo>
                <a:lnTo>
                  <a:pt x="249948" y="1880704"/>
                </a:lnTo>
                <a:lnTo>
                  <a:pt x="252996" y="1883752"/>
                </a:lnTo>
                <a:lnTo>
                  <a:pt x="252996" y="1886800"/>
                </a:lnTo>
                <a:lnTo>
                  <a:pt x="256044" y="1886800"/>
                </a:lnTo>
                <a:lnTo>
                  <a:pt x="256044" y="1889848"/>
                </a:lnTo>
                <a:lnTo>
                  <a:pt x="249948" y="1889848"/>
                </a:lnTo>
                <a:lnTo>
                  <a:pt x="249948" y="1892896"/>
                </a:lnTo>
                <a:lnTo>
                  <a:pt x="243852" y="1898992"/>
                </a:lnTo>
                <a:lnTo>
                  <a:pt x="243852" y="1902040"/>
                </a:lnTo>
                <a:lnTo>
                  <a:pt x="240804" y="1905088"/>
                </a:lnTo>
                <a:lnTo>
                  <a:pt x="240804" y="1908136"/>
                </a:lnTo>
                <a:lnTo>
                  <a:pt x="243852" y="1908136"/>
                </a:lnTo>
                <a:lnTo>
                  <a:pt x="243852" y="1905088"/>
                </a:lnTo>
                <a:lnTo>
                  <a:pt x="246900" y="1905088"/>
                </a:lnTo>
                <a:lnTo>
                  <a:pt x="249948" y="1902040"/>
                </a:lnTo>
                <a:lnTo>
                  <a:pt x="249948" y="1908136"/>
                </a:lnTo>
                <a:lnTo>
                  <a:pt x="246900" y="1908136"/>
                </a:lnTo>
                <a:lnTo>
                  <a:pt x="246900" y="1914232"/>
                </a:lnTo>
                <a:lnTo>
                  <a:pt x="249948" y="1914232"/>
                </a:lnTo>
                <a:lnTo>
                  <a:pt x="249948" y="1917280"/>
                </a:lnTo>
                <a:lnTo>
                  <a:pt x="256044" y="1917280"/>
                </a:lnTo>
                <a:lnTo>
                  <a:pt x="256044" y="1908136"/>
                </a:lnTo>
                <a:lnTo>
                  <a:pt x="259092" y="1908136"/>
                </a:lnTo>
                <a:lnTo>
                  <a:pt x="259092" y="1911184"/>
                </a:lnTo>
                <a:lnTo>
                  <a:pt x="262140" y="1911184"/>
                </a:lnTo>
                <a:lnTo>
                  <a:pt x="262140" y="1905088"/>
                </a:lnTo>
                <a:lnTo>
                  <a:pt x="265188" y="1905088"/>
                </a:lnTo>
                <a:lnTo>
                  <a:pt x="265188" y="1908136"/>
                </a:lnTo>
                <a:lnTo>
                  <a:pt x="268236" y="1908136"/>
                </a:lnTo>
                <a:lnTo>
                  <a:pt x="268236" y="1911184"/>
                </a:lnTo>
                <a:lnTo>
                  <a:pt x="268236" y="1908136"/>
                </a:lnTo>
                <a:lnTo>
                  <a:pt x="277380" y="1908136"/>
                </a:lnTo>
                <a:lnTo>
                  <a:pt x="274332" y="1908136"/>
                </a:lnTo>
                <a:lnTo>
                  <a:pt x="274332" y="1911184"/>
                </a:lnTo>
                <a:lnTo>
                  <a:pt x="277380" y="1911184"/>
                </a:lnTo>
                <a:lnTo>
                  <a:pt x="277380" y="1908136"/>
                </a:lnTo>
                <a:lnTo>
                  <a:pt x="280428" y="1908136"/>
                </a:lnTo>
                <a:lnTo>
                  <a:pt x="280428" y="1898992"/>
                </a:lnTo>
                <a:lnTo>
                  <a:pt x="283476" y="1898992"/>
                </a:lnTo>
                <a:lnTo>
                  <a:pt x="283476" y="1902040"/>
                </a:lnTo>
                <a:lnTo>
                  <a:pt x="286524" y="1902040"/>
                </a:lnTo>
                <a:lnTo>
                  <a:pt x="286524" y="1908136"/>
                </a:lnTo>
                <a:lnTo>
                  <a:pt x="289572" y="1908136"/>
                </a:lnTo>
                <a:lnTo>
                  <a:pt x="289572" y="1920328"/>
                </a:lnTo>
                <a:lnTo>
                  <a:pt x="286524" y="1920328"/>
                </a:lnTo>
                <a:lnTo>
                  <a:pt x="286524" y="1923376"/>
                </a:lnTo>
                <a:lnTo>
                  <a:pt x="283476" y="1923376"/>
                </a:lnTo>
                <a:lnTo>
                  <a:pt x="283476" y="1926424"/>
                </a:lnTo>
                <a:lnTo>
                  <a:pt x="280428" y="1929472"/>
                </a:lnTo>
                <a:lnTo>
                  <a:pt x="283476" y="1929472"/>
                </a:lnTo>
                <a:lnTo>
                  <a:pt x="283476" y="1935568"/>
                </a:lnTo>
                <a:lnTo>
                  <a:pt x="280428" y="1935568"/>
                </a:lnTo>
                <a:lnTo>
                  <a:pt x="283476" y="1935568"/>
                </a:lnTo>
                <a:lnTo>
                  <a:pt x="283476" y="1938616"/>
                </a:lnTo>
                <a:lnTo>
                  <a:pt x="286524" y="1938616"/>
                </a:lnTo>
                <a:lnTo>
                  <a:pt x="286524" y="1935568"/>
                </a:lnTo>
                <a:lnTo>
                  <a:pt x="289572" y="1935568"/>
                </a:lnTo>
                <a:lnTo>
                  <a:pt x="289572" y="1932520"/>
                </a:lnTo>
                <a:lnTo>
                  <a:pt x="292620" y="1932520"/>
                </a:lnTo>
                <a:lnTo>
                  <a:pt x="295668" y="1935568"/>
                </a:lnTo>
                <a:lnTo>
                  <a:pt x="295668" y="1938616"/>
                </a:lnTo>
                <a:lnTo>
                  <a:pt x="292620" y="1938616"/>
                </a:lnTo>
                <a:lnTo>
                  <a:pt x="292620" y="1941664"/>
                </a:lnTo>
                <a:lnTo>
                  <a:pt x="295668" y="1941664"/>
                </a:lnTo>
                <a:lnTo>
                  <a:pt x="295668" y="1944712"/>
                </a:lnTo>
                <a:lnTo>
                  <a:pt x="298716" y="1944712"/>
                </a:lnTo>
                <a:lnTo>
                  <a:pt x="304812" y="1950808"/>
                </a:lnTo>
                <a:lnTo>
                  <a:pt x="304812" y="1944712"/>
                </a:lnTo>
                <a:lnTo>
                  <a:pt x="307860" y="1944712"/>
                </a:lnTo>
                <a:lnTo>
                  <a:pt x="310947" y="1952722"/>
                </a:lnTo>
                <a:lnTo>
                  <a:pt x="304742" y="1960195"/>
                </a:lnTo>
                <a:lnTo>
                  <a:pt x="298716" y="1969096"/>
                </a:lnTo>
                <a:lnTo>
                  <a:pt x="307860" y="1969096"/>
                </a:lnTo>
                <a:lnTo>
                  <a:pt x="307860" y="1975192"/>
                </a:lnTo>
                <a:lnTo>
                  <a:pt x="304812" y="1975192"/>
                </a:lnTo>
                <a:lnTo>
                  <a:pt x="304812" y="1981301"/>
                </a:lnTo>
                <a:lnTo>
                  <a:pt x="310908" y="1981301"/>
                </a:lnTo>
                <a:lnTo>
                  <a:pt x="310908" y="1984349"/>
                </a:lnTo>
                <a:lnTo>
                  <a:pt x="313956" y="1984349"/>
                </a:lnTo>
                <a:lnTo>
                  <a:pt x="313956" y="1987397"/>
                </a:lnTo>
                <a:lnTo>
                  <a:pt x="307860" y="1987397"/>
                </a:lnTo>
                <a:lnTo>
                  <a:pt x="307860" y="1990445"/>
                </a:lnTo>
                <a:lnTo>
                  <a:pt x="320052" y="1990445"/>
                </a:lnTo>
                <a:lnTo>
                  <a:pt x="320052" y="1999589"/>
                </a:lnTo>
                <a:lnTo>
                  <a:pt x="317004" y="2002637"/>
                </a:lnTo>
                <a:lnTo>
                  <a:pt x="317004" y="2005685"/>
                </a:lnTo>
                <a:lnTo>
                  <a:pt x="313956" y="2005685"/>
                </a:lnTo>
                <a:lnTo>
                  <a:pt x="317004" y="2005685"/>
                </a:lnTo>
                <a:lnTo>
                  <a:pt x="317004" y="2008733"/>
                </a:lnTo>
                <a:lnTo>
                  <a:pt x="320052" y="2008733"/>
                </a:lnTo>
                <a:lnTo>
                  <a:pt x="320052" y="2020925"/>
                </a:lnTo>
                <a:lnTo>
                  <a:pt x="317004" y="2020925"/>
                </a:lnTo>
                <a:lnTo>
                  <a:pt x="317004" y="2023973"/>
                </a:lnTo>
                <a:lnTo>
                  <a:pt x="323100" y="2023973"/>
                </a:lnTo>
                <a:lnTo>
                  <a:pt x="323100" y="2033117"/>
                </a:lnTo>
                <a:lnTo>
                  <a:pt x="320052" y="2033117"/>
                </a:lnTo>
                <a:lnTo>
                  <a:pt x="323100" y="2036165"/>
                </a:lnTo>
                <a:lnTo>
                  <a:pt x="326148" y="2033117"/>
                </a:lnTo>
                <a:lnTo>
                  <a:pt x="329196" y="2033117"/>
                </a:lnTo>
                <a:lnTo>
                  <a:pt x="338340" y="2039213"/>
                </a:lnTo>
                <a:lnTo>
                  <a:pt x="338340" y="2045309"/>
                </a:lnTo>
                <a:lnTo>
                  <a:pt x="344436" y="2045309"/>
                </a:lnTo>
                <a:lnTo>
                  <a:pt x="347497" y="2048357"/>
                </a:lnTo>
                <a:lnTo>
                  <a:pt x="347497" y="2057501"/>
                </a:lnTo>
                <a:lnTo>
                  <a:pt x="350545" y="2057501"/>
                </a:lnTo>
                <a:lnTo>
                  <a:pt x="353593" y="2060549"/>
                </a:lnTo>
                <a:lnTo>
                  <a:pt x="356641" y="2060549"/>
                </a:lnTo>
                <a:lnTo>
                  <a:pt x="356641" y="2054453"/>
                </a:lnTo>
                <a:lnTo>
                  <a:pt x="359689" y="2054453"/>
                </a:lnTo>
                <a:lnTo>
                  <a:pt x="359689" y="2057501"/>
                </a:lnTo>
                <a:lnTo>
                  <a:pt x="368833" y="2057501"/>
                </a:lnTo>
                <a:lnTo>
                  <a:pt x="368833" y="2063597"/>
                </a:lnTo>
                <a:lnTo>
                  <a:pt x="371881" y="2063597"/>
                </a:lnTo>
                <a:lnTo>
                  <a:pt x="371881" y="2072741"/>
                </a:lnTo>
                <a:lnTo>
                  <a:pt x="368833" y="2075789"/>
                </a:lnTo>
                <a:lnTo>
                  <a:pt x="368833" y="2078837"/>
                </a:lnTo>
                <a:lnTo>
                  <a:pt x="371881" y="2081885"/>
                </a:lnTo>
                <a:lnTo>
                  <a:pt x="371881" y="2084933"/>
                </a:lnTo>
                <a:lnTo>
                  <a:pt x="368833" y="2084933"/>
                </a:lnTo>
                <a:lnTo>
                  <a:pt x="368833" y="2091029"/>
                </a:lnTo>
                <a:lnTo>
                  <a:pt x="377977" y="2091029"/>
                </a:lnTo>
                <a:lnTo>
                  <a:pt x="377977" y="2094077"/>
                </a:lnTo>
                <a:lnTo>
                  <a:pt x="374929" y="2094077"/>
                </a:lnTo>
                <a:lnTo>
                  <a:pt x="374929" y="2097125"/>
                </a:lnTo>
                <a:lnTo>
                  <a:pt x="384073" y="2097125"/>
                </a:lnTo>
                <a:lnTo>
                  <a:pt x="384073" y="2094077"/>
                </a:lnTo>
                <a:lnTo>
                  <a:pt x="384073" y="2097125"/>
                </a:lnTo>
                <a:lnTo>
                  <a:pt x="387121" y="2097125"/>
                </a:lnTo>
                <a:lnTo>
                  <a:pt x="390169" y="2100173"/>
                </a:lnTo>
                <a:lnTo>
                  <a:pt x="390169" y="2106269"/>
                </a:lnTo>
                <a:lnTo>
                  <a:pt x="387121" y="2106269"/>
                </a:lnTo>
                <a:lnTo>
                  <a:pt x="387121" y="2112365"/>
                </a:lnTo>
                <a:lnTo>
                  <a:pt x="384073" y="2112365"/>
                </a:lnTo>
                <a:lnTo>
                  <a:pt x="384073" y="2115413"/>
                </a:lnTo>
                <a:lnTo>
                  <a:pt x="381025" y="2115413"/>
                </a:lnTo>
                <a:lnTo>
                  <a:pt x="381025" y="2118461"/>
                </a:lnTo>
                <a:lnTo>
                  <a:pt x="384073" y="2118461"/>
                </a:lnTo>
                <a:lnTo>
                  <a:pt x="384073" y="2124557"/>
                </a:lnTo>
                <a:lnTo>
                  <a:pt x="384073" y="2121509"/>
                </a:lnTo>
                <a:lnTo>
                  <a:pt x="381025" y="2121509"/>
                </a:lnTo>
                <a:lnTo>
                  <a:pt x="381025" y="2124557"/>
                </a:lnTo>
                <a:lnTo>
                  <a:pt x="377977" y="2124557"/>
                </a:lnTo>
                <a:lnTo>
                  <a:pt x="377977" y="2133701"/>
                </a:lnTo>
                <a:lnTo>
                  <a:pt x="374929" y="2133701"/>
                </a:lnTo>
                <a:lnTo>
                  <a:pt x="371881" y="2136749"/>
                </a:lnTo>
                <a:lnTo>
                  <a:pt x="371881" y="2139797"/>
                </a:lnTo>
                <a:lnTo>
                  <a:pt x="368833" y="2139797"/>
                </a:lnTo>
                <a:lnTo>
                  <a:pt x="371881" y="2142845"/>
                </a:lnTo>
                <a:lnTo>
                  <a:pt x="371881" y="2145893"/>
                </a:lnTo>
                <a:lnTo>
                  <a:pt x="374929" y="2145893"/>
                </a:lnTo>
                <a:lnTo>
                  <a:pt x="377977" y="2148941"/>
                </a:lnTo>
                <a:lnTo>
                  <a:pt x="377977" y="2151989"/>
                </a:lnTo>
                <a:lnTo>
                  <a:pt x="381025" y="2155037"/>
                </a:lnTo>
                <a:lnTo>
                  <a:pt x="381025" y="2158085"/>
                </a:lnTo>
                <a:lnTo>
                  <a:pt x="384073" y="2161133"/>
                </a:lnTo>
                <a:lnTo>
                  <a:pt x="384073" y="2164181"/>
                </a:lnTo>
                <a:lnTo>
                  <a:pt x="390169" y="2170277"/>
                </a:lnTo>
                <a:lnTo>
                  <a:pt x="393217" y="2170277"/>
                </a:lnTo>
                <a:lnTo>
                  <a:pt x="396265" y="2173325"/>
                </a:lnTo>
                <a:lnTo>
                  <a:pt x="399313" y="2173325"/>
                </a:lnTo>
                <a:lnTo>
                  <a:pt x="399313" y="2185517"/>
                </a:lnTo>
                <a:lnTo>
                  <a:pt x="402361" y="2191613"/>
                </a:lnTo>
                <a:lnTo>
                  <a:pt x="402361" y="2200757"/>
                </a:lnTo>
                <a:lnTo>
                  <a:pt x="399313" y="2200757"/>
                </a:lnTo>
                <a:lnTo>
                  <a:pt x="399313" y="2203805"/>
                </a:lnTo>
                <a:lnTo>
                  <a:pt x="396265" y="2206853"/>
                </a:lnTo>
                <a:lnTo>
                  <a:pt x="396265" y="2209901"/>
                </a:lnTo>
                <a:lnTo>
                  <a:pt x="405409" y="2209901"/>
                </a:lnTo>
                <a:lnTo>
                  <a:pt x="405409" y="2215997"/>
                </a:lnTo>
                <a:lnTo>
                  <a:pt x="408457" y="2219045"/>
                </a:lnTo>
                <a:lnTo>
                  <a:pt x="411505" y="2219045"/>
                </a:lnTo>
                <a:lnTo>
                  <a:pt x="411505" y="2215997"/>
                </a:lnTo>
                <a:lnTo>
                  <a:pt x="414553" y="2215997"/>
                </a:lnTo>
                <a:lnTo>
                  <a:pt x="423697" y="2212949"/>
                </a:lnTo>
                <a:lnTo>
                  <a:pt x="426745" y="2212949"/>
                </a:lnTo>
                <a:lnTo>
                  <a:pt x="426745" y="2219045"/>
                </a:lnTo>
                <a:lnTo>
                  <a:pt x="414553" y="2243442"/>
                </a:lnTo>
                <a:lnTo>
                  <a:pt x="411505" y="2243442"/>
                </a:lnTo>
                <a:lnTo>
                  <a:pt x="414553" y="2246490"/>
                </a:lnTo>
                <a:lnTo>
                  <a:pt x="414553" y="2249538"/>
                </a:lnTo>
                <a:lnTo>
                  <a:pt x="411505" y="2249538"/>
                </a:lnTo>
                <a:lnTo>
                  <a:pt x="411505" y="2252586"/>
                </a:lnTo>
                <a:lnTo>
                  <a:pt x="408457" y="2252586"/>
                </a:lnTo>
                <a:lnTo>
                  <a:pt x="402361" y="2258682"/>
                </a:lnTo>
                <a:lnTo>
                  <a:pt x="402361" y="2261730"/>
                </a:lnTo>
                <a:lnTo>
                  <a:pt x="396265" y="2261730"/>
                </a:lnTo>
                <a:lnTo>
                  <a:pt x="396265" y="2264778"/>
                </a:lnTo>
                <a:lnTo>
                  <a:pt x="399313" y="2264778"/>
                </a:lnTo>
                <a:lnTo>
                  <a:pt x="402361" y="2267826"/>
                </a:lnTo>
                <a:lnTo>
                  <a:pt x="402361" y="2270874"/>
                </a:lnTo>
                <a:lnTo>
                  <a:pt x="399313" y="2273922"/>
                </a:lnTo>
                <a:lnTo>
                  <a:pt x="396265" y="2273922"/>
                </a:lnTo>
                <a:lnTo>
                  <a:pt x="396265" y="2267826"/>
                </a:lnTo>
                <a:lnTo>
                  <a:pt x="390169" y="2267826"/>
                </a:lnTo>
                <a:lnTo>
                  <a:pt x="390169" y="2264778"/>
                </a:lnTo>
                <a:lnTo>
                  <a:pt x="387121" y="2264778"/>
                </a:lnTo>
                <a:lnTo>
                  <a:pt x="387121" y="2267826"/>
                </a:lnTo>
                <a:lnTo>
                  <a:pt x="384073" y="2276970"/>
                </a:lnTo>
                <a:lnTo>
                  <a:pt x="384073" y="2286114"/>
                </a:lnTo>
                <a:lnTo>
                  <a:pt x="387121" y="2289162"/>
                </a:lnTo>
                <a:lnTo>
                  <a:pt x="387121" y="2292210"/>
                </a:lnTo>
                <a:lnTo>
                  <a:pt x="390169" y="2292210"/>
                </a:lnTo>
                <a:lnTo>
                  <a:pt x="390169" y="2298306"/>
                </a:lnTo>
                <a:lnTo>
                  <a:pt x="393217" y="2298306"/>
                </a:lnTo>
                <a:lnTo>
                  <a:pt x="393217" y="2301354"/>
                </a:lnTo>
                <a:lnTo>
                  <a:pt x="399313" y="2301354"/>
                </a:lnTo>
                <a:lnTo>
                  <a:pt x="402361" y="2304402"/>
                </a:lnTo>
                <a:lnTo>
                  <a:pt x="402361" y="2310498"/>
                </a:lnTo>
                <a:lnTo>
                  <a:pt x="399313" y="2310498"/>
                </a:lnTo>
                <a:lnTo>
                  <a:pt x="399313" y="2307450"/>
                </a:lnTo>
                <a:lnTo>
                  <a:pt x="396265" y="2304402"/>
                </a:lnTo>
                <a:lnTo>
                  <a:pt x="396265" y="2307450"/>
                </a:lnTo>
                <a:lnTo>
                  <a:pt x="393217" y="2307450"/>
                </a:lnTo>
                <a:lnTo>
                  <a:pt x="393217" y="2313546"/>
                </a:lnTo>
                <a:lnTo>
                  <a:pt x="396265" y="2313546"/>
                </a:lnTo>
                <a:lnTo>
                  <a:pt x="393217" y="2316594"/>
                </a:lnTo>
                <a:lnTo>
                  <a:pt x="396265" y="2319642"/>
                </a:lnTo>
                <a:lnTo>
                  <a:pt x="396265" y="2322690"/>
                </a:lnTo>
                <a:lnTo>
                  <a:pt x="393217" y="2322690"/>
                </a:lnTo>
                <a:lnTo>
                  <a:pt x="393217" y="2328786"/>
                </a:lnTo>
                <a:lnTo>
                  <a:pt x="396265" y="2328786"/>
                </a:lnTo>
                <a:lnTo>
                  <a:pt x="396265" y="2334882"/>
                </a:lnTo>
                <a:lnTo>
                  <a:pt x="390169" y="2334882"/>
                </a:lnTo>
                <a:lnTo>
                  <a:pt x="390169" y="2340978"/>
                </a:lnTo>
                <a:lnTo>
                  <a:pt x="393217" y="2340978"/>
                </a:lnTo>
                <a:lnTo>
                  <a:pt x="393217" y="2344026"/>
                </a:lnTo>
                <a:lnTo>
                  <a:pt x="396265" y="2344026"/>
                </a:lnTo>
                <a:lnTo>
                  <a:pt x="393217" y="2347074"/>
                </a:lnTo>
                <a:lnTo>
                  <a:pt x="396265" y="2347074"/>
                </a:lnTo>
                <a:lnTo>
                  <a:pt x="396265" y="2350122"/>
                </a:lnTo>
                <a:lnTo>
                  <a:pt x="381025" y="2350122"/>
                </a:lnTo>
                <a:lnTo>
                  <a:pt x="381025" y="2353170"/>
                </a:lnTo>
                <a:lnTo>
                  <a:pt x="384073" y="2353170"/>
                </a:lnTo>
                <a:lnTo>
                  <a:pt x="387121" y="2356218"/>
                </a:lnTo>
                <a:lnTo>
                  <a:pt x="393217" y="2359266"/>
                </a:lnTo>
                <a:lnTo>
                  <a:pt x="393217" y="2362314"/>
                </a:lnTo>
                <a:lnTo>
                  <a:pt x="381025" y="2362314"/>
                </a:lnTo>
                <a:lnTo>
                  <a:pt x="381025" y="2365362"/>
                </a:lnTo>
                <a:lnTo>
                  <a:pt x="381025" y="2359266"/>
                </a:lnTo>
                <a:lnTo>
                  <a:pt x="371881" y="2368410"/>
                </a:lnTo>
                <a:lnTo>
                  <a:pt x="371881" y="2371458"/>
                </a:lnTo>
                <a:lnTo>
                  <a:pt x="368833" y="2371458"/>
                </a:lnTo>
                <a:lnTo>
                  <a:pt x="365785" y="2374506"/>
                </a:lnTo>
                <a:lnTo>
                  <a:pt x="362737" y="2380602"/>
                </a:lnTo>
                <a:lnTo>
                  <a:pt x="365785" y="2380602"/>
                </a:lnTo>
                <a:lnTo>
                  <a:pt x="362737" y="2383650"/>
                </a:lnTo>
                <a:lnTo>
                  <a:pt x="362737" y="2386698"/>
                </a:lnTo>
                <a:lnTo>
                  <a:pt x="368833" y="2398890"/>
                </a:lnTo>
                <a:lnTo>
                  <a:pt x="368833" y="2408034"/>
                </a:lnTo>
                <a:lnTo>
                  <a:pt x="371881" y="2411082"/>
                </a:lnTo>
                <a:lnTo>
                  <a:pt x="371881" y="2414130"/>
                </a:lnTo>
                <a:lnTo>
                  <a:pt x="374929" y="2417178"/>
                </a:lnTo>
                <a:lnTo>
                  <a:pt x="381025" y="2420226"/>
                </a:lnTo>
                <a:lnTo>
                  <a:pt x="381025" y="2423274"/>
                </a:lnTo>
                <a:lnTo>
                  <a:pt x="384073" y="2426322"/>
                </a:lnTo>
                <a:lnTo>
                  <a:pt x="390169" y="2429370"/>
                </a:lnTo>
                <a:lnTo>
                  <a:pt x="390169" y="2432418"/>
                </a:lnTo>
                <a:lnTo>
                  <a:pt x="393217" y="2432418"/>
                </a:lnTo>
                <a:lnTo>
                  <a:pt x="393217" y="2435466"/>
                </a:lnTo>
                <a:lnTo>
                  <a:pt x="387121" y="2435466"/>
                </a:lnTo>
                <a:lnTo>
                  <a:pt x="384073" y="2438514"/>
                </a:lnTo>
                <a:lnTo>
                  <a:pt x="387121" y="2441562"/>
                </a:lnTo>
                <a:lnTo>
                  <a:pt x="387121" y="2444610"/>
                </a:lnTo>
                <a:lnTo>
                  <a:pt x="393217" y="2444610"/>
                </a:lnTo>
                <a:lnTo>
                  <a:pt x="393217" y="2450706"/>
                </a:lnTo>
                <a:lnTo>
                  <a:pt x="387121" y="2450706"/>
                </a:lnTo>
                <a:lnTo>
                  <a:pt x="387121" y="2453754"/>
                </a:lnTo>
                <a:lnTo>
                  <a:pt x="390169" y="2453754"/>
                </a:lnTo>
                <a:lnTo>
                  <a:pt x="390169" y="2459850"/>
                </a:lnTo>
                <a:lnTo>
                  <a:pt x="393217" y="2459850"/>
                </a:lnTo>
                <a:lnTo>
                  <a:pt x="393217" y="2462898"/>
                </a:lnTo>
                <a:lnTo>
                  <a:pt x="396265" y="2462898"/>
                </a:lnTo>
                <a:lnTo>
                  <a:pt x="396265" y="2465946"/>
                </a:lnTo>
                <a:lnTo>
                  <a:pt x="402361" y="2465946"/>
                </a:lnTo>
                <a:lnTo>
                  <a:pt x="405409" y="2468994"/>
                </a:lnTo>
                <a:lnTo>
                  <a:pt x="405409" y="2472042"/>
                </a:lnTo>
                <a:lnTo>
                  <a:pt x="411505" y="2478138"/>
                </a:lnTo>
                <a:lnTo>
                  <a:pt x="417601" y="2478138"/>
                </a:lnTo>
                <a:lnTo>
                  <a:pt x="417601" y="2481186"/>
                </a:lnTo>
                <a:lnTo>
                  <a:pt x="414553" y="2481186"/>
                </a:lnTo>
                <a:lnTo>
                  <a:pt x="411505" y="2484234"/>
                </a:lnTo>
                <a:lnTo>
                  <a:pt x="414553" y="2484234"/>
                </a:lnTo>
                <a:lnTo>
                  <a:pt x="414553" y="2487282"/>
                </a:lnTo>
                <a:lnTo>
                  <a:pt x="417601" y="2487282"/>
                </a:lnTo>
                <a:lnTo>
                  <a:pt x="417601" y="2490343"/>
                </a:lnTo>
                <a:lnTo>
                  <a:pt x="423697" y="2496439"/>
                </a:lnTo>
                <a:lnTo>
                  <a:pt x="426745" y="2496439"/>
                </a:lnTo>
                <a:lnTo>
                  <a:pt x="429793" y="2499487"/>
                </a:lnTo>
                <a:lnTo>
                  <a:pt x="432841" y="2499487"/>
                </a:lnTo>
                <a:lnTo>
                  <a:pt x="432841" y="2505583"/>
                </a:lnTo>
                <a:lnTo>
                  <a:pt x="441985" y="2505583"/>
                </a:lnTo>
                <a:lnTo>
                  <a:pt x="441985" y="2508631"/>
                </a:lnTo>
                <a:lnTo>
                  <a:pt x="445033" y="2508631"/>
                </a:lnTo>
                <a:lnTo>
                  <a:pt x="457733" y="2508631"/>
                </a:lnTo>
                <a:lnTo>
                  <a:pt x="470433" y="2508631"/>
                </a:lnTo>
                <a:lnTo>
                  <a:pt x="481609" y="2508631"/>
                </a:lnTo>
                <a:lnTo>
                  <a:pt x="481609" y="2505583"/>
                </a:lnTo>
                <a:lnTo>
                  <a:pt x="475513" y="2505583"/>
                </a:lnTo>
                <a:lnTo>
                  <a:pt x="475513" y="2499487"/>
                </a:lnTo>
                <a:lnTo>
                  <a:pt x="478561" y="2499487"/>
                </a:lnTo>
                <a:lnTo>
                  <a:pt x="481609" y="2502535"/>
                </a:lnTo>
                <a:lnTo>
                  <a:pt x="484657" y="2505583"/>
                </a:lnTo>
                <a:lnTo>
                  <a:pt x="484657" y="2502535"/>
                </a:lnTo>
                <a:lnTo>
                  <a:pt x="487705" y="2502535"/>
                </a:lnTo>
                <a:lnTo>
                  <a:pt x="487705" y="2499487"/>
                </a:lnTo>
                <a:lnTo>
                  <a:pt x="490753" y="2499487"/>
                </a:lnTo>
                <a:lnTo>
                  <a:pt x="490753" y="2505583"/>
                </a:lnTo>
                <a:lnTo>
                  <a:pt x="496849" y="2505583"/>
                </a:lnTo>
                <a:lnTo>
                  <a:pt x="496849" y="2514727"/>
                </a:lnTo>
                <a:lnTo>
                  <a:pt x="499897" y="2514727"/>
                </a:lnTo>
                <a:lnTo>
                  <a:pt x="499897" y="2520823"/>
                </a:lnTo>
                <a:lnTo>
                  <a:pt x="493801" y="2520823"/>
                </a:lnTo>
                <a:lnTo>
                  <a:pt x="493801" y="2523871"/>
                </a:lnTo>
                <a:lnTo>
                  <a:pt x="499897" y="2523871"/>
                </a:lnTo>
                <a:lnTo>
                  <a:pt x="499897" y="2526919"/>
                </a:lnTo>
                <a:lnTo>
                  <a:pt x="502945" y="2526919"/>
                </a:lnTo>
                <a:lnTo>
                  <a:pt x="515645" y="2526919"/>
                </a:lnTo>
                <a:lnTo>
                  <a:pt x="528345" y="2526919"/>
                </a:lnTo>
                <a:lnTo>
                  <a:pt x="539521" y="2526919"/>
                </a:lnTo>
                <a:lnTo>
                  <a:pt x="539521" y="2536063"/>
                </a:lnTo>
                <a:lnTo>
                  <a:pt x="530377" y="2536063"/>
                </a:lnTo>
                <a:lnTo>
                  <a:pt x="527329" y="2539111"/>
                </a:lnTo>
                <a:lnTo>
                  <a:pt x="530377" y="2542159"/>
                </a:lnTo>
                <a:lnTo>
                  <a:pt x="533425" y="2545207"/>
                </a:lnTo>
                <a:lnTo>
                  <a:pt x="530377" y="2548255"/>
                </a:lnTo>
                <a:lnTo>
                  <a:pt x="527329" y="2548255"/>
                </a:lnTo>
                <a:lnTo>
                  <a:pt x="524281" y="2545207"/>
                </a:lnTo>
                <a:lnTo>
                  <a:pt x="524281" y="2548255"/>
                </a:lnTo>
                <a:lnTo>
                  <a:pt x="521233" y="2548255"/>
                </a:lnTo>
                <a:lnTo>
                  <a:pt x="524281" y="2551303"/>
                </a:lnTo>
                <a:lnTo>
                  <a:pt x="521233" y="2551303"/>
                </a:lnTo>
                <a:lnTo>
                  <a:pt x="521233" y="2554351"/>
                </a:lnTo>
                <a:lnTo>
                  <a:pt x="524281" y="2557399"/>
                </a:lnTo>
                <a:lnTo>
                  <a:pt x="524281" y="2563495"/>
                </a:lnTo>
                <a:lnTo>
                  <a:pt x="521233" y="2563495"/>
                </a:lnTo>
                <a:lnTo>
                  <a:pt x="515137" y="2569591"/>
                </a:lnTo>
                <a:lnTo>
                  <a:pt x="509041" y="2569591"/>
                </a:lnTo>
                <a:lnTo>
                  <a:pt x="505993" y="2566543"/>
                </a:lnTo>
                <a:lnTo>
                  <a:pt x="505993" y="2572639"/>
                </a:lnTo>
                <a:lnTo>
                  <a:pt x="502945" y="2575687"/>
                </a:lnTo>
                <a:lnTo>
                  <a:pt x="493801" y="2575687"/>
                </a:lnTo>
                <a:lnTo>
                  <a:pt x="493801" y="2572639"/>
                </a:lnTo>
                <a:lnTo>
                  <a:pt x="487705" y="2572639"/>
                </a:lnTo>
                <a:lnTo>
                  <a:pt x="487705" y="2575687"/>
                </a:lnTo>
                <a:lnTo>
                  <a:pt x="484657" y="2575687"/>
                </a:lnTo>
                <a:lnTo>
                  <a:pt x="481609" y="2578735"/>
                </a:lnTo>
                <a:lnTo>
                  <a:pt x="481609" y="2581783"/>
                </a:lnTo>
                <a:lnTo>
                  <a:pt x="484657" y="2584831"/>
                </a:lnTo>
                <a:lnTo>
                  <a:pt x="484657" y="2581783"/>
                </a:lnTo>
                <a:lnTo>
                  <a:pt x="487705" y="2578735"/>
                </a:lnTo>
                <a:lnTo>
                  <a:pt x="490753" y="2578735"/>
                </a:lnTo>
                <a:lnTo>
                  <a:pt x="490753" y="2587879"/>
                </a:lnTo>
                <a:lnTo>
                  <a:pt x="487705" y="2587879"/>
                </a:lnTo>
                <a:lnTo>
                  <a:pt x="487705" y="2593975"/>
                </a:lnTo>
                <a:lnTo>
                  <a:pt x="484657" y="2597023"/>
                </a:lnTo>
                <a:lnTo>
                  <a:pt x="484657" y="2600071"/>
                </a:lnTo>
                <a:lnTo>
                  <a:pt x="487705" y="2600071"/>
                </a:lnTo>
                <a:lnTo>
                  <a:pt x="490753" y="2603119"/>
                </a:lnTo>
                <a:lnTo>
                  <a:pt x="493801" y="2603119"/>
                </a:lnTo>
                <a:lnTo>
                  <a:pt x="496849" y="2606167"/>
                </a:lnTo>
                <a:lnTo>
                  <a:pt x="502945" y="2609215"/>
                </a:lnTo>
                <a:lnTo>
                  <a:pt x="518185" y="2624455"/>
                </a:lnTo>
                <a:lnTo>
                  <a:pt x="527329" y="2624455"/>
                </a:lnTo>
                <a:lnTo>
                  <a:pt x="530377" y="2618359"/>
                </a:lnTo>
                <a:lnTo>
                  <a:pt x="533425" y="2618359"/>
                </a:lnTo>
                <a:lnTo>
                  <a:pt x="533425" y="2621407"/>
                </a:lnTo>
                <a:lnTo>
                  <a:pt x="539521" y="2627503"/>
                </a:lnTo>
                <a:lnTo>
                  <a:pt x="542569" y="2627503"/>
                </a:lnTo>
                <a:lnTo>
                  <a:pt x="542569" y="2621407"/>
                </a:lnTo>
                <a:lnTo>
                  <a:pt x="548665" y="2621407"/>
                </a:lnTo>
                <a:lnTo>
                  <a:pt x="548665" y="2624455"/>
                </a:lnTo>
                <a:lnTo>
                  <a:pt x="542569" y="2642743"/>
                </a:lnTo>
                <a:lnTo>
                  <a:pt x="542569" y="2645791"/>
                </a:lnTo>
                <a:lnTo>
                  <a:pt x="563905" y="2648839"/>
                </a:lnTo>
                <a:lnTo>
                  <a:pt x="563905" y="2654935"/>
                </a:lnTo>
                <a:lnTo>
                  <a:pt x="554761" y="2670175"/>
                </a:lnTo>
                <a:lnTo>
                  <a:pt x="551713" y="2673223"/>
                </a:lnTo>
                <a:lnTo>
                  <a:pt x="551713" y="2679319"/>
                </a:lnTo>
                <a:lnTo>
                  <a:pt x="548665" y="2679319"/>
                </a:lnTo>
                <a:lnTo>
                  <a:pt x="548665" y="2697607"/>
                </a:lnTo>
                <a:lnTo>
                  <a:pt x="560857" y="2697607"/>
                </a:lnTo>
                <a:lnTo>
                  <a:pt x="563905" y="2700655"/>
                </a:lnTo>
                <a:lnTo>
                  <a:pt x="566953" y="2700655"/>
                </a:lnTo>
                <a:lnTo>
                  <a:pt x="566953" y="2703703"/>
                </a:lnTo>
                <a:lnTo>
                  <a:pt x="570001" y="2706751"/>
                </a:lnTo>
                <a:lnTo>
                  <a:pt x="576097" y="2709799"/>
                </a:lnTo>
                <a:lnTo>
                  <a:pt x="579145" y="2715895"/>
                </a:lnTo>
                <a:lnTo>
                  <a:pt x="591337" y="2715895"/>
                </a:lnTo>
                <a:lnTo>
                  <a:pt x="591337" y="2721991"/>
                </a:lnTo>
                <a:lnTo>
                  <a:pt x="594385" y="2725039"/>
                </a:lnTo>
                <a:lnTo>
                  <a:pt x="594385" y="2740279"/>
                </a:lnTo>
                <a:lnTo>
                  <a:pt x="597433" y="2749435"/>
                </a:lnTo>
                <a:lnTo>
                  <a:pt x="597433" y="2761627"/>
                </a:lnTo>
                <a:lnTo>
                  <a:pt x="591337" y="2761627"/>
                </a:lnTo>
                <a:lnTo>
                  <a:pt x="591337" y="2767723"/>
                </a:lnTo>
                <a:lnTo>
                  <a:pt x="594385" y="2767723"/>
                </a:lnTo>
                <a:lnTo>
                  <a:pt x="594385" y="2770771"/>
                </a:lnTo>
                <a:lnTo>
                  <a:pt x="600481" y="2770771"/>
                </a:lnTo>
                <a:lnTo>
                  <a:pt x="603529" y="2767723"/>
                </a:lnTo>
                <a:lnTo>
                  <a:pt x="612673" y="2767723"/>
                </a:lnTo>
                <a:lnTo>
                  <a:pt x="615721" y="2764675"/>
                </a:lnTo>
                <a:lnTo>
                  <a:pt x="621817" y="2764675"/>
                </a:lnTo>
                <a:lnTo>
                  <a:pt x="624865" y="2761627"/>
                </a:lnTo>
                <a:lnTo>
                  <a:pt x="634009" y="2761627"/>
                </a:lnTo>
                <a:lnTo>
                  <a:pt x="634009" y="2758579"/>
                </a:lnTo>
                <a:lnTo>
                  <a:pt x="637057" y="2758579"/>
                </a:lnTo>
                <a:lnTo>
                  <a:pt x="637057" y="2764675"/>
                </a:lnTo>
                <a:lnTo>
                  <a:pt x="630961" y="2770771"/>
                </a:lnTo>
                <a:lnTo>
                  <a:pt x="630961" y="2779915"/>
                </a:lnTo>
                <a:lnTo>
                  <a:pt x="627913" y="2779915"/>
                </a:lnTo>
                <a:lnTo>
                  <a:pt x="627913" y="2782963"/>
                </a:lnTo>
                <a:lnTo>
                  <a:pt x="618769" y="2782963"/>
                </a:lnTo>
                <a:lnTo>
                  <a:pt x="615721" y="2786011"/>
                </a:lnTo>
                <a:lnTo>
                  <a:pt x="612673" y="2786011"/>
                </a:lnTo>
                <a:lnTo>
                  <a:pt x="603529" y="2789059"/>
                </a:lnTo>
                <a:lnTo>
                  <a:pt x="597433" y="2789059"/>
                </a:lnTo>
                <a:lnTo>
                  <a:pt x="597433" y="2792107"/>
                </a:lnTo>
                <a:lnTo>
                  <a:pt x="594385" y="2795155"/>
                </a:lnTo>
                <a:lnTo>
                  <a:pt x="597433" y="2801251"/>
                </a:lnTo>
                <a:lnTo>
                  <a:pt x="597433" y="2813443"/>
                </a:lnTo>
                <a:lnTo>
                  <a:pt x="594385" y="2813443"/>
                </a:lnTo>
                <a:lnTo>
                  <a:pt x="591337" y="2819539"/>
                </a:lnTo>
                <a:lnTo>
                  <a:pt x="588289" y="2822587"/>
                </a:lnTo>
                <a:lnTo>
                  <a:pt x="588289" y="2825635"/>
                </a:lnTo>
                <a:lnTo>
                  <a:pt x="585241" y="2825635"/>
                </a:lnTo>
                <a:lnTo>
                  <a:pt x="585241" y="2828683"/>
                </a:lnTo>
                <a:lnTo>
                  <a:pt x="588289" y="2831731"/>
                </a:lnTo>
                <a:lnTo>
                  <a:pt x="588289" y="2840875"/>
                </a:lnTo>
                <a:lnTo>
                  <a:pt x="585241" y="2840875"/>
                </a:lnTo>
                <a:lnTo>
                  <a:pt x="582193" y="2843923"/>
                </a:lnTo>
                <a:lnTo>
                  <a:pt x="576097" y="2843923"/>
                </a:lnTo>
                <a:lnTo>
                  <a:pt x="576097" y="2853067"/>
                </a:lnTo>
                <a:lnTo>
                  <a:pt x="573049" y="2853067"/>
                </a:lnTo>
                <a:lnTo>
                  <a:pt x="570001" y="2856115"/>
                </a:lnTo>
                <a:lnTo>
                  <a:pt x="570001" y="2868307"/>
                </a:lnTo>
                <a:lnTo>
                  <a:pt x="573049" y="2868307"/>
                </a:lnTo>
                <a:lnTo>
                  <a:pt x="573049" y="2871355"/>
                </a:lnTo>
                <a:lnTo>
                  <a:pt x="576097" y="2874403"/>
                </a:lnTo>
                <a:lnTo>
                  <a:pt x="588289" y="2874403"/>
                </a:lnTo>
                <a:lnTo>
                  <a:pt x="591337" y="2877451"/>
                </a:lnTo>
                <a:lnTo>
                  <a:pt x="594385" y="2877451"/>
                </a:lnTo>
                <a:lnTo>
                  <a:pt x="594385" y="2880499"/>
                </a:lnTo>
                <a:lnTo>
                  <a:pt x="597433" y="2880499"/>
                </a:lnTo>
                <a:lnTo>
                  <a:pt x="597433" y="2886595"/>
                </a:lnTo>
                <a:lnTo>
                  <a:pt x="600481" y="2886595"/>
                </a:lnTo>
                <a:lnTo>
                  <a:pt x="600481" y="2889643"/>
                </a:lnTo>
                <a:lnTo>
                  <a:pt x="603529" y="2892691"/>
                </a:lnTo>
                <a:lnTo>
                  <a:pt x="603529" y="2895739"/>
                </a:lnTo>
                <a:lnTo>
                  <a:pt x="606577" y="2898787"/>
                </a:lnTo>
                <a:lnTo>
                  <a:pt x="606577" y="2901835"/>
                </a:lnTo>
                <a:lnTo>
                  <a:pt x="609625" y="2904883"/>
                </a:lnTo>
                <a:lnTo>
                  <a:pt x="609625" y="2907931"/>
                </a:lnTo>
                <a:lnTo>
                  <a:pt x="612673" y="2907931"/>
                </a:lnTo>
                <a:lnTo>
                  <a:pt x="612673" y="2904883"/>
                </a:lnTo>
                <a:lnTo>
                  <a:pt x="615721" y="2904883"/>
                </a:lnTo>
                <a:lnTo>
                  <a:pt x="618769" y="2901835"/>
                </a:lnTo>
                <a:lnTo>
                  <a:pt x="624865" y="2901835"/>
                </a:lnTo>
                <a:lnTo>
                  <a:pt x="624865" y="2907931"/>
                </a:lnTo>
                <a:lnTo>
                  <a:pt x="627913" y="2907931"/>
                </a:lnTo>
                <a:lnTo>
                  <a:pt x="627913" y="2914027"/>
                </a:lnTo>
                <a:lnTo>
                  <a:pt x="630961" y="2914027"/>
                </a:lnTo>
                <a:lnTo>
                  <a:pt x="630961" y="2926219"/>
                </a:lnTo>
                <a:lnTo>
                  <a:pt x="655345" y="2926219"/>
                </a:lnTo>
                <a:lnTo>
                  <a:pt x="655345" y="2923171"/>
                </a:lnTo>
                <a:lnTo>
                  <a:pt x="664489" y="2923171"/>
                </a:lnTo>
                <a:lnTo>
                  <a:pt x="664489" y="2935363"/>
                </a:lnTo>
                <a:lnTo>
                  <a:pt x="667537" y="2935363"/>
                </a:lnTo>
                <a:lnTo>
                  <a:pt x="667537" y="2938411"/>
                </a:lnTo>
                <a:lnTo>
                  <a:pt x="670585" y="2938411"/>
                </a:lnTo>
                <a:lnTo>
                  <a:pt x="670585" y="2956699"/>
                </a:lnTo>
                <a:lnTo>
                  <a:pt x="667537" y="2956699"/>
                </a:lnTo>
                <a:lnTo>
                  <a:pt x="664489" y="2959747"/>
                </a:lnTo>
                <a:lnTo>
                  <a:pt x="661441" y="2959747"/>
                </a:lnTo>
                <a:lnTo>
                  <a:pt x="661441" y="2962795"/>
                </a:lnTo>
                <a:lnTo>
                  <a:pt x="664489" y="2962795"/>
                </a:lnTo>
                <a:lnTo>
                  <a:pt x="664489" y="2965843"/>
                </a:lnTo>
                <a:lnTo>
                  <a:pt x="667537" y="2965843"/>
                </a:lnTo>
                <a:lnTo>
                  <a:pt x="667537" y="2984131"/>
                </a:lnTo>
                <a:lnTo>
                  <a:pt x="664489" y="2984131"/>
                </a:lnTo>
                <a:lnTo>
                  <a:pt x="664489" y="2987179"/>
                </a:lnTo>
                <a:lnTo>
                  <a:pt x="676681" y="2987179"/>
                </a:lnTo>
                <a:lnTo>
                  <a:pt x="676681" y="2993275"/>
                </a:lnTo>
                <a:lnTo>
                  <a:pt x="679729" y="2993275"/>
                </a:lnTo>
                <a:lnTo>
                  <a:pt x="679729" y="2996323"/>
                </a:lnTo>
                <a:lnTo>
                  <a:pt x="679729" y="2993275"/>
                </a:lnTo>
                <a:lnTo>
                  <a:pt x="688873" y="2993275"/>
                </a:lnTo>
                <a:lnTo>
                  <a:pt x="691921" y="2990227"/>
                </a:lnTo>
                <a:lnTo>
                  <a:pt x="694969" y="2990227"/>
                </a:lnTo>
                <a:lnTo>
                  <a:pt x="694969" y="2996323"/>
                </a:lnTo>
                <a:lnTo>
                  <a:pt x="691921" y="2999384"/>
                </a:lnTo>
                <a:lnTo>
                  <a:pt x="691921" y="3002432"/>
                </a:lnTo>
                <a:lnTo>
                  <a:pt x="694969" y="3002432"/>
                </a:lnTo>
                <a:lnTo>
                  <a:pt x="698017" y="3005480"/>
                </a:lnTo>
                <a:lnTo>
                  <a:pt x="698017" y="3008528"/>
                </a:lnTo>
                <a:lnTo>
                  <a:pt x="685825" y="3011576"/>
                </a:lnTo>
                <a:lnTo>
                  <a:pt x="685825" y="3023768"/>
                </a:lnTo>
                <a:lnTo>
                  <a:pt x="682777" y="3026816"/>
                </a:lnTo>
                <a:lnTo>
                  <a:pt x="682777" y="3029864"/>
                </a:lnTo>
                <a:lnTo>
                  <a:pt x="679729" y="3029864"/>
                </a:lnTo>
                <a:lnTo>
                  <a:pt x="679729" y="3032912"/>
                </a:lnTo>
                <a:lnTo>
                  <a:pt x="682777" y="3032912"/>
                </a:lnTo>
                <a:lnTo>
                  <a:pt x="685825" y="3039008"/>
                </a:lnTo>
                <a:lnTo>
                  <a:pt x="688873" y="3039008"/>
                </a:lnTo>
                <a:lnTo>
                  <a:pt x="688873" y="3063392"/>
                </a:lnTo>
                <a:lnTo>
                  <a:pt x="685825" y="3066440"/>
                </a:lnTo>
                <a:lnTo>
                  <a:pt x="685825" y="3069488"/>
                </a:lnTo>
                <a:lnTo>
                  <a:pt x="688873" y="3072536"/>
                </a:lnTo>
                <a:lnTo>
                  <a:pt x="688873" y="3078632"/>
                </a:lnTo>
                <a:lnTo>
                  <a:pt x="694969" y="3084728"/>
                </a:lnTo>
                <a:lnTo>
                  <a:pt x="704113" y="3096920"/>
                </a:lnTo>
                <a:lnTo>
                  <a:pt x="710209" y="3096920"/>
                </a:lnTo>
                <a:lnTo>
                  <a:pt x="710209" y="3093872"/>
                </a:lnTo>
                <a:lnTo>
                  <a:pt x="722401" y="3093872"/>
                </a:lnTo>
                <a:lnTo>
                  <a:pt x="722401" y="3090824"/>
                </a:lnTo>
                <a:lnTo>
                  <a:pt x="725449" y="3087776"/>
                </a:lnTo>
                <a:lnTo>
                  <a:pt x="725449" y="3084728"/>
                </a:lnTo>
                <a:lnTo>
                  <a:pt x="734593" y="3075584"/>
                </a:lnTo>
                <a:lnTo>
                  <a:pt x="737641" y="3075584"/>
                </a:lnTo>
                <a:lnTo>
                  <a:pt x="740689" y="3072536"/>
                </a:lnTo>
                <a:lnTo>
                  <a:pt x="743737" y="3072536"/>
                </a:lnTo>
                <a:lnTo>
                  <a:pt x="743737" y="3069488"/>
                </a:lnTo>
                <a:lnTo>
                  <a:pt x="746785" y="3069488"/>
                </a:lnTo>
                <a:lnTo>
                  <a:pt x="749833" y="3066440"/>
                </a:lnTo>
                <a:lnTo>
                  <a:pt x="752894" y="3066440"/>
                </a:lnTo>
                <a:lnTo>
                  <a:pt x="755929" y="3063392"/>
                </a:lnTo>
                <a:lnTo>
                  <a:pt x="762038" y="3063392"/>
                </a:lnTo>
                <a:lnTo>
                  <a:pt x="768121" y="3066440"/>
                </a:lnTo>
                <a:lnTo>
                  <a:pt x="768121" y="3069488"/>
                </a:lnTo>
                <a:lnTo>
                  <a:pt x="774230" y="3069488"/>
                </a:lnTo>
                <a:lnTo>
                  <a:pt x="777265" y="3066440"/>
                </a:lnTo>
                <a:lnTo>
                  <a:pt x="780326" y="3066440"/>
                </a:lnTo>
                <a:lnTo>
                  <a:pt x="780326" y="3063392"/>
                </a:lnTo>
                <a:lnTo>
                  <a:pt x="783374" y="3066440"/>
                </a:lnTo>
                <a:lnTo>
                  <a:pt x="783374" y="3069488"/>
                </a:lnTo>
                <a:lnTo>
                  <a:pt x="786409" y="3069488"/>
                </a:lnTo>
                <a:lnTo>
                  <a:pt x="786409" y="3081680"/>
                </a:lnTo>
                <a:lnTo>
                  <a:pt x="783374" y="3081680"/>
                </a:lnTo>
                <a:lnTo>
                  <a:pt x="783374" y="3084728"/>
                </a:lnTo>
                <a:lnTo>
                  <a:pt x="780326" y="3084728"/>
                </a:lnTo>
                <a:lnTo>
                  <a:pt x="771182" y="3087776"/>
                </a:lnTo>
                <a:lnTo>
                  <a:pt x="771182" y="3093872"/>
                </a:lnTo>
                <a:lnTo>
                  <a:pt x="774230" y="3096920"/>
                </a:lnTo>
                <a:lnTo>
                  <a:pt x="777265" y="3106064"/>
                </a:lnTo>
                <a:lnTo>
                  <a:pt x="777265" y="3109112"/>
                </a:lnTo>
                <a:lnTo>
                  <a:pt x="774230" y="3112160"/>
                </a:lnTo>
                <a:lnTo>
                  <a:pt x="762038" y="3112160"/>
                </a:lnTo>
                <a:lnTo>
                  <a:pt x="762038" y="3127400"/>
                </a:lnTo>
                <a:lnTo>
                  <a:pt x="765086" y="3130448"/>
                </a:lnTo>
                <a:lnTo>
                  <a:pt x="765086" y="3139592"/>
                </a:lnTo>
                <a:lnTo>
                  <a:pt x="768121" y="3145688"/>
                </a:lnTo>
                <a:lnTo>
                  <a:pt x="774230" y="3160928"/>
                </a:lnTo>
                <a:lnTo>
                  <a:pt x="777265" y="3160928"/>
                </a:lnTo>
                <a:lnTo>
                  <a:pt x="777265" y="3167024"/>
                </a:lnTo>
                <a:lnTo>
                  <a:pt x="774230" y="3179216"/>
                </a:lnTo>
                <a:lnTo>
                  <a:pt x="774230" y="3182264"/>
                </a:lnTo>
                <a:lnTo>
                  <a:pt x="768121" y="3182264"/>
                </a:lnTo>
                <a:lnTo>
                  <a:pt x="768121" y="3185312"/>
                </a:lnTo>
                <a:lnTo>
                  <a:pt x="765086" y="3185312"/>
                </a:lnTo>
                <a:lnTo>
                  <a:pt x="762038" y="3194456"/>
                </a:lnTo>
                <a:lnTo>
                  <a:pt x="758977" y="3197504"/>
                </a:lnTo>
                <a:lnTo>
                  <a:pt x="762038" y="3200552"/>
                </a:lnTo>
                <a:lnTo>
                  <a:pt x="762038" y="3203600"/>
                </a:lnTo>
                <a:lnTo>
                  <a:pt x="749833" y="3203600"/>
                </a:lnTo>
                <a:lnTo>
                  <a:pt x="746785" y="3206648"/>
                </a:lnTo>
                <a:lnTo>
                  <a:pt x="752894" y="3212744"/>
                </a:lnTo>
                <a:lnTo>
                  <a:pt x="752894" y="3215792"/>
                </a:lnTo>
                <a:lnTo>
                  <a:pt x="749833" y="3215792"/>
                </a:lnTo>
                <a:lnTo>
                  <a:pt x="749833" y="3212744"/>
                </a:lnTo>
                <a:lnTo>
                  <a:pt x="746785" y="3209696"/>
                </a:lnTo>
                <a:lnTo>
                  <a:pt x="746785" y="3206648"/>
                </a:lnTo>
                <a:lnTo>
                  <a:pt x="740689" y="3206648"/>
                </a:lnTo>
                <a:lnTo>
                  <a:pt x="740689" y="3215792"/>
                </a:lnTo>
                <a:lnTo>
                  <a:pt x="743737" y="3215792"/>
                </a:lnTo>
                <a:lnTo>
                  <a:pt x="746785" y="3218840"/>
                </a:lnTo>
                <a:lnTo>
                  <a:pt x="746785" y="3221888"/>
                </a:lnTo>
                <a:lnTo>
                  <a:pt x="749833" y="3221888"/>
                </a:lnTo>
                <a:lnTo>
                  <a:pt x="749833" y="3224936"/>
                </a:lnTo>
                <a:lnTo>
                  <a:pt x="752894" y="3224936"/>
                </a:lnTo>
                <a:lnTo>
                  <a:pt x="755929" y="3221888"/>
                </a:lnTo>
                <a:lnTo>
                  <a:pt x="755929" y="3218840"/>
                </a:lnTo>
                <a:lnTo>
                  <a:pt x="758977" y="3218840"/>
                </a:lnTo>
                <a:lnTo>
                  <a:pt x="758977" y="3224936"/>
                </a:lnTo>
                <a:lnTo>
                  <a:pt x="755929" y="3227984"/>
                </a:lnTo>
                <a:lnTo>
                  <a:pt x="755929" y="3237128"/>
                </a:lnTo>
                <a:lnTo>
                  <a:pt x="758977" y="3240176"/>
                </a:lnTo>
                <a:lnTo>
                  <a:pt x="774230" y="3240176"/>
                </a:lnTo>
                <a:lnTo>
                  <a:pt x="780326" y="3243224"/>
                </a:lnTo>
                <a:lnTo>
                  <a:pt x="783374" y="3246272"/>
                </a:lnTo>
                <a:lnTo>
                  <a:pt x="789470" y="3246272"/>
                </a:lnTo>
                <a:lnTo>
                  <a:pt x="789470" y="3255429"/>
                </a:lnTo>
                <a:lnTo>
                  <a:pt x="792518" y="3258477"/>
                </a:lnTo>
                <a:lnTo>
                  <a:pt x="798614" y="3258477"/>
                </a:lnTo>
                <a:lnTo>
                  <a:pt x="798614" y="3261525"/>
                </a:lnTo>
                <a:lnTo>
                  <a:pt x="801662" y="3261525"/>
                </a:lnTo>
                <a:lnTo>
                  <a:pt x="801662" y="3270669"/>
                </a:lnTo>
                <a:lnTo>
                  <a:pt x="798614" y="3273717"/>
                </a:lnTo>
                <a:lnTo>
                  <a:pt x="786409" y="3273717"/>
                </a:lnTo>
                <a:lnTo>
                  <a:pt x="786409" y="3276765"/>
                </a:lnTo>
                <a:lnTo>
                  <a:pt x="783374" y="3276765"/>
                </a:lnTo>
                <a:lnTo>
                  <a:pt x="783374" y="3279813"/>
                </a:lnTo>
                <a:lnTo>
                  <a:pt x="786409" y="3282861"/>
                </a:lnTo>
                <a:lnTo>
                  <a:pt x="789470" y="3288957"/>
                </a:lnTo>
                <a:lnTo>
                  <a:pt x="792518" y="3288957"/>
                </a:lnTo>
                <a:lnTo>
                  <a:pt x="792518" y="3292005"/>
                </a:lnTo>
                <a:lnTo>
                  <a:pt x="798614" y="3292005"/>
                </a:lnTo>
                <a:lnTo>
                  <a:pt x="801662" y="3295053"/>
                </a:lnTo>
                <a:lnTo>
                  <a:pt x="801662" y="3298101"/>
                </a:lnTo>
                <a:lnTo>
                  <a:pt x="795566" y="3298101"/>
                </a:lnTo>
                <a:lnTo>
                  <a:pt x="795566" y="3301149"/>
                </a:lnTo>
                <a:lnTo>
                  <a:pt x="792518" y="3301149"/>
                </a:lnTo>
                <a:lnTo>
                  <a:pt x="795566" y="3304197"/>
                </a:lnTo>
                <a:lnTo>
                  <a:pt x="798614" y="3307245"/>
                </a:lnTo>
                <a:lnTo>
                  <a:pt x="801662" y="3310293"/>
                </a:lnTo>
                <a:lnTo>
                  <a:pt x="810806" y="3313341"/>
                </a:lnTo>
                <a:lnTo>
                  <a:pt x="816902" y="3313341"/>
                </a:lnTo>
                <a:lnTo>
                  <a:pt x="816902" y="3319437"/>
                </a:lnTo>
                <a:lnTo>
                  <a:pt x="813854" y="3319437"/>
                </a:lnTo>
                <a:lnTo>
                  <a:pt x="804710" y="3325533"/>
                </a:lnTo>
                <a:lnTo>
                  <a:pt x="795566" y="3334677"/>
                </a:lnTo>
                <a:lnTo>
                  <a:pt x="783374" y="3334677"/>
                </a:lnTo>
                <a:lnTo>
                  <a:pt x="780326" y="3337725"/>
                </a:lnTo>
                <a:lnTo>
                  <a:pt x="774230" y="3349917"/>
                </a:lnTo>
                <a:lnTo>
                  <a:pt x="774230" y="3352965"/>
                </a:lnTo>
                <a:lnTo>
                  <a:pt x="768121" y="3352965"/>
                </a:lnTo>
                <a:lnTo>
                  <a:pt x="762038" y="3349917"/>
                </a:lnTo>
                <a:lnTo>
                  <a:pt x="758977" y="3349917"/>
                </a:lnTo>
                <a:lnTo>
                  <a:pt x="755929" y="3352965"/>
                </a:lnTo>
                <a:lnTo>
                  <a:pt x="752894" y="3359061"/>
                </a:lnTo>
                <a:lnTo>
                  <a:pt x="749833" y="3359061"/>
                </a:lnTo>
                <a:lnTo>
                  <a:pt x="740689" y="3352965"/>
                </a:lnTo>
                <a:lnTo>
                  <a:pt x="737641" y="3349917"/>
                </a:lnTo>
                <a:lnTo>
                  <a:pt x="737641" y="3346869"/>
                </a:lnTo>
                <a:lnTo>
                  <a:pt x="734593" y="3346869"/>
                </a:lnTo>
                <a:lnTo>
                  <a:pt x="728497" y="3349917"/>
                </a:lnTo>
                <a:lnTo>
                  <a:pt x="725449" y="3352965"/>
                </a:lnTo>
                <a:lnTo>
                  <a:pt x="725449" y="3359061"/>
                </a:lnTo>
                <a:lnTo>
                  <a:pt x="719353" y="3365157"/>
                </a:lnTo>
                <a:lnTo>
                  <a:pt x="716305" y="3365157"/>
                </a:lnTo>
                <a:lnTo>
                  <a:pt x="719353" y="3368205"/>
                </a:lnTo>
                <a:lnTo>
                  <a:pt x="719353" y="3371253"/>
                </a:lnTo>
                <a:lnTo>
                  <a:pt x="722401" y="3374301"/>
                </a:lnTo>
                <a:lnTo>
                  <a:pt x="722401" y="3377349"/>
                </a:lnTo>
                <a:lnTo>
                  <a:pt x="725449" y="3380397"/>
                </a:lnTo>
                <a:lnTo>
                  <a:pt x="734593" y="3380397"/>
                </a:lnTo>
                <a:lnTo>
                  <a:pt x="734593" y="3383445"/>
                </a:lnTo>
                <a:lnTo>
                  <a:pt x="737641" y="3383445"/>
                </a:lnTo>
                <a:lnTo>
                  <a:pt x="737641" y="3386493"/>
                </a:lnTo>
                <a:lnTo>
                  <a:pt x="734593" y="3386493"/>
                </a:lnTo>
                <a:lnTo>
                  <a:pt x="734593" y="3398685"/>
                </a:lnTo>
                <a:lnTo>
                  <a:pt x="731545" y="3401733"/>
                </a:lnTo>
                <a:lnTo>
                  <a:pt x="731545" y="3404781"/>
                </a:lnTo>
                <a:lnTo>
                  <a:pt x="728497" y="3404781"/>
                </a:lnTo>
                <a:lnTo>
                  <a:pt x="725449" y="3407829"/>
                </a:lnTo>
                <a:lnTo>
                  <a:pt x="722401" y="3407829"/>
                </a:lnTo>
                <a:lnTo>
                  <a:pt x="722401" y="3410877"/>
                </a:lnTo>
                <a:lnTo>
                  <a:pt x="725449" y="3413925"/>
                </a:lnTo>
                <a:lnTo>
                  <a:pt x="728497" y="3413925"/>
                </a:lnTo>
                <a:lnTo>
                  <a:pt x="728497" y="3416973"/>
                </a:lnTo>
                <a:lnTo>
                  <a:pt x="737641" y="3416973"/>
                </a:lnTo>
                <a:lnTo>
                  <a:pt x="740689" y="3413925"/>
                </a:lnTo>
                <a:lnTo>
                  <a:pt x="743737" y="3413925"/>
                </a:lnTo>
                <a:lnTo>
                  <a:pt x="746785" y="3416973"/>
                </a:lnTo>
                <a:lnTo>
                  <a:pt x="749833" y="3420021"/>
                </a:lnTo>
                <a:lnTo>
                  <a:pt x="755929" y="3420021"/>
                </a:lnTo>
                <a:lnTo>
                  <a:pt x="758977" y="3423069"/>
                </a:lnTo>
                <a:lnTo>
                  <a:pt x="758977" y="3426117"/>
                </a:lnTo>
                <a:lnTo>
                  <a:pt x="762038" y="3429165"/>
                </a:lnTo>
                <a:lnTo>
                  <a:pt x="762038" y="3435261"/>
                </a:lnTo>
                <a:lnTo>
                  <a:pt x="765086" y="3438309"/>
                </a:lnTo>
                <a:lnTo>
                  <a:pt x="771182" y="3438309"/>
                </a:lnTo>
                <a:lnTo>
                  <a:pt x="774230" y="3435261"/>
                </a:lnTo>
                <a:lnTo>
                  <a:pt x="783374" y="3435261"/>
                </a:lnTo>
                <a:lnTo>
                  <a:pt x="783374" y="3444405"/>
                </a:lnTo>
                <a:lnTo>
                  <a:pt x="780326" y="3444405"/>
                </a:lnTo>
                <a:lnTo>
                  <a:pt x="780326" y="3450501"/>
                </a:lnTo>
                <a:lnTo>
                  <a:pt x="783374" y="3456597"/>
                </a:lnTo>
                <a:lnTo>
                  <a:pt x="783374" y="3462693"/>
                </a:lnTo>
                <a:lnTo>
                  <a:pt x="786409" y="3462693"/>
                </a:lnTo>
                <a:lnTo>
                  <a:pt x="789470" y="3465741"/>
                </a:lnTo>
                <a:lnTo>
                  <a:pt x="789470" y="3471837"/>
                </a:lnTo>
                <a:lnTo>
                  <a:pt x="786409" y="3474885"/>
                </a:lnTo>
                <a:lnTo>
                  <a:pt x="786409" y="3477933"/>
                </a:lnTo>
                <a:lnTo>
                  <a:pt x="789470" y="3477933"/>
                </a:lnTo>
                <a:lnTo>
                  <a:pt x="789470" y="3480981"/>
                </a:lnTo>
                <a:lnTo>
                  <a:pt x="786409" y="3484029"/>
                </a:lnTo>
                <a:lnTo>
                  <a:pt x="783374" y="3484029"/>
                </a:lnTo>
                <a:lnTo>
                  <a:pt x="783374" y="3490125"/>
                </a:lnTo>
                <a:lnTo>
                  <a:pt x="777265" y="3490125"/>
                </a:lnTo>
                <a:lnTo>
                  <a:pt x="771182" y="3496221"/>
                </a:lnTo>
                <a:lnTo>
                  <a:pt x="765086" y="3496221"/>
                </a:lnTo>
                <a:lnTo>
                  <a:pt x="765086" y="3487077"/>
                </a:lnTo>
                <a:lnTo>
                  <a:pt x="762038" y="3487077"/>
                </a:lnTo>
                <a:lnTo>
                  <a:pt x="755929" y="3490125"/>
                </a:lnTo>
                <a:lnTo>
                  <a:pt x="755929" y="3496221"/>
                </a:lnTo>
                <a:lnTo>
                  <a:pt x="752894" y="3496221"/>
                </a:lnTo>
                <a:lnTo>
                  <a:pt x="752894" y="3499269"/>
                </a:lnTo>
                <a:lnTo>
                  <a:pt x="749833" y="3502329"/>
                </a:lnTo>
                <a:lnTo>
                  <a:pt x="746785" y="3505365"/>
                </a:lnTo>
                <a:lnTo>
                  <a:pt x="743737" y="3508425"/>
                </a:lnTo>
                <a:lnTo>
                  <a:pt x="743737" y="3511473"/>
                </a:lnTo>
                <a:lnTo>
                  <a:pt x="746785" y="3511473"/>
                </a:lnTo>
                <a:lnTo>
                  <a:pt x="749833" y="3514521"/>
                </a:lnTo>
                <a:lnTo>
                  <a:pt x="752894" y="3517569"/>
                </a:lnTo>
                <a:lnTo>
                  <a:pt x="749833" y="3520617"/>
                </a:lnTo>
                <a:lnTo>
                  <a:pt x="749833" y="3526713"/>
                </a:lnTo>
                <a:lnTo>
                  <a:pt x="755929" y="3526713"/>
                </a:lnTo>
                <a:lnTo>
                  <a:pt x="755929" y="3529761"/>
                </a:lnTo>
                <a:lnTo>
                  <a:pt x="758977" y="3529761"/>
                </a:lnTo>
                <a:lnTo>
                  <a:pt x="752894" y="3535857"/>
                </a:lnTo>
                <a:lnTo>
                  <a:pt x="737641" y="3535857"/>
                </a:lnTo>
                <a:lnTo>
                  <a:pt x="734593" y="3538905"/>
                </a:lnTo>
                <a:lnTo>
                  <a:pt x="731545" y="3538905"/>
                </a:lnTo>
                <a:lnTo>
                  <a:pt x="731545" y="3541953"/>
                </a:lnTo>
                <a:lnTo>
                  <a:pt x="728497" y="3541953"/>
                </a:lnTo>
                <a:lnTo>
                  <a:pt x="728497" y="3545001"/>
                </a:lnTo>
                <a:lnTo>
                  <a:pt x="722401" y="3551097"/>
                </a:lnTo>
                <a:lnTo>
                  <a:pt x="722401" y="3560241"/>
                </a:lnTo>
                <a:lnTo>
                  <a:pt x="725449" y="3563289"/>
                </a:lnTo>
                <a:lnTo>
                  <a:pt x="725449" y="3569385"/>
                </a:lnTo>
                <a:lnTo>
                  <a:pt x="728497" y="3569385"/>
                </a:lnTo>
                <a:lnTo>
                  <a:pt x="728497" y="3572433"/>
                </a:lnTo>
                <a:lnTo>
                  <a:pt x="731545" y="3569385"/>
                </a:lnTo>
                <a:lnTo>
                  <a:pt x="734593" y="3569385"/>
                </a:lnTo>
                <a:lnTo>
                  <a:pt x="734593" y="3572433"/>
                </a:lnTo>
                <a:lnTo>
                  <a:pt x="737641" y="3572433"/>
                </a:lnTo>
                <a:lnTo>
                  <a:pt x="734593" y="3575481"/>
                </a:lnTo>
                <a:lnTo>
                  <a:pt x="734593" y="3581577"/>
                </a:lnTo>
                <a:lnTo>
                  <a:pt x="737641" y="3581577"/>
                </a:lnTo>
                <a:lnTo>
                  <a:pt x="737641" y="3578529"/>
                </a:lnTo>
                <a:lnTo>
                  <a:pt x="743737" y="3578529"/>
                </a:lnTo>
                <a:lnTo>
                  <a:pt x="743737" y="3584625"/>
                </a:lnTo>
                <a:lnTo>
                  <a:pt x="737641" y="3590721"/>
                </a:lnTo>
                <a:lnTo>
                  <a:pt x="737641" y="3596817"/>
                </a:lnTo>
                <a:lnTo>
                  <a:pt x="740689" y="3602913"/>
                </a:lnTo>
                <a:lnTo>
                  <a:pt x="743737" y="3602913"/>
                </a:lnTo>
                <a:lnTo>
                  <a:pt x="743737" y="3605961"/>
                </a:lnTo>
                <a:lnTo>
                  <a:pt x="740689" y="3612057"/>
                </a:lnTo>
                <a:lnTo>
                  <a:pt x="737641" y="3615105"/>
                </a:lnTo>
                <a:lnTo>
                  <a:pt x="734593" y="3615105"/>
                </a:lnTo>
                <a:lnTo>
                  <a:pt x="734593" y="3618153"/>
                </a:lnTo>
                <a:lnTo>
                  <a:pt x="728497" y="3618153"/>
                </a:lnTo>
                <a:lnTo>
                  <a:pt x="728497" y="3621201"/>
                </a:lnTo>
                <a:lnTo>
                  <a:pt x="731545" y="3624249"/>
                </a:lnTo>
                <a:lnTo>
                  <a:pt x="737641" y="3624249"/>
                </a:lnTo>
                <a:lnTo>
                  <a:pt x="740689" y="3627297"/>
                </a:lnTo>
                <a:lnTo>
                  <a:pt x="743737" y="3627297"/>
                </a:lnTo>
                <a:lnTo>
                  <a:pt x="746785" y="3630345"/>
                </a:lnTo>
                <a:lnTo>
                  <a:pt x="749833" y="3633393"/>
                </a:lnTo>
                <a:lnTo>
                  <a:pt x="749833" y="3639489"/>
                </a:lnTo>
                <a:lnTo>
                  <a:pt x="746785" y="3642537"/>
                </a:lnTo>
                <a:lnTo>
                  <a:pt x="746785" y="3645585"/>
                </a:lnTo>
                <a:lnTo>
                  <a:pt x="743737" y="3645585"/>
                </a:lnTo>
                <a:lnTo>
                  <a:pt x="743737" y="3648633"/>
                </a:lnTo>
                <a:lnTo>
                  <a:pt x="746785" y="3648633"/>
                </a:lnTo>
                <a:lnTo>
                  <a:pt x="749833" y="3651681"/>
                </a:lnTo>
                <a:lnTo>
                  <a:pt x="746785" y="3654729"/>
                </a:lnTo>
                <a:lnTo>
                  <a:pt x="746785" y="3657777"/>
                </a:lnTo>
                <a:lnTo>
                  <a:pt x="740689" y="3657777"/>
                </a:lnTo>
                <a:lnTo>
                  <a:pt x="740689" y="3660825"/>
                </a:lnTo>
                <a:lnTo>
                  <a:pt x="737641" y="3660825"/>
                </a:lnTo>
                <a:lnTo>
                  <a:pt x="734593" y="3663873"/>
                </a:lnTo>
                <a:lnTo>
                  <a:pt x="734593" y="3669969"/>
                </a:lnTo>
                <a:lnTo>
                  <a:pt x="737641" y="3673017"/>
                </a:lnTo>
                <a:lnTo>
                  <a:pt x="737641" y="3682161"/>
                </a:lnTo>
                <a:lnTo>
                  <a:pt x="734593" y="3682161"/>
                </a:lnTo>
                <a:lnTo>
                  <a:pt x="734593" y="3685209"/>
                </a:lnTo>
                <a:lnTo>
                  <a:pt x="728497" y="3685209"/>
                </a:lnTo>
                <a:lnTo>
                  <a:pt x="728497" y="3688257"/>
                </a:lnTo>
                <a:lnTo>
                  <a:pt x="725449" y="3688257"/>
                </a:lnTo>
                <a:lnTo>
                  <a:pt x="720369" y="3688257"/>
                </a:lnTo>
                <a:lnTo>
                  <a:pt x="715289" y="3688257"/>
                </a:lnTo>
                <a:lnTo>
                  <a:pt x="710209" y="3688257"/>
                </a:lnTo>
                <a:lnTo>
                  <a:pt x="707161" y="3688257"/>
                </a:lnTo>
                <a:lnTo>
                  <a:pt x="707161" y="3703497"/>
                </a:lnTo>
                <a:lnTo>
                  <a:pt x="710209" y="3706545"/>
                </a:lnTo>
                <a:lnTo>
                  <a:pt x="710209" y="3709593"/>
                </a:lnTo>
                <a:lnTo>
                  <a:pt x="707161" y="3712641"/>
                </a:lnTo>
                <a:lnTo>
                  <a:pt x="698017" y="3712641"/>
                </a:lnTo>
                <a:lnTo>
                  <a:pt x="701065" y="3715689"/>
                </a:lnTo>
                <a:lnTo>
                  <a:pt x="701065" y="3718737"/>
                </a:lnTo>
                <a:lnTo>
                  <a:pt x="707161" y="3724833"/>
                </a:lnTo>
                <a:lnTo>
                  <a:pt x="707161" y="3727881"/>
                </a:lnTo>
                <a:lnTo>
                  <a:pt x="698017" y="3727881"/>
                </a:lnTo>
                <a:lnTo>
                  <a:pt x="694969" y="3730929"/>
                </a:lnTo>
                <a:lnTo>
                  <a:pt x="694969" y="3733977"/>
                </a:lnTo>
                <a:lnTo>
                  <a:pt x="691921" y="3737025"/>
                </a:lnTo>
                <a:lnTo>
                  <a:pt x="694969" y="3743121"/>
                </a:lnTo>
                <a:lnTo>
                  <a:pt x="694969" y="3749217"/>
                </a:lnTo>
                <a:lnTo>
                  <a:pt x="691921" y="3752265"/>
                </a:lnTo>
                <a:lnTo>
                  <a:pt x="685825" y="3752265"/>
                </a:lnTo>
                <a:lnTo>
                  <a:pt x="682777" y="3755313"/>
                </a:lnTo>
                <a:lnTo>
                  <a:pt x="679729" y="3755313"/>
                </a:lnTo>
                <a:lnTo>
                  <a:pt x="679729" y="3758374"/>
                </a:lnTo>
                <a:lnTo>
                  <a:pt x="676681" y="3758374"/>
                </a:lnTo>
                <a:lnTo>
                  <a:pt x="676681" y="3749217"/>
                </a:lnTo>
                <a:lnTo>
                  <a:pt x="673633" y="3749217"/>
                </a:lnTo>
                <a:lnTo>
                  <a:pt x="673633" y="3761422"/>
                </a:lnTo>
                <a:lnTo>
                  <a:pt x="667537" y="3761422"/>
                </a:lnTo>
                <a:lnTo>
                  <a:pt x="667537" y="3755313"/>
                </a:lnTo>
                <a:lnTo>
                  <a:pt x="664489" y="3755313"/>
                </a:lnTo>
                <a:lnTo>
                  <a:pt x="664489" y="3758374"/>
                </a:lnTo>
                <a:lnTo>
                  <a:pt x="661441" y="3758374"/>
                </a:lnTo>
                <a:lnTo>
                  <a:pt x="661441" y="3764470"/>
                </a:lnTo>
                <a:lnTo>
                  <a:pt x="664489" y="3764470"/>
                </a:lnTo>
                <a:lnTo>
                  <a:pt x="664489" y="3767518"/>
                </a:lnTo>
                <a:lnTo>
                  <a:pt x="667537" y="3770566"/>
                </a:lnTo>
                <a:lnTo>
                  <a:pt x="667537" y="3773614"/>
                </a:lnTo>
                <a:lnTo>
                  <a:pt x="670585" y="3773614"/>
                </a:lnTo>
                <a:lnTo>
                  <a:pt x="670585" y="3782758"/>
                </a:lnTo>
                <a:lnTo>
                  <a:pt x="667537" y="3782758"/>
                </a:lnTo>
                <a:lnTo>
                  <a:pt x="657213" y="3783605"/>
                </a:lnTo>
                <a:lnTo>
                  <a:pt x="655856" y="3789151"/>
                </a:lnTo>
                <a:lnTo>
                  <a:pt x="664489" y="3794950"/>
                </a:lnTo>
                <a:lnTo>
                  <a:pt x="664489" y="3797998"/>
                </a:lnTo>
                <a:lnTo>
                  <a:pt x="667537" y="3801046"/>
                </a:lnTo>
                <a:lnTo>
                  <a:pt x="667537" y="3804094"/>
                </a:lnTo>
                <a:lnTo>
                  <a:pt x="670585" y="3804094"/>
                </a:lnTo>
                <a:lnTo>
                  <a:pt x="670585" y="3807142"/>
                </a:lnTo>
                <a:lnTo>
                  <a:pt x="658393" y="3807142"/>
                </a:lnTo>
                <a:lnTo>
                  <a:pt x="658393" y="3810190"/>
                </a:lnTo>
                <a:lnTo>
                  <a:pt x="670585" y="3810190"/>
                </a:lnTo>
                <a:lnTo>
                  <a:pt x="667537" y="3810190"/>
                </a:lnTo>
                <a:lnTo>
                  <a:pt x="670585" y="3813238"/>
                </a:lnTo>
                <a:lnTo>
                  <a:pt x="670585" y="3816286"/>
                </a:lnTo>
                <a:lnTo>
                  <a:pt x="667537" y="3816286"/>
                </a:lnTo>
                <a:lnTo>
                  <a:pt x="667537" y="3819334"/>
                </a:lnTo>
                <a:lnTo>
                  <a:pt x="664489" y="3819334"/>
                </a:lnTo>
                <a:lnTo>
                  <a:pt x="664489" y="3816286"/>
                </a:lnTo>
                <a:lnTo>
                  <a:pt x="664489" y="3819334"/>
                </a:lnTo>
                <a:lnTo>
                  <a:pt x="667537" y="3819334"/>
                </a:lnTo>
                <a:lnTo>
                  <a:pt x="667537" y="3822382"/>
                </a:lnTo>
                <a:lnTo>
                  <a:pt x="670585" y="3822382"/>
                </a:lnTo>
                <a:lnTo>
                  <a:pt x="670585" y="3825430"/>
                </a:lnTo>
                <a:lnTo>
                  <a:pt x="676681" y="3825430"/>
                </a:lnTo>
                <a:lnTo>
                  <a:pt x="673633" y="3828478"/>
                </a:lnTo>
                <a:lnTo>
                  <a:pt x="670585" y="3828478"/>
                </a:lnTo>
                <a:lnTo>
                  <a:pt x="670585" y="3831526"/>
                </a:lnTo>
                <a:lnTo>
                  <a:pt x="670585" y="3825430"/>
                </a:lnTo>
                <a:lnTo>
                  <a:pt x="664489" y="3825430"/>
                </a:lnTo>
                <a:lnTo>
                  <a:pt x="664489" y="3828478"/>
                </a:lnTo>
                <a:lnTo>
                  <a:pt x="664489" y="3822382"/>
                </a:lnTo>
                <a:lnTo>
                  <a:pt x="661441" y="3822382"/>
                </a:lnTo>
                <a:lnTo>
                  <a:pt x="661441" y="3825430"/>
                </a:lnTo>
                <a:lnTo>
                  <a:pt x="658393" y="3825430"/>
                </a:lnTo>
                <a:lnTo>
                  <a:pt x="658393" y="3834574"/>
                </a:lnTo>
                <a:lnTo>
                  <a:pt x="655345" y="3837622"/>
                </a:lnTo>
                <a:lnTo>
                  <a:pt x="655345" y="3843718"/>
                </a:lnTo>
                <a:lnTo>
                  <a:pt x="652297" y="3846766"/>
                </a:lnTo>
                <a:lnTo>
                  <a:pt x="652297" y="3849814"/>
                </a:lnTo>
                <a:lnTo>
                  <a:pt x="649249" y="3852862"/>
                </a:lnTo>
                <a:lnTo>
                  <a:pt x="646201" y="3852862"/>
                </a:lnTo>
                <a:lnTo>
                  <a:pt x="646201" y="3855910"/>
                </a:lnTo>
                <a:lnTo>
                  <a:pt x="649249" y="3855910"/>
                </a:lnTo>
                <a:lnTo>
                  <a:pt x="649249" y="3858958"/>
                </a:lnTo>
                <a:lnTo>
                  <a:pt x="652297" y="3858958"/>
                </a:lnTo>
                <a:lnTo>
                  <a:pt x="652297" y="3865054"/>
                </a:lnTo>
                <a:lnTo>
                  <a:pt x="643153" y="3874198"/>
                </a:lnTo>
                <a:lnTo>
                  <a:pt x="643153" y="3880294"/>
                </a:lnTo>
                <a:lnTo>
                  <a:pt x="640105" y="3886390"/>
                </a:lnTo>
                <a:lnTo>
                  <a:pt x="634009" y="3892486"/>
                </a:lnTo>
                <a:lnTo>
                  <a:pt x="630961" y="3892486"/>
                </a:lnTo>
                <a:lnTo>
                  <a:pt x="630961" y="3895534"/>
                </a:lnTo>
                <a:lnTo>
                  <a:pt x="627913" y="3898582"/>
                </a:lnTo>
                <a:lnTo>
                  <a:pt x="615721" y="3898582"/>
                </a:lnTo>
                <a:lnTo>
                  <a:pt x="615721" y="3904678"/>
                </a:lnTo>
                <a:lnTo>
                  <a:pt x="609625" y="3904678"/>
                </a:lnTo>
                <a:lnTo>
                  <a:pt x="606577" y="3901630"/>
                </a:lnTo>
                <a:lnTo>
                  <a:pt x="603529" y="3901630"/>
                </a:lnTo>
                <a:lnTo>
                  <a:pt x="603529" y="3904678"/>
                </a:lnTo>
                <a:lnTo>
                  <a:pt x="600481" y="3907726"/>
                </a:lnTo>
                <a:lnTo>
                  <a:pt x="600481" y="3913822"/>
                </a:lnTo>
                <a:lnTo>
                  <a:pt x="597433" y="3916870"/>
                </a:lnTo>
                <a:lnTo>
                  <a:pt x="588289" y="3916870"/>
                </a:lnTo>
                <a:lnTo>
                  <a:pt x="582193" y="3922966"/>
                </a:lnTo>
                <a:lnTo>
                  <a:pt x="582193" y="3929062"/>
                </a:lnTo>
                <a:lnTo>
                  <a:pt x="579145" y="3932110"/>
                </a:lnTo>
                <a:lnTo>
                  <a:pt x="576097" y="3932110"/>
                </a:lnTo>
                <a:lnTo>
                  <a:pt x="576097" y="3941254"/>
                </a:lnTo>
                <a:lnTo>
                  <a:pt x="573049" y="3941254"/>
                </a:lnTo>
                <a:lnTo>
                  <a:pt x="573049" y="3944302"/>
                </a:lnTo>
                <a:lnTo>
                  <a:pt x="570001" y="3944302"/>
                </a:lnTo>
                <a:lnTo>
                  <a:pt x="566953" y="3947350"/>
                </a:lnTo>
                <a:lnTo>
                  <a:pt x="563905" y="3947350"/>
                </a:lnTo>
                <a:lnTo>
                  <a:pt x="563905" y="3953446"/>
                </a:lnTo>
                <a:lnTo>
                  <a:pt x="566953" y="3956494"/>
                </a:lnTo>
                <a:lnTo>
                  <a:pt x="566953" y="3962590"/>
                </a:lnTo>
                <a:lnTo>
                  <a:pt x="563905" y="3962590"/>
                </a:lnTo>
                <a:lnTo>
                  <a:pt x="563905" y="3968686"/>
                </a:lnTo>
                <a:lnTo>
                  <a:pt x="560857" y="3971734"/>
                </a:lnTo>
                <a:lnTo>
                  <a:pt x="560857" y="3974782"/>
                </a:lnTo>
                <a:lnTo>
                  <a:pt x="563905" y="3983926"/>
                </a:lnTo>
                <a:lnTo>
                  <a:pt x="566953" y="3983926"/>
                </a:lnTo>
                <a:lnTo>
                  <a:pt x="557809" y="3993070"/>
                </a:lnTo>
                <a:lnTo>
                  <a:pt x="557809" y="3996118"/>
                </a:lnTo>
                <a:lnTo>
                  <a:pt x="554761" y="3996118"/>
                </a:lnTo>
                <a:lnTo>
                  <a:pt x="554761" y="3999166"/>
                </a:lnTo>
                <a:lnTo>
                  <a:pt x="557809" y="3999166"/>
                </a:lnTo>
                <a:lnTo>
                  <a:pt x="557809" y="4002214"/>
                </a:lnTo>
                <a:lnTo>
                  <a:pt x="563905" y="4002214"/>
                </a:lnTo>
                <a:lnTo>
                  <a:pt x="563905" y="4011358"/>
                </a:lnTo>
                <a:lnTo>
                  <a:pt x="566953" y="4011358"/>
                </a:lnTo>
                <a:lnTo>
                  <a:pt x="566953" y="4017467"/>
                </a:lnTo>
                <a:lnTo>
                  <a:pt x="570001" y="4017467"/>
                </a:lnTo>
                <a:lnTo>
                  <a:pt x="570001" y="4026611"/>
                </a:lnTo>
                <a:lnTo>
                  <a:pt x="563905" y="4026611"/>
                </a:lnTo>
                <a:lnTo>
                  <a:pt x="560857" y="4029659"/>
                </a:lnTo>
                <a:lnTo>
                  <a:pt x="560857" y="4038803"/>
                </a:lnTo>
                <a:lnTo>
                  <a:pt x="557809" y="4038803"/>
                </a:lnTo>
                <a:lnTo>
                  <a:pt x="551713" y="4041851"/>
                </a:lnTo>
                <a:lnTo>
                  <a:pt x="551713" y="4038803"/>
                </a:lnTo>
                <a:lnTo>
                  <a:pt x="548665" y="4038803"/>
                </a:lnTo>
                <a:lnTo>
                  <a:pt x="551713" y="4038803"/>
                </a:lnTo>
                <a:lnTo>
                  <a:pt x="551713" y="4035755"/>
                </a:lnTo>
                <a:lnTo>
                  <a:pt x="554761" y="4035755"/>
                </a:lnTo>
                <a:lnTo>
                  <a:pt x="554761" y="4029659"/>
                </a:lnTo>
                <a:lnTo>
                  <a:pt x="551713" y="4026611"/>
                </a:lnTo>
                <a:lnTo>
                  <a:pt x="542569" y="4026611"/>
                </a:lnTo>
                <a:lnTo>
                  <a:pt x="542569" y="4029659"/>
                </a:lnTo>
                <a:lnTo>
                  <a:pt x="539521" y="4029659"/>
                </a:lnTo>
                <a:lnTo>
                  <a:pt x="533425" y="4035755"/>
                </a:lnTo>
                <a:lnTo>
                  <a:pt x="521233" y="4035755"/>
                </a:lnTo>
                <a:lnTo>
                  <a:pt x="521233" y="4038803"/>
                </a:lnTo>
                <a:lnTo>
                  <a:pt x="518185" y="4047947"/>
                </a:lnTo>
                <a:lnTo>
                  <a:pt x="518185" y="4050995"/>
                </a:lnTo>
                <a:lnTo>
                  <a:pt x="512089" y="4050995"/>
                </a:lnTo>
                <a:lnTo>
                  <a:pt x="509041" y="4047947"/>
                </a:lnTo>
                <a:lnTo>
                  <a:pt x="499897" y="4057091"/>
                </a:lnTo>
                <a:lnTo>
                  <a:pt x="499897" y="4060139"/>
                </a:lnTo>
                <a:lnTo>
                  <a:pt x="502945" y="4066235"/>
                </a:lnTo>
                <a:lnTo>
                  <a:pt x="499897" y="4069283"/>
                </a:lnTo>
                <a:lnTo>
                  <a:pt x="499897" y="4072331"/>
                </a:lnTo>
                <a:lnTo>
                  <a:pt x="502945" y="4075379"/>
                </a:lnTo>
                <a:lnTo>
                  <a:pt x="502945" y="4078427"/>
                </a:lnTo>
                <a:lnTo>
                  <a:pt x="505993" y="4078427"/>
                </a:lnTo>
                <a:lnTo>
                  <a:pt x="505993" y="4084523"/>
                </a:lnTo>
                <a:lnTo>
                  <a:pt x="502945" y="4084523"/>
                </a:lnTo>
                <a:lnTo>
                  <a:pt x="502945" y="4087571"/>
                </a:lnTo>
                <a:lnTo>
                  <a:pt x="499897" y="4087571"/>
                </a:lnTo>
                <a:lnTo>
                  <a:pt x="496849" y="4090619"/>
                </a:lnTo>
                <a:lnTo>
                  <a:pt x="493801" y="4090619"/>
                </a:lnTo>
                <a:lnTo>
                  <a:pt x="493801" y="4096715"/>
                </a:lnTo>
                <a:lnTo>
                  <a:pt x="496849" y="4099763"/>
                </a:lnTo>
                <a:lnTo>
                  <a:pt x="496849" y="4105859"/>
                </a:lnTo>
                <a:lnTo>
                  <a:pt x="493801" y="4108907"/>
                </a:lnTo>
                <a:lnTo>
                  <a:pt x="490753" y="4108907"/>
                </a:lnTo>
                <a:lnTo>
                  <a:pt x="490753" y="4111955"/>
                </a:lnTo>
                <a:lnTo>
                  <a:pt x="481609" y="4111955"/>
                </a:lnTo>
                <a:lnTo>
                  <a:pt x="481609" y="4118051"/>
                </a:lnTo>
                <a:lnTo>
                  <a:pt x="490753" y="4118051"/>
                </a:lnTo>
                <a:lnTo>
                  <a:pt x="493801" y="4121099"/>
                </a:lnTo>
                <a:lnTo>
                  <a:pt x="490753" y="4124147"/>
                </a:lnTo>
                <a:lnTo>
                  <a:pt x="490753" y="4130243"/>
                </a:lnTo>
                <a:lnTo>
                  <a:pt x="493801" y="4130243"/>
                </a:lnTo>
                <a:lnTo>
                  <a:pt x="493801" y="4133291"/>
                </a:lnTo>
                <a:lnTo>
                  <a:pt x="496849" y="4136339"/>
                </a:lnTo>
                <a:lnTo>
                  <a:pt x="499897" y="4136339"/>
                </a:lnTo>
                <a:lnTo>
                  <a:pt x="499897" y="4139387"/>
                </a:lnTo>
                <a:lnTo>
                  <a:pt x="509041" y="4139387"/>
                </a:lnTo>
                <a:lnTo>
                  <a:pt x="509041" y="4142435"/>
                </a:lnTo>
                <a:lnTo>
                  <a:pt x="512089" y="4142435"/>
                </a:lnTo>
                <a:lnTo>
                  <a:pt x="512089" y="4145483"/>
                </a:lnTo>
                <a:lnTo>
                  <a:pt x="515137" y="4148531"/>
                </a:lnTo>
                <a:lnTo>
                  <a:pt x="521233" y="4148531"/>
                </a:lnTo>
                <a:lnTo>
                  <a:pt x="524281" y="4145483"/>
                </a:lnTo>
                <a:lnTo>
                  <a:pt x="527329" y="4145483"/>
                </a:lnTo>
                <a:lnTo>
                  <a:pt x="524281" y="4148531"/>
                </a:lnTo>
                <a:lnTo>
                  <a:pt x="524281" y="4157675"/>
                </a:lnTo>
                <a:lnTo>
                  <a:pt x="521233" y="4157675"/>
                </a:lnTo>
                <a:lnTo>
                  <a:pt x="521233" y="4160723"/>
                </a:lnTo>
                <a:lnTo>
                  <a:pt x="527329" y="4160723"/>
                </a:lnTo>
                <a:lnTo>
                  <a:pt x="527329" y="4163771"/>
                </a:lnTo>
                <a:lnTo>
                  <a:pt x="530377" y="4163771"/>
                </a:lnTo>
                <a:lnTo>
                  <a:pt x="527329" y="4166819"/>
                </a:lnTo>
                <a:lnTo>
                  <a:pt x="527329" y="4169867"/>
                </a:lnTo>
                <a:lnTo>
                  <a:pt x="524281" y="4169867"/>
                </a:lnTo>
                <a:lnTo>
                  <a:pt x="518185" y="4175963"/>
                </a:lnTo>
                <a:lnTo>
                  <a:pt x="518185" y="4179011"/>
                </a:lnTo>
                <a:lnTo>
                  <a:pt x="521233" y="4179011"/>
                </a:lnTo>
                <a:lnTo>
                  <a:pt x="524281" y="4175963"/>
                </a:lnTo>
                <a:lnTo>
                  <a:pt x="524281" y="4182059"/>
                </a:lnTo>
                <a:lnTo>
                  <a:pt x="518185" y="4182059"/>
                </a:lnTo>
                <a:lnTo>
                  <a:pt x="515137" y="4185107"/>
                </a:lnTo>
                <a:lnTo>
                  <a:pt x="515137" y="4191203"/>
                </a:lnTo>
                <a:lnTo>
                  <a:pt x="518185" y="4194251"/>
                </a:lnTo>
                <a:lnTo>
                  <a:pt x="518185" y="4197299"/>
                </a:lnTo>
                <a:lnTo>
                  <a:pt x="524281" y="4203395"/>
                </a:lnTo>
                <a:lnTo>
                  <a:pt x="524281" y="4206443"/>
                </a:lnTo>
                <a:lnTo>
                  <a:pt x="521233" y="4209491"/>
                </a:lnTo>
                <a:lnTo>
                  <a:pt x="518185" y="4203395"/>
                </a:lnTo>
                <a:lnTo>
                  <a:pt x="515137" y="4203395"/>
                </a:lnTo>
                <a:lnTo>
                  <a:pt x="512089" y="4206443"/>
                </a:lnTo>
                <a:lnTo>
                  <a:pt x="515137" y="4209491"/>
                </a:lnTo>
                <a:lnTo>
                  <a:pt x="515137" y="4212539"/>
                </a:lnTo>
                <a:lnTo>
                  <a:pt x="524281" y="4221683"/>
                </a:lnTo>
                <a:lnTo>
                  <a:pt x="521233" y="4221683"/>
                </a:lnTo>
                <a:lnTo>
                  <a:pt x="521233" y="4230827"/>
                </a:lnTo>
                <a:lnTo>
                  <a:pt x="527329" y="4230827"/>
                </a:lnTo>
                <a:lnTo>
                  <a:pt x="527329" y="4236923"/>
                </a:lnTo>
                <a:lnTo>
                  <a:pt x="530377" y="4236923"/>
                </a:lnTo>
                <a:lnTo>
                  <a:pt x="533425" y="4239971"/>
                </a:lnTo>
                <a:lnTo>
                  <a:pt x="533425" y="4243019"/>
                </a:lnTo>
                <a:lnTo>
                  <a:pt x="536473" y="4246067"/>
                </a:lnTo>
                <a:lnTo>
                  <a:pt x="539521" y="4246067"/>
                </a:lnTo>
                <a:lnTo>
                  <a:pt x="536473" y="4246067"/>
                </a:lnTo>
                <a:lnTo>
                  <a:pt x="536473" y="4249115"/>
                </a:lnTo>
                <a:lnTo>
                  <a:pt x="527329" y="4249115"/>
                </a:lnTo>
                <a:lnTo>
                  <a:pt x="527329" y="4252163"/>
                </a:lnTo>
                <a:lnTo>
                  <a:pt x="530377" y="4255211"/>
                </a:lnTo>
                <a:lnTo>
                  <a:pt x="533425" y="4258259"/>
                </a:lnTo>
                <a:lnTo>
                  <a:pt x="533425" y="4264355"/>
                </a:lnTo>
                <a:lnTo>
                  <a:pt x="527329" y="4264355"/>
                </a:lnTo>
                <a:lnTo>
                  <a:pt x="527329" y="4270463"/>
                </a:lnTo>
                <a:lnTo>
                  <a:pt x="533425" y="4270463"/>
                </a:lnTo>
                <a:lnTo>
                  <a:pt x="536473" y="4267403"/>
                </a:lnTo>
                <a:lnTo>
                  <a:pt x="539521" y="4267403"/>
                </a:lnTo>
                <a:lnTo>
                  <a:pt x="539521" y="4279607"/>
                </a:lnTo>
                <a:lnTo>
                  <a:pt x="536473" y="4279607"/>
                </a:lnTo>
                <a:lnTo>
                  <a:pt x="536473" y="4282655"/>
                </a:lnTo>
                <a:lnTo>
                  <a:pt x="533425" y="4282655"/>
                </a:lnTo>
                <a:lnTo>
                  <a:pt x="533425" y="4285703"/>
                </a:lnTo>
                <a:lnTo>
                  <a:pt x="530377" y="4285703"/>
                </a:lnTo>
                <a:lnTo>
                  <a:pt x="530377" y="4288751"/>
                </a:lnTo>
                <a:lnTo>
                  <a:pt x="533425" y="4291799"/>
                </a:lnTo>
                <a:lnTo>
                  <a:pt x="533425" y="4294847"/>
                </a:lnTo>
                <a:lnTo>
                  <a:pt x="527329" y="4294847"/>
                </a:lnTo>
                <a:lnTo>
                  <a:pt x="521233" y="4288751"/>
                </a:lnTo>
                <a:lnTo>
                  <a:pt x="518185" y="4288751"/>
                </a:lnTo>
                <a:lnTo>
                  <a:pt x="518185" y="4291799"/>
                </a:lnTo>
                <a:lnTo>
                  <a:pt x="515137" y="4294847"/>
                </a:lnTo>
                <a:lnTo>
                  <a:pt x="512089" y="4294847"/>
                </a:lnTo>
                <a:lnTo>
                  <a:pt x="512089" y="4303991"/>
                </a:lnTo>
                <a:lnTo>
                  <a:pt x="509041" y="4303991"/>
                </a:lnTo>
                <a:lnTo>
                  <a:pt x="509041" y="4297895"/>
                </a:lnTo>
                <a:lnTo>
                  <a:pt x="505993" y="4297895"/>
                </a:lnTo>
                <a:lnTo>
                  <a:pt x="505993" y="4291799"/>
                </a:lnTo>
                <a:lnTo>
                  <a:pt x="502945" y="4288751"/>
                </a:lnTo>
                <a:lnTo>
                  <a:pt x="499897" y="4288751"/>
                </a:lnTo>
                <a:lnTo>
                  <a:pt x="499897" y="4294847"/>
                </a:lnTo>
                <a:lnTo>
                  <a:pt x="496849" y="4294847"/>
                </a:lnTo>
                <a:lnTo>
                  <a:pt x="496849" y="4303991"/>
                </a:lnTo>
                <a:lnTo>
                  <a:pt x="499897" y="4303991"/>
                </a:lnTo>
                <a:lnTo>
                  <a:pt x="502945" y="4307039"/>
                </a:lnTo>
                <a:lnTo>
                  <a:pt x="505993" y="4307039"/>
                </a:lnTo>
                <a:lnTo>
                  <a:pt x="505993" y="4310087"/>
                </a:lnTo>
                <a:lnTo>
                  <a:pt x="496849" y="4310087"/>
                </a:lnTo>
                <a:lnTo>
                  <a:pt x="496849" y="4319231"/>
                </a:lnTo>
                <a:lnTo>
                  <a:pt x="490753" y="4319231"/>
                </a:lnTo>
                <a:lnTo>
                  <a:pt x="490753" y="4316183"/>
                </a:lnTo>
                <a:lnTo>
                  <a:pt x="487705" y="4316183"/>
                </a:lnTo>
                <a:lnTo>
                  <a:pt x="487705" y="4328375"/>
                </a:lnTo>
                <a:lnTo>
                  <a:pt x="484657" y="4331423"/>
                </a:lnTo>
                <a:lnTo>
                  <a:pt x="484657" y="4334471"/>
                </a:lnTo>
                <a:lnTo>
                  <a:pt x="478561" y="4334471"/>
                </a:lnTo>
                <a:lnTo>
                  <a:pt x="478561" y="4337519"/>
                </a:lnTo>
                <a:lnTo>
                  <a:pt x="475513" y="4340567"/>
                </a:lnTo>
                <a:lnTo>
                  <a:pt x="475513" y="4343615"/>
                </a:lnTo>
                <a:lnTo>
                  <a:pt x="472465" y="4343615"/>
                </a:lnTo>
                <a:lnTo>
                  <a:pt x="472465" y="4346663"/>
                </a:lnTo>
                <a:lnTo>
                  <a:pt x="463321" y="4346663"/>
                </a:lnTo>
                <a:lnTo>
                  <a:pt x="463321" y="4352759"/>
                </a:lnTo>
                <a:lnTo>
                  <a:pt x="460273" y="4352759"/>
                </a:lnTo>
                <a:lnTo>
                  <a:pt x="460273" y="4355807"/>
                </a:lnTo>
                <a:lnTo>
                  <a:pt x="454177" y="4355807"/>
                </a:lnTo>
                <a:lnTo>
                  <a:pt x="454177" y="4364951"/>
                </a:lnTo>
                <a:lnTo>
                  <a:pt x="457225" y="4364951"/>
                </a:lnTo>
                <a:lnTo>
                  <a:pt x="457225" y="4367999"/>
                </a:lnTo>
                <a:lnTo>
                  <a:pt x="451129" y="4367999"/>
                </a:lnTo>
                <a:lnTo>
                  <a:pt x="457225" y="4371047"/>
                </a:lnTo>
                <a:lnTo>
                  <a:pt x="457225" y="4398479"/>
                </a:lnTo>
                <a:lnTo>
                  <a:pt x="457225" y="4395431"/>
                </a:lnTo>
                <a:lnTo>
                  <a:pt x="454177" y="4395431"/>
                </a:lnTo>
                <a:lnTo>
                  <a:pt x="454177" y="4392383"/>
                </a:lnTo>
                <a:lnTo>
                  <a:pt x="451129" y="4392383"/>
                </a:lnTo>
                <a:lnTo>
                  <a:pt x="451129" y="4395431"/>
                </a:lnTo>
                <a:lnTo>
                  <a:pt x="457225" y="4401527"/>
                </a:lnTo>
                <a:lnTo>
                  <a:pt x="460273" y="4401527"/>
                </a:lnTo>
                <a:lnTo>
                  <a:pt x="460273" y="4404575"/>
                </a:lnTo>
                <a:lnTo>
                  <a:pt x="463321" y="4404575"/>
                </a:lnTo>
                <a:lnTo>
                  <a:pt x="463321" y="4407623"/>
                </a:lnTo>
                <a:lnTo>
                  <a:pt x="457225" y="4407623"/>
                </a:lnTo>
                <a:lnTo>
                  <a:pt x="457225" y="4413719"/>
                </a:lnTo>
                <a:lnTo>
                  <a:pt x="454177" y="4413719"/>
                </a:lnTo>
                <a:lnTo>
                  <a:pt x="454177" y="4410671"/>
                </a:lnTo>
                <a:lnTo>
                  <a:pt x="451129" y="4410671"/>
                </a:lnTo>
                <a:lnTo>
                  <a:pt x="451129" y="4404575"/>
                </a:lnTo>
                <a:lnTo>
                  <a:pt x="448081" y="4407623"/>
                </a:lnTo>
                <a:lnTo>
                  <a:pt x="448081" y="4410671"/>
                </a:lnTo>
                <a:lnTo>
                  <a:pt x="454177" y="4416767"/>
                </a:lnTo>
                <a:lnTo>
                  <a:pt x="448081" y="4416767"/>
                </a:lnTo>
                <a:lnTo>
                  <a:pt x="448081" y="4419815"/>
                </a:lnTo>
                <a:lnTo>
                  <a:pt x="451129" y="4419815"/>
                </a:lnTo>
                <a:lnTo>
                  <a:pt x="454177" y="4422863"/>
                </a:lnTo>
                <a:lnTo>
                  <a:pt x="451129" y="4422863"/>
                </a:lnTo>
                <a:lnTo>
                  <a:pt x="451129" y="4425911"/>
                </a:lnTo>
                <a:lnTo>
                  <a:pt x="448081" y="4425911"/>
                </a:lnTo>
                <a:lnTo>
                  <a:pt x="448081" y="4428959"/>
                </a:lnTo>
                <a:lnTo>
                  <a:pt x="445033" y="4428959"/>
                </a:lnTo>
                <a:lnTo>
                  <a:pt x="448081" y="4428959"/>
                </a:lnTo>
                <a:lnTo>
                  <a:pt x="448081" y="4432007"/>
                </a:lnTo>
                <a:lnTo>
                  <a:pt x="451129" y="4435055"/>
                </a:lnTo>
                <a:lnTo>
                  <a:pt x="448081" y="4435055"/>
                </a:lnTo>
                <a:lnTo>
                  <a:pt x="445033" y="4432007"/>
                </a:lnTo>
                <a:lnTo>
                  <a:pt x="441985" y="4432007"/>
                </a:lnTo>
                <a:lnTo>
                  <a:pt x="441985" y="4435055"/>
                </a:lnTo>
                <a:lnTo>
                  <a:pt x="445033" y="4438103"/>
                </a:lnTo>
                <a:lnTo>
                  <a:pt x="445033" y="4441151"/>
                </a:lnTo>
                <a:lnTo>
                  <a:pt x="451129" y="4441151"/>
                </a:lnTo>
                <a:lnTo>
                  <a:pt x="445033" y="4447247"/>
                </a:lnTo>
                <a:lnTo>
                  <a:pt x="445033" y="4450295"/>
                </a:lnTo>
                <a:lnTo>
                  <a:pt x="441985" y="4450295"/>
                </a:lnTo>
                <a:lnTo>
                  <a:pt x="441985" y="4453343"/>
                </a:lnTo>
                <a:lnTo>
                  <a:pt x="445033" y="4456391"/>
                </a:lnTo>
                <a:lnTo>
                  <a:pt x="451129" y="4456391"/>
                </a:lnTo>
                <a:lnTo>
                  <a:pt x="451129" y="4453343"/>
                </a:lnTo>
                <a:lnTo>
                  <a:pt x="454177" y="4450295"/>
                </a:lnTo>
                <a:lnTo>
                  <a:pt x="454177" y="4453343"/>
                </a:lnTo>
                <a:lnTo>
                  <a:pt x="457225" y="4453343"/>
                </a:lnTo>
                <a:lnTo>
                  <a:pt x="457225" y="4459439"/>
                </a:lnTo>
                <a:lnTo>
                  <a:pt x="460273" y="4456391"/>
                </a:lnTo>
                <a:lnTo>
                  <a:pt x="460273" y="4459439"/>
                </a:lnTo>
                <a:lnTo>
                  <a:pt x="454177" y="4459439"/>
                </a:lnTo>
                <a:lnTo>
                  <a:pt x="454177" y="4462487"/>
                </a:lnTo>
                <a:lnTo>
                  <a:pt x="457225" y="4465535"/>
                </a:lnTo>
                <a:lnTo>
                  <a:pt x="460273" y="4465535"/>
                </a:lnTo>
                <a:lnTo>
                  <a:pt x="460273" y="4468583"/>
                </a:lnTo>
                <a:lnTo>
                  <a:pt x="463321" y="4468583"/>
                </a:lnTo>
                <a:lnTo>
                  <a:pt x="463321" y="4471631"/>
                </a:lnTo>
                <a:lnTo>
                  <a:pt x="466369" y="4474679"/>
                </a:lnTo>
                <a:lnTo>
                  <a:pt x="463321" y="4477727"/>
                </a:lnTo>
                <a:lnTo>
                  <a:pt x="469417" y="4477727"/>
                </a:lnTo>
                <a:lnTo>
                  <a:pt x="469417" y="4480775"/>
                </a:lnTo>
                <a:lnTo>
                  <a:pt x="466369" y="4483823"/>
                </a:lnTo>
                <a:lnTo>
                  <a:pt x="466369" y="4486871"/>
                </a:lnTo>
                <a:lnTo>
                  <a:pt x="472465" y="4486871"/>
                </a:lnTo>
                <a:lnTo>
                  <a:pt x="472465" y="4489919"/>
                </a:lnTo>
                <a:lnTo>
                  <a:pt x="475513" y="4489919"/>
                </a:lnTo>
                <a:lnTo>
                  <a:pt x="475513" y="4496015"/>
                </a:lnTo>
                <a:lnTo>
                  <a:pt x="472465" y="4496015"/>
                </a:lnTo>
                <a:lnTo>
                  <a:pt x="472465" y="4502111"/>
                </a:lnTo>
                <a:lnTo>
                  <a:pt x="475513" y="4502111"/>
                </a:lnTo>
                <a:lnTo>
                  <a:pt x="478561" y="4499063"/>
                </a:lnTo>
                <a:lnTo>
                  <a:pt x="481609" y="4502111"/>
                </a:lnTo>
                <a:lnTo>
                  <a:pt x="484657" y="4502111"/>
                </a:lnTo>
                <a:lnTo>
                  <a:pt x="481609" y="4505159"/>
                </a:lnTo>
                <a:lnTo>
                  <a:pt x="484657" y="4505159"/>
                </a:lnTo>
                <a:lnTo>
                  <a:pt x="484657" y="4508207"/>
                </a:lnTo>
                <a:lnTo>
                  <a:pt x="487705" y="4508207"/>
                </a:lnTo>
                <a:lnTo>
                  <a:pt x="487705" y="4505159"/>
                </a:lnTo>
                <a:lnTo>
                  <a:pt x="487705" y="4508207"/>
                </a:lnTo>
                <a:lnTo>
                  <a:pt x="493801" y="4508207"/>
                </a:lnTo>
                <a:lnTo>
                  <a:pt x="493801" y="4511255"/>
                </a:lnTo>
                <a:lnTo>
                  <a:pt x="496849" y="4508207"/>
                </a:lnTo>
                <a:lnTo>
                  <a:pt x="499897" y="4508207"/>
                </a:lnTo>
                <a:lnTo>
                  <a:pt x="499897" y="4514303"/>
                </a:lnTo>
                <a:lnTo>
                  <a:pt x="502945" y="4514303"/>
                </a:lnTo>
                <a:lnTo>
                  <a:pt x="502945" y="4511255"/>
                </a:lnTo>
                <a:lnTo>
                  <a:pt x="509041" y="4511255"/>
                </a:lnTo>
                <a:lnTo>
                  <a:pt x="509041" y="4517351"/>
                </a:lnTo>
                <a:lnTo>
                  <a:pt x="512089" y="4517351"/>
                </a:lnTo>
                <a:lnTo>
                  <a:pt x="512089" y="4511255"/>
                </a:lnTo>
                <a:lnTo>
                  <a:pt x="512089" y="4514303"/>
                </a:lnTo>
                <a:lnTo>
                  <a:pt x="515137" y="4514303"/>
                </a:lnTo>
                <a:lnTo>
                  <a:pt x="515137" y="4517351"/>
                </a:lnTo>
                <a:lnTo>
                  <a:pt x="518185" y="4517351"/>
                </a:lnTo>
                <a:lnTo>
                  <a:pt x="515137" y="4520399"/>
                </a:lnTo>
                <a:lnTo>
                  <a:pt x="515137" y="4523447"/>
                </a:lnTo>
                <a:lnTo>
                  <a:pt x="518185" y="4526508"/>
                </a:lnTo>
                <a:lnTo>
                  <a:pt x="518185" y="4523447"/>
                </a:lnTo>
                <a:lnTo>
                  <a:pt x="521233" y="4523447"/>
                </a:lnTo>
                <a:lnTo>
                  <a:pt x="521233" y="4517351"/>
                </a:lnTo>
                <a:lnTo>
                  <a:pt x="524281" y="4517351"/>
                </a:lnTo>
                <a:lnTo>
                  <a:pt x="527329" y="4520399"/>
                </a:lnTo>
                <a:lnTo>
                  <a:pt x="527329" y="4526508"/>
                </a:lnTo>
                <a:lnTo>
                  <a:pt x="524281" y="4529556"/>
                </a:lnTo>
                <a:lnTo>
                  <a:pt x="521233" y="4529556"/>
                </a:lnTo>
                <a:lnTo>
                  <a:pt x="521233" y="4535652"/>
                </a:lnTo>
                <a:lnTo>
                  <a:pt x="527329" y="4535652"/>
                </a:lnTo>
                <a:lnTo>
                  <a:pt x="527329" y="4541748"/>
                </a:lnTo>
                <a:lnTo>
                  <a:pt x="524281" y="4541748"/>
                </a:lnTo>
                <a:lnTo>
                  <a:pt x="524281" y="4547844"/>
                </a:lnTo>
                <a:lnTo>
                  <a:pt x="518185" y="4547844"/>
                </a:lnTo>
                <a:lnTo>
                  <a:pt x="518185" y="4550892"/>
                </a:lnTo>
                <a:lnTo>
                  <a:pt x="521233" y="4550892"/>
                </a:lnTo>
                <a:lnTo>
                  <a:pt x="521233" y="4556988"/>
                </a:lnTo>
                <a:lnTo>
                  <a:pt x="527329" y="4556988"/>
                </a:lnTo>
                <a:lnTo>
                  <a:pt x="524281" y="4556988"/>
                </a:lnTo>
                <a:lnTo>
                  <a:pt x="524281" y="4560036"/>
                </a:lnTo>
                <a:lnTo>
                  <a:pt x="521233" y="4560036"/>
                </a:lnTo>
                <a:lnTo>
                  <a:pt x="521233" y="4563084"/>
                </a:lnTo>
                <a:lnTo>
                  <a:pt x="524281" y="4563084"/>
                </a:lnTo>
                <a:lnTo>
                  <a:pt x="524281" y="4560036"/>
                </a:lnTo>
                <a:lnTo>
                  <a:pt x="524281" y="4563084"/>
                </a:lnTo>
                <a:lnTo>
                  <a:pt x="521233" y="4563084"/>
                </a:lnTo>
                <a:lnTo>
                  <a:pt x="524281" y="4566132"/>
                </a:lnTo>
                <a:lnTo>
                  <a:pt x="524281" y="4569180"/>
                </a:lnTo>
                <a:lnTo>
                  <a:pt x="530377" y="4569180"/>
                </a:lnTo>
                <a:lnTo>
                  <a:pt x="527329" y="4572228"/>
                </a:lnTo>
                <a:lnTo>
                  <a:pt x="527329" y="4575276"/>
                </a:lnTo>
                <a:lnTo>
                  <a:pt x="524281" y="4575276"/>
                </a:lnTo>
                <a:lnTo>
                  <a:pt x="524281" y="4581372"/>
                </a:lnTo>
                <a:lnTo>
                  <a:pt x="521233" y="4584420"/>
                </a:lnTo>
                <a:lnTo>
                  <a:pt x="521233" y="4587468"/>
                </a:lnTo>
                <a:lnTo>
                  <a:pt x="524281" y="4587468"/>
                </a:lnTo>
                <a:lnTo>
                  <a:pt x="521233" y="4587468"/>
                </a:lnTo>
                <a:lnTo>
                  <a:pt x="521233" y="4590516"/>
                </a:lnTo>
                <a:lnTo>
                  <a:pt x="524281" y="4590516"/>
                </a:lnTo>
                <a:lnTo>
                  <a:pt x="524281" y="4593564"/>
                </a:lnTo>
                <a:lnTo>
                  <a:pt x="518185" y="4593564"/>
                </a:lnTo>
                <a:lnTo>
                  <a:pt x="518185" y="4596612"/>
                </a:lnTo>
                <a:lnTo>
                  <a:pt x="524281" y="4596612"/>
                </a:lnTo>
                <a:lnTo>
                  <a:pt x="527329" y="4599660"/>
                </a:lnTo>
                <a:lnTo>
                  <a:pt x="527329" y="4605756"/>
                </a:lnTo>
                <a:lnTo>
                  <a:pt x="524281" y="4605756"/>
                </a:lnTo>
                <a:lnTo>
                  <a:pt x="521233" y="4602708"/>
                </a:lnTo>
                <a:lnTo>
                  <a:pt x="521233" y="4608804"/>
                </a:lnTo>
                <a:lnTo>
                  <a:pt x="524281" y="4608804"/>
                </a:lnTo>
                <a:lnTo>
                  <a:pt x="527329" y="4611852"/>
                </a:lnTo>
                <a:lnTo>
                  <a:pt x="527329" y="4614900"/>
                </a:lnTo>
                <a:lnTo>
                  <a:pt x="521233" y="4614900"/>
                </a:lnTo>
                <a:lnTo>
                  <a:pt x="518185" y="4611852"/>
                </a:lnTo>
                <a:lnTo>
                  <a:pt x="518185" y="4608804"/>
                </a:lnTo>
                <a:lnTo>
                  <a:pt x="518185" y="4617948"/>
                </a:lnTo>
                <a:lnTo>
                  <a:pt x="515137" y="4617948"/>
                </a:lnTo>
                <a:lnTo>
                  <a:pt x="515137" y="4620996"/>
                </a:lnTo>
                <a:lnTo>
                  <a:pt x="518185" y="4620996"/>
                </a:lnTo>
                <a:lnTo>
                  <a:pt x="518185" y="4624044"/>
                </a:lnTo>
                <a:lnTo>
                  <a:pt x="515137" y="4624044"/>
                </a:lnTo>
                <a:lnTo>
                  <a:pt x="515137" y="4630140"/>
                </a:lnTo>
                <a:lnTo>
                  <a:pt x="518185" y="4630140"/>
                </a:lnTo>
                <a:lnTo>
                  <a:pt x="518185" y="4633188"/>
                </a:lnTo>
                <a:lnTo>
                  <a:pt x="515137" y="4633188"/>
                </a:lnTo>
                <a:lnTo>
                  <a:pt x="515137" y="4639284"/>
                </a:lnTo>
                <a:lnTo>
                  <a:pt x="512089" y="4636236"/>
                </a:lnTo>
                <a:lnTo>
                  <a:pt x="512089" y="4633188"/>
                </a:lnTo>
                <a:lnTo>
                  <a:pt x="509041" y="4633188"/>
                </a:lnTo>
                <a:lnTo>
                  <a:pt x="509041" y="4636236"/>
                </a:lnTo>
                <a:lnTo>
                  <a:pt x="505993" y="4636236"/>
                </a:lnTo>
                <a:lnTo>
                  <a:pt x="505993" y="4642332"/>
                </a:lnTo>
                <a:lnTo>
                  <a:pt x="509041" y="4642332"/>
                </a:lnTo>
                <a:lnTo>
                  <a:pt x="509041" y="4639284"/>
                </a:lnTo>
                <a:lnTo>
                  <a:pt x="509041" y="4642332"/>
                </a:lnTo>
                <a:lnTo>
                  <a:pt x="505993" y="4642332"/>
                </a:lnTo>
                <a:lnTo>
                  <a:pt x="505993" y="4645380"/>
                </a:lnTo>
                <a:lnTo>
                  <a:pt x="509041" y="4645380"/>
                </a:lnTo>
                <a:lnTo>
                  <a:pt x="509041" y="4651476"/>
                </a:lnTo>
                <a:lnTo>
                  <a:pt x="502945" y="4651476"/>
                </a:lnTo>
                <a:lnTo>
                  <a:pt x="502945" y="4654524"/>
                </a:lnTo>
                <a:lnTo>
                  <a:pt x="505993" y="4657572"/>
                </a:lnTo>
                <a:lnTo>
                  <a:pt x="509041" y="4657572"/>
                </a:lnTo>
                <a:lnTo>
                  <a:pt x="509041" y="4654524"/>
                </a:lnTo>
                <a:lnTo>
                  <a:pt x="512089" y="4654524"/>
                </a:lnTo>
                <a:lnTo>
                  <a:pt x="512089" y="4663668"/>
                </a:lnTo>
                <a:lnTo>
                  <a:pt x="509041" y="4663668"/>
                </a:lnTo>
                <a:lnTo>
                  <a:pt x="509041" y="4669764"/>
                </a:lnTo>
                <a:lnTo>
                  <a:pt x="512089" y="4669764"/>
                </a:lnTo>
                <a:lnTo>
                  <a:pt x="512089" y="4672812"/>
                </a:lnTo>
                <a:lnTo>
                  <a:pt x="509041" y="4672812"/>
                </a:lnTo>
                <a:lnTo>
                  <a:pt x="509041" y="4678908"/>
                </a:lnTo>
                <a:lnTo>
                  <a:pt x="515137" y="4678908"/>
                </a:lnTo>
                <a:lnTo>
                  <a:pt x="515137" y="4675860"/>
                </a:lnTo>
                <a:lnTo>
                  <a:pt x="518185" y="4675860"/>
                </a:lnTo>
                <a:lnTo>
                  <a:pt x="518185" y="4672812"/>
                </a:lnTo>
                <a:lnTo>
                  <a:pt x="521233" y="4672812"/>
                </a:lnTo>
                <a:lnTo>
                  <a:pt x="521233" y="4678908"/>
                </a:lnTo>
                <a:lnTo>
                  <a:pt x="524281" y="4678908"/>
                </a:lnTo>
                <a:lnTo>
                  <a:pt x="524281" y="4681956"/>
                </a:lnTo>
                <a:lnTo>
                  <a:pt x="515137" y="4681956"/>
                </a:lnTo>
                <a:lnTo>
                  <a:pt x="515137" y="4678908"/>
                </a:lnTo>
                <a:lnTo>
                  <a:pt x="515137" y="4691100"/>
                </a:lnTo>
                <a:lnTo>
                  <a:pt x="518185" y="4691100"/>
                </a:lnTo>
                <a:lnTo>
                  <a:pt x="518185" y="4700244"/>
                </a:lnTo>
                <a:lnTo>
                  <a:pt x="515137" y="4700244"/>
                </a:lnTo>
                <a:lnTo>
                  <a:pt x="518185" y="4700244"/>
                </a:lnTo>
                <a:lnTo>
                  <a:pt x="518185" y="4703292"/>
                </a:lnTo>
                <a:lnTo>
                  <a:pt x="521233" y="4703292"/>
                </a:lnTo>
                <a:lnTo>
                  <a:pt x="521233" y="4700244"/>
                </a:lnTo>
                <a:lnTo>
                  <a:pt x="524281" y="4700244"/>
                </a:lnTo>
                <a:lnTo>
                  <a:pt x="524281" y="4703292"/>
                </a:lnTo>
                <a:lnTo>
                  <a:pt x="521233" y="4703292"/>
                </a:lnTo>
                <a:lnTo>
                  <a:pt x="521233" y="4706340"/>
                </a:lnTo>
                <a:lnTo>
                  <a:pt x="524281" y="4706340"/>
                </a:lnTo>
                <a:lnTo>
                  <a:pt x="524281" y="4709388"/>
                </a:lnTo>
                <a:lnTo>
                  <a:pt x="530377" y="4709388"/>
                </a:lnTo>
                <a:lnTo>
                  <a:pt x="530377" y="4712436"/>
                </a:lnTo>
                <a:lnTo>
                  <a:pt x="527329" y="4712436"/>
                </a:lnTo>
                <a:lnTo>
                  <a:pt x="527329" y="4721580"/>
                </a:lnTo>
                <a:lnTo>
                  <a:pt x="530377" y="4721580"/>
                </a:lnTo>
                <a:lnTo>
                  <a:pt x="530377" y="4724628"/>
                </a:lnTo>
                <a:lnTo>
                  <a:pt x="527329" y="4727676"/>
                </a:lnTo>
                <a:lnTo>
                  <a:pt x="527329" y="4733772"/>
                </a:lnTo>
                <a:lnTo>
                  <a:pt x="524281" y="4733772"/>
                </a:lnTo>
                <a:lnTo>
                  <a:pt x="524281" y="4736820"/>
                </a:lnTo>
                <a:lnTo>
                  <a:pt x="521233" y="4736820"/>
                </a:lnTo>
                <a:lnTo>
                  <a:pt x="521233" y="4745964"/>
                </a:lnTo>
                <a:lnTo>
                  <a:pt x="524281" y="4745964"/>
                </a:lnTo>
                <a:lnTo>
                  <a:pt x="524281" y="4749012"/>
                </a:lnTo>
                <a:lnTo>
                  <a:pt x="521233" y="4749012"/>
                </a:lnTo>
                <a:lnTo>
                  <a:pt x="521233" y="4752060"/>
                </a:lnTo>
                <a:lnTo>
                  <a:pt x="518185" y="4752060"/>
                </a:lnTo>
                <a:lnTo>
                  <a:pt x="518185" y="4755108"/>
                </a:lnTo>
                <a:lnTo>
                  <a:pt x="521233" y="4755108"/>
                </a:lnTo>
                <a:lnTo>
                  <a:pt x="524281" y="4752060"/>
                </a:lnTo>
                <a:lnTo>
                  <a:pt x="527329" y="4752060"/>
                </a:lnTo>
                <a:lnTo>
                  <a:pt x="527329" y="4749012"/>
                </a:lnTo>
                <a:lnTo>
                  <a:pt x="530377" y="4745964"/>
                </a:lnTo>
                <a:lnTo>
                  <a:pt x="536473" y="4745964"/>
                </a:lnTo>
                <a:lnTo>
                  <a:pt x="536473" y="4752060"/>
                </a:lnTo>
                <a:lnTo>
                  <a:pt x="539521" y="4755108"/>
                </a:lnTo>
                <a:lnTo>
                  <a:pt x="539521" y="4764252"/>
                </a:lnTo>
                <a:lnTo>
                  <a:pt x="548665" y="4764252"/>
                </a:lnTo>
                <a:lnTo>
                  <a:pt x="545617" y="4767300"/>
                </a:lnTo>
                <a:lnTo>
                  <a:pt x="545617" y="4770348"/>
                </a:lnTo>
                <a:lnTo>
                  <a:pt x="542569" y="4770348"/>
                </a:lnTo>
                <a:lnTo>
                  <a:pt x="542569" y="4773396"/>
                </a:lnTo>
                <a:lnTo>
                  <a:pt x="536473" y="4773396"/>
                </a:lnTo>
                <a:lnTo>
                  <a:pt x="536473" y="4770348"/>
                </a:lnTo>
                <a:lnTo>
                  <a:pt x="533425" y="4770348"/>
                </a:lnTo>
                <a:lnTo>
                  <a:pt x="533425" y="4767300"/>
                </a:lnTo>
                <a:lnTo>
                  <a:pt x="530377" y="4767300"/>
                </a:lnTo>
                <a:lnTo>
                  <a:pt x="530377" y="4776444"/>
                </a:lnTo>
                <a:lnTo>
                  <a:pt x="527329" y="4776444"/>
                </a:lnTo>
                <a:lnTo>
                  <a:pt x="527329" y="4782553"/>
                </a:lnTo>
                <a:lnTo>
                  <a:pt x="530377" y="4785601"/>
                </a:lnTo>
                <a:lnTo>
                  <a:pt x="530377" y="4794745"/>
                </a:lnTo>
                <a:lnTo>
                  <a:pt x="521233" y="4794745"/>
                </a:lnTo>
                <a:lnTo>
                  <a:pt x="521233" y="4797793"/>
                </a:lnTo>
                <a:lnTo>
                  <a:pt x="518185" y="4797793"/>
                </a:lnTo>
                <a:lnTo>
                  <a:pt x="521233" y="4800841"/>
                </a:lnTo>
                <a:lnTo>
                  <a:pt x="524281" y="4800841"/>
                </a:lnTo>
                <a:lnTo>
                  <a:pt x="527329" y="4803889"/>
                </a:lnTo>
                <a:lnTo>
                  <a:pt x="527329" y="4813033"/>
                </a:lnTo>
                <a:lnTo>
                  <a:pt x="524281" y="4813033"/>
                </a:lnTo>
                <a:lnTo>
                  <a:pt x="521233" y="4816081"/>
                </a:lnTo>
                <a:lnTo>
                  <a:pt x="512089" y="4816081"/>
                </a:lnTo>
                <a:lnTo>
                  <a:pt x="512089" y="4825225"/>
                </a:lnTo>
                <a:lnTo>
                  <a:pt x="509041" y="4828273"/>
                </a:lnTo>
                <a:lnTo>
                  <a:pt x="509041" y="4831321"/>
                </a:lnTo>
                <a:lnTo>
                  <a:pt x="505993" y="4831321"/>
                </a:lnTo>
                <a:lnTo>
                  <a:pt x="505993" y="4834369"/>
                </a:lnTo>
                <a:lnTo>
                  <a:pt x="502945" y="4834369"/>
                </a:lnTo>
                <a:lnTo>
                  <a:pt x="502945" y="4837417"/>
                </a:lnTo>
                <a:lnTo>
                  <a:pt x="499897" y="4837417"/>
                </a:lnTo>
                <a:lnTo>
                  <a:pt x="496849" y="4840465"/>
                </a:lnTo>
                <a:lnTo>
                  <a:pt x="496849" y="4858753"/>
                </a:lnTo>
                <a:lnTo>
                  <a:pt x="493801" y="4858753"/>
                </a:lnTo>
                <a:lnTo>
                  <a:pt x="493801" y="4861801"/>
                </a:lnTo>
                <a:lnTo>
                  <a:pt x="493801" y="4858753"/>
                </a:lnTo>
                <a:lnTo>
                  <a:pt x="490753" y="4858753"/>
                </a:lnTo>
                <a:lnTo>
                  <a:pt x="490753" y="4852657"/>
                </a:lnTo>
                <a:lnTo>
                  <a:pt x="487705" y="4852657"/>
                </a:lnTo>
                <a:lnTo>
                  <a:pt x="487705" y="4849609"/>
                </a:lnTo>
                <a:lnTo>
                  <a:pt x="481609" y="4849609"/>
                </a:lnTo>
                <a:lnTo>
                  <a:pt x="481609" y="4858753"/>
                </a:lnTo>
                <a:lnTo>
                  <a:pt x="484657" y="4858753"/>
                </a:lnTo>
                <a:lnTo>
                  <a:pt x="484657" y="4861801"/>
                </a:lnTo>
                <a:lnTo>
                  <a:pt x="487705" y="4861801"/>
                </a:lnTo>
                <a:lnTo>
                  <a:pt x="496685" y="4870781"/>
                </a:lnTo>
                <a:lnTo>
                  <a:pt x="505665" y="4879761"/>
                </a:lnTo>
                <a:lnTo>
                  <a:pt x="505993" y="4883137"/>
                </a:lnTo>
                <a:lnTo>
                  <a:pt x="515137" y="4883137"/>
                </a:lnTo>
                <a:lnTo>
                  <a:pt x="515137" y="4886185"/>
                </a:lnTo>
                <a:lnTo>
                  <a:pt x="527329" y="4886185"/>
                </a:lnTo>
                <a:lnTo>
                  <a:pt x="527329" y="4889233"/>
                </a:lnTo>
                <a:lnTo>
                  <a:pt x="530377" y="4889233"/>
                </a:lnTo>
                <a:lnTo>
                  <a:pt x="530377" y="4901425"/>
                </a:lnTo>
                <a:lnTo>
                  <a:pt x="527329" y="4901425"/>
                </a:lnTo>
                <a:lnTo>
                  <a:pt x="527329" y="4904473"/>
                </a:lnTo>
                <a:lnTo>
                  <a:pt x="524281" y="4904473"/>
                </a:lnTo>
                <a:lnTo>
                  <a:pt x="524281" y="4907521"/>
                </a:lnTo>
                <a:lnTo>
                  <a:pt x="515137" y="4907521"/>
                </a:lnTo>
                <a:lnTo>
                  <a:pt x="515137" y="4904473"/>
                </a:lnTo>
                <a:lnTo>
                  <a:pt x="512089" y="4904473"/>
                </a:lnTo>
                <a:lnTo>
                  <a:pt x="512089" y="4892281"/>
                </a:lnTo>
                <a:lnTo>
                  <a:pt x="509041" y="4889233"/>
                </a:lnTo>
                <a:lnTo>
                  <a:pt x="509041" y="4886185"/>
                </a:lnTo>
                <a:lnTo>
                  <a:pt x="505993" y="4886185"/>
                </a:lnTo>
                <a:lnTo>
                  <a:pt x="502945" y="4889233"/>
                </a:lnTo>
                <a:lnTo>
                  <a:pt x="502945" y="4904473"/>
                </a:lnTo>
                <a:lnTo>
                  <a:pt x="499897" y="4904473"/>
                </a:lnTo>
                <a:lnTo>
                  <a:pt x="499897" y="4910569"/>
                </a:lnTo>
                <a:lnTo>
                  <a:pt x="496849" y="4910569"/>
                </a:lnTo>
                <a:lnTo>
                  <a:pt x="496849" y="4913617"/>
                </a:lnTo>
                <a:lnTo>
                  <a:pt x="493801" y="4913617"/>
                </a:lnTo>
                <a:lnTo>
                  <a:pt x="493801" y="4916665"/>
                </a:lnTo>
                <a:lnTo>
                  <a:pt x="490753" y="4916665"/>
                </a:lnTo>
                <a:lnTo>
                  <a:pt x="490753" y="4919713"/>
                </a:lnTo>
                <a:lnTo>
                  <a:pt x="487705" y="4919713"/>
                </a:lnTo>
                <a:lnTo>
                  <a:pt x="487705" y="4922761"/>
                </a:lnTo>
                <a:lnTo>
                  <a:pt x="484657" y="4922761"/>
                </a:lnTo>
                <a:lnTo>
                  <a:pt x="481609" y="4925809"/>
                </a:lnTo>
                <a:lnTo>
                  <a:pt x="478561" y="4928857"/>
                </a:lnTo>
                <a:lnTo>
                  <a:pt x="478561" y="4931905"/>
                </a:lnTo>
                <a:lnTo>
                  <a:pt x="475513" y="4931905"/>
                </a:lnTo>
                <a:lnTo>
                  <a:pt x="475513" y="4938001"/>
                </a:lnTo>
                <a:lnTo>
                  <a:pt x="472465" y="4947145"/>
                </a:lnTo>
                <a:lnTo>
                  <a:pt x="472465" y="4956289"/>
                </a:lnTo>
                <a:lnTo>
                  <a:pt x="466369" y="4962385"/>
                </a:lnTo>
                <a:lnTo>
                  <a:pt x="463321" y="4962385"/>
                </a:lnTo>
                <a:lnTo>
                  <a:pt x="463321" y="4965433"/>
                </a:lnTo>
                <a:lnTo>
                  <a:pt x="457225" y="4965433"/>
                </a:lnTo>
                <a:lnTo>
                  <a:pt x="454177" y="4968481"/>
                </a:lnTo>
                <a:lnTo>
                  <a:pt x="451129" y="4968481"/>
                </a:lnTo>
                <a:lnTo>
                  <a:pt x="448081" y="4971529"/>
                </a:lnTo>
                <a:lnTo>
                  <a:pt x="445033" y="4971529"/>
                </a:lnTo>
                <a:lnTo>
                  <a:pt x="445033" y="4974577"/>
                </a:lnTo>
                <a:lnTo>
                  <a:pt x="441985" y="4974577"/>
                </a:lnTo>
                <a:lnTo>
                  <a:pt x="441985" y="4977625"/>
                </a:lnTo>
                <a:lnTo>
                  <a:pt x="438937" y="4980673"/>
                </a:lnTo>
                <a:lnTo>
                  <a:pt x="438937" y="4983721"/>
                </a:lnTo>
                <a:lnTo>
                  <a:pt x="435889" y="4983721"/>
                </a:lnTo>
                <a:lnTo>
                  <a:pt x="435889" y="4986769"/>
                </a:lnTo>
                <a:lnTo>
                  <a:pt x="432841" y="4986769"/>
                </a:lnTo>
                <a:lnTo>
                  <a:pt x="432841" y="4989817"/>
                </a:lnTo>
                <a:lnTo>
                  <a:pt x="429793" y="4992865"/>
                </a:lnTo>
                <a:lnTo>
                  <a:pt x="429793" y="4998961"/>
                </a:lnTo>
                <a:lnTo>
                  <a:pt x="420649" y="4998961"/>
                </a:lnTo>
                <a:lnTo>
                  <a:pt x="420649" y="5002009"/>
                </a:lnTo>
                <a:lnTo>
                  <a:pt x="417601" y="5002009"/>
                </a:lnTo>
                <a:lnTo>
                  <a:pt x="411822" y="5002898"/>
                </a:lnTo>
                <a:lnTo>
                  <a:pt x="406527" y="5006416"/>
                </a:lnTo>
                <a:lnTo>
                  <a:pt x="402361" y="5011153"/>
                </a:lnTo>
                <a:lnTo>
                  <a:pt x="402361" y="5014201"/>
                </a:lnTo>
                <a:lnTo>
                  <a:pt x="399313" y="5014201"/>
                </a:lnTo>
                <a:lnTo>
                  <a:pt x="399313" y="5023345"/>
                </a:lnTo>
                <a:lnTo>
                  <a:pt x="396265" y="5026393"/>
                </a:lnTo>
                <a:lnTo>
                  <a:pt x="396265" y="5029441"/>
                </a:lnTo>
                <a:lnTo>
                  <a:pt x="393217" y="5032489"/>
                </a:lnTo>
                <a:lnTo>
                  <a:pt x="393217" y="5038598"/>
                </a:lnTo>
                <a:lnTo>
                  <a:pt x="387121" y="5044694"/>
                </a:lnTo>
                <a:lnTo>
                  <a:pt x="387121" y="5047742"/>
                </a:lnTo>
                <a:lnTo>
                  <a:pt x="377977" y="5056886"/>
                </a:lnTo>
                <a:lnTo>
                  <a:pt x="377977" y="5062982"/>
                </a:lnTo>
                <a:lnTo>
                  <a:pt x="374929" y="5066030"/>
                </a:lnTo>
                <a:lnTo>
                  <a:pt x="371881" y="5072126"/>
                </a:lnTo>
                <a:lnTo>
                  <a:pt x="371881" y="5078222"/>
                </a:lnTo>
                <a:lnTo>
                  <a:pt x="368833" y="5084318"/>
                </a:lnTo>
                <a:lnTo>
                  <a:pt x="368833" y="5093462"/>
                </a:lnTo>
                <a:lnTo>
                  <a:pt x="365785" y="5096510"/>
                </a:lnTo>
                <a:lnTo>
                  <a:pt x="365785" y="5102606"/>
                </a:lnTo>
                <a:lnTo>
                  <a:pt x="362737" y="5108702"/>
                </a:lnTo>
                <a:lnTo>
                  <a:pt x="362737" y="5120894"/>
                </a:lnTo>
                <a:lnTo>
                  <a:pt x="359689" y="5123942"/>
                </a:lnTo>
                <a:lnTo>
                  <a:pt x="359689" y="5130038"/>
                </a:lnTo>
                <a:lnTo>
                  <a:pt x="353593" y="5139182"/>
                </a:lnTo>
                <a:lnTo>
                  <a:pt x="350545" y="5145278"/>
                </a:lnTo>
                <a:lnTo>
                  <a:pt x="350545" y="5148326"/>
                </a:lnTo>
                <a:lnTo>
                  <a:pt x="344436" y="5157470"/>
                </a:lnTo>
                <a:lnTo>
                  <a:pt x="341401" y="5163566"/>
                </a:lnTo>
                <a:lnTo>
                  <a:pt x="338340" y="5172710"/>
                </a:lnTo>
                <a:lnTo>
                  <a:pt x="335292" y="5172710"/>
                </a:lnTo>
                <a:lnTo>
                  <a:pt x="332244" y="5178806"/>
                </a:lnTo>
                <a:lnTo>
                  <a:pt x="329196" y="5181854"/>
                </a:lnTo>
                <a:lnTo>
                  <a:pt x="326148" y="5187950"/>
                </a:lnTo>
                <a:lnTo>
                  <a:pt x="320052" y="5194046"/>
                </a:lnTo>
                <a:lnTo>
                  <a:pt x="320052" y="5197094"/>
                </a:lnTo>
                <a:lnTo>
                  <a:pt x="317004" y="5197094"/>
                </a:lnTo>
                <a:lnTo>
                  <a:pt x="317004" y="5200142"/>
                </a:lnTo>
                <a:lnTo>
                  <a:pt x="313956" y="5203190"/>
                </a:lnTo>
                <a:lnTo>
                  <a:pt x="313956" y="5206238"/>
                </a:lnTo>
                <a:lnTo>
                  <a:pt x="310908" y="5206238"/>
                </a:lnTo>
                <a:lnTo>
                  <a:pt x="310908" y="5209286"/>
                </a:lnTo>
                <a:lnTo>
                  <a:pt x="307860" y="5209286"/>
                </a:lnTo>
                <a:lnTo>
                  <a:pt x="307860" y="5212334"/>
                </a:lnTo>
                <a:lnTo>
                  <a:pt x="304812" y="5212334"/>
                </a:lnTo>
                <a:lnTo>
                  <a:pt x="304812" y="5215382"/>
                </a:lnTo>
                <a:lnTo>
                  <a:pt x="301764" y="5215382"/>
                </a:lnTo>
                <a:lnTo>
                  <a:pt x="301764" y="5218430"/>
                </a:lnTo>
                <a:lnTo>
                  <a:pt x="298716" y="5218430"/>
                </a:lnTo>
                <a:lnTo>
                  <a:pt x="298716" y="5221478"/>
                </a:lnTo>
                <a:lnTo>
                  <a:pt x="295668" y="5221478"/>
                </a:lnTo>
                <a:lnTo>
                  <a:pt x="295668" y="5224526"/>
                </a:lnTo>
                <a:lnTo>
                  <a:pt x="292620" y="5224526"/>
                </a:lnTo>
                <a:lnTo>
                  <a:pt x="283741" y="5231280"/>
                </a:lnTo>
                <a:lnTo>
                  <a:pt x="272215" y="5237314"/>
                </a:lnTo>
                <a:lnTo>
                  <a:pt x="259850" y="5243462"/>
                </a:lnTo>
                <a:lnTo>
                  <a:pt x="248453" y="5250559"/>
                </a:lnTo>
                <a:lnTo>
                  <a:pt x="237756" y="5258054"/>
                </a:lnTo>
                <a:lnTo>
                  <a:pt x="237756" y="5261102"/>
                </a:lnTo>
                <a:lnTo>
                  <a:pt x="228612" y="5267198"/>
                </a:lnTo>
                <a:lnTo>
                  <a:pt x="219468" y="5276342"/>
                </a:lnTo>
                <a:lnTo>
                  <a:pt x="216420" y="5276342"/>
                </a:lnTo>
                <a:lnTo>
                  <a:pt x="210324" y="5285486"/>
                </a:lnTo>
                <a:lnTo>
                  <a:pt x="207276" y="5288546"/>
                </a:lnTo>
                <a:lnTo>
                  <a:pt x="204228" y="5291594"/>
                </a:lnTo>
                <a:lnTo>
                  <a:pt x="201180" y="5297690"/>
                </a:lnTo>
                <a:lnTo>
                  <a:pt x="201180" y="5300738"/>
                </a:lnTo>
                <a:lnTo>
                  <a:pt x="198132" y="5312930"/>
                </a:lnTo>
                <a:lnTo>
                  <a:pt x="201180" y="5322074"/>
                </a:lnTo>
                <a:lnTo>
                  <a:pt x="204228" y="5334266"/>
                </a:lnTo>
                <a:lnTo>
                  <a:pt x="207276" y="5340362"/>
                </a:lnTo>
                <a:lnTo>
                  <a:pt x="213372" y="5346458"/>
                </a:lnTo>
                <a:lnTo>
                  <a:pt x="219468" y="5346458"/>
                </a:lnTo>
                <a:lnTo>
                  <a:pt x="228612" y="5355602"/>
                </a:lnTo>
                <a:lnTo>
                  <a:pt x="237756" y="5358650"/>
                </a:lnTo>
                <a:lnTo>
                  <a:pt x="237756" y="5361698"/>
                </a:lnTo>
                <a:lnTo>
                  <a:pt x="243852" y="5364746"/>
                </a:lnTo>
                <a:lnTo>
                  <a:pt x="246900" y="5367794"/>
                </a:lnTo>
                <a:lnTo>
                  <a:pt x="249948" y="5370842"/>
                </a:lnTo>
                <a:lnTo>
                  <a:pt x="249948" y="5407418"/>
                </a:lnTo>
                <a:lnTo>
                  <a:pt x="252996" y="5407418"/>
                </a:lnTo>
                <a:lnTo>
                  <a:pt x="252996" y="5410466"/>
                </a:lnTo>
                <a:lnTo>
                  <a:pt x="256044" y="5410466"/>
                </a:lnTo>
                <a:lnTo>
                  <a:pt x="259092" y="5413514"/>
                </a:lnTo>
                <a:lnTo>
                  <a:pt x="265188" y="5413514"/>
                </a:lnTo>
                <a:lnTo>
                  <a:pt x="265188" y="5416562"/>
                </a:lnTo>
                <a:lnTo>
                  <a:pt x="274332" y="5416562"/>
                </a:lnTo>
                <a:lnTo>
                  <a:pt x="274332" y="5419610"/>
                </a:lnTo>
                <a:lnTo>
                  <a:pt x="280428" y="5419610"/>
                </a:lnTo>
                <a:lnTo>
                  <a:pt x="280428" y="5422658"/>
                </a:lnTo>
                <a:lnTo>
                  <a:pt x="283476" y="5422658"/>
                </a:lnTo>
                <a:lnTo>
                  <a:pt x="283476" y="5428754"/>
                </a:lnTo>
                <a:lnTo>
                  <a:pt x="286524" y="5428754"/>
                </a:lnTo>
                <a:lnTo>
                  <a:pt x="286524" y="5434850"/>
                </a:lnTo>
                <a:lnTo>
                  <a:pt x="289572" y="5434850"/>
                </a:lnTo>
                <a:lnTo>
                  <a:pt x="289572" y="5440946"/>
                </a:lnTo>
                <a:lnTo>
                  <a:pt x="292620" y="5440946"/>
                </a:lnTo>
                <a:lnTo>
                  <a:pt x="292620" y="5443994"/>
                </a:lnTo>
                <a:lnTo>
                  <a:pt x="295668" y="5447042"/>
                </a:lnTo>
                <a:lnTo>
                  <a:pt x="298716" y="5450090"/>
                </a:lnTo>
                <a:lnTo>
                  <a:pt x="301764" y="5456186"/>
                </a:lnTo>
                <a:lnTo>
                  <a:pt x="301764" y="5459234"/>
                </a:lnTo>
                <a:lnTo>
                  <a:pt x="307860" y="5465330"/>
                </a:lnTo>
                <a:lnTo>
                  <a:pt x="307860" y="5468378"/>
                </a:lnTo>
                <a:lnTo>
                  <a:pt x="310908" y="5468378"/>
                </a:lnTo>
                <a:lnTo>
                  <a:pt x="310908" y="5471426"/>
                </a:lnTo>
                <a:lnTo>
                  <a:pt x="313956" y="5474474"/>
                </a:lnTo>
                <a:lnTo>
                  <a:pt x="313956" y="5477522"/>
                </a:lnTo>
                <a:lnTo>
                  <a:pt x="317004" y="5480570"/>
                </a:lnTo>
                <a:lnTo>
                  <a:pt x="320052" y="5486666"/>
                </a:lnTo>
                <a:lnTo>
                  <a:pt x="323100" y="5489714"/>
                </a:lnTo>
                <a:lnTo>
                  <a:pt x="323100" y="5492762"/>
                </a:lnTo>
                <a:lnTo>
                  <a:pt x="326148" y="5492762"/>
                </a:lnTo>
                <a:lnTo>
                  <a:pt x="326148" y="5495810"/>
                </a:lnTo>
                <a:lnTo>
                  <a:pt x="323100" y="5501906"/>
                </a:lnTo>
                <a:lnTo>
                  <a:pt x="323100" y="5504954"/>
                </a:lnTo>
                <a:lnTo>
                  <a:pt x="326148" y="5508002"/>
                </a:lnTo>
                <a:lnTo>
                  <a:pt x="326148" y="5517146"/>
                </a:lnTo>
                <a:lnTo>
                  <a:pt x="320052" y="5517146"/>
                </a:lnTo>
                <a:lnTo>
                  <a:pt x="320052" y="5514098"/>
                </a:lnTo>
                <a:lnTo>
                  <a:pt x="310908" y="5514098"/>
                </a:lnTo>
                <a:lnTo>
                  <a:pt x="310908" y="5517146"/>
                </a:lnTo>
                <a:lnTo>
                  <a:pt x="307860" y="5517146"/>
                </a:lnTo>
                <a:lnTo>
                  <a:pt x="307860" y="5514098"/>
                </a:lnTo>
                <a:lnTo>
                  <a:pt x="307860" y="5517146"/>
                </a:lnTo>
                <a:lnTo>
                  <a:pt x="304812" y="5517146"/>
                </a:lnTo>
                <a:lnTo>
                  <a:pt x="304812" y="5514098"/>
                </a:lnTo>
                <a:lnTo>
                  <a:pt x="301764" y="5517146"/>
                </a:lnTo>
                <a:lnTo>
                  <a:pt x="289064" y="5517146"/>
                </a:lnTo>
                <a:lnTo>
                  <a:pt x="276364" y="5517146"/>
                </a:lnTo>
                <a:lnTo>
                  <a:pt x="268236" y="5517146"/>
                </a:lnTo>
                <a:lnTo>
                  <a:pt x="268236" y="5514098"/>
                </a:lnTo>
                <a:lnTo>
                  <a:pt x="268236" y="5517146"/>
                </a:lnTo>
                <a:lnTo>
                  <a:pt x="265188" y="5517146"/>
                </a:lnTo>
                <a:lnTo>
                  <a:pt x="265188" y="5514098"/>
                </a:lnTo>
                <a:lnTo>
                  <a:pt x="262140" y="5514098"/>
                </a:lnTo>
                <a:lnTo>
                  <a:pt x="256044" y="5514098"/>
                </a:lnTo>
                <a:lnTo>
                  <a:pt x="249948" y="5514098"/>
                </a:lnTo>
                <a:lnTo>
                  <a:pt x="243852" y="5514098"/>
                </a:lnTo>
                <a:lnTo>
                  <a:pt x="240804" y="5514098"/>
                </a:lnTo>
                <a:lnTo>
                  <a:pt x="240804" y="5511050"/>
                </a:lnTo>
                <a:lnTo>
                  <a:pt x="240804" y="5514098"/>
                </a:lnTo>
                <a:lnTo>
                  <a:pt x="237756" y="5514098"/>
                </a:lnTo>
                <a:lnTo>
                  <a:pt x="237756" y="5511050"/>
                </a:lnTo>
                <a:lnTo>
                  <a:pt x="234708" y="5511050"/>
                </a:lnTo>
                <a:lnTo>
                  <a:pt x="222008" y="5511050"/>
                </a:lnTo>
                <a:lnTo>
                  <a:pt x="209308" y="5511050"/>
                </a:lnTo>
                <a:lnTo>
                  <a:pt x="204228" y="5511050"/>
                </a:lnTo>
                <a:lnTo>
                  <a:pt x="204228" y="5508002"/>
                </a:lnTo>
                <a:lnTo>
                  <a:pt x="201180" y="5508002"/>
                </a:lnTo>
                <a:lnTo>
                  <a:pt x="201180" y="5511050"/>
                </a:lnTo>
                <a:lnTo>
                  <a:pt x="198132" y="5508002"/>
                </a:lnTo>
                <a:lnTo>
                  <a:pt x="185432" y="5508002"/>
                </a:lnTo>
                <a:lnTo>
                  <a:pt x="172732" y="5508002"/>
                </a:lnTo>
                <a:lnTo>
                  <a:pt x="160032" y="5508002"/>
                </a:lnTo>
                <a:lnTo>
                  <a:pt x="152412" y="5508002"/>
                </a:lnTo>
                <a:lnTo>
                  <a:pt x="152412" y="5504954"/>
                </a:lnTo>
                <a:lnTo>
                  <a:pt x="134124" y="5504954"/>
                </a:lnTo>
                <a:lnTo>
                  <a:pt x="131076" y="5508002"/>
                </a:lnTo>
                <a:lnTo>
                  <a:pt x="112788" y="5508002"/>
                </a:lnTo>
                <a:lnTo>
                  <a:pt x="100088" y="5508002"/>
                </a:lnTo>
                <a:lnTo>
                  <a:pt x="87388" y="5508002"/>
                </a:lnTo>
                <a:lnTo>
                  <a:pt x="79260" y="5508002"/>
                </a:lnTo>
                <a:lnTo>
                  <a:pt x="79260" y="5511050"/>
                </a:lnTo>
                <a:lnTo>
                  <a:pt x="67068" y="5511050"/>
                </a:lnTo>
                <a:lnTo>
                  <a:pt x="64020" y="5514098"/>
                </a:lnTo>
                <a:lnTo>
                  <a:pt x="48780" y="5514098"/>
                </a:lnTo>
                <a:lnTo>
                  <a:pt x="45732" y="5517146"/>
                </a:lnTo>
                <a:lnTo>
                  <a:pt x="33540" y="5517146"/>
                </a:lnTo>
                <a:lnTo>
                  <a:pt x="30492" y="5520194"/>
                </a:lnTo>
                <a:lnTo>
                  <a:pt x="21348" y="5520194"/>
                </a:lnTo>
                <a:lnTo>
                  <a:pt x="18300" y="5523242"/>
                </a:lnTo>
                <a:lnTo>
                  <a:pt x="12204" y="5523242"/>
                </a:lnTo>
                <a:lnTo>
                  <a:pt x="9156" y="5526290"/>
                </a:lnTo>
                <a:lnTo>
                  <a:pt x="3060" y="5526290"/>
                </a:lnTo>
                <a:lnTo>
                  <a:pt x="3060" y="5529351"/>
                </a:lnTo>
                <a:lnTo>
                  <a:pt x="0" y="5529351"/>
                </a:lnTo>
              </a:path>
            </a:pathLst>
          </a:custGeom>
          <a:ln w="18288">
            <a:solidFill>
              <a:srgbClr val="707274"/>
            </a:solidFill>
          </a:ln>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42" name="bk object 42"/>
          <p:cNvSpPr/>
          <p:nvPr/>
        </p:nvSpPr>
        <p:spPr>
          <a:xfrm>
            <a:off x="365547" y="626666"/>
            <a:ext cx="6714309" cy="5892803"/>
          </a:xfrm>
          <a:prstGeom prst="rect">
            <a:avLst/>
          </a:prstGeom>
          <a:blipFill>
            <a:blip r:embed="rId9" cstate="print"/>
            <a:stretch>
              <a:fillRect/>
            </a:stretch>
          </a:blipFill>
        </p:spPr>
        <p:txBody>
          <a:bodyPr wrap="square" lIns="0" tIns="0" rIns="0" bIns="0" rtlCol="0"/>
          <a:lstStyle/>
          <a:p>
            <a:pPr algn="l" fontAlgn="auto">
              <a:spcBef>
                <a:spcPts val="0"/>
              </a:spcBef>
              <a:spcAft>
                <a:spcPts val="0"/>
              </a:spcAft>
            </a:pPr>
            <a:endParaRPr sz="1588" b="0" smtClean="0">
              <a:solidFill>
                <a:prstClr val="black"/>
              </a:solidFill>
              <a:latin typeface="Calibri"/>
            </a:endParaRPr>
          </a:p>
        </p:txBody>
      </p:sp>
      <p:sp>
        <p:nvSpPr>
          <p:cNvPr id="2" name="Holder 2"/>
          <p:cNvSpPr>
            <a:spLocks noGrp="1"/>
          </p:cNvSpPr>
          <p:nvPr>
            <p:ph type="title"/>
          </p:nvPr>
        </p:nvSpPr>
        <p:spPr>
          <a:xfrm>
            <a:off x="457201" y="274320"/>
            <a:ext cx="822959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1" y="1577340"/>
            <a:ext cx="82295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1" y="6377940"/>
            <a:ext cx="2926079" cy="276999"/>
          </a:xfrm>
          <a:prstGeom prst="rect">
            <a:avLst/>
          </a:prstGeom>
        </p:spPr>
        <p:txBody>
          <a:bodyPr wrap="square" lIns="0" tIns="0" rIns="0" bIns="0">
            <a:spAutoFit/>
          </a:bodyPr>
          <a:lstStyle>
            <a:lvl1pPr algn="ctr">
              <a:defRPr>
                <a:solidFill>
                  <a:schemeClr val="tx1">
                    <a:tint val="75000"/>
                  </a:schemeClr>
                </a:solidFill>
              </a:defRPr>
            </a:lvl1pPr>
          </a:lstStyle>
          <a:p>
            <a:pPr fontAlgn="auto">
              <a:spcBef>
                <a:spcPts val="0"/>
              </a:spcBef>
              <a:spcAft>
                <a:spcPts val="0"/>
              </a:spcAft>
            </a:pPr>
            <a:endParaRPr sz="1800" b="0">
              <a:solidFill>
                <a:prstClr val="black">
                  <a:tint val="75000"/>
                </a:prstClr>
              </a:solidFill>
              <a:latin typeface="Calibri"/>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fld id="{1D8BD707-D9CF-40AE-B4C6-C98DA3205C09}" type="datetimeFigureOut">
              <a:rPr lang="en-US" sz="1800" b="0">
                <a:solidFill>
                  <a:prstClr val="black">
                    <a:tint val="75000"/>
                  </a:prstClr>
                </a:solidFill>
                <a:latin typeface="Calibri"/>
              </a:rPr>
              <a:pPr fontAlgn="auto">
                <a:spcBef>
                  <a:spcPts val="0"/>
                </a:spcBef>
                <a:spcAft>
                  <a:spcPts val="0"/>
                </a:spcAft>
              </a:pPr>
              <a:t>3/27/2018</a:t>
            </a:fld>
            <a:endParaRPr lang="en-US" sz="1800" b="0">
              <a:solidFill>
                <a:prstClr val="black">
                  <a:tint val="75000"/>
                </a:prstClr>
              </a:solidFill>
              <a:latin typeface="Calibri"/>
            </a:endParaRPr>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pPr fontAlgn="auto">
              <a:spcBef>
                <a:spcPts val="0"/>
              </a:spcBef>
              <a:spcAft>
                <a:spcPts val="0"/>
              </a:spcAft>
            </a:pPr>
            <a:fld id="{B6F15528-21DE-4FAA-801E-634DDDAF4B2B}" type="slidenum">
              <a:rPr sz="1800" b="0">
                <a:solidFill>
                  <a:prstClr val="black">
                    <a:tint val="75000"/>
                  </a:prstClr>
                </a:solidFill>
                <a:latin typeface="Calibri"/>
              </a:rPr>
              <a:pPr fontAlgn="auto">
                <a:spcBef>
                  <a:spcPts val="0"/>
                </a:spcBef>
                <a:spcAft>
                  <a:spcPts val="0"/>
                </a:spcAft>
              </a:pPr>
              <a:t>‹#›</a:t>
            </a:fld>
            <a:endParaRPr sz="1800" b="0">
              <a:solidFill>
                <a:prstClr val="black">
                  <a:tint val="75000"/>
                </a:prstClr>
              </a:solidFill>
              <a:latin typeface="Calibri"/>
            </a:endParaRPr>
          </a:p>
        </p:txBody>
      </p:sp>
    </p:spTree>
    <p:extLst>
      <p:ext uri="{BB962C8B-B14F-4D97-AF65-F5344CB8AC3E}">
        <p14:creationId xmlns:p14="http://schemas.microsoft.com/office/powerpoint/2010/main" val="91594755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ddie.Williams@fema.dhs.gov" TargetMode="External"/><Relationship Id="rId2" Type="http://schemas.openxmlformats.org/officeDocument/2006/relationships/hyperlink" Target="mailto:Danielle.Aymond@la.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1100027"/>
            <a:ext cx="9144000" cy="548022"/>
          </a:xfrm>
          <a:prstGeom prst="rect">
            <a:avLst/>
          </a:prstGeom>
          <a:solidFill>
            <a:srgbClr val="1E427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l">
              <a:defRPr/>
            </a:pPr>
            <a:endParaRPr lang="en-US" sz="4400" b="0" kern="0" smtClean="0">
              <a:solidFill>
                <a:prstClr val="black"/>
              </a:solidFill>
            </a:endParaRPr>
          </a:p>
        </p:txBody>
      </p:sp>
      <p:sp>
        <p:nvSpPr>
          <p:cNvPr id="24" name="Rectangle 2"/>
          <p:cNvSpPr txBox="1">
            <a:spLocks noChangeArrowheads="1"/>
          </p:cNvSpPr>
          <p:nvPr/>
        </p:nvSpPr>
        <p:spPr bwMode="auto">
          <a:xfrm>
            <a:off x="-9525" y="1079623"/>
            <a:ext cx="9144000" cy="58104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4000" i="1">
                <a:solidFill>
                  <a:srgbClr val="101D5C"/>
                </a:solidFill>
                <a:latin typeface="+mj-lt"/>
                <a:ea typeface="+mj-ea"/>
                <a:cs typeface="+mj-cs"/>
              </a:defRPr>
            </a:lvl1pPr>
            <a:lvl2pPr algn="ctr" rtl="0" eaLnBrk="0" fontAlgn="base" hangingPunct="0">
              <a:spcBef>
                <a:spcPct val="0"/>
              </a:spcBef>
              <a:spcAft>
                <a:spcPct val="0"/>
              </a:spcAft>
              <a:defRPr sz="3800" i="1">
                <a:solidFill>
                  <a:srgbClr val="000066"/>
                </a:solidFill>
                <a:latin typeface="Arial" charset="0"/>
              </a:defRPr>
            </a:lvl2pPr>
            <a:lvl3pPr algn="ctr" rtl="0" eaLnBrk="0" fontAlgn="base" hangingPunct="0">
              <a:spcBef>
                <a:spcPct val="0"/>
              </a:spcBef>
              <a:spcAft>
                <a:spcPct val="0"/>
              </a:spcAft>
              <a:defRPr sz="3800" i="1">
                <a:solidFill>
                  <a:srgbClr val="000066"/>
                </a:solidFill>
                <a:latin typeface="Arial" charset="0"/>
              </a:defRPr>
            </a:lvl3pPr>
            <a:lvl4pPr algn="ctr" rtl="0" eaLnBrk="0" fontAlgn="base" hangingPunct="0">
              <a:spcBef>
                <a:spcPct val="0"/>
              </a:spcBef>
              <a:spcAft>
                <a:spcPct val="0"/>
              </a:spcAft>
              <a:defRPr sz="3800" i="1">
                <a:solidFill>
                  <a:srgbClr val="000066"/>
                </a:solidFill>
                <a:latin typeface="Arial" charset="0"/>
              </a:defRPr>
            </a:lvl4pPr>
            <a:lvl5pPr algn="ctr" rtl="0" eaLnBrk="0" fontAlgn="base" hangingPunct="0">
              <a:spcBef>
                <a:spcPct val="0"/>
              </a:spcBef>
              <a:spcAft>
                <a:spcPct val="0"/>
              </a:spcAft>
              <a:defRPr sz="3800" i="1">
                <a:solidFill>
                  <a:srgbClr val="000066"/>
                </a:solidFill>
                <a:latin typeface="Arial" charset="0"/>
              </a:defRPr>
            </a:lvl5pPr>
            <a:lvl6pPr marL="457200" algn="ctr" rtl="0" fontAlgn="base">
              <a:spcBef>
                <a:spcPct val="0"/>
              </a:spcBef>
              <a:spcAft>
                <a:spcPct val="0"/>
              </a:spcAft>
              <a:defRPr sz="3800" i="1">
                <a:solidFill>
                  <a:srgbClr val="000066"/>
                </a:solidFill>
                <a:latin typeface="Arial" charset="0"/>
              </a:defRPr>
            </a:lvl6pPr>
            <a:lvl7pPr marL="914400" algn="ctr" rtl="0" fontAlgn="base">
              <a:spcBef>
                <a:spcPct val="0"/>
              </a:spcBef>
              <a:spcAft>
                <a:spcPct val="0"/>
              </a:spcAft>
              <a:defRPr sz="3800" i="1">
                <a:solidFill>
                  <a:srgbClr val="000066"/>
                </a:solidFill>
                <a:latin typeface="Arial" charset="0"/>
              </a:defRPr>
            </a:lvl7pPr>
            <a:lvl8pPr marL="1371600" algn="ctr" rtl="0" fontAlgn="base">
              <a:spcBef>
                <a:spcPct val="0"/>
              </a:spcBef>
              <a:spcAft>
                <a:spcPct val="0"/>
              </a:spcAft>
              <a:defRPr sz="3800" i="1">
                <a:solidFill>
                  <a:srgbClr val="000066"/>
                </a:solidFill>
                <a:latin typeface="Arial" charset="0"/>
              </a:defRPr>
            </a:lvl8pPr>
            <a:lvl9pPr marL="1828800" algn="ctr" rtl="0" fontAlgn="base">
              <a:spcBef>
                <a:spcPct val="0"/>
              </a:spcBef>
              <a:spcAft>
                <a:spcPct val="0"/>
              </a:spcAft>
              <a:defRPr sz="3800" i="1">
                <a:solidFill>
                  <a:srgbClr val="000066"/>
                </a:solidFill>
                <a:latin typeface="Arial" charset="0"/>
              </a:defRPr>
            </a:lvl9pPr>
          </a:lstStyle>
          <a:p>
            <a:pPr>
              <a:lnSpc>
                <a:spcPct val="87000"/>
              </a:lnSpc>
              <a:defRPr/>
            </a:pPr>
            <a:r>
              <a:rPr lang="en-US" sz="3200" b="0" i="0" kern="0" spc="80" dirty="0" smtClean="0">
                <a:ln w="3175">
                  <a:solidFill>
                    <a:sysClr val="window" lastClr="FFFFFF"/>
                  </a:solidFill>
                </a:ln>
                <a:solidFill>
                  <a:sysClr val="window" lastClr="FFFFFF"/>
                </a:solidFill>
                <a:latin typeface="Arial"/>
              </a:rPr>
              <a:t>Panel Discussion</a:t>
            </a:r>
            <a:endParaRPr lang="en-US" sz="2400" b="0" i="0" kern="0" spc="80" dirty="0">
              <a:ln w="3175">
                <a:solidFill>
                  <a:sysClr val="window" lastClr="FFFFFF"/>
                </a:solidFill>
              </a:ln>
              <a:solidFill>
                <a:sysClr val="window" lastClr="FFFFFF"/>
              </a:solidFill>
              <a:latin typeface="Arial"/>
            </a:endParaRPr>
          </a:p>
        </p:txBody>
      </p:sp>
      <p:pic>
        <p:nvPicPr>
          <p:cNvPr id="1030" name="Picture 6" descr="K:\Nat ShelterHouseWrkshp\banner.png"/>
          <p:cNvPicPr>
            <a:picLocks noChangeAspect="1" noChangeArrowheads="1"/>
          </p:cNvPicPr>
          <p:nvPr/>
        </p:nvPicPr>
        <p:blipFill>
          <a:blip r:embed="rId3" cstate="email"/>
          <a:srcRect/>
          <a:stretch>
            <a:fillRect/>
          </a:stretch>
        </p:blipFill>
        <p:spPr bwMode="auto">
          <a:xfrm>
            <a:off x="0" y="0"/>
            <a:ext cx="9941442" cy="994144"/>
          </a:xfrm>
          <a:prstGeom prst="rect">
            <a:avLst/>
          </a:prstGeom>
          <a:noFill/>
        </p:spPr>
      </p:pic>
      <p:sp>
        <p:nvSpPr>
          <p:cNvPr id="3" name="Content Placeholder 2"/>
          <p:cNvSpPr>
            <a:spLocks noGrp="1"/>
          </p:cNvSpPr>
          <p:nvPr>
            <p:ph idx="1"/>
          </p:nvPr>
        </p:nvSpPr>
        <p:spPr>
          <a:xfrm>
            <a:off x="431540" y="2585544"/>
            <a:ext cx="8229600" cy="3795783"/>
          </a:xfrm>
        </p:spPr>
        <p:txBody>
          <a:bodyPr>
            <a:normAutofit/>
          </a:bodyPr>
          <a:lstStyle/>
          <a:p>
            <a:pPr marL="0" indent="0" algn="ctr">
              <a:buNone/>
            </a:pPr>
            <a:r>
              <a:rPr lang="en-US" sz="6000" b="1" i="1" dirty="0" smtClean="0"/>
              <a:t>Louisiana </a:t>
            </a:r>
            <a:r>
              <a:rPr lang="en-US" sz="6000" dirty="0" smtClean="0"/>
              <a:t>Shelter At Home Program</a:t>
            </a:r>
            <a:endParaRPr lang="en-US" sz="6000" dirty="0"/>
          </a:p>
        </p:txBody>
      </p:sp>
    </p:spTree>
    <p:extLst>
      <p:ext uri="{BB962C8B-B14F-4D97-AF65-F5344CB8AC3E}">
        <p14:creationId xmlns:p14="http://schemas.microsoft.com/office/powerpoint/2010/main" val="405992916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54"/>
            <a:ext cx="9144000" cy="621227"/>
          </a:xfrm>
        </p:spPr>
        <p:txBody>
          <a:bodyPr vert="horz" lIns="91440" tIns="45720" rIns="91440" bIns="45720" rtlCol="0" anchor="ctr">
            <a:normAutofit/>
          </a:bodyPr>
          <a:lstStyle/>
          <a:p>
            <a:r>
              <a:rPr lang="en-US" dirty="0"/>
              <a:t>FEMA </a:t>
            </a:r>
            <a:r>
              <a:rPr lang="en-US" dirty="0"/>
              <a:t>Policy cont’d.</a:t>
            </a:r>
            <a:endParaRPr lang="en-US" dirty="0"/>
          </a:p>
        </p:txBody>
      </p:sp>
      <p:sp>
        <p:nvSpPr>
          <p:cNvPr id="5" name="TextBox 4"/>
          <p:cNvSpPr txBox="1"/>
          <p:nvPr/>
        </p:nvSpPr>
        <p:spPr>
          <a:xfrm>
            <a:off x="762000" y="1810464"/>
            <a:ext cx="7620000" cy="5047536"/>
          </a:xfrm>
          <a:prstGeom prst="rect">
            <a:avLst/>
          </a:prstGeom>
          <a:solidFill>
            <a:schemeClr val="bg1"/>
          </a:solidFill>
          <a:ln>
            <a:solidFill>
              <a:schemeClr val="bg1">
                <a:lumMod val="65000"/>
              </a:schemeClr>
            </a:solidFill>
          </a:ln>
          <a:effectLst>
            <a:softEdge rad="31750"/>
          </a:effectLst>
        </p:spPr>
        <p:txBody>
          <a:bodyPr wrap="square" rtlCol="0">
            <a:spAutoFit/>
          </a:bodyPr>
          <a:lstStyle/>
          <a:p>
            <a:pPr marL="457200" marR="0" lvl="0" indent="-457200" algn="l">
              <a:spcBef>
                <a:spcPts val="0"/>
              </a:spcBef>
              <a:spcAft>
                <a:spcPts val="0"/>
              </a:spcAft>
              <a:buFont typeface="Wingdings" panose="05000000000000000000" pitchFamily="2" charset="2"/>
              <a:buChar char="Ø"/>
            </a:pPr>
            <a:endParaRPr lang="en-US" sz="7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a:latin typeface="Calibri" panose="020F0502020204030204" pitchFamily="34" charset="0"/>
                <a:ea typeface="Calibri" panose="020F0502020204030204" pitchFamily="34" charset="0"/>
                <a:cs typeface="Times New Roman" panose="02020603050405020304" pitchFamily="18" charset="0"/>
              </a:rPr>
              <a:t>Cap provisions for eligible work (FEMA 4277-DR-LA was $15,000)</a:t>
            </a:r>
          </a:p>
          <a:p>
            <a:pPr marL="457200" marR="0" lvl="0" indent="-457200" algn="l">
              <a:spcBef>
                <a:spcPts val="0"/>
              </a:spcBef>
              <a:spcAft>
                <a:spcPts val="0"/>
              </a:spcAft>
              <a:buFont typeface="Wingdings" panose="05000000000000000000" pitchFamily="2" charset="2"/>
              <a:buChar char="Ø"/>
            </a:pPr>
            <a:endParaRPr lang="en-US" sz="2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Any </a:t>
            </a:r>
            <a:r>
              <a:rPr lang="en-US" sz="2800" b="0" dirty="0">
                <a:latin typeface="Calibri" panose="020F0502020204030204" pitchFamily="34" charset="0"/>
                <a:ea typeface="Calibri" panose="020F0502020204030204" pitchFamily="34" charset="0"/>
                <a:cs typeface="Times New Roman" panose="02020603050405020304" pitchFamily="18" charset="0"/>
              </a:rPr>
              <a:t>inspections for code compliance or safety necessary to accomplish eligible work is reimbursable and not part of cap provisions</a:t>
            </a:r>
          </a:p>
          <a:p>
            <a:pPr marL="457200" marR="0" lvl="0" indent="-457200" algn="l">
              <a:spcBef>
                <a:spcPts val="0"/>
              </a:spcBef>
              <a:spcAft>
                <a:spcPts val="0"/>
              </a:spcAft>
              <a:buFont typeface="Wingdings" panose="05000000000000000000" pitchFamily="2" charset="2"/>
              <a:buChar char="Ø"/>
            </a:pPr>
            <a:endParaRPr lang="en-US" sz="2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Program </a:t>
            </a:r>
            <a:r>
              <a:rPr lang="en-US" sz="2800" b="0" dirty="0">
                <a:latin typeface="Calibri" panose="020F0502020204030204" pitchFamily="34" charset="0"/>
                <a:ea typeface="Calibri" panose="020F0502020204030204" pitchFamily="34" charset="0"/>
                <a:cs typeface="Times New Roman" panose="02020603050405020304" pitchFamily="18" charset="0"/>
              </a:rPr>
              <a:t>Management and oversight activities not part of cap </a:t>
            </a:r>
            <a:r>
              <a:rPr lang="en-US" sz="2800" b="0" dirty="0" smtClean="0">
                <a:latin typeface="Calibri" panose="020F0502020204030204" pitchFamily="34" charset="0"/>
                <a:ea typeface="Calibri" panose="020F0502020204030204" pitchFamily="34" charset="0"/>
                <a:cs typeface="Times New Roman" panose="02020603050405020304" pitchFamily="18" charset="0"/>
              </a:rPr>
              <a:t>provisions</a:t>
            </a:r>
          </a:p>
          <a:p>
            <a:pPr marL="457200" marR="0" lvl="0" indent="-457200" algn="l">
              <a:spcBef>
                <a:spcPts val="0"/>
              </a:spcBef>
              <a:spcAft>
                <a:spcPts val="0"/>
              </a:spcAft>
              <a:buFont typeface="Wingdings" panose="05000000000000000000" pitchFamily="2" charset="2"/>
              <a:buChar char="Ø"/>
            </a:pPr>
            <a:endParaRPr lang="en-US" sz="2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Limitations of continued Individual Assistance</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45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5302"/>
            <a:ext cx="9144000" cy="639762"/>
          </a:xfrm>
        </p:spPr>
        <p:txBody>
          <a:bodyPr vert="horz" lIns="91440" tIns="45720" rIns="91440" bIns="45720" rtlCol="0" anchor="ctr">
            <a:normAutofit/>
          </a:bodyPr>
          <a:lstStyle/>
          <a:p>
            <a:r>
              <a:rPr lang="en-US" dirty="0"/>
              <a:t>Implementation of STEP Program</a:t>
            </a:r>
            <a:endParaRPr lang="en-US" dirty="0"/>
          </a:p>
        </p:txBody>
      </p:sp>
      <p:sp>
        <p:nvSpPr>
          <p:cNvPr id="5" name="TextBox 4"/>
          <p:cNvSpPr txBox="1"/>
          <p:nvPr/>
        </p:nvSpPr>
        <p:spPr>
          <a:xfrm>
            <a:off x="411891" y="1883345"/>
            <a:ext cx="8519984" cy="4832092"/>
          </a:xfrm>
          <a:prstGeom prst="rect">
            <a:avLst/>
          </a:prstGeom>
          <a:solidFill>
            <a:schemeClr val="bg1"/>
          </a:solidFill>
          <a:ln>
            <a:solidFill>
              <a:schemeClr val="bg1">
                <a:lumMod val="65000"/>
              </a:schemeClr>
            </a:solidFill>
          </a:ln>
          <a:effectLst>
            <a:softEdge rad="31750"/>
          </a:effectLst>
        </p:spPr>
        <p:txBody>
          <a:bodyPr wrap="square" rtlCol="0">
            <a:spAutoFit/>
          </a:bodyPr>
          <a:lstStyle/>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may hire Program Manager to help deliver the program</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Ø"/>
            </a:pPr>
            <a:endParaRPr lang="en-US" sz="1800" b="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a:t>
            </a:r>
            <a:r>
              <a:rPr lang="en-US" sz="2800" b="0" dirty="0">
                <a:latin typeface="Calibri" panose="020F0502020204030204" pitchFamily="34" charset="0"/>
                <a:ea typeface="Calibri" panose="020F0502020204030204" pitchFamily="34" charset="0"/>
                <a:cs typeface="Times New Roman" panose="02020603050405020304" pitchFamily="18" charset="0"/>
              </a:rPr>
              <a:t>develops process and procedures for implementation of program</a:t>
            </a:r>
          </a:p>
          <a:p>
            <a:pPr marL="457200" marR="0" lvl="0" indent="-457200" algn="l">
              <a:spcBef>
                <a:spcPts val="0"/>
              </a:spcBef>
              <a:spcAft>
                <a:spcPts val="0"/>
              </a:spcAft>
              <a:buFont typeface="Wingdings" panose="05000000000000000000" pitchFamily="2" charset="2"/>
              <a:buChar char="Ø"/>
            </a:pPr>
            <a:endParaRPr lang="en-US" sz="1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hires contractors to execute repairs</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a:p>
            <a:pPr marR="0" lvl="0" algn="l">
              <a:spcBef>
                <a:spcPts val="0"/>
              </a:spcBef>
              <a:spcAft>
                <a:spcPts val="0"/>
              </a:spcAft>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provides regular reporting to FEMA</a:t>
            </a:r>
          </a:p>
          <a:p>
            <a:pPr marR="0" lvl="0" algn="l">
              <a:spcBef>
                <a:spcPts val="0"/>
              </a:spcBef>
              <a:spcAft>
                <a:spcPts val="0"/>
              </a:spcAft>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requests project closure within 120 days of final payment to all vendors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67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91166"/>
            <a:ext cx="6858000" cy="1261884"/>
          </a:xfrm>
          <a:prstGeom prst="rect">
            <a:avLst/>
          </a:prstGeom>
          <a:noFill/>
        </p:spPr>
        <p:txBody>
          <a:bodyPr wrap="square" rtlCol="0">
            <a:spAutoFit/>
          </a:bodyPr>
          <a:lstStyle/>
          <a:p>
            <a:pPr algn="ctr"/>
            <a:r>
              <a:rPr lang="en-US" sz="3600" dirty="0">
                <a:cs typeface="Times New Roman" panose="02020603050405020304" pitchFamily="18" charset="0"/>
              </a:rPr>
              <a:t>Process</a:t>
            </a:r>
          </a:p>
          <a:p>
            <a:endParaRPr lang="en-US" sz="4000" dirty="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4198705972"/>
              </p:ext>
            </p:extLst>
          </p:nvPr>
        </p:nvGraphicFramePr>
        <p:xfrm>
          <a:off x="926031" y="2228850"/>
          <a:ext cx="7465410" cy="4082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61945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01658" y="2590707"/>
            <a:ext cx="5123280" cy="322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5" name="Rectangle 24"/>
          <p:cNvSpPr/>
          <p:nvPr/>
        </p:nvSpPr>
        <p:spPr>
          <a:xfrm>
            <a:off x="1991548" y="3363933"/>
            <a:ext cx="5143500" cy="257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3" name="Rectangle 32"/>
          <p:cNvSpPr/>
          <p:nvPr/>
        </p:nvSpPr>
        <p:spPr>
          <a:xfrm>
            <a:off x="2001658" y="4220241"/>
            <a:ext cx="5143500" cy="25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0" name="Rectangle 9"/>
          <p:cNvSpPr/>
          <p:nvPr/>
        </p:nvSpPr>
        <p:spPr>
          <a:xfrm>
            <a:off x="1994000" y="2643357"/>
            <a:ext cx="5143500" cy="694340"/>
          </a:xfrm>
          <a:prstGeom prst="rect">
            <a:avLst/>
          </a:prstGeom>
          <a:solidFill>
            <a:srgbClr val="FDE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169863" algn="l">
              <a:spcBef>
                <a:spcPts val="338"/>
              </a:spcBef>
              <a:buFont typeface="Arial" panose="020B0604020202020204" pitchFamily="34" charset="0"/>
              <a:buChar char="•"/>
            </a:pPr>
            <a:r>
              <a:rPr lang="en-US" sz="1400" dirty="0">
                <a:solidFill>
                  <a:srgbClr val="C00000"/>
                </a:solidFill>
              </a:rPr>
              <a:t>96% of homes completed </a:t>
            </a:r>
            <a:r>
              <a:rPr lang="en-US" sz="1400" b="0" dirty="0">
                <a:solidFill>
                  <a:prstClr val="black"/>
                </a:solidFill>
              </a:rPr>
              <a:t>by December 24, 2016: </a:t>
            </a:r>
            <a:r>
              <a:rPr lang="en-US" sz="1400" b="0" dirty="0" smtClean="0">
                <a:solidFill>
                  <a:prstClr val="black"/>
                </a:solidFill>
              </a:rPr>
              <a:t> 3 </a:t>
            </a:r>
            <a:r>
              <a:rPr lang="en-US" sz="1400" b="0" dirty="0">
                <a:solidFill>
                  <a:prstClr val="black"/>
                </a:solidFill>
              </a:rPr>
              <a:t>months after </a:t>
            </a:r>
            <a:r>
              <a:rPr lang="en-US" sz="1400" b="0" dirty="0">
                <a:solidFill>
                  <a:prstClr val="black"/>
                </a:solidFill>
              </a:rPr>
              <a:t>implementation</a:t>
            </a:r>
          </a:p>
          <a:p>
            <a:pPr marL="169863" indent="-169863" algn="l">
              <a:spcBef>
                <a:spcPts val="338"/>
              </a:spcBef>
              <a:buFont typeface="Arial" panose="020B0604020202020204" pitchFamily="34" charset="0"/>
              <a:buChar char="•"/>
            </a:pPr>
            <a:r>
              <a:rPr lang="en-US" sz="1400" dirty="0">
                <a:solidFill>
                  <a:srgbClr val="C00000"/>
                </a:solidFill>
              </a:rPr>
              <a:t>$11,854 </a:t>
            </a:r>
            <a:r>
              <a:rPr lang="en-US" sz="1400" b="0" dirty="0">
                <a:solidFill>
                  <a:prstClr val="black"/>
                </a:solidFill>
              </a:rPr>
              <a:t>was the average repair cost per </a:t>
            </a:r>
            <a:r>
              <a:rPr lang="en-US" sz="1400" b="0" dirty="0">
                <a:solidFill>
                  <a:prstClr val="black"/>
                </a:solidFill>
              </a:rPr>
              <a:t>home </a:t>
            </a:r>
            <a:endParaRPr lang="en-US" sz="1400" b="0" dirty="0">
              <a:solidFill>
                <a:prstClr val="black"/>
              </a:solidFill>
            </a:endParaRPr>
          </a:p>
        </p:txBody>
      </p:sp>
      <p:sp>
        <p:nvSpPr>
          <p:cNvPr id="631810" name="Rectangle 2"/>
          <p:cNvSpPr>
            <a:spLocks noGrp="1" noChangeArrowheads="1"/>
          </p:cNvSpPr>
          <p:nvPr>
            <p:ph type="title"/>
          </p:nvPr>
        </p:nvSpPr>
        <p:spPr>
          <a:xfrm>
            <a:off x="290566" y="1147113"/>
            <a:ext cx="6024785" cy="500738"/>
          </a:xfrm>
          <a:noFill/>
          <a:ln/>
        </p:spPr>
        <p:txBody>
          <a:bodyPr vert="horz" lIns="51792" tIns="25897" rIns="51792" bIns="25897" rtlCol="0" anchor="ctr">
            <a:noAutofit/>
          </a:bodyPr>
          <a:lstStyle/>
          <a:p>
            <a:pPr algn="l"/>
            <a:r>
              <a:rPr lang="en-US" sz="3000" dirty="0"/>
              <a:t>GOHSEP’s Response: Shelter at Home</a:t>
            </a:r>
          </a:p>
        </p:txBody>
      </p:sp>
      <p:sp>
        <p:nvSpPr>
          <p:cNvPr id="12" name="Rectangle 11"/>
          <p:cNvSpPr/>
          <p:nvPr/>
        </p:nvSpPr>
        <p:spPr>
          <a:xfrm>
            <a:off x="2017449" y="4002257"/>
            <a:ext cx="3078084" cy="297517"/>
          </a:xfrm>
          <a:prstGeom prst="rect">
            <a:avLst/>
          </a:prstGeom>
        </p:spPr>
        <p:txBody>
          <a:bodyPr wrap="square">
            <a:spAutoFit/>
          </a:bodyPr>
          <a:lstStyle/>
          <a:p>
            <a:pPr marL="349151" lvl="2">
              <a:lnSpc>
                <a:spcPts val="1631"/>
              </a:lnSpc>
              <a:spcBef>
                <a:spcPts val="338"/>
              </a:spcBef>
            </a:pPr>
            <a:r>
              <a:rPr lang="en-US" sz="956" dirty="0">
                <a:solidFill>
                  <a:prstClr val="black"/>
                </a:solidFill>
              </a:rPr>
              <a:t> </a:t>
            </a:r>
          </a:p>
        </p:txBody>
      </p:sp>
      <p:sp>
        <p:nvSpPr>
          <p:cNvPr id="17" name="Rectangle 3"/>
          <p:cNvSpPr txBox="1">
            <a:spLocks noChangeArrowheads="1"/>
          </p:cNvSpPr>
          <p:nvPr/>
        </p:nvSpPr>
        <p:spPr>
          <a:xfrm>
            <a:off x="2160268" y="3443466"/>
            <a:ext cx="3234693" cy="310380"/>
          </a:xfrm>
          <a:prstGeom prst="rect">
            <a:avLst/>
          </a:prstGeom>
        </p:spPr>
        <p:txBody>
          <a:bodyPr vert="horz" lIns="51435" tIns="25718" rIns="51435" bIns="25718"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9310" lvl="1" indent="0">
              <a:lnSpc>
                <a:spcPts val="1631"/>
              </a:lnSpc>
              <a:spcBef>
                <a:spcPts val="675"/>
              </a:spcBef>
              <a:buNone/>
            </a:pPr>
            <a:endParaRPr lang="en-US" sz="1350" i="1" dirty="0">
              <a:solidFill>
                <a:prstClr val="black"/>
              </a:solidFill>
            </a:endParaRPr>
          </a:p>
        </p:txBody>
      </p:sp>
      <p:sp>
        <p:nvSpPr>
          <p:cNvPr id="19" name="Rectangle 18"/>
          <p:cNvSpPr/>
          <p:nvPr/>
        </p:nvSpPr>
        <p:spPr>
          <a:xfrm>
            <a:off x="1994598" y="4547004"/>
            <a:ext cx="5143500" cy="348813"/>
          </a:xfrm>
          <a:prstGeom prst="rect">
            <a:avLst/>
          </a:prstGeom>
        </p:spPr>
        <p:txBody>
          <a:bodyPr wrap="square">
            <a:spAutoFit/>
          </a:bodyPr>
          <a:lstStyle/>
          <a:p>
            <a:pPr indent="-165200">
              <a:lnSpc>
                <a:spcPts val="2025"/>
              </a:lnSpc>
              <a:spcBef>
                <a:spcPts val="338"/>
              </a:spcBef>
            </a:pPr>
            <a:r>
              <a:rPr lang="en-US" sz="2100" dirty="0">
                <a:solidFill>
                  <a:prstClr val="white"/>
                </a:solidFill>
              </a:rPr>
              <a:t>P</a:t>
            </a:r>
            <a:r>
              <a:rPr lang="en-US" sz="1013" dirty="0">
                <a:solidFill>
                  <a:prstClr val="white"/>
                </a:solidFill>
              </a:rPr>
              <a:t>ROGRAM </a:t>
            </a:r>
            <a:r>
              <a:rPr lang="en-US" sz="2100" dirty="0">
                <a:solidFill>
                  <a:prstClr val="white"/>
                </a:solidFill>
              </a:rPr>
              <a:t>A</a:t>
            </a:r>
            <a:r>
              <a:rPr lang="en-US" sz="1013" dirty="0">
                <a:solidFill>
                  <a:prstClr val="white"/>
                </a:solidFill>
              </a:rPr>
              <a:t>PPLICATION</a:t>
            </a:r>
            <a:r>
              <a:rPr lang="en-US" sz="1125" dirty="0">
                <a:solidFill>
                  <a:prstClr val="white"/>
                </a:solidFill>
              </a:rPr>
              <a:t> </a:t>
            </a:r>
            <a:r>
              <a:rPr lang="en-US" sz="2100" dirty="0">
                <a:solidFill>
                  <a:prstClr val="white"/>
                </a:solidFill>
              </a:rPr>
              <a:t>M</a:t>
            </a:r>
            <a:r>
              <a:rPr lang="en-US" sz="1125" dirty="0">
                <a:solidFill>
                  <a:prstClr val="white"/>
                </a:solidFill>
              </a:rPr>
              <a:t>ETHODS</a:t>
            </a:r>
          </a:p>
        </p:txBody>
      </p:sp>
      <p:sp>
        <p:nvSpPr>
          <p:cNvPr id="22" name="Rectangle 21"/>
          <p:cNvSpPr/>
          <p:nvPr/>
        </p:nvSpPr>
        <p:spPr>
          <a:xfrm>
            <a:off x="1984773" y="3598970"/>
            <a:ext cx="3143438" cy="297517"/>
          </a:xfrm>
          <a:prstGeom prst="rect">
            <a:avLst/>
          </a:prstGeom>
        </p:spPr>
        <p:txBody>
          <a:bodyPr wrap="square">
            <a:spAutoFit/>
          </a:bodyPr>
          <a:lstStyle/>
          <a:p>
            <a:pPr marL="349151" lvl="2">
              <a:lnSpc>
                <a:spcPts val="1631"/>
              </a:lnSpc>
              <a:spcBef>
                <a:spcPts val="338"/>
              </a:spcBef>
            </a:pPr>
            <a:endParaRPr lang="en-US" sz="956" dirty="0">
              <a:solidFill>
                <a:prstClr val="black"/>
              </a:solidFill>
            </a:endParaRPr>
          </a:p>
        </p:txBody>
      </p:sp>
      <p:sp>
        <p:nvSpPr>
          <p:cNvPr id="30" name="Rectangle 3"/>
          <p:cNvSpPr txBox="1">
            <a:spLocks noChangeArrowheads="1"/>
          </p:cNvSpPr>
          <p:nvPr/>
        </p:nvSpPr>
        <p:spPr>
          <a:xfrm>
            <a:off x="2181043" y="3986613"/>
            <a:ext cx="4680585" cy="326593"/>
          </a:xfrm>
          <a:prstGeom prst="rect">
            <a:avLst/>
          </a:prstGeom>
        </p:spPr>
        <p:txBody>
          <a:bodyPr vert="horz" lIns="51435" tIns="25718" rIns="51435" bIns="25718"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9310" lvl="1" indent="0">
              <a:lnSpc>
                <a:spcPts val="1631"/>
              </a:lnSpc>
              <a:spcBef>
                <a:spcPts val="675"/>
              </a:spcBef>
              <a:buNone/>
            </a:pPr>
            <a:endParaRPr lang="en-US" sz="1350" i="1" dirty="0">
              <a:solidFill>
                <a:prstClr val="black"/>
              </a:solidFill>
            </a:endParaRPr>
          </a:p>
        </p:txBody>
      </p:sp>
      <p:sp>
        <p:nvSpPr>
          <p:cNvPr id="32" name="Rectangle 31"/>
          <p:cNvSpPr/>
          <p:nvPr/>
        </p:nvSpPr>
        <p:spPr>
          <a:xfrm>
            <a:off x="2020470" y="4302015"/>
            <a:ext cx="3114632" cy="297517"/>
          </a:xfrm>
          <a:prstGeom prst="rect">
            <a:avLst/>
          </a:prstGeom>
        </p:spPr>
        <p:txBody>
          <a:bodyPr wrap="square">
            <a:spAutoFit/>
          </a:bodyPr>
          <a:lstStyle/>
          <a:p>
            <a:pPr marL="349151" lvl="2">
              <a:lnSpc>
                <a:spcPts val="1631"/>
              </a:lnSpc>
              <a:spcBef>
                <a:spcPts val="338"/>
              </a:spcBef>
            </a:pPr>
            <a:endParaRPr lang="en-US" sz="956" dirty="0">
              <a:solidFill>
                <a:prstClr val="black"/>
              </a:solidFill>
            </a:endParaRPr>
          </a:p>
        </p:txBody>
      </p:sp>
      <p:sp>
        <p:nvSpPr>
          <p:cNvPr id="34" name="Rectangle 33"/>
          <p:cNvSpPr/>
          <p:nvPr/>
        </p:nvSpPr>
        <p:spPr>
          <a:xfrm>
            <a:off x="1996194" y="2194040"/>
            <a:ext cx="5143500" cy="3721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65250">
              <a:lnSpc>
                <a:spcPts val="1631"/>
              </a:lnSpc>
              <a:spcBef>
                <a:spcPts val="338"/>
              </a:spcBef>
            </a:pPr>
            <a:r>
              <a:rPr lang="en-US" sz="1800" dirty="0">
                <a:solidFill>
                  <a:prstClr val="black"/>
                </a:solidFill>
              </a:rPr>
              <a:t>Completed </a:t>
            </a:r>
            <a:r>
              <a:rPr lang="en-US" sz="1800" dirty="0" smtClean="0">
                <a:solidFill>
                  <a:prstClr val="black"/>
                </a:solidFill>
              </a:rPr>
              <a:t>Homes - </a:t>
            </a:r>
            <a:r>
              <a:rPr lang="en-US" sz="2000" dirty="0" smtClean="0">
                <a:solidFill>
                  <a:srgbClr val="C00000"/>
                </a:solidFill>
              </a:rPr>
              <a:t>10,990</a:t>
            </a:r>
            <a:endParaRPr lang="en-US" sz="2000" dirty="0">
              <a:solidFill>
                <a:srgbClr val="C00000"/>
              </a:solidFill>
            </a:endParaRPr>
          </a:p>
        </p:txBody>
      </p:sp>
      <p:sp>
        <p:nvSpPr>
          <p:cNvPr id="8" name="TextBox 7"/>
          <p:cNvSpPr txBox="1"/>
          <p:nvPr/>
        </p:nvSpPr>
        <p:spPr>
          <a:xfrm>
            <a:off x="290566" y="1540278"/>
            <a:ext cx="4362561" cy="400110"/>
          </a:xfrm>
          <a:prstGeom prst="rect">
            <a:avLst/>
          </a:prstGeom>
          <a:noFill/>
        </p:spPr>
        <p:txBody>
          <a:bodyPr wrap="square" rtlCol="0">
            <a:spAutoFit/>
          </a:bodyPr>
          <a:lstStyle/>
          <a:p>
            <a:pPr algn="l"/>
            <a:r>
              <a:rPr lang="en-US" sz="2000" b="0" dirty="0">
                <a:solidFill>
                  <a:srgbClr val="1C4372"/>
                </a:solidFill>
                <a:latin typeface="+mj-lt"/>
                <a:ea typeface="+mj-ea"/>
                <a:cs typeface="+mj-cs"/>
              </a:rPr>
              <a:t>An Innovative Disaster Recovery Tool</a:t>
            </a:r>
          </a:p>
        </p:txBody>
      </p:sp>
      <p:sp>
        <p:nvSpPr>
          <p:cNvPr id="36" name="Rectangle 35"/>
          <p:cNvSpPr/>
          <p:nvPr/>
        </p:nvSpPr>
        <p:spPr>
          <a:xfrm>
            <a:off x="1997527" y="3416069"/>
            <a:ext cx="5158814" cy="2999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65250" algn="l">
              <a:lnSpc>
                <a:spcPts val="1631"/>
              </a:lnSpc>
              <a:spcBef>
                <a:spcPts val="338"/>
              </a:spcBef>
            </a:pPr>
            <a:r>
              <a:rPr lang="en-US" sz="1800" dirty="0" smtClean="0">
                <a:solidFill>
                  <a:prstClr val="black"/>
                </a:solidFill>
              </a:rPr>
              <a:t>Overview:</a:t>
            </a:r>
            <a:endParaRPr lang="en-US" sz="1800" dirty="0">
              <a:solidFill>
                <a:prstClr val="black"/>
              </a:solidFill>
            </a:endParaRPr>
          </a:p>
        </p:txBody>
      </p:sp>
      <p:sp>
        <p:nvSpPr>
          <p:cNvPr id="37" name="Rectangle 36"/>
          <p:cNvSpPr/>
          <p:nvPr/>
        </p:nvSpPr>
        <p:spPr>
          <a:xfrm>
            <a:off x="2155476" y="4077624"/>
            <a:ext cx="3078084" cy="297517"/>
          </a:xfrm>
          <a:prstGeom prst="rect">
            <a:avLst/>
          </a:prstGeom>
        </p:spPr>
        <p:txBody>
          <a:bodyPr wrap="square">
            <a:spAutoFit/>
          </a:bodyPr>
          <a:lstStyle/>
          <a:p>
            <a:pPr marL="349151" lvl="2">
              <a:lnSpc>
                <a:spcPts val="1631"/>
              </a:lnSpc>
              <a:spcBef>
                <a:spcPts val="338"/>
              </a:spcBef>
            </a:pPr>
            <a:r>
              <a:rPr lang="en-US" sz="956" dirty="0">
                <a:solidFill>
                  <a:prstClr val="black"/>
                </a:solidFill>
              </a:rPr>
              <a:t> </a:t>
            </a:r>
          </a:p>
        </p:txBody>
      </p:sp>
      <p:sp>
        <p:nvSpPr>
          <p:cNvPr id="38" name="Rectangle 37"/>
          <p:cNvSpPr/>
          <p:nvPr/>
        </p:nvSpPr>
        <p:spPr>
          <a:xfrm>
            <a:off x="2001658" y="3742419"/>
            <a:ext cx="5159448" cy="3115582"/>
          </a:xfrm>
          <a:prstGeom prst="rect">
            <a:avLst/>
          </a:prstGeom>
          <a:solidFill>
            <a:srgbClr val="FDE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lvl="3" indent="-169863" algn="l">
              <a:spcBef>
                <a:spcPts val="338"/>
              </a:spcBef>
              <a:buFont typeface="Arial" panose="020B0604020202020204" pitchFamily="34" charset="0"/>
              <a:buChar char="•"/>
            </a:pPr>
            <a:r>
              <a:rPr lang="en-US" sz="1150" b="0" dirty="0">
                <a:solidFill>
                  <a:prstClr val="black"/>
                </a:solidFill>
              </a:rPr>
              <a:t>This </a:t>
            </a:r>
            <a:r>
              <a:rPr lang="en-US" sz="1150" dirty="0">
                <a:solidFill>
                  <a:prstClr val="black"/>
                </a:solidFill>
              </a:rPr>
              <a:t>program did not exist </a:t>
            </a:r>
            <a:r>
              <a:rPr lang="en-US" sz="1150" b="0" dirty="0">
                <a:solidFill>
                  <a:prstClr val="black"/>
                </a:solidFill>
              </a:rPr>
              <a:t>at the time of the historic, August 2016 flood.  </a:t>
            </a:r>
            <a:r>
              <a:rPr lang="en-US" sz="1150" b="0" dirty="0">
                <a:solidFill>
                  <a:prstClr val="black"/>
                </a:solidFill>
              </a:rPr>
              <a:t>The </a:t>
            </a:r>
            <a:r>
              <a:rPr lang="en-US" sz="1150" b="0" dirty="0" smtClean="0">
                <a:solidFill>
                  <a:prstClr val="black"/>
                </a:solidFill>
              </a:rPr>
              <a:t>SAH was </a:t>
            </a:r>
            <a:r>
              <a:rPr lang="en-US" sz="1150" b="0" dirty="0">
                <a:solidFill>
                  <a:prstClr val="black"/>
                </a:solidFill>
              </a:rPr>
              <a:t>developed, executed, crews and resources mobilized, and repairs </a:t>
            </a:r>
            <a:r>
              <a:rPr lang="en-US" sz="1150" dirty="0">
                <a:solidFill>
                  <a:prstClr val="black"/>
                </a:solidFill>
              </a:rPr>
              <a:t>underway within just a few weeks</a:t>
            </a:r>
            <a:r>
              <a:rPr lang="en-US" sz="1150" b="0" dirty="0" smtClean="0">
                <a:solidFill>
                  <a:prstClr val="black"/>
                </a:solidFill>
              </a:rPr>
              <a:t>.</a:t>
            </a:r>
          </a:p>
          <a:p>
            <a:pPr marL="169863" lvl="3" indent="-169863" algn="l">
              <a:spcBef>
                <a:spcPts val="338"/>
              </a:spcBef>
              <a:buFont typeface="Arial" panose="020B0604020202020204" pitchFamily="34" charset="0"/>
              <a:buChar char="•"/>
            </a:pPr>
            <a:r>
              <a:rPr lang="en-US" sz="1150" b="0" dirty="0" smtClean="0">
                <a:solidFill>
                  <a:prstClr val="black"/>
                </a:solidFill>
                <a:ea typeface="Calibri" panose="020F0502020204030204" pitchFamily="34" charset="0"/>
                <a:cs typeface="Times New Roman" panose="02020603050405020304" pitchFamily="18" charset="0"/>
              </a:rPr>
              <a:t>SAH </a:t>
            </a:r>
            <a:r>
              <a:rPr lang="en-US" sz="1150" dirty="0" smtClean="0">
                <a:solidFill>
                  <a:prstClr val="black"/>
                </a:solidFill>
                <a:ea typeface="Calibri" panose="020F0502020204030204" pitchFamily="34" charset="0"/>
                <a:cs typeface="Times New Roman" panose="02020603050405020304" pitchFamily="18" charset="0"/>
              </a:rPr>
              <a:t>provided </a:t>
            </a:r>
            <a:r>
              <a:rPr lang="en-US" sz="1150" dirty="0">
                <a:solidFill>
                  <a:prstClr val="black"/>
                </a:solidFill>
                <a:ea typeface="Calibri" panose="020F0502020204030204" pitchFamily="34" charset="0"/>
                <a:cs typeface="Times New Roman" panose="02020603050405020304" pitchFamily="18" charset="0"/>
              </a:rPr>
              <a:t>a bridge </a:t>
            </a:r>
            <a:r>
              <a:rPr lang="en-US" sz="1150" b="0" dirty="0">
                <a:solidFill>
                  <a:prstClr val="black"/>
                </a:solidFill>
                <a:ea typeface="Calibri" panose="020F0502020204030204" pitchFamily="34" charset="0"/>
                <a:cs typeface="Times New Roman" panose="02020603050405020304" pitchFamily="18" charset="0"/>
              </a:rPr>
              <a:t>between emergency sheltering efforts and long term recovery</a:t>
            </a:r>
            <a:r>
              <a:rPr lang="en-US" sz="1150" b="0" dirty="0" smtClean="0">
                <a:solidFill>
                  <a:prstClr val="black"/>
                </a:solidFill>
                <a:ea typeface="Calibri" panose="020F0502020204030204" pitchFamily="34" charset="0"/>
                <a:cs typeface="Times New Roman" panose="02020603050405020304" pitchFamily="18" charset="0"/>
              </a:rPr>
              <a:t>.</a:t>
            </a:r>
          </a:p>
          <a:p>
            <a:pPr marL="169863" lvl="3" indent="-169863" algn="l">
              <a:spcBef>
                <a:spcPts val="338"/>
              </a:spcBef>
              <a:buFont typeface="Arial" panose="020B0604020202020204" pitchFamily="34" charset="0"/>
              <a:buChar char="•"/>
            </a:pPr>
            <a:r>
              <a:rPr lang="en-US" sz="1150" b="0" dirty="0" smtClean="0">
                <a:solidFill>
                  <a:prstClr val="black"/>
                </a:solidFill>
              </a:rPr>
              <a:t>No other program offered </a:t>
            </a:r>
            <a:r>
              <a:rPr lang="en-US" sz="1150" dirty="0" smtClean="0">
                <a:solidFill>
                  <a:prstClr val="black"/>
                </a:solidFill>
              </a:rPr>
              <a:t>immediate, transitional help</a:t>
            </a:r>
            <a:r>
              <a:rPr lang="en-US" sz="1150" b="0" dirty="0" smtClean="0">
                <a:solidFill>
                  <a:prstClr val="black"/>
                </a:solidFill>
              </a:rPr>
              <a:t>.</a:t>
            </a:r>
          </a:p>
          <a:p>
            <a:pPr marL="169863" lvl="3" indent="-169863" algn="l">
              <a:spcBef>
                <a:spcPts val="338"/>
              </a:spcBef>
              <a:buFont typeface="Arial" panose="020B0604020202020204" pitchFamily="34" charset="0"/>
              <a:buChar char="•"/>
            </a:pPr>
            <a:r>
              <a:rPr lang="en-US" sz="1150" b="0" dirty="0" smtClean="0">
                <a:solidFill>
                  <a:prstClr val="black"/>
                </a:solidFill>
              </a:rPr>
              <a:t>Direct </a:t>
            </a:r>
            <a:r>
              <a:rPr lang="en-US" sz="1150" b="0" dirty="0">
                <a:solidFill>
                  <a:prstClr val="black"/>
                </a:solidFill>
              </a:rPr>
              <a:t>payments are not allowed (PA).  There are </a:t>
            </a:r>
            <a:r>
              <a:rPr lang="en-US" sz="1150" dirty="0">
                <a:solidFill>
                  <a:prstClr val="black"/>
                </a:solidFill>
              </a:rPr>
              <a:t>federal limitations </a:t>
            </a:r>
            <a:r>
              <a:rPr lang="en-US" sz="1150" b="0" dirty="0">
                <a:solidFill>
                  <a:prstClr val="black"/>
                </a:solidFill>
              </a:rPr>
              <a:t>for what can be done and how</a:t>
            </a:r>
            <a:r>
              <a:rPr lang="en-US" sz="1150" b="0" dirty="0" smtClean="0">
                <a:solidFill>
                  <a:prstClr val="black"/>
                </a:solidFill>
              </a:rPr>
              <a:t>.</a:t>
            </a:r>
          </a:p>
          <a:p>
            <a:pPr marL="169863" lvl="3" indent="-169863" algn="l">
              <a:spcBef>
                <a:spcPts val="338"/>
              </a:spcBef>
              <a:buFont typeface="Arial" panose="020B0604020202020204" pitchFamily="34" charset="0"/>
              <a:buChar char="•"/>
            </a:pPr>
            <a:r>
              <a:rPr lang="en-US" sz="1150" b="0" dirty="0">
                <a:solidFill>
                  <a:prstClr val="black"/>
                </a:solidFill>
                <a:ea typeface="Calibri" panose="020F0502020204030204" pitchFamily="34" charset="0"/>
                <a:cs typeface="Times New Roman" panose="02020603050405020304" pitchFamily="18" charset="0"/>
              </a:rPr>
              <a:t>We worked with </a:t>
            </a:r>
            <a:r>
              <a:rPr lang="en-US" sz="1150" dirty="0">
                <a:solidFill>
                  <a:prstClr val="black"/>
                </a:solidFill>
                <a:ea typeface="Calibri" panose="020F0502020204030204" pitchFamily="34" charset="0"/>
                <a:cs typeface="Times New Roman" panose="02020603050405020304" pitchFamily="18" charset="0"/>
              </a:rPr>
              <a:t>FEMA, LLA, OIG, Constituent Services, the Compliance Board, </a:t>
            </a:r>
            <a:r>
              <a:rPr lang="en-US" sz="1150" dirty="0" err="1">
                <a:solidFill>
                  <a:prstClr val="black"/>
                </a:solidFill>
                <a:ea typeface="Calibri" panose="020F0502020204030204" pitchFamily="34" charset="0"/>
                <a:cs typeface="Times New Roman" panose="02020603050405020304" pitchFamily="18" charset="0"/>
              </a:rPr>
              <a:t>VOAD</a:t>
            </a:r>
            <a:r>
              <a:rPr lang="en-US" sz="1150" dirty="0">
                <a:solidFill>
                  <a:prstClr val="black"/>
                </a:solidFill>
                <a:ea typeface="Calibri" panose="020F0502020204030204" pitchFamily="34" charset="0"/>
                <a:cs typeface="Times New Roman" panose="02020603050405020304" pitchFamily="18" charset="0"/>
              </a:rPr>
              <a:t>, and other non-profits</a:t>
            </a:r>
            <a:r>
              <a:rPr lang="en-US" sz="1150" b="0" dirty="0" smtClean="0">
                <a:solidFill>
                  <a:prstClr val="black"/>
                </a:solidFill>
                <a:ea typeface="Calibri" panose="020F0502020204030204" pitchFamily="34" charset="0"/>
                <a:cs typeface="Times New Roman" panose="02020603050405020304" pitchFamily="18" charset="0"/>
              </a:rPr>
              <a:t>.</a:t>
            </a:r>
          </a:p>
          <a:p>
            <a:pPr marL="169863" lvl="3" indent="-169863" algn="l">
              <a:spcBef>
                <a:spcPts val="338"/>
              </a:spcBef>
              <a:buFont typeface="Arial" panose="020B0604020202020204" pitchFamily="34" charset="0"/>
              <a:buChar char="•"/>
            </a:pPr>
            <a:r>
              <a:rPr lang="en-US" sz="1150" b="0" dirty="0">
                <a:solidFill>
                  <a:prstClr val="black"/>
                </a:solidFill>
              </a:rPr>
              <a:t>The emergency repairs enabled families to </a:t>
            </a:r>
            <a:r>
              <a:rPr lang="en-US" sz="1150" dirty="0">
                <a:solidFill>
                  <a:prstClr val="black"/>
                </a:solidFill>
              </a:rPr>
              <a:t>return home quicker </a:t>
            </a:r>
            <a:r>
              <a:rPr lang="en-US" sz="1150" b="0" dirty="0">
                <a:solidFill>
                  <a:prstClr val="black"/>
                </a:solidFill>
              </a:rPr>
              <a:t>and </a:t>
            </a:r>
            <a:r>
              <a:rPr lang="en-US" sz="1150" dirty="0">
                <a:solidFill>
                  <a:prstClr val="black"/>
                </a:solidFill>
              </a:rPr>
              <a:t>communities to recover faster</a:t>
            </a:r>
            <a:r>
              <a:rPr lang="en-US" sz="1150" b="0" dirty="0" smtClean="0">
                <a:solidFill>
                  <a:prstClr val="black"/>
                </a:solidFill>
              </a:rPr>
              <a:t>.</a:t>
            </a:r>
          </a:p>
          <a:p>
            <a:pPr marL="169863" lvl="3" indent="-169863" algn="l">
              <a:spcBef>
                <a:spcPts val="338"/>
              </a:spcBef>
              <a:buFont typeface="Arial" panose="020B0604020202020204" pitchFamily="34" charset="0"/>
              <a:buChar char="•"/>
            </a:pPr>
            <a:r>
              <a:rPr lang="en-US" sz="1150" b="0" dirty="0" smtClean="0">
                <a:solidFill>
                  <a:prstClr val="black"/>
                </a:solidFill>
              </a:rPr>
              <a:t>SAH offered </a:t>
            </a:r>
            <a:r>
              <a:rPr lang="en-US" sz="1150" b="0" dirty="0">
                <a:solidFill>
                  <a:prstClr val="black"/>
                </a:solidFill>
              </a:rPr>
              <a:t>support to make homes </a:t>
            </a:r>
            <a:r>
              <a:rPr lang="en-US" sz="1150" dirty="0">
                <a:solidFill>
                  <a:prstClr val="black"/>
                </a:solidFill>
              </a:rPr>
              <a:t>secure and habitable</a:t>
            </a:r>
            <a:r>
              <a:rPr lang="en-US" sz="1150" b="0" dirty="0">
                <a:solidFill>
                  <a:prstClr val="black"/>
                </a:solidFill>
              </a:rPr>
              <a:t>, with working heating, air and electrical outlets, while long term repairs were made. </a:t>
            </a:r>
            <a:endParaRPr lang="en-US" sz="1150" b="0" dirty="0" smtClean="0">
              <a:solidFill>
                <a:prstClr val="black"/>
              </a:solidFill>
            </a:endParaRPr>
          </a:p>
          <a:p>
            <a:pPr marL="169863" lvl="3" indent="-169863" algn="l">
              <a:spcBef>
                <a:spcPts val="338"/>
              </a:spcBef>
              <a:buFont typeface="Arial" panose="020B0604020202020204" pitchFamily="34" charset="0"/>
              <a:buChar char="•"/>
            </a:pPr>
            <a:r>
              <a:rPr lang="en-US" sz="1150" b="0" dirty="0" smtClean="0">
                <a:solidFill>
                  <a:prstClr val="black"/>
                </a:solidFill>
              </a:rPr>
              <a:t>Many </a:t>
            </a:r>
            <a:r>
              <a:rPr lang="en-US" sz="1150" b="0" dirty="0">
                <a:solidFill>
                  <a:prstClr val="black"/>
                </a:solidFill>
              </a:rPr>
              <a:t>of the people who benefitted from this program </a:t>
            </a:r>
            <a:r>
              <a:rPr lang="en-US" sz="1150" dirty="0">
                <a:solidFill>
                  <a:prstClr val="black"/>
                </a:solidFill>
              </a:rPr>
              <a:t>did not have the means </a:t>
            </a:r>
            <a:r>
              <a:rPr lang="en-US" sz="1150" b="0" dirty="0">
                <a:solidFill>
                  <a:prstClr val="black"/>
                </a:solidFill>
              </a:rPr>
              <a:t>or support to get this critical, initial work done</a:t>
            </a:r>
            <a:r>
              <a:rPr lang="en-US" sz="1150" b="0" dirty="0" smtClean="0">
                <a:solidFill>
                  <a:prstClr val="black"/>
                </a:solidFill>
              </a:rPr>
              <a:t>.</a:t>
            </a:r>
            <a:endParaRPr lang="en-US" sz="1150" b="0" dirty="0">
              <a:solidFill>
                <a:prstClr val="black"/>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5" y="5389296"/>
            <a:ext cx="1930056" cy="1277463"/>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5233" y="5327616"/>
            <a:ext cx="1938767" cy="1419018"/>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81" y="3448425"/>
            <a:ext cx="1887275" cy="1361140"/>
          </a:xfrm>
          <a:prstGeom prst="rect">
            <a:avLst/>
          </a:prstGeom>
        </p:spPr>
      </p:pic>
      <p:pic>
        <p:nvPicPr>
          <p:cNvPr id="3" name="Picture 2"/>
          <p:cNvPicPr>
            <a:picLocks noChangeAspect="1"/>
          </p:cNvPicPr>
          <p:nvPr/>
        </p:nvPicPr>
        <p:blipFill>
          <a:blip r:embed="rId6"/>
          <a:stretch>
            <a:fillRect/>
          </a:stretch>
        </p:blipFill>
        <p:spPr>
          <a:xfrm>
            <a:off x="26186" y="3479857"/>
            <a:ext cx="1934973" cy="1278259"/>
          </a:xfrm>
          <a:prstGeom prst="rect">
            <a:avLst/>
          </a:prstGeom>
        </p:spPr>
      </p:pic>
      <p:pic>
        <p:nvPicPr>
          <p:cNvPr id="6" name="Picture 5"/>
          <p:cNvPicPr>
            <a:picLocks noChangeAspect="1"/>
          </p:cNvPicPr>
          <p:nvPr/>
        </p:nvPicPr>
        <p:blipFill>
          <a:blip r:embed="rId7"/>
          <a:stretch>
            <a:fillRect/>
          </a:stretch>
        </p:blipFill>
        <p:spPr>
          <a:xfrm>
            <a:off x="6449244" y="1071282"/>
            <a:ext cx="2581584" cy="1045915"/>
          </a:xfrm>
          <a:prstGeom prst="rect">
            <a:avLst/>
          </a:prstGeom>
        </p:spPr>
      </p:pic>
    </p:spTree>
    <p:extLst>
      <p:ext uri="{BB962C8B-B14F-4D97-AF65-F5344CB8AC3E}">
        <p14:creationId xmlns:p14="http://schemas.microsoft.com/office/powerpoint/2010/main" val="238270573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State Law Required</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The Louisiana Disaster Act LA RS 29:721</a:t>
            </a:r>
          </a:p>
          <a:p>
            <a:r>
              <a:rPr lang="en-US" dirty="0" smtClean="0">
                <a:solidFill>
                  <a:schemeClr val="tx1"/>
                </a:solidFill>
              </a:rPr>
              <a:t>The Governor has a legal responsibility to “make provisions for the availability and use of temporary emergency housing.”</a:t>
            </a:r>
          </a:p>
          <a:p>
            <a:r>
              <a:rPr lang="en-US" dirty="0" smtClean="0">
                <a:solidFill>
                  <a:schemeClr val="tx1"/>
                </a:solidFill>
              </a:rPr>
              <a:t>The Governor also signed a Public Health Emergency related to the wet materials from homes.  </a:t>
            </a:r>
          </a:p>
          <a:p>
            <a:r>
              <a:rPr lang="en-US" dirty="0" smtClean="0">
                <a:solidFill>
                  <a:schemeClr val="tx1"/>
                </a:solidFill>
              </a:rPr>
              <a:t>The GOHSEP director under state law may “decontaminate or cause to be decontaminated, or destroy any material there is reasonable cause to believe that it may endanger to public health.”</a:t>
            </a:r>
            <a:endParaRPr lang="en-US" dirty="0">
              <a:solidFill>
                <a:schemeClr val="tx1"/>
              </a:solidFill>
            </a:endParaRPr>
          </a:p>
        </p:txBody>
      </p:sp>
    </p:spTree>
    <p:extLst>
      <p:ext uri="{BB962C8B-B14F-4D97-AF65-F5344CB8AC3E}">
        <p14:creationId xmlns:p14="http://schemas.microsoft.com/office/powerpoint/2010/main" val="326399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State Law Required</a:t>
            </a:r>
            <a:endParaRPr lang="en-US" dirty="0"/>
          </a:p>
        </p:txBody>
      </p:sp>
      <p:sp>
        <p:nvSpPr>
          <p:cNvPr id="3" name="Content Placeholder 2"/>
          <p:cNvSpPr>
            <a:spLocks noGrp="1"/>
          </p:cNvSpPr>
          <p:nvPr>
            <p:ph idx="1"/>
          </p:nvPr>
        </p:nvSpPr>
        <p:spPr/>
        <p:txBody>
          <a:bodyPr/>
          <a:lstStyle/>
          <a:p>
            <a:r>
              <a:rPr lang="en-US" dirty="0">
                <a:solidFill>
                  <a:schemeClr val="tx1"/>
                </a:solidFill>
              </a:rPr>
              <a:t>The general power and responsibility of the Governor to shelter citizens in a time of emergency, in conjunction with the special powers conferred upon me during a time of public health emergency, gives Louisiana the legal right and responsibility to implement the Rapid Repair Program to include work on flood damaged dwellings to provide basic sheltering conditions for the health and safety of residents.</a:t>
            </a:r>
          </a:p>
          <a:p>
            <a:endParaRPr lang="en-US" dirty="0"/>
          </a:p>
        </p:txBody>
      </p:sp>
    </p:spTree>
    <p:extLst>
      <p:ext uri="{BB962C8B-B14F-4D97-AF65-F5344CB8AC3E}">
        <p14:creationId xmlns:p14="http://schemas.microsoft.com/office/powerpoint/2010/main" val="344712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Legal Protective Measures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The Right of Entry (ROE)</a:t>
            </a:r>
          </a:p>
          <a:p>
            <a:r>
              <a:rPr lang="en-US" dirty="0" smtClean="0">
                <a:solidFill>
                  <a:schemeClr val="tx1"/>
                </a:solidFill>
              </a:rPr>
              <a:t>State law limitation of liability incorporated into the ROE.</a:t>
            </a:r>
          </a:p>
          <a:p>
            <a:pPr lvl="1"/>
            <a:r>
              <a:rPr lang="en-US" dirty="0" smtClean="0">
                <a:solidFill>
                  <a:schemeClr val="tx1"/>
                </a:solidFill>
              </a:rPr>
              <a:t>The </a:t>
            </a:r>
            <a:r>
              <a:rPr lang="en-US" dirty="0">
                <a:solidFill>
                  <a:schemeClr val="tx1"/>
                </a:solidFill>
              </a:rPr>
              <a:t>Owner agrees that </a:t>
            </a:r>
            <a:r>
              <a:rPr lang="en-US" dirty="0" smtClean="0">
                <a:solidFill>
                  <a:schemeClr val="tx1"/>
                </a:solidFill>
              </a:rPr>
              <a:t>the State </a:t>
            </a:r>
            <a:r>
              <a:rPr lang="en-US" dirty="0">
                <a:solidFill>
                  <a:schemeClr val="tx1"/>
                </a:solidFill>
              </a:rPr>
              <a:t>of Louisiana, along with its contractors, in accordance with LA RS 29:735, are indemnified and will be held </a:t>
            </a:r>
            <a:r>
              <a:rPr lang="en-US" dirty="0" smtClean="0">
                <a:solidFill>
                  <a:schemeClr val="tx1"/>
                </a:solidFill>
              </a:rPr>
              <a:t>harmless from </a:t>
            </a:r>
            <a:r>
              <a:rPr lang="en-US" dirty="0">
                <a:solidFill>
                  <a:schemeClr val="tx1"/>
                </a:solidFill>
              </a:rPr>
              <a:t>any death of or any injury to persons or damage to property as a result of actions taken pursuant to the Louisiana </a:t>
            </a:r>
            <a:r>
              <a:rPr lang="en-US" dirty="0" smtClean="0">
                <a:solidFill>
                  <a:schemeClr val="tx1"/>
                </a:solidFill>
              </a:rPr>
              <a:t>Shelter at </a:t>
            </a:r>
            <a:r>
              <a:rPr lang="en-US" dirty="0">
                <a:solidFill>
                  <a:schemeClr val="tx1"/>
                </a:solidFill>
              </a:rPr>
              <a:t>Home Program/FEMA STEP Assistance Program.</a:t>
            </a:r>
          </a:p>
          <a:p>
            <a:pPr marL="0" indent="0">
              <a:buNone/>
            </a:pPr>
            <a:endParaRPr lang="en-US" dirty="0"/>
          </a:p>
        </p:txBody>
      </p:sp>
    </p:spTree>
    <p:extLst>
      <p:ext uri="{BB962C8B-B14F-4D97-AF65-F5344CB8AC3E}">
        <p14:creationId xmlns:p14="http://schemas.microsoft.com/office/powerpoint/2010/main" val="32081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4598" y="4547004"/>
            <a:ext cx="5143500" cy="297517"/>
          </a:xfrm>
          <a:prstGeom prst="rect">
            <a:avLst/>
          </a:prstGeom>
        </p:spPr>
        <p:txBody>
          <a:bodyPr wrap="square">
            <a:spAutoFit/>
          </a:bodyPr>
          <a:lstStyle/>
          <a:p>
            <a:pPr indent="-165200">
              <a:lnSpc>
                <a:spcPts val="1631"/>
              </a:lnSpc>
              <a:spcBef>
                <a:spcPts val="338"/>
              </a:spcBef>
            </a:pPr>
            <a:r>
              <a:rPr lang="en-US" sz="2100" dirty="0">
                <a:solidFill>
                  <a:prstClr val="white"/>
                </a:solidFill>
              </a:rPr>
              <a:t>P</a:t>
            </a:r>
            <a:r>
              <a:rPr lang="en-US" sz="1013" dirty="0">
                <a:solidFill>
                  <a:prstClr val="white"/>
                </a:solidFill>
              </a:rPr>
              <a:t>ROGRAM </a:t>
            </a:r>
            <a:r>
              <a:rPr lang="en-US" sz="1575" dirty="0">
                <a:solidFill>
                  <a:prstClr val="white"/>
                </a:solidFill>
              </a:rPr>
              <a:t>A</a:t>
            </a:r>
            <a:r>
              <a:rPr lang="en-US" sz="1125" dirty="0">
                <a:solidFill>
                  <a:prstClr val="white"/>
                </a:solidFill>
              </a:rPr>
              <a:t>PPLICATION </a:t>
            </a:r>
            <a:r>
              <a:rPr lang="en-US" sz="1575" dirty="0">
                <a:solidFill>
                  <a:prstClr val="white"/>
                </a:solidFill>
              </a:rPr>
              <a:t>M</a:t>
            </a:r>
            <a:r>
              <a:rPr lang="en-US" sz="1125" dirty="0">
                <a:solidFill>
                  <a:prstClr val="white"/>
                </a:solidFill>
              </a:rPr>
              <a:t>ETHODS</a:t>
            </a:r>
          </a:p>
        </p:txBody>
      </p:sp>
      <p:sp>
        <p:nvSpPr>
          <p:cNvPr id="27" name="Rectangle 3"/>
          <p:cNvSpPr txBox="1">
            <a:spLocks noChangeArrowheads="1"/>
          </p:cNvSpPr>
          <p:nvPr/>
        </p:nvSpPr>
        <p:spPr>
          <a:xfrm>
            <a:off x="2155476" y="2726086"/>
            <a:ext cx="4680585" cy="208451"/>
          </a:xfrm>
          <a:prstGeom prst="rect">
            <a:avLst/>
          </a:prstGeom>
        </p:spPr>
        <p:txBody>
          <a:bodyPr vert="horz" lIns="51435" tIns="25718" rIns="51435" bIns="25718"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9683" lvl="1" indent="-130373">
              <a:lnSpc>
                <a:spcPts val="1631"/>
              </a:lnSpc>
              <a:spcBef>
                <a:spcPts val="225"/>
              </a:spcBef>
            </a:pPr>
            <a:endParaRPr lang="en-US" sz="1350" dirty="0">
              <a:solidFill>
                <a:prstClr val="black"/>
              </a:solidFill>
            </a:endParaRPr>
          </a:p>
        </p:txBody>
      </p:sp>
      <p:sp>
        <p:nvSpPr>
          <p:cNvPr id="30" name="Rectangle 3"/>
          <p:cNvSpPr txBox="1">
            <a:spLocks noChangeArrowheads="1"/>
          </p:cNvSpPr>
          <p:nvPr/>
        </p:nvSpPr>
        <p:spPr>
          <a:xfrm>
            <a:off x="2181043" y="3986613"/>
            <a:ext cx="4680585" cy="326593"/>
          </a:xfrm>
          <a:prstGeom prst="rect">
            <a:avLst/>
          </a:prstGeom>
        </p:spPr>
        <p:txBody>
          <a:bodyPr vert="horz" lIns="51435" tIns="25718" rIns="51435" bIns="25718"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9310" lvl="1" indent="0">
              <a:lnSpc>
                <a:spcPts val="1631"/>
              </a:lnSpc>
              <a:spcBef>
                <a:spcPts val="675"/>
              </a:spcBef>
              <a:buNone/>
            </a:pPr>
            <a:endParaRPr lang="en-US" sz="1350" i="1" dirty="0">
              <a:solidFill>
                <a:prstClr val="black"/>
              </a:solidFill>
            </a:endParaRPr>
          </a:p>
        </p:txBody>
      </p:sp>
      <p:sp>
        <p:nvSpPr>
          <p:cNvPr id="31" name="Rectangle 30"/>
          <p:cNvSpPr/>
          <p:nvPr/>
        </p:nvSpPr>
        <p:spPr>
          <a:xfrm>
            <a:off x="2026123" y="4159829"/>
            <a:ext cx="3143438" cy="297517"/>
          </a:xfrm>
          <a:prstGeom prst="rect">
            <a:avLst/>
          </a:prstGeom>
        </p:spPr>
        <p:txBody>
          <a:bodyPr wrap="square">
            <a:spAutoFit/>
          </a:bodyPr>
          <a:lstStyle/>
          <a:p>
            <a:pPr marL="349151" lvl="2">
              <a:lnSpc>
                <a:spcPts val="1631"/>
              </a:lnSpc>
              <a:spcBef>
                <a:spcPts val="338"/>
              </a:spcBef>
            </a:pPr>
            <a:endParaRPr lang="en-US" sz="956" dirty="0">
              <a:solidFill>
                <a:prstClr val="black"/>
              </a:solidFill>
            </a:endParaRPr>
          </a:p>
        </p:txBody>
      </p:sp>
      <p:sp>
        <p:nvSpPr>
          <p:cNvPr id="32" name="Rectangle 31"/>
          <p:cNvSpPr/>
          <p:nvPr/>
        </p:nvSpPr>
        <p:spPr>
          <a:xfrm>
            <a:off x="2020470" y="4302015"/>
            <a:ext cx="3114632" cy="297517"/>
          </a:xfrm>
          <a:prstGeom prst="rect">
            <a:avLst/>
          </a:prstGeom>
        </p:spPr>
        <p:txBody>
          <a:bodyPr wrap="square">
            <a:spAutoFit/>
          </a:bodyPr>
          <a:lstStyle/>
          <a:p>
            <a:pPr marL="349151" lvl="2">
              <a:lnSpc>
                <a:spcPts val="1631"/>
              </a:lnSpc>
              <a:spcBef>
                <a:spcPts val="338"/>
              </a:spcBef>
            </a:pPr>
            <a:endParaRPr lang="en-US" sz="956" dirty="0">
              <a:solidFill>
                <a:prstClr val="black"/>
              </a:solidFill>
            </a:endParaRPr>
          </a:p>
        </p:txBody>
      </p:sp>
      <p:pic>
        <p:nvPicPr>
          <p:cNvPr id="2" name="Picture 1"/>
          <p:cNvPicPr>
            <a:picLocks noChangeAspect="1"/>
          </p:cNvPicPr>
          <p:nvPr/>
        </p:nvPicPr>
        <p:blipFill rotWithShape="1">
          <a:blip r:embed="rId3"/>
          <a:srcRect l="2679" t="18009" r="3262" b="6309"/>
          <a:stretch/>
        </p:blipFill>
        <p:spPr>
          <a:xfrm>
            <a:off x="275417" y="2090339"/>
            <a:ext cx="4177903" cy="4504670"/>
          </a:xfrm>
          <a:prstGeom prst="rect">
            <a:avLst/>
          </a:prstGeom>
        </p:spPr>
      </p:pic>
      <p:sp>
        <p:nvSpPr>
          <p:cNvPr id="4" name="TextBox 3"/>
          <p:cNvSpPr txBox="1"/>
          <p:nvPr/>
        </p:nvSpPr>
        <p:spPr>
          <a:xfrm>
            <a:off x="163223" y="1138401"/>
            <a:ext cx="8806249" cy="615553"/>
          </a:xfrm>
          <a:prstGeom prst="rect">
            <a:avLst/>
          </a:prstGeom>
        </p:spPr>
        <p:txBody>
          <a:bodyPr vert="horz" lIns="91440" tIns="45720" rIns="91440" bIns="45720" rtlCol="0" anchor="ctr">
            <a:normAutofit/>
          </a:bodyPr>
          <a:lstStyle>
            <a:lvl1pPr defTabSz="914400" eaLnBrk="1" latinLnBrk="0" hangingPunct="1">
              <a:buNone/>
              <a:defRPr sz="3400">
                <a:solidFill>
                  <a:srgbClr val="1C4372"/>
                </a:solidFill>
                <a:latin typeface="+mj-lt"/>
                <a:ea typeface="+mj-ea"/>
                <a:cs typeface="+mj-cs"/>
              </a:defRPr>
            </a:lvl1pPr>
          </a:lstStyle>
          <a:p>
            <a:r>
              <a:rPr lang="en-US" b="0" dirty="0"/>
              <a:t>Types of Temporary, Emergency Repairs</a:t>
            </a:r>
          </a:p>
        </p:txBody>
      </p:sp>
      <p:sp>
        <p:nvSpPr>
          <p:cNvPr id="5" name="TextBox 4"/>
          <p:cNvSpPr txBox="1"/>
          <p:nvPr/>
        </p:nvSpPr>
        <p:spPr>
          <a:xfrm>
            <a:off x="4475202" y="2184928"/>
            <a:ext cx="4259591" cy="3970318"/>
          </a:xfrm>
          <a:prstGeom prst="rect">
            <a:avLst/>
          </a:prstGeom>
          <a:noFill/>
        </p:spPr>
        <p:txBody>
          <a:bodyPr wrap="square" rtlCol="0">
            <a:spAutoFit/>
          </a:bodyPr>
          <a:lstStyle/>
          <a:p>
            <a:pPr algn="l"/>
            <a:r>
              <a:rPr lang="en-US" sz="1800" b="0" dirty="0">
                <a:latin typeface="+mn-lt"/>
              </a:rPr>
              <a:t>The temporary repairs covered in the Shelter at Home Program include: </a:t>
            </a:r>
          </a:p>
          <a:p>
            <a:pPr marL="192881" indent="-192881" algn="l">
              <a:buFont typeface="Arial" panose="020B0604020202020204" pitchFamily="34" charset="0"/>
              <a:buChar char="•"/>
            </a:pPr>
            <a:r>
              <a:rPr lang="en-US" sz="1800" b="0" dirty="0">
                <a:latin typeface="+mn-lt"/>
              </a:rPr>
              <a:t>Mucking out the house and applying anti-microbial spray.</a:t>
            </a:r>
          </a:p>
          <a:p>
            <a:pPr marL="192881" indent="-192881" algn="l">
              <a:buFont typeface="Arial" panose="020B0604020202020204" pitchFamily="34" charset="0"/>
              <a:buChar char="•"/>
            </a:pPr>
            <a:r>
              <a:rPr lang="en-US" sz="1800" b="0" dirty="0">
                <a:latin typeface="+mn-lt"/>
              </a:rPr>
              <a:t>Removing wet wall insulation.</a:t>
            </a:r>
          </a:p>
          <a:p>
            <a:pPr marL="192881" indent="-192881" algn="l">
              <a:buFont typeface="Arial" panose="020B0604020202020204" pitchFamily="34" charset="0"/>
              <a:buChar char="•"/>
            </a:pPr>
            <a:r>
              <a:rPr lang="en-US" sz="1800" b="0" dirty="0">
                <a:latin typeface="+mn-lt"/>
              </a:rPr>
              <a:t>Basic electrical restoration with replacement outlets and protection.</a:t>
            </a:r>
          </a:p>
          <a:p>
            <a:pPr marL="192881" indent="-192881" algn="l">
              <a:buFont typeface="Arial" panose="020B0604020202020204" pitchFamily="34" charset="0"/>
              <a:buChar char="•"/>
            </a:pPr>
            <a:r>
              <a:rPr lang="en-US" sz="1800" b="0" dirty="0">
                <a:latin typeface="+mn-lt"/>
              </a:rPr>
              <a:t>HVAC repair or window unit installation.</a:t>
            </a:r>
          </a:p>
          <a:p>
            <a:pPr marL="192881" indent="-192881" algn="l">
              <a:buFont typeface="Arial" panose="020B0604020202020204" pitchFamily="34" charset="0"/>
              <a:buChar char="•"/>
            </a:pPr>
            <a:r>
              <a:rPr lang="en-US" sz="1800" b="0" dirty="0">
                <a:latin typeface="+mn-lt"/>
              </a:rPr>
              <a:t>Replacement of a water heater.</a:t>
            </a:r>
          </a:p>
          <a:p>
            <a:pPr marL="192881" indent="-192881" algn="l">
              <a:buFont typeface="Arial" panose="020B0604020202020204" pitchFamily="34" charset="0"/>
              <a:buChar char="•"/>
            </a:pPr>
            <a:r>
              <a:rPr lang="en-US" sz="1800" b="0" dirty="0">
                <a:latin typeface="+mn-lt"/>
              </a:rPr>
              <a:t>Ensuring one bathroom has an operating sink, toilet, and tub.</a:t>
            </a:r>
          </a:p>
          <a:p>
            <a:pPr marL="192881" indent="-192881" algn="l">
              <a:buFont typeface="Arial" panose="020B0604020202020204" pitchFamily="34" charset="0"/>
              <a:buChar char="•"/>
            </a:pPr>
            <a:r>
              <a:rPr lang="en-US" sz="1800" b="0" dirty="0">
                <a:latin typeface="+mn-lt"/>
              </a:rPr>
              <a:t>Installing a temporary kitchen sink and basic cooking appliances.</a:t>
            </a:r>
          </a:p>
          <a:p>
            <a:pPr marL="192881" indent="-192881" algn="l">
              <a:buFont typeface="Arial" panose="020B0604020202020204" pitchFamily="34" charset="0"/>
              <a:buChar char="•"/>
            </a:pPr>
            <a:endParaRPr lang="en-US" sz="1800" dirty="0"/>
          </a:p>
        </p:txBody>
      </p:sp>
    </p:spTree>
    <p:extLst>
      <p:ext uri="{BB962C8B-B14F-4D97-AF65-F5344CB8AC3E}">
        <p14:creationId xmlns:p14="http://schemas.microsoft.com/office/powerpoint/2010/main" val="349985143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4" name="Title 33"/>
          <p:cNvSpPr>
            <a:spLocks noGrp="1"/>
          </p:cNvSpPr>
          <p:nvPr>
            <p:ph type="title"/>
          </p:nvPr>
        </p:nvSpPr>
        <p:spPr>
          <a:xfrm>
            <a:off x="389647" y="1361113"/>
            <a:ext cx="8229600" cy="433266"/>
          </a:xfrm>
        </p:spPr>
        <p:txBody>
          <a:bodyPr vert="horz" lIns="91440" tIns="45720" rIns="91440" bIns="45720" rtlCol="0" anchor="ctr">
            <a:normAutofit fontScale="90000"/>
          </a:bodyPr>
          <a:lstStyle/>
          <a:p>
            <a:pPr fontAlgn="base">
              <a:spcAft>
                <a:spcPct val="0"/>
              </a:spcAft>
            </a:pPr>
            <a:r>
              <a:rPr lang="en-US" dirty="0"/>
              <a:t>The Nine General Contractors</a:t>
            </a:r>
            <a:endParaRPr lang="en-US" dirty="0"/>
          </a:p>
        </p:txBody>
      </p:sp>
      <p:sp>
        <p:nvSpPr>
          <p:cNvPr id="35" name="Content Placeholder 34"/>
          <p:cNvSpPr>
            <a:spLocks noGrp="1"/>
          </p:cNvSpPr>
          <p:nvPr>
            <p:ph idx="1"/>
          </p:nvPr>
        </p:nvSpPr>
        <p:spPr>
          <a:xfrm>
            <a:off x="431540" y="2369037"/>
            <a:ext cx="3809223" cy="3484756"/>
          </a:xfrm>
        </p:spPr>
        <p:txBody>
          <a:bodyPr>
            <a:normAutofit fontScale="77500" lnSpcReduction="20000"/>
          </a:bodyPr>
          <a:lstStyle/>
          <a:p>
            <a:r>
              <a:rPr lang="en-US" dirty="0" smtClean="0">
                <a:solidFill>
                  <a:schemeClr val="tx1"/>
                </a:solidFill>
                <a:cs typeface="Times New Roman" panose="02020603050405020304" pitchFamily="18" charset="0"/>
              </a:rPr>
              <a:t>Citadel Builders </a:t>
            </a:r>
            <a:r>
              <a:rPr lang="en-US" sz="1800" dirty="0">
                <a:solidFill>
                  <a:schemeClr val="tx1"/>
                </a:solidFill>
                <a:cs typeface="Times New Roman" panose="02020603050405020304" pitchFamily="18" charset="0"/>
              </a:rPr>
              <a:t>–</a:t>
            </a:r>
            <a:r>
              <a:rPr lang="en-US" dirty="0" smtClean="0">
                <a:solidFill>
                  <a:schemeClr val="tx1"/>
                </a:solidFill>
                <a:cs typeface="Times New Roman" panose="02020603050405020304" pitchFamily="18" charset="0"/>
              </a:rPr>
              <a:t> </a:t>
            </a:r>
            <a:r>
              <a:rPr lang="en-US" sz="1800" dirty="0">
                <a:solidFill>
                  <a:schemeClr val="tx1"/>
                </a:solidFill>
                <a:cs typeface="Times New Roman" panose="02020603050405020304" pitchFamily="18" charset="0"/>
              </a:rPr>
              <a:t>Metairie, LA </a:t>
            </a:r>
            <a:endParaRPr lang="en-US" dirty="0" smtClean="0">
              <a:solidFill>
                <a:schemeClr val="tx1"/>
              </a:solidFill>
              <a:cs typeface="Times New Roman" panose="02020603050405020304" pitchFamily="18" charset="0"/>
            </a:endParaRPr>
          </a:p>
          <a:p>
            <a:r>
              <a:rPr lang="en-US" dirty="0">
                <a:solidFill>
                  <a:schemeClr val="tx1"/>
                </a:solidFill>
                <a:cs typeface="Times New Roman" panose="02020603050405020304" pitchFamily="18" charset="0"/>
              </a:rPr>
              <a:t>Core Construction </a:t>
            </a:r>
            <a:r>
              <a:rPr lang="en-US" sz="1800" dirty="0">
                <a:solidFill>
                  <a:schemeClr val="tx1"/>
                </a:solidFill>
                <a:cs typeface="Times New Roman" panose="02020603050405020304" pitchFamily="18" charset="0"/>
              </a:rPr>
              <a:t>– Metairie, LA</a:t>
            </a:r>
            <a:endParaRPr lang="en-US" dirty="0" smtClean="0">
              <a:solidFill>
                <a:schemeClr val="tx1"/>
              </a:solidFill>
              <a:cs typeface="Times New Roman" panose="02020603050405020304" pitchFamily="18" charset="0"/>
            </a:endParaRPr>
          </a:p>
          <a:p>
            <a:r>
              <a:rPr lang="en-US" dirty="0" smtClean="0">
                <a:solidFill>
                  <a:schemeClr val="tx1"/>
                </a:solidFill>
                <a:cs typeface="Times New Roman" panose="02020603050405020304" pitchFamily="18" charset="0"/>
              </a:rPr>
              <a:t>DSW Homes </a:t>
            </a:r>
            <a:r>
              <a:rPr lang="en-US" sz="1800" dirty="0">
                <a:solidFill>
                  <a:schemeClr val="tx1"/>
                </a:solidFill>
                <a:cs typeface="Times New Roman" panose="02020603050405020304" pitchFamily="18" charset="0"/>
              </a:rPr>
              <a:t>– Galveston, TX</a:t>
            </a:r>
            <a:endParaRPr lang="en-US" dirty="0" smtClean="0">
              <a:solidFill>
                <a:schemeClr val="tx1"/>
              </a:solidFill>
              <a:cs typeface="Times New Roman" panose="02020603050405020304" pitchFamily="18" charset="0"/>
            </a:endParaRPr>
          </a:p>
          <a:p>
            <a:r>
              <a:rPr lang="en-US" dirty="0" smtClean="0">
                <a:solidFill>
                  <a:schemeClr val="tx1"/>
                </a:solidFill>
                <a:cs typeface="Times New Roman" panose="02020603050405020304" pitchFamily="18" charset="0"/>
              </a:rPr>
              <a:t>JWTC </a:t>
            </a:r>
            <a:r>
              <a:rPr lang="en-US" sz="1800" dirty="0">
                <a:solidFill>
                  <a:schemeClr val="tx1"/>
                </a:solidFill>
                <a:cs typeface="Times New Roman" panose="02020603050405020304" pitchFamily="18" charset="0"/>
              </a:rPr>
              <a:t>– Tomball, TX</a:t>
            </a:r>
            <a:endParaRPr lang="en-US" dirty="0" smtClean="0">
              <a:solidFill>
                <a:schemeClr val="tx1"/>
              </a:solidFill>
              <a:cs typeface="Times New Roman" panose="02020603050405020304" pitchFamily="18" charset="0"/>
            </a:endParaRPr>
          </a:p>
          <a:p>
            <a:r>
              <a:rPr lang="en-US" dirty="0" smtClean="0">
                <a:solidFill>
                  <a:schemeClr val="tx1"/>
                </a:solidFill>
                <a:cs typeface="Times New Roman" panose="02020603050405020304" pitchFamily="18" charset="0"/>
              </a:rPr>
              <a:t>Lamar Contracting </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Luling</a:t>
            </a:r>
            <a:r>
              <a:rPr lang="en-US" sz="1800" dirty="0">
                <a:solidFill>
                  <a:schemeClr val="tx1"/>
                </a:solidFill>
                <a:cs typeface="Times New Roman" panose="02020603050405020304" pitchFamily="18" charset="0"/>
              </a:rPr>
              <a:t>, LA</a:t>
            </a:r>
          </a:p>
          <a:p>
            <a:r>
              <a:rPr lang="en-US" dirty="0" err="1" smtClean="0">
                <a:solidFill>
                  <a:schemeClr val="tx1"/>
                </a:solidFill>
                <a:cs typeface="Times New Roman" panose="02020603050405020304" pitchFamily="18" charset="0"/>
              </a:rPr>
              <a:t>Lemoine</a:t>
            </a:r>
            <a:r>
              <a:rPr lang="en-US" dirty="0" smtClean="0">
                <a:solidFill>
                  <a:schemeClr val="tx1"/>
                </a:solidFill>
                <a:cs typeface="Times New Roman" panose="02020603050405020304" pitchFamily="18" charset="0"/>
              </a:rPr>
              <a:t> Company </a:t>
            </a:r>
            <a:r>
              <a:rPr lang="en-US" sz="1800" dirty="0">
                <a:solidFill>
                  <a:schemeClr val="tx1"/>
                </a:solidFill>
                <a:cs typeface="Times New Roman" panose="02020603050405020304" pitchFamily="18" charset="0"/>
              </a:rPr>
              <a:t>– Lafayette, LA</a:t>
            </a:r>
            <a:endParaRPr lang="en-US" dirty="0" smtClean="0">
              <a:solidFill>
                <a:schemeClr val="tx1"/>
              </a:solidFill>
              <a:cs typeface="Times New Roman" panose="02020603050405020304" pitchFamily="18" charset="0"/>
            </a:endParaRPr>
          </a:p>
          <a:p>
            <a:r>
              <a:rPr lang="en-US" dirty="0" smtClean="0">
                <a:solidFill>
                  <a:schemeClr val="tx1"/>
                </a:solidFill>
                <a:cs typeface="Times New Roman" panose="02020603050405020304" pitchFamily="18" charset="0"/>
              </a:rPr>
              <a:t>Roy Anderson </a:t>
            </a:r>
            <a:r>
              <a:rPr lang="en-US" sz="1800" dirty="0">
                <a:solidFill>
                  <a:schemeClr val="tx1"/>
                </a:solidFill>
                <a:cs typeface="Times New Roman" panose="02020603050405020304" pitchFamily="18" charset="0"/>
              </a:rPr>
              <a:t>– Gulfport, MS</a:t>
            </a:r>
            <a:endParaRPr lang="en-US" dirty="0" smtClean="0">
              <a:solidFill>
                <a:schemeClr val="tx1"/>
              </a:solidFill>
              <a:cs typeface="Times New Roman" panose="02020603050405020304" pitchFamily="18" charset="0"/>
            </a:endParaRPr>
          </a:p>
          <a:p>
            <a:r>
              <a:rPr lang="en-US" dirty="0" smtClean="0">
                <a:solidFill>
                  <a:schemeClr val="tx1"/>
                </a:solidFill>
                <a:cs typeface="Times New Roman" panose="02020603050405020304" pitchFamily="18" charset="0"/>
              </a:rPr>
              <a:t>SLS </a:t>
            </a:r>
            <a:r>
              <a:rPr lang="en-US" sz="1800" dirty="0">
                <a:solidFill>
                  <a:schemeClr val="tx1"/>
                </a:solidFill>
                <a:cs typeface="Times New Roman" panose="02020603050405020304" pitchFamily="18" charset="0"/>
              </a:rPr>
              <a:t>– Houston, TX</a:t>
            </a:r>
          </a:p>
          <a:p>
            <a:r>
              <a:rPr lang="en-US" dirty="0" smtClean="0">
                <a:solidFill>
                  <a:schemeClr val="tx1"/>
                </a:solidFill>
                <a:cs typeface="Times New Roman" panose="02020603050405020304" pitchFamily="18" charset="0"/>
              </a:rPr>
              <a:t>TKTMJ </a:t>
            </a:r>
            <a:r>
              <a:rPr lang="en-US" sz="1800" dirty="0">
                <a:solidFill>
                  <a:schemeClr val="tx1"/>
                </a:solidFill>
                <a:cs typeface="Times New Roman" panose="02020603050405020304" pitchFamily="18" charset="0"/>
              </a:rPr>
              <a:t>– Natchitoches, LA</a:t>
            </a:r>
          </a:p>
        </p:txBody>
      </p:sp>
      <p:sp>
        <p:nvSpPr>
          <p:cNvPr id="38" name="Content Placeholder 34"/>
          <p:cNvSpPr txBox="1">
            <a:spLocks/>
          </p:cNvSpPr>
          <p:nvPr/>
        </p:nvSpPr>
        <p:spPr>
          <a:xfrm>
            <a:off x="4862568" y="2369036"/>
            <a:ext cx="4022487" cy="1220033"/>
          </a:xfrm>
          <a:prstGeom prst="rect">
            <a:avLst/>
          </a:prstGeom>
        </p:spPr>
        <p:txBody>
          <a:bodyPr vert="horz" lIns="68580" tIns="34290" rIns="68580" bIns="34290" rtlCol="0">
            <a:norm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b="0" dirty="0">
                <a:solidFill>
                  <a:schemeClr val="tx1"/>
                </a:solidFill>
                <a:cs typeface="Times New Roman" panose="02020603050405020304" pitchFamily="18" charset="0"/>
              </a:rPr>
              <a:t>Shelter at Home allowed local Louisiana residents, contractors, builders, and tradespeople </a:t>
            </a:r>
            <a:r>
              <a:rPr lang="en-US" sz="1500" b="0" dirty="0" smtClean="0">
                <a:solidFill>
                  <a:schemeClr val="tx1"/>
                </a:solidFill>
                <a:cs typeface="Times New Roman" panose="02020603050405020304" pitchFamily="18" charset="0"/>
              </a:rPr>
              <a:t>to </a:t>
            </a:r>
            <a:r>
              <a:rPr lang="en-US" sz="1500" b="0" dirty="0">
                <a:solidFill>
                  <a:schemeClr val="tx1"/>
                </a:solidFill>
                <a:cs typeface="Times New Roman" panose="02020603050405020304" pitchFamily="18" charset="0"/>
              </a:rPr>
              <a:t>have a stake in the recovery of their homes, communities, and state</a:t>
            </a:r>
            <a:r>
              <a:rPr lang="en-US" sz="1500" b="0" dirty="0" smtClean="0">
                <a:solidFill>
                  <a:schemeClr val="tx1"/>
                </a:solidFill>
                <a:cs typeface="Times New Roman" panose="02020603050405020304" pitchFamily="18" charset="0"/>
              </a:rPr>
              <a:t>.</a:t>
            </a:r>
            <a:endParaRPr lang="en-US" sz="600" b="0" dirty="0">
              <a:solidFill>
                <a:schemeClr val="tx1"/>
              </a:solidFill>
              <a:latin typeface="Times New Roman" panose="02020603050405020304" pitchFamily="18" charset="0"/>
              <a:cs typeface="Times New Roman" panose="02020603050405020304" pitchFamily="18" charset="0"/>
            </a:endParaRPr>
          </a:p>
        </p:txBody>
      </p:sp>
      <p:sp>
        <p:nvSpPr>
          <p:cNvPr id="39" name="Rectangle 38"/>
          <p:cNvSpPr/>
          <p:nvPr/>
        </p:nvSpPr>
        <p:spPr>
          <a:xfrm rot="5400000">
            <a:off x="2744928" y="4087853"/>
            <a:ext cx="3429000" cy="471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chemeClr val="tx1"/>
              </a:solidFill>
            </a:endParaRPr>
          </a:p>
        </p:txBody>
      </p:sp>
      <p:pic>
        <p:nvPicPr>
          <p:cNvPr id="2" name="Picture 1"/>
          <p:cNvPicPr>
            <a:picLocks noChangeAspect="1"/>
          </p:cNvPicPr>
          <p:nvPr/>
        </p:nvPicPr>
        <p:blipFill>
          <a:blip r:embed="rId3"/>
          <a:stretch>
            <a:fillRect/>
          </a:stretch>
        </p:blipFill>
        <p:spPr>
          <a:xfrm>
            <a:off x="4756195" y="3589069"/>
            <a:ext cx="4250240" cy="3187680"/>
          </a:xfrm>
          <a:prstGeom prst="rect">
            <a:avLst/>
          </a:prstGeom>
        </p:spPr>
      </p:pic>
    </p:spTree>
    <p:extLst>
      <p:ext uri="{BB962C8B-B14F-4D97-AF65-F5344CB8AC3E}">
        <p14:creationId xmlns:p14="http://schemas.microsoft.com/office/powerpoint/2010/main" val="308755905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9" name="Rectangle 18"/>
          <p:cNvSpPr/>
          <p:nvPr/>
        </p:nvSpPr>
        <p:spPr>
          <a:xfrm>
            <a:off x="1135464" y="4919671"/>
            <a:ext cx="6858000" cy="374461"/>
          </a:xfrm>
          <a:prstGeom prst="rect">
            <a:avLst/>
          </a:prstGeom>
        </p:spPr>
        <p:txBody>
          <a:bodyPr wrap="square">
            <a:spAutoFit/>
          </a:bodyPr>
          <a:lstStyle/>
          <a:p>
            <a:pPr indent="-220266">
              <a:lnSpc>
                <a:spcPts val="2175"/>
              </a:lnSpc>
              <a:spcBef>
                <a:spcPts val="450"/>
              </a:spcBef>
            </a:pPr>
            <a:r>
              <a:rPr lang="en-US" sz="1800" dirty="0">
                <a:solidFill>
                  <a:prstClr val="white"/>
                </a:solidFill>
              </a:rPr>
              <a:t>P</a:t>
            </a:r>
            <a:r>
              <a:rPr lang="en-US" sz="2100" dirty="0">
                <a:solidFill>
                  <a:prstClr val="white"/>
                </a:solidFill>
              </a:rPr>
              <a:t>ROGRAM A</a:t>
            </a:r>
            <a:r>
              <a:rPr lang="en-US" sz="1500" dirty="0">
                <a:solidFill>
                  <a:prstClr val="white"/>
                </a:solidFill>
              </a:rPr>
              <a:t>PPLICATION </a:t>
            </a:r>
            <a:r>
              <a:rPr lang="en-US" sz="2100" dirty="0">
                <a:solidFill>
                  <a:prstClr val="white"/>
                </a:solidFill>
              </a:rPr>
              <a:t>M</a:t>
            </a:r>
            <a:r>
              <a:rPr lang="en-US" sz="1500" dirty="0">
                <a:solidFill>
                  <a:prstClr val="white"/>
                </a:solidFill>
              </a:rPr>
              <a:t>ETHODS</a:t>
            </a: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7" name="Rectangle 3"/>
          <p:cNvSpPr txBox="1">
            <a:spLocks noChangeArrowheads="1"/>
          </p:cNvSpPr>
          <p:nvPr/>
        </p:nvSpPr>
        <p:spPr>
          <a:xfrm>
            <a:off x="1349968" y="2491781"/>
            <a:ext cx="6240780" cy="277934"/>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6244" lvl="1" indent="-173831">
              <a:lnSpc>
                <a:spcPts val="2175"/>
              </a:lnSpc>
              <a:spcBef>
                <a:spcPts val="300"/>
              </a:spcBef>
            </a:pPr>
            <a:endParaRPr lang="en-US" sz="1800"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pic>
        <p:nvPicPr>
          <p:cNvPr id="21" name="Picture 20"/>
          <p:cNvPicPr>
            <a:picLocks noChangeAspect="1"/>
          </p:cNvPicPr>
          <p:nvPr/>
        </p:nvPicPr>
        <p:blipFill>
          <a:blip r:embed="rId3"/>
          <a:stretch>
            <a:fillRect/>
          </a:stretch>
        </p:blipFill>
        <p:spPr>
          <a:xfrm>
            <a:off x="457200" y="1714800"/>
            <a:ext cx="8229600" cy="5083269"/>
          </a:xfrm>
          <a:prstGeom prst="rect">
            <a:avLst/>
          </a:prstGeom>
        </p:spPr>
      </p:pic>
      <p:sp>
        <p:nvSpPr>
          <p:cNvPr id="10" name="Title 1"/>
          <p:cNvSpPr>
            <a:spLocks noGrp="1"/>
          </p:cNvSpPr>
          <p:nvPr>
            <p:ph type="title"/>
          </p:nvPr>
        </p:nvSpPr>
        <p:spPr>
          <a:xfrm>
            <a:off x="457200" y="1075038"/>
            <a:ext cx="8229600" cy="639762"/>
          </a:xfrm>
        </p:spPr>
        <p:txBody>
          <a:bodyPr vert="horz" lIns="91440" tIns="45720" rIns="91440" bIns="45720" rtlCol="0" anchor="ctr">
            <a:normAutofit/>
          </a:bodyPr>
          <a:lstStyle/>
          <a:p>
            <a:pPr fontAlgn="base">
              <a:spcAft>
                <a:spcPct val="0"/>
              </a:spcAft>
            </a:pPr>
            <a:r>
              <a:rPr lang="en-US" dirty="0"/>
              <a:t>Program Management Process</a:t>
            </a:r>
            <a:endParaRPr lang="en-US" dirty="0"/>
          </a:p>
        </p:txBody>
      </p:sp>
    </p:spTree>
    <p:extLst>
      <p:ext uri="{BB962C8B-B14F-4D97-AF65-F5344CB8AC3E}">
        <p14:creationId xmlns:p14="http://schemas.microsoft.com/office/powerpoint/2010/main" val="6025718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2495913"/>
              </p:ext>
            </p:extLst>
          </p:nvPr>
        </p:nvGraphicFramePr>
        <p:xfrm>
          <a:off x="431800" y="2133600"/>
          <a:ext cx="8229600" cy="1737360"/>
        </p:xfrm>
        <a:graphic>
          <a:graphicData uri="http://schemas.openxmlformats.org/drawingml/2006/table">
            <a:tbl>
              <a:tblPr firstRow="1" bandRow="1">
                <a:tableStyleId>{BC89EF96-8CEA-46FF-86C4-4CE0E7609802}</a:tableStyleId>
              </a:tblPr>
              <a:tblGrid>
                <a:gridCol w="4114800"/>
                <a:gridCol w="4114800"/>
              </a:tblGrid>
              <a:tr h="370840">
                <a:tc>
                  <a:txBody>
                    <a:bodyPr/>
                    <a:lstStyle/>
                    <a:p>
                      <a:r>
                        <a:rPr lang="en-US" dirty="0" smtClean="0"/>
                        <a:t>Danielle Aymond</a:t>
                      </a:r>
                      <a:r>
                        <a:rPr lang="en-US" b="0" dirty="0" smtClean="0"/>
                        <a:t>, Executive Counsel</a:t>
                      </a:r>
                    </a:p>
                    <a:p>
                      <a:r>
                        <a:rPr lang="en-US" b="0" dirty="0" smtClean="0"/>
                        <a:t>Louisiana GOHSEP</a:t>
                      </a:r>
                    </a:p>
                    <a:p>
                      <a:r>
                        <a:rPr lang="en-US" b="0" dirty="0" smtClean="0"/>
                        <a:t>(225) 925-7541 Office</a:t>
                      </a:r>
                    </a:p>
                    <a:p>
                      <a:r>
                        <a:rPr lang="en-US" b="0" dirty="0" smtClean="0"/>
                        <a:t>(337)</a:t>
                      </a:r>
                      <a:r>
                        <a:rPr lang="en-US" b="0" baseline="0" dirty="0" smtClean="0"/>
                        <a:t> 515-4127 Cell</a:t>
                      </a:r>
                      <a:endParaRPr lang="en-US" b="0" dirty="0" smtClean="0"/>
                    </a:p>
                    <a:p>
                      <a:r>
                        <a:rPr lang="en-US" b="0" dirty="0" smtClean="0">
                          <a:hlinkClick r:id="rId2"/>
                        </a:rPr>
                        <a:t>Danielle.Aymond@la.gov</a:t>
                      </a:r>
                      <a:endParaRPr lang="en-US" b="0" dirty="0" smtClean="0"/>
                    </a:p>
                    <a:p>
                      <a:endParaRPr lang="en-US" b="0" dirty="0"/>
                    </a:p>
                  </a:txBody>
                  <a:tcPr/>
                </a:tc>
                <a:tc>
                  <a:txBody>
                    <a:bodyPr/>
                    <a:lstStyle/>
                    <a:p>
                      <a:r>
                        <a:rPr lang="en-US" dirty="0" smtClean="0"/>
                        <a:t>Eddie Williams</a:t>
                      </a:r>
                      <a:r>
                        <a:rPr lang="en-US" b="0" dirty="0" smtClean="0"/>
                        <a:t>,</a:t>
                      </a:r>
                      <a:r>
                        <a:rPr lang="en-US" dirty="0" smtClean="0"/>
                        <a:t> </a:t>
                      </a:r>
                      <a:r>
                        <a:rPr lang="en-US" sz="1800" b="0" kern="1200" dirty="0" smtClean="0">
                          <a:solidFill>
                            <a:schemeClr val="tx1"/>
                          </a:solidFill>
                          <a:effectLst/>
                          <a:latin typeface="+mn-lt"/>
                          <a:ea typeface="+mn-ea"/>
                          <a:cs typeface="+mn-cs"/>
                        </a:rPr>
                        <a:t>FEMA Infrastructure Branch Director, DR 4277</a:t>
                      </a:r>
                    </a:p>
                    <a:p>
                      <a:r>
                        <a:rPr lang="en-US" sz="1800" b="0" kern="1200" dirty="0" smtClean="0">
                          <a:solidFill>
                            <a:schemeClr val="tx1"/>
                          </a:solidFill>
                          <a:effectLst/>
                          <a:latin typeface="+mn-lt"/>
                          <a:ea typeface="+mn-ea"/>
                          <a:cs typeface="+mn-cs"/>
                        </a:rPr>
                        <a:t>(225)</a:t>
                      </a:r>
                      <a:r>
                        <a:rPr lang="en-US" sz="1800" b="0" kern="1200" baseline="0" dirty="0" smtClean="0">
                          <a:solidFill>
                            <a:schemeClr val="tx1"/>
                          </a:solidFill>
                          <a:effectLst/>
                          <a:latin typeface="+mn-lt"/>
                          <a:ea typeface="+mn-ea"/>
                          <a:cs typeface="+mn-cs"/>
                        </a:rPr>
                        <a:t> </a:t>
                      </a:r>
                      <a:r>
                        <a:rPr lang="en-US" sz="1800" b="0" kern="1200" dirty="0" smtClean="0">
                          <a:solidFill>
                            <a:schemeClr val="tx1"/>
                          </a:solidFill>
                          <a:effectLst/>
                          <a:latin typeface="+mn-lt"/>
                          <a:ea typeface="+mn-ea"/>
                          <a:cs typeface="+mn-cs"/>
                        </a:rPr>
                        <a:t>389-7282 BR Office</a:t>
                      </a:r>
                    </a:p>
                    <a:p>
                      <a:r>
                        <a:rPr lang="en-US" sz="1800" b="0" kern="1200" dirty="0" smtClean="0">
                          <a:solidFill>
                            <a:schemeClr val="tx1"/>
                          </a:solidFill>
                          <a:effectLst/>
                          <a:latin typeface="+mn-lt"/>
                          <a:ea typeface="+mn-ea"/>
                          <a:cs typeface="+mn-cs"/>
                        </a:rPr>
                        <a:t>(225)</a:t>
                      </a:r>
                      <a:r>
                        <a:rPr lang="en-US" sz="1800" b="0" kern="1200" baseline="0" dirty="0" smtClean="0">
                          <a:solidFill>
                            <a:schemeClr val="tx1"/>
                          </a:solidFill>
                          <a:effectLst/>
                          <a:latin typeface="+mn-lt"/>
                          <a:ea typeface="+mn-ea"/>
                          <a:cs typeface="+mn-cs"/>
                        </a:rPr>
                        <a:t> </a:t>
                      </a:r>
                      <a:r>
                        <a:rPr lang="en-US" sz="1800" b="0" kern="1200" dirty="0" smtClean="0">
                          <a:solidFill>
                            <a:schemeClr val="tx1"/>
                          </a:solidFill>
                          <a:effectLst/>
                          <a:latin typeface="+mn-lt"/>
                          <a:ea typeface="+mn-ea"/>
                          <a:cs typeface="+mn-cs"/>
                        </a:rPr>
                        <a:t>678-7800 Cell</a:t>
                      </a:r>
                    </a:p>
                    <a:p>
                      <a:r>
                        <a:rPr lang="en-US" sz="1800" b="0" kern="1200" dirty="0" smtClean="0">
                          <a:solidFill>
                            <a:schemeClr val="tx1"/>
                          </a:solidFill>
                          <a:effectLst/>
                          <a:latin typeface="+mn-lt"/>
                          <a:ea typeface="+mn-ea"/>
                          <a:cs typeface="+mn-cs"/>
                          <a:hlinkClick r:id="rId3"/>
                        </a:rPr>
                        <a:t>Eddie.Williams@fema.dhs.gov</a:t>
                      </a:r>
                      <a:endParaRPr lang="en-US" sz="1800" b="0" kern="1200" dirty="0" smtClean="0">
                        <a:solidFill>
                          <a:schemeClr val="tx1"/>
                        </a:solidFill>
                        <a:effectLst/>
                        <a:latin typeface="+mn-lt"/>
                        <a:ea typeface="+mn-ea"/>
                        <a:cs typeface="+mn-cs"/>
                      </a:endParaRPr>
                    </a:p>
                    <a:p>
                      <a:endParaRPr lang="en-US" sz="1800" b="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74897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38"/>
            <a:ext cx="8229600" cy="639762"/>
          </a:xfrm>
        </p:spPr>
        <p:txBody>
          <a:bodyPr vert="horz" lIns="91440" tIns="45720" rIns="91440" bIns="45720" rtlCol="0" anchor="ctr">
            <a:normAutofit/>
          </a:bodyPr>
          <a:lstStyle/>
          <a:p>
            <a:pPr fontAlgn="base">
              <a:spcAft>
                <a:spcPct val="0"/>
              </a:spcAft>
            </a:pPr>
            <a:r>
              <a:rPr lang="en-US" dirty="0"/>
              <a:t>Shelter-at-Home Process Pipeline</a:t>
            </a:r>
            <a:endParaRPr lang="en-US" dirty="0"/>
          </a:p>
        </p:txBody>
      </p:sp>
      <p:graphicFrame>
        <p:nvGraphicFramePr>
          <p:cNvPr id="6" name="Chart 5"/>
          <p:cNvGraphicFramePr>
            <a:graphicFrameLocks noGrp="1"/>
          </p:cNvGraphicFramePr>
          <p:nvPr>
            <p:extLst/>
          </p:nvPr>
        </p:nvGraphicFramePr>
        <p:xfrm>
          <a:off x="394386" y="2001793"/>
          <a:ext cx="8355228" cy="4692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976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9837" y="1274806"/>
            <a:ext cx="8729010" cy="457200"/>
          </a:xfrm>
        </p:spPr>
        <p:txBody>
          <a:bodyPr vert="horz" lIns="91440" tIns="45720" rIns="91440" bIns="45720" rtlCol="0" anchor="ctr">
            <a:normAutofit fontScale="90000"/>
          </a:bodyPr>
          <a:lstStyle/>
          <a:p>
            <a:pPr fontAlgn="base">
              <a:spcAft>
                <a:spcPct val="0"/>
              </a:spcAft>
            </a:pPr>
            <a:r>
              <a:rPr lang="en-US" dirty="0"/>
              <a:t>SAH Applications – FEMA Registrations</a:t>
            </a:r>
          </a:p>
        </p:txBody>
      </p:sp>
      <p:graphicFrame>
        <p:nvGraphicFramePr>
          <p:cNvPr id="2" name="Table 1"/>
          <p:cNvGraphicFramePr>
            <a:graphicFrameLocks noGrp="1"/>
          </p:cNvGraphicFramePr>
          <p:nvPr>
            <p:extLst>
              <p:ext uri="{D42A27DB-BD31-4B8C-83A1-F6EECF244321}">
                <p14:modId xmlns:p14="http://schemas.microsoft.com/office/powerpoint/2010/main" val="1543404452"/>
              </p:ext>
            </p:extLst>
          </p:nvPr>
        </p:nvGraphicFramePr>
        <p:xfrm>
          <a:off x="380810" y="2336193"/>
          <a:ext cx="8367064" cy="3914662"/>
        </p:xfrm>
        <a:graphic>
          <a:graphicData uri="http://schemas.openxmlformats.org/drawingml/2006/table">
            <a:tbl>
              <a:tblPr firstRow="1" firstCol="1" bandRow="1">
                <a:tableStyleId>{5C22544A-7EE6-4342-B048-85BDC9FD1C3A}</a:tableStyleId>
              </a:tblPr>
              <a:tblGrid>
                <a:gridCol w="2734582"/>
                <a:gridCol w="1585034"/>
                <a:gridCol w="1315279"/>
                <a:gridCol w="1525381"/>
                <a:gridCol w="1206788"/>
              </a:tblGrid>
              <a:tr h="1183843">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Complete</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Ineligible</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Withdrawn</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Grand Total</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910273">
                <a:tc>
                  <a:txBody>
                    <a:bodyPr/>
                    <a:lstStyle/>
                    <a:p>
                      <a:pPr marL="0" marR="0" algn="ctr">
                        <a:lnSpc>
                          <a:spcPct val="107000"/>
                        </a:lnSpc>
                        <a:spcBef>
                          <a:spcPts val="0"/>
                        </a:spcBef>
                        <a:spcAft>
                          <a:spcPts val="0"/>
                        </a:spcAft>
                      </a:pPr>
                      <a:r>
                        <a:rPr lang="en-US" sz="2200" dirty="0">
                          <a:effectLst/>
                        </a:rPr>
                        <a:t>FEMA Registered</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10,097</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1,213</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7,462</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a:effectLst/>
                        </a:rPr>
                        <a:t>18,772</a:t>
                      </a:r>
                      <a:endParaRPr lang="en-US" sz="3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910273">
                <a:tc>
                  <a:txBody>
                    <a:bodyPr/>
                    <a:lstStyle/>
                    <a:p>
                      <a:pPr marL="0" marR="0" algn="ctr">
                        <a:lnSpc>
                          <a:spcPct val="107000"/>
                        </a:lnSpc>
                        <a:spcBef>
                          <a:spcPts val="0"/>
                        </a:spcBef>
                        <a:spcAft>
                          <a:spcPts val="0"/>
                        </a:spcAft>
                      </a:pPr>
                      <a:r>
                        <a:rPr lang="en-US" sz="2200" dirty="0">
                          <a:effectLst/>
                        </a:rPr>
                        <a:t>Not FEMA Registered</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893</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662</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1,188</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2,743</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910273">
                <a:tc>
                  <a:txBody>
                    <a:bodyPr/>
                    <a:lstStyle/>
                    <a:p>
                      <a:pPr marL="0" marR="0" algn="ctr">
                        <a:lnSpc>
                          <a:spcPct val="107000"/>
                        </a:lnSpc>
                        <a:spcBef>
                          <a:spcPts val="0"/>
                        </a:spcBef>
                        <a:spcAft>
                          <a:spcPts val="0"/>
                        </a:spcAft>
                      </a:pPr>
                      <a:r>
                        <a:rPr lang="en-US" sz="2200" dirty="0">
                          <a:effectLst/>
                        </a:rPr>
                        <a:t>Grand Total</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a:effectLst/>
                        </a:rPr>
                        <a:t>10,990</a:t>
                      </a:r>
                      <a:endParaRPr lang="en-US" sz="3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a:effectLst/>
                        </a:rPr>
                        <a:t>1,875</a:t>
                      </a:r>
                      <a:endParaRPr lang="en-US" sz="3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8,650</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3000" dirty="0">
                          <a:effectLst/>
                        </a:rPr>
                        <a:t>21,515</a:t>
                      </a:r>
                      <a:endParaRPr lang="en-US" sz="3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4751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182469"/>
            <a:ext cx="9144000" cy="615553"/>
          </a:xfrm>
          <a:prstGeom prst="rect">
            <a:avLst/>
          </a:prstGeom>
        </p:spPr>
        <p:txBody>
          <a:bodyPr vert="horz" lIns="91440" tIns="45720" rIns="91440" bIns="45720" rtlCol="0" anchor="ctr">
            <a:normAutofit fontScale="97500"/>
          </a:bodyPr>
          <a:lstStyle/>
          <a:p>
            <a:r>
              <a:rPr lang="en-US" sz="3400" b="0" dirty="0">
                <a:solidFill>
                  <a:srgbClr val="1C4372"/>
                </a:solidFill>
                <a:latin typeface="+mj-lt"/>
                <a:ea typeface="+mj-ea"/>
                <a:cs typeface="+mj-cs"/>
              </a:rPr>
              <a:t>SAH </a:t>
            </a:r>
            <a:r>
              <a:rPr lang="en-US" sz="3400" b="0" dirty="0">
                <a:solidFill>
                  <a:srgbClr val="1C4372"/>
                </a:solidFill>
                <a:latin typeface="+mj-lt"/>
                <a:ea typeface="+mj-ea"/>
                <a:cs typeface="+mj-cs"/>
              </a:rPr>
              <a:t>Program - Ineligible </a:t>
            </a:r>
            <a:r>
              <a:rPr lang="en-US" sz="3400" b="0" dirty="0">
                <a:solidFill>
                  <a:srgbClr val="1C4372"/>
                </a:solidFill>
                <a:latin typeface="+mj-lt"/>
                <a:ea typeface="+mj-ea"/>
                <a:cs typeface="+mj-cs"/>
              </a:rPr>
              <a:t>Applicants</a:t>
            </a:r>
          </a:p>
        </p:txBody>
      </p:sp>
      <p:graphicFrame>
        <p:nvGraphicFramePr>
          <p:cNvPr id="2" name="Table 1"/>
          <p:cNvGraphicFramePr>
            <a:graphicFrameLocks noGrp="1"/>
          </p:cNvGraphicFramePr>
          <p:nvPr>
            <p:extLst>
              <p:ext uri="{D42A27DB-BD31-4B8C-83A1-F6EECF244321}">
                <p14:modId xmlns:p14="http://schemas.microsoft.com/office/powerpoint/2010/main" val="1509738505"/>
              </p:ext>
            </p:extLst>
          </p:nvPr>
        </p:nvGraphicFramePr>
        <p:xfrm>
          <a:off x="704335" y="1889666"/>
          <a:ext cx="7735330" cy="4805090"/>
        </p:xfrm>
        <a:graphic>
          <a:graphicData uri="http://schemas.openxmlformats.org/drawingml/2006/table">
            <a:tbl>
              <a:tblPr firstRow="1" firstCol="1" bandRow="1">
                <a:tableStyleId>{5C22544A-7EE6-4342-B048-85BDC9FD1C3A}</a:tableStyleId>
              </a:tblPr>
              <a:tblGrid>
                <a:gridCol w="3291630"/>
                <a:gridCol w="4443700"/>
              </a:tblGrid>
              <a:tr h="438930">
                <a:tc>
                  <a:txBody>
                    <a:bodyPr/>
                    <a:lstStyle/>
                    <a:p>
                      <a:pPr marL="0" marR="0" algn="ctr">
                        <a:lnSpc>
                          <a:spcPct val="107000"/>
                        </a:lnSpc>
                        <a:spcBef>
                          <a:spcPts val="0"/>
                        </a:spcBef>
                        <a:spcAft>
                          <a:spcPts val="0"/>
                        </a:spcAft>
                      </a:pPr>
                      <a:r>
                        <a:rPr lang="en-US" sz="2000" dirty="0">
                          <a:effectLst/>
                        </a:rPr>
                        <a:t>Specific Detail</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Ineligible</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dirty="0">
                          <a:effectLst/>
                        </a:rPr>
                        <a:t>FEMA Trailer</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513</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Ownership</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458</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dirty="0">
                          <a:effectLst/>
                        </a:rPr>
                        <a:t>Over Program Cap</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383</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Unsafe to Enter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290</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Not Primary Residence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84</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No Damage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50</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Other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49</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Ineligible Parish</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17</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Declined Right of Entry</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15</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Home Destroyed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12</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320355">
                <a:tc>
                  <a:txBody>
                    <a:bodyPr/>
                    <a:lstStyle/>
                    <a:p>
                      <a:pPr marL="0" marR="0" algn="ctr">
                        <a:lnSpc>
                          <a:spcPct val="107000"/>
                        </a:lnSpc>
                        <a:spcBef>
                          <a:spcPts val="0"/>
                        </a:spcBef>
                        <a:spcAft>
                          <a:spcPts val="0"/>
                        </a:spcAft>
                      </a:pPr>
                      <a:r>
                        <a:rPr lang="en-US" sz="1800">
                          <a:effectLst/>
                        </a:rPr>
                        <a:t>Withdraw ROE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419635">
                <a:tc>
                  <a:txBody>
                    <a:bodyPr/>
                    <a:lstStyle/>
                    <a:p>
                      <a:pPr marL="0" marR="0" algn="ctr">
                        <a:lnSpc>
                          <a:spcPct val="107000"/>
                        </a:lnSpc>
                        <a:spcBef>
                          <a:spcPts val="0"/>
                        </a:spcBef>
                        <a:spcAft>
                          <a:spcPts val="0"/>
                        </a:spcAft>
                      </a:pPr>
                      <a:r>
                        <a:rPr lang="en-US" sz="1800" dirty="0">
                          <a:effectLst/>
                        </a:rPr>
                        <a:t>Grand Total</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1" dirty="0">
                          <a:solidFill>
                            <a:srgbClr val="C00000"/>
                          </a:solidFill>
                          <a:effectLst/>
                        </a:rPr>
                        <a:t>1,875</a:t>
                      </a:r>
                      <a:endParaRPr lang="en-US" sz="2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75904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116862"/>
            <a:ext cx="9144000" cy="656333"/>
          </a:xfrm>
        </p:spPr>
        <p:txBody>
          <a:bodyPr vert="horz" lIns="91440" tIns="45720" rIns="91440" bIns="45720" rtlCol="0" anchor="ctr">
            <a:normAutofit fontScale="90000"/>
          </a:bodyPr>
          <a:lstStyle/>
          <a:p>
            <a:pPr fontAlgn="base">
              <a:spcAft>
                <a:spcPct val="0"/>
              </a:spcAft>
            </a:pPr>
            <a:r>
              <a:rPr lang="en-US" dirty="0"/>
              <a:t/>
            </a:r>
            <a:br>
              <a:rPr lang="en-US" dirty="0"/>
            </a:br>
            <a:r>
              <a:rPr lang="en-US" dirty="0"/>
              <a:t>SAH Program</a:t>
            </a:r>
            <a:r>
              <a:rPr lang="en-US" dirty="0"/>
              <a:t> </a:t>
            </a:r>
            <a:r>
              <a:rPr lang="en-US" dirty="0"/>
              <a:t>- Withdrawn </a:t>
            </a:r>
            <a:r>
              <a:rPr lang="en-US" dirty="0"/>
              <a:t>Applicants</a:t>
            </a:r>
            <a:br>
              <a:rPr lang="en-US" dirty="0"/>
            </a:b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3141501"/>
              </p:ext>
            </p:extLst>
          </p:nvPr>
        </p:nvGraphicFramePr>
        <p:xfrm>
          <a:off x="859824" y="1872758"/>
          <a:ext cx="7424351" cy="4868380"/>
        </p:xfrm>
        <a:graphic>
          <a:graphicData uri="http://schemas.openxmlformats.org/drawingml/2006/table">
            <a:tbl>
              <a:tblPr firstRow="1" firstCol="1" bandRow="1">
                <a:tableStyleId>{5C22544A-7EE6-4342-B048-85BDC9FD1C3A}</a:tableStyleId>
              </a:tblPr>
              <a:tblGrid>
                <a:gridCol w="3670466"/>
                <a:gridCol w="3753885"/>
              </a:tblGrid>
              <a:tr h="548240">
                <a:tc>
                  <a:txBody>
                    <a:bodyPr/>
                    <a:lstStyle/>
                    <a:p>
                      <a:pPr marL="0" marR="0" algn="ctr">
                        <a:lnSpc>
                          <a:spcPct val="107000"/>
                        </a:lnSpc>
                        <a:spcBef>
                          <a:spcPts val="0"/>
                        </a:spcBef>
                        <a:spcAft>
                          <a:spcPts val="0"/>
                        </a:spcAft>
                      </a:pPr>
                      <a:r>
                        <a:rPr lang="en-US" sz="2000" dirty="0">
                          <a:effectLst/>
                        </a:rPr>
                        <a:t>Specific Detail</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Withdrawn</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dirty="0">
                          <a:effectLst/>
                        </a:rPr>
                        <a:t>Applicant request</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4,700</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HO Completed Work</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1,287</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Other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841</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DD Case Management</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476</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DD Inspection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467</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Not Interested</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432</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Want Alternative Assistance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206</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548240">
                <a:tc>
                  <a:txBody>
                    <a:bodyPr/>
                    <a:lstStyle/>
                    <a:p>
                      <a:pPr marL="0" marR="0" algn="ctr">
                        <a:lnSpc>
                          <a:spcPct val="107000"/>
                        </a:lnSpc>
                        <a:spcBef>
                          <a:spcPts val="0"/>
                        </a:spcBef>
                        <a:spcAft>
                          <a:spcPts val="0"/>
                        </a:spcAft>
                      </a:pPr>
                      <a:r>
                        <a:rPr lang="en-US" sz="1800">
                          <a:effectLst/>
                        </a:rPr>
                        <a:t>Notification from Contractor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193</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DD Construction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43</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Unsafe to Enter</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3</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No Damage</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dirty="0">
                          <a:effectLst/>
                        </a:rPr>
                        <a:t>2</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97686">
                <a:tc>
                  <a:txBody>
                    <a:bodyPr/>
                    <a:lstStyle/>
                    <a:p>
                      <a:pPr marL="0" marR="0" algn="ctr">
                        <a:lnSpc>
                          <a:spcPct val="107000"/>
                        </a:lnSpc>
                        <a:spcBef>
                          <a:spcPts val="0"/>
                        </a:spcBef>
                        <a:spcAft>
                          <a:spcPts val="0"/>
                        </a:spcAft>
                      </a:pPr>
                      <a:r>
                        <a:rPr lang="en-US" sz="1800">
                          <a:effectLst/>
                        </a:rPr>
                        <a:t>Grand Total</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200" b="1" dirty="0">
                          <a:solidFill>
                            <a:srgbClr val="C00000"/>
                          </a:solidFill>
                          <a:effectLst/>
                        </a:rPr>
                        <a:t>8,650</a:t>
                      </a:r>
                      <a:endParaRPr lang="en-US" sz="2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00732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Group 158"/>
          <p:cNvGrpSpPr/>
          <p:nvPr/>
        </p:nvGrpSpPr>
        <p:grpSpPr>
          <a:xfrm>
            <a:off x="229043" y="4882707"/>
            <a:ext cx="766915" cy="905772"/>
            <a:chOff x="261350" y="1045048"/>
            <a:chExt cx="1363404" cy="2596484"/>
          </a:xfrm>
          <a:solidFill>
            <a:schemeClr val="accent1">
              <a:lumMod val="50000"/>
            </a:schemeClr>
          </a:solidFill>
        </p:grpSpPr>
        <p:sp>
          <p:nvSpPr>
            <p:cNvPr id="160" name="Rectangular Callout 159"/>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1" name="Rectangular Callout 14"/>
            <p:cNvSpPr/>
            <p:nvPr/>
          </p:nvSpPr>
          <p:spPr>
            <a:xfrm>
              <a:off x="370326" y="1367254"/>
              <a:ext cx="1190325" cy="954298"/>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GOHSEP’s Oral Request to expand SAH denied by FEMA</a:t>
              </a:r>
            </a:p>
          </p:txBody>
        </p:sp>
      </p:grpSp>
      <p:grpSp>
        <p:nvGrpSpPr>
          <p:cNvPr id="162" name="Group 161"/>
          <p:cNvGrpSpPr/>
          <p:nvPr/>
        </p:nvGrpSpPr>
        <p:grpSpPr>
          <a:xfrm>
            <a:off x="1025386" y="4882708"/>
            <a:ext cx="766915" cy="905771"/>
            <a:chOff x="261350" y="1045048"/>
            <a:chExt cx="1363404" cy="2596484"/>
          </a:xfrm>
          <a:solidFill>
            <a:schemeClr val="accent2">
              <a:lumMod val="75000"/>
            </a:schemeClr>
          </a:solidFill>
        </p:grpSpPr>
        <p:sp>
          <p:nvSpPr>
            <p:cNvPr id="163" name="Rectangular Callout 162"/>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4" name="Rectangular Callout 14"/>
            <p:cNvSpPr/>
            <p:nvPr/>
          </p:nvSpPr>
          <p:spPr>
            <a:xfrm>
              <a:off x="352299" y="1538012"/>
              <a:ext cx="1190325" cy="805277"/>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Shelter at Home application deadline</a:t>
              </a:r>
            </a:p>
          </p:txBody>
        </p:sp>
      </p:grpSp>
      <p:grpSp>
        <p:nvGrpSpPr>
          <p:cNvPr id="165" name="Group 164"/>
          <p:cNvGrpSpPr/>
          <p:nvPr/>
        </p:nvGrpSpPr>
        <p:grpSpPr>
          <a:xfrm>
            <a:off x="1831344" y="4882708"/>
            <a:ext cx="766915" cy="905771"/>
            <a:chOff x="261350" y="1014376"/>
            <a:chExt cx="1363404" cy="2596484"/>
          </a:xfrm>
          <a:solidFill>
            <a:schemeClr val="accent1">
              <a:lumMod val="50000"/>
            </a:schemeClr>
          </a:solidFill>
        </p:grpSpPr>
        <p:sp>
          <p:nvSpPr>
            <p:cNvPr id="166" name="Rectangular Callout 165"/>
            <p:cNvSpPr/>
            <p:nvPr/>
          </p:nvSpPr>
          <p:spPr>
            <a:xfrm>
              <a:off x="261350" y="1014376"/>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7" name="Rectangular Callout 14"/>
            <p:cNvSpPr/>
            <p:nvPr/>
          </p:nvSpPr>
          <p:spPr>
            <a:xfrm>
              <a:off x="317011" y="1078361"/>
              <a:ext cx="1237924" cy="1611744"/>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Request to increase cap limit for AFN, and for unforeseen, reasonable conditions</a:t>
              </a:r>
            </a:p>
          </p:txBody>
        </p:sp>
      </p:grpSp>
      <p:grpSp>
        <p:nvGrpSpPr>
          <p:cNvPr id="9" name="Group 8"/>
          <p:cNvGrpSpPr/>
          <p:nvPr/>
        </p:nvGrpSpPr>
        <p:grpSpPr>
          <a:xfrm>
            <a:off x="241664" y="2688715"/>
            <a:ext cx="766915" cy="433158"/>
            <a:chOff x="261350" y="533402"/>
            <a:chExt cx="1363404" cy="481647"/>
          </a:xfrm>
          <a:solidFill>
            <a:schemeClr val="accent2">
              <a:lumMod val="75000"/>
            </a:schemeClr>
          </a:solidFill>
        </p:grpSpPr>
        <p:sp>
          <p:nvSpPr>
            <p:cNvPr id="10" name="Rectangle 9"/>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August 10</a:t>
              </a:r>
            </a:p>
          </p:txBody>
        </p:sp>
      </p:grpSp>
      <p:grpSp>
        <p:nvGrpSpPr>
          <p:cNvPr id="168" name="Group 167"/>
          <p:cNvGrpSpPr/>
          <p:nvPr/>
        </p:nvGrpSpPr>
        <p:grpSpPr>
          <a:xfrm>
            <a:off x="2633306" y="4882708"/>
            <a:ext cx="772938" cy="905771"/>
            <a:chOff x="261350" y="967070"/>
            <a:chExt cx="1363404" cy="2674462"/>
          </a:xfrm>
          <a:solidFill>
            <a:schemeClr val="accent2">
              <a:lumMod val="75000"/>
            </a:schemeClr>
          </a:solidFill>
        </p:grpSpPr>
        <p:sp>
          <p:nvSpPr>
            <p:cNvPr id="169" name="Rectangular Callout 168"/>
            <p:cNvSpPr/>
            <p:nvPr/>
          </p:nvSpPr>
          <p:spPr>
            <a:xfrm>
              <a:off x="261350" y="967070"/>
              <a:ext cx="1363404" cy="2674462"/>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0" name="Rectangular Callout 14"/>
            <p:cNvSpPr/>
            <p:nvPr/>
          </p:nvSpPr>
          <p:spPr>
            <a:xfrm>
              <a:off x="350201" y="1445003"/>
              <a:ext cx="1190325" cy="771407"/>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5,000 homes completed under Shelter at Home</a:t>
              </a:r>
            </a:p>
          </p:txBody>
        </p:sp>
      </p:grpSp>
      <p:grpSp>
        <p:nvGrpSpPr>
          <p:cNvPr id="27" name="Group 26"/>
          <p:cNvGrpSpPr/>
          <p:nvPr/>
        </p:nvGrpSpPr>
        <p:grpSpPr>
          <a:xfrm>
            <a:off x="232755" y="3168502"/>
            <a:ext cx="766915" cy="905771"/>
            <a:chOff x="261350" y="1045048"/>
            <a:chExt cx="1363404" cy="2596484"/>
          </a:xfrm>
          <a:solidFill>
            <a:schemeClr val="accent2">
              <a:lumMod val="75000"/>
            </a:schemeClr>
          </a:solidFill>
        </p:grpSpPr>
        <p:sp>
          <p:nvSpPr>
            <p:cNvPr id="28" name="Rectangular Callout 27"/>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Rectangular Callout 14"/>
            <p:cNvSpPr/>
            <p:nvPr/>
          </p:nvSpPr>
          <p:spPr>
            <a:xfrm>
              <a:off x="441506" y="1374271"/>
              <a:ext cx="1010772" cy="1661824"/>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endParaRPr lang="en-US" sz="844" dirty="0">
                <a:solidFill>
                  <a:prstClr val="white">
                    <a:hueOff val="0"/>
                    <a:satOff val="0"/>
                    <a:lumOff val="0"/>
                    <a:alphaOff val="0"/>
                  </a:prstClr>
                </a:solidFill>
              </a:endParaRPr>
            </a:p>
            <a:p>
              <a:pPr defTabSz="375047">
                <a:lnSpc>
                  <a:spcPct val="90000"/>
                </a:lnSpc>
                <a:spcAft>
                  <a:spcPct val="35000"/>
                </a:spcAft>
              </a:pPr>
              <a:r>
                <a:rPr lang="en-US" sz="844" dirty="0">
                  <a:solidFill>
                    <a:prstClr val="white">
                      <a:hueOff val="0"/>
                      <a:satOff val="0"/>
                      <a:lumOff val="0"/>
                      <a:alphaOff val="0"/>
                    </a:prstClr>
                  </a:solidFill>
                </a:rPr>
                <a:t>Flooding Begins</a:t>
              </a:r>
            </a:p>
          </p:txBody>
        </p:sp>
      </p:grpSp>
      <p:sp>
        <p:nvSpPr>
          <p:cNvPr id="40" name="Rectangle 39"/>
          <p:cNvSpPr/>
          <p:nvPr/>
        </p:nvSpPr>
        <p:spPr>
          <a:xfrm>
            <a:off x="1491072" y="1320710"/>
            <a:ext cx="6000489" cy="615553"/>
          </a:xfrm>
          <a:prstGeom prst="rect">
            <a:avLst/>
          </a:prstGeom>
        </p:spPr>
        <p:txBody>
          <a:bodyPr vert="horz" lIns="91440" tIns="45720" rIns="91440" bIns="45720" rtlCol="0" anchor="ctr">
            <a:normAutofit fontScale="97500"/>
          </a:bodyPr>
          <a:lstStyle/>
          <a:p>
            <a:r>
              <a:rPr lang="en-US" sz="3400" b="0" dirty="0">
                <a:solidFill>
                  <a:srgbClr val="1C4372"/>
                </a:solidFill>
                <a:latin typeface="+mj-lt"/>
                <a:ea typeface="+mj-ea"/>
                <a:cs typeface="+mj-cs"/>
              </a:rPr>
              <a:t>Shelter at Home: Event Timeline</a:t>
            </a:r>
          </a:p>
        </p:txBody>
      </p:sp>
      <p:sp>
        <p:nvSpPr>
          <p:cNvPr id="2" name="TextBox 1"/>
          <p:cNvSpPr txBox="1"/>
          <p:nvPr/>
        </p:nvSpPr>
        <p:spPr>
          <a:xfrm>
            <a:off x="3298318" y="1826066"/>
            <a:ext cx="2385996" cy="600164"/>
          </a:xfrm>
          <a:prstGeom prst="rect">
            <a:avLst/>
          </a:prstGeom>
          <a:noFill/>
        </p:spPr>
        <p:txBody>
          <a:bodyPr wrap="square" rtlCol="0">
            <a:spAutoFit/>
          </a:bodyPr>
          <a:lstStyle/>
          <a:p>
            <a:pPr algn="ctr"/>
            <a:r>
              <a:rPr lang="en-US" sz="3300" b="0" dirty="0">
                <a:solidFill>
                  <a:srgbClr val="1C4372"/>
                </a:solidFill>
                <a:latin typeface="+mj-lt"/>
                <a:ea typeface="+mj-ea"/>
                <a:cs typeface="+mj-cs"/>
              </a:rPr>
              <a:t>2016 - 2017</a:t>
            </a:r>
          </a:p>
        </p:txBody>
      </p:sp>
      <p:grpSp>
        <p:nvGrpSpPr>
          <p:cNvPr id="41" name="Group 40"/>
          <p:cNvGrpSpPr/>
          <p:nvPr/>
        </p:nvGrpSpPr>
        <p:grpSpPr>
          <a:xfrm>
            <a:off x="1042676" y="2687401"/>
            <a:ext cx="766915" cy="433158"/>
            <a:chOff x="261350" y="533402"/>
            <a:chExt cx="1363404" cy="481647"/>
          </a:xfrm>
          <a:solidFill>
            <a:schemeClr val="accent1">
              <a:lumMod val="50000"/>
            </a:schemeClr>
          </a:solidFill>
        </p:grpSpPr>
        <p:sp>
          <p:nvSpPr>
            <p:cNvPr id="42" name="Rectangle 41"/>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42"/>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August 12</a:t>
              </a:r>
            </a:p>
          </p:txBody>
        </p:sp>
      </p:grpSp>
      <p:grpSp>
        <p:nvGrpSpPr>
          <p:cNvPr id="44" name="Group 43"/>
          <p:cNvGrpSpPr/>
          <p:nvPr/>
        </p:nvGrpSpPr>
        <p:grpSpPr>
          <a:xfrm>
            <a:off x="1031258" y="3167475"/>
            <a:ext cx="766915" cy="906799"/>
            <a:chOff x="261350" y="1045048"/>
            <a:chExt cx="1363404" cy="2596484"/>
          </a:xfrm>
          <a:solidFill>
            <a:schemeClr val="accent1">
              <a:lumMod val="50000"/>
            </a:schemeClr>
          </a:solidFill>
        </p:grpSpPr>
        <p:sp>
          <p:nvSpPr>
            <p:cNvPr id="45" name="Rectangular Callout 44"/>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Rectangular Callout 14"/>
            <p:cNvSpPr/>
            <p:nvPr/>
          </p:nvSpPr>
          <p:spPr>
            <a:xfrm>
              <a:off x="413755" y="1126800"/>
              <a:ext cx="1108291" cy="1055562"/>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endParaRPr lang="en-US" sz="844" dirty="0">
                <a:solidFill>
                  <a:prstClr val="white">
                    <a:hueOff val="0"/>
                    <a:satOff val="0"/>
                    <a:lumOff val="0"/>
                    <a:alphaOff val="0"/>
                  </a:prstClr>
                </a:solidFill>
              </a:endParaRPr>
            </a:p>
            <a:p>
              <a:pPr algn="ctr"/>
              <a:r>
                <a:rPr lang="en-US" sz="900" dirty="0">
                  <a:solidFill>
                    <a:prstClr val="white">
                      <a:hueOff val="0"/>
                      <a:satOff val="0"/>
                      <a:lumOff val="0"/>
                      <a:alphaOff val="0"/>
                    </a:prstClr>
                  </a:solidFill>
                </a:rPr>
                <a:t>State of Emergency Declared</a:t>
              </a:r>
            </a:p>
          </p:txBody>
        </p:sp>
      </p:grpSp>
      <p:grpSp>
        <p:nvGrpSpPr>
          <p:cNvPr id="47" name="Group 46"/>
          <p:cNvGrpSpPr/>
          <p:nvPr/>
        </p:nvGrpSpPr>
        <p:grpSpPr>
          <a:xfrm>
            <a:off x="1835955" y="2687401"/>
            <a:ext cx="766915" cy="433158"/>
            <a:chOff x="261350" y="533402"/>
            <a:chExt cx="1363404" cy="481647"/>
          </a:xfrm>
          <a:solidFill>
            <a:schemeClr val="accent2">
              <a:lumMod val="75000"/>
            </a:schemeClr>
          </a:solidFill>
        </p:grpSpPr>
        <p:sp>
          <p:nvSpPr>
            <p:cNvPr id="48" name="Rectangle 47"/>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ectangle 48"/>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August  24</a:t>
              </a:r>
            </a:p>
          </p:txBody>
        </p:sp>
      </p:grpSp>
      <p:grpSp>
        <p:nvGrpSpPr>
          <p:cNvPr id="50" name="Group 49"/>
          <p:cNvGrpSpPr/>
          <p:nvPr/>
        </p:nvGrpSpPr>
        <p:grpSpPr>
          <a:xfrm>
            <a:off x="1830422" y="3168500"/>
            <a:ext cx="766915" cy="905774"/>
            <a:chOff x="261350" y="1045048"/>
            <a:chExt cx="1363404" cy="2596484"/>
          </a:xfrm>
          <a:solidFill>
            <a:schemeClr val="accent2">
              <a:lumMod val="75000"/>
            </a:schemeClr>
          </a:solidFill>
        </p:grpSpPr>
        <p:sp>
          <p:nvSpPr>
            <p:cNvPr id="51" name="Rectangular Callout 50"/>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2" name="Rectangular Callout 14"/>
            <p:cNvSpPr/>
            <p:nvPr/>
          </p:nvSpPr>
          <p:spPr>
            <a:xfrm>
              <a:off x="372205" y="1145571"/>
              <a:ext cx="1141693" cy="1378952"/>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Release of Shelter At Home (SAH) Program Management RFEI &amp; Repair Services RFEI</a:t>
              </a:r>
            </a:p>
          </p:txBody>
        </p:sp>
      </p:grpSp>
      <p:grpSp>
        <p:nvGrpSpPr>
          <p:cNvPr id="59" name="Group 58"/>
          <p:cNvGrpSpPr/>
          <p:nvPr/>
        </p:nvGrpSpPr>
        <p:grpSpPr>
          <a:xfrm>
            <a:off x="2642636" y="2687401"/>
            <a:ext cx="748818" cy="433158"/>
            <a:chOff x="261350" y="533402"/>
            <a:chExt cx="1363404" cy="481647"/>
          </a:xfrm>
          <a:solidFill>
            <a:schemeClr val="accent1">
              <a:lumMod val="50000"/>
            </a:schemeClr>
          </a:solidFill>
        </p:grpSpPr>
        <p:sp>
          <p:nvSpPr>
            <p:cNvPr id="60" name="Rectangle 59"/>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Rectangle 60"/>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August  29</a:t>
              </a:r>
            </a:p>
          </p:txBody>
        </p:sp>
      </p:grpSp>
      <p:grpSp>
        <p:nvGrpSpPr>
          <p:cNvPr id="62" name="Group 61"/>
          <p:cNvGrpSpPr/>
          <p:nvPr/>
        </p:nvGrpSpPr>
        <p:grpSpPr>
          <a:xfrm>
            <a:off x="2626765" y="3167474"/>
            <a:ext cx="766915" cy="906799"/>
            <a:chOff x="261350" y="1045048"/>
            <a:chExt cx="1363404" cy="1356124"/>
          </a:xfrm>
          <a:solidFill>
            <a:schemeClr val="accent1">
              <a:lumMod val="50000"/>
            </a:schemeClr>
          </a:solidFill>
        </p:grpSpPr>
        <p:sp>
          <p:nvSpPr>
            <p:cNvPr id="63" name="Rectangular Callout 62"/>
            <p:cNvSpPr/>
            <p:nvPr/>
          </p:nvSpPr>
          <p:spPr>
            <a:xfrm>
              <a:off x="261350" y="1045048"/>
              <a:ext cx="1363404" cy="135612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4" name="Rectangular Callout 14"/>
            <p:cNvSpPr/>
            <p:nvPr/>
          </p:nvSpPr>
          <p:spPr>
            <a:xfrm>
              <a:off x="396407" y="1087747"/>
              <a:ext cx="1080288" cy="1091499"/>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endParaRPr lang="en-US" sz="844" dirty="0">
                <a:solidFill>
                  <a:prstClr val="white">
                    <a:hueOff val="0"/>
                    <a:satOff val="0"/>
                    <a:lumOff val="0"/>
                    <a:alphaOff val="0"/>
                  </a:prstClr>
                </a:solidFill>
              </a:endParaRPr>
            </a:p>
            <a:p>
              <a:pPr defTabSz="375047">
                <a:lnSpc>
                  <a:spcPct val="90000"/>
                </a:lnSpc>
                <a:spcAft>
                  <a:spcPct val="35000"/>
                </a:spcAft>
              </a:pPr>
              <a:r>
                <a:rPr lang="en-US" sz="844" dirty="0">
                  <a:solidFill>
                    <a:prstClr val="white">
                      <a:hueOff val="0"/>
                      <a:satOff val="0"/>
                      <a:lumOff val="0"/>
                      <a:alphaOff val="0"/>
                    </a:prstClr>
                  </a:solidFill>
                </a:rPr>
                <a:t>SAH call center activated @ 7a.m.</a:t>
              </a:r>
            </a:p>
          </p:txBody>
        </p:sp>
      </p:grpSp>
      <p:grpSp>
        <p:nvGrpSpPr>
          <p:cNvPr id="65" name="Group 64"/>
          <p:cNvGrpSpPr/>
          <p:nvPr/>
        </p:nvGrpSpPr>
        <p:grpSpPr>
          <a:xfrm>
            <a:off x="5031027" y="2687401"/>
            <a:ext cx="766915" cy="433158"/>
            <a:chOff x="261350" y="533402"/>
            <a:chExt cx="1363404" cy="481647"/>
          </a:xfrm>
          <a:solidFill>
            <a:schemeClr val="accent2">
              <a:lumMod val="75000"/>
            </a:schemeClr>
          </a:solidFill>
        </p:grpSpPr>
        <p:sp>
          <p:nvSpPr>
            <p:cNvPr id="66" name="Rectangle 65"/>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ectangle 66"/>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September 13</a:t>
              </a:r>
            </a:p>
          </p:txBody>
        </p:sp>
      </p:grpSp>
      <p:grpSp>
        <p:nvGrpSpPr>
          <p:cNvPr id="68" name="Group 67"/>
          <p:cNvGrpSpPr/>
          <p:nvPr/>
        </p:nvGrpSpPr>
        <p:grpSpPr>
          <a:xfrm>
            <a:off x="3423108" y="3168499"/>
            <a:ext cx="766915" cy="905774"/>
            <a:chOff x="261350" y="1045048"/>
            <a:chExt cx="1363404" cy="2596484"/>
          </a:xfrm>
          <a:solidFill>
            <a:schemeClr val="accent2">
              <a:lumMod val="75000"/>
            </a:schemeClr>
          </a:solidFill>
        </p:grpSpPr>
        <p:sp>
          <p:nvSpPr>
            <p:cNvPr id="69" name="Rectangular Callout 68"/>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0" name="Rectangular Callout 14"/>
            <p:cNvSpPr/>
            <p:nvPr/>
          </p:nvSpPr>
          <p:spPr>
            <a:xfrm>
              <a:off x="364471" y="1295497"/>
              <a:ext cx="1190325" cy="1046320"/>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endParaRPr lang="en-US" sz="844" dirty="0">
                <a:solidFill>
                  <a:prstClr val="white">
                    <a:hueOff val="0"/>
                    <a:satOff val="0"/>
                    <a:lumOff val="0"/>
                    <a:alphaOff val="0"/>
                  </a:prstClr>
                </a:solidFill>
              </a:endParaRPr>
            </a:p>
            <a:p>
              <a:pPr defTabSz="375047">
                <a:lnSpc>
                  <a:spcPct val="90000"/>
                </a:lnSpc>
                <a:spcAft>
                  <a:spcPct val="35000"/>
                </a:spcAft>
              </a:pPr>
              <a:r>
                <a:rPr lang="en-US" sz="844" dirty="0">
                  <a:solidFill>
                    <a:prstClr val="white">
                      <a:hueOff val="0"/>
                      <a:satOff val="0"/>
                      <a:lumOff val="0"/>
                      <a:alphaOff val="0"/>
                    </a:prstClr>
                  </a:solidFill>
                </a:rPr>
                <a:t>SAH Repairs Begin</a:t>
              </a:r>
            </a:p>
          </p:txBody>
        </p:sp>
      </p:grpSp>
      <p:grpSp>
        <p:nvGrpSpPr>
          <p:cNvPr id="71" name="Group 70"/>
          <p:cNvGrpSpPr/>
          <p:nvPr/>
        </p:nvGrpSpPr>
        <p:grpSpPr>
          <a:xfrm>
            <a:off x="4239046" y="2687401"/>
            <a:ext cx="753572" cy="433158"/>
            <a:chOff x="261350" y="533402"/>
            <a:chExt cx="1363404" cy="481647"/>
          </a:xfrm>
          <a:solidFill>
            <a:schemeClr val="accent1">
              <a:lumMod val="50000"/>
            </a:schemeClr>
          </a:solidFill>
        </p:grpSpPr>
        <p:sp>
          <p:nvSpPr>
            <p:cNvPr id="72" name="Rectangle 71"/>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ectangle 72"/>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September 7</a:t>
              </a:r>
            </a:p>
          </p:txBody>
        </p:sp>
      </p:grpSp>
      <p:grpSp>
        <p:nvGrpSpPr>
          <p:cNvPr id="74" name="Group 73"/>
          <p:cNvGrpSpPr/>
          <p:nvPr/>
        </p:nvGrpSpPr>
        <p:grpSpPr>
          <a:xfrm>
            <a:off x="4229066" y="3167475"/>
            <a:ext cx="766915" cy="906798"/>
            <a:chOff x="261350" y="1014376"/>
            <a:chExt cx="1363404" cy="2596484"/>
          </a:xfrm>
          <a:solidFill>
            <a:schemeClr val="accent1">
              <a:lumMod val="50000"/>
            </a:schemeClr>
          </a:solidFill>
        </p:grpSpPr>
        <p:sp>
          <p:nvSpPr>
            <p:cNvPr id="75" name="Rectangular Callout 74"/>
            <p:cNvSpPr/>
            <p:nvPr/>
          </p:nvSpPr>
          <p:spPr>
            <a:xfrm>
              <a:off x="261350" y="1014376"/>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6" name="Rectangular Callout 14"/>
            <p:cNvSpPr/>
            <p:nvPr/>
          </p:nvSpPr>
          <p:spPr>
            <a:xfrm>
              <a:off x="357367" y="1068352"/>
              <a:ext cx="1190325" cy="935442"/>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endParaRPr lang="en-US" sz="844" dirty="0">
                <a:solidFill>
                  <a:prstClr val="white">
                    <a:hueOff val="0"/>
                    <a:satOff val="0"/>
                    <a:lumOff val="0"/>
                    <a:alphaOff val="0"/>
                  </a:prstClr>
                </a:solidFill>
              </a:endParaRPr>
            </a:p>
            <a:p>
              <a:pPr defTabSz="375047">
                <a:lnSpc>
                  <a:spcPct val="90000"/>
                </a:lnSpc>
                <a:spcAft>
                  <a:spcPct val="35000"/>
                </a:spcAft>
              </a:pPr>
              <a:r>
                <a:rPr lang="en-US" sz="844" dirty="0">
                  <a:solidFill>
                    <a:prstClr val="white">
                      <a:hueOff val="0"/>
                      <a:satOff val="0"/>
                      <a:lumOff val="0"/>
                      <a:alphaOff val="0"/>
                    </a:prstClr>
                  </a:solidFill>
                </a:rPr>
                <a:t>Release of second Repair Services RFEI</a:t>
              </a:r>
            </a:p>
          </p:txBody>
        </p:sp>
      </p:grpSp>
      <p:grpSp>
        <p:nvGrpSpPr>
          <p:cNvPr id="53" name="Group 52"/>
          <p:cNvGrpSpPr/>
          <p:nvPr/>
        </p:nvGrpSpPr>
        <p:grpSpPr>
          <a:xfrm>
            <a:off x="3431223" y="2687401"/>
            <a:ext cx="766915" cy="433158"/>
            <a:chOff x="261350" y="533402"/>
            <a:chExt cx="1363404" cy="481647"/>
          </a:xfrm>
          <a:solidFill>
            <a:schemeClr val="accent2">
              <a:lumMod val="75000"/>
            </a:schemeClr>
          </a:solidFill>
        </p:grpSpPr>
        <p:sp>
          <p:nvSpPr>
            <p:cNvPr id="54" name="Rectangle 53"/>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54"/>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September 2</a:t>
              </a:r>
            </a:p>
          </p:txBody>
        </p:sp>
      </p:grpSp>
      <p:grpSp>
        <p:nvGrpSpPr>
          <p:cNvPr id="56" name="Group 55"/>
          <p:cNvGrpSpPr/>
          <p:nvPr/>
        </p:nvGrpSpPr>
        <p:grpSpPr>
          <a:xfrm>
            <a:off x="5031027" y="3168500"/>
            <a:ext cx="766915" cy="905773"/>
            <a:chOff x="261350" y="1045048"/>
            <a:chExt cx="1363404" cy="2596484"/>
          </a:xfrm>
          <a:solidFill>
            <a:schemeClr val="accent2">
              <a:lumMod val="75000"/>
            </a:schemeClr>
          </a:solidFill>
        </p:grpSpPr>
        <p:sp>
          <p:nvSpPr>
            <p:cNvPr id="57" name="Rectangular Callout 56"/>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Rectangular Callout 14"/>
            <p:cNvSpPr/>
            <p:nvPr/>
          </p:nvSpPr>
          <p:spPr>
            <a:xfrm>
              <a:off x="348674" y="1148707"/>
              <a:ext cx="1190325" cy="1145736"/>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First home completed under the Shelter at Home Program</a:t>
              </a:r>
            </a:p>
          </p:txBody>
        </p:sp>
      </p:grpSp>
      <p:grpSp>
        <p:nvGrpSpPr>
          <p:cNvPr id="77" name="Group 76"/>
          <p:cNvGrpSpPr/>
          <p:nvPr/>
        </p:nvGrpSpPr>
        <p:grpSpPr>
          <a:xfrm>
            <a:off x="5846331" y="2689081"/>
            <a:ext cx="753572" cy="433158"/>
            <a:chOff x="261350" y="533402"/>
            <a:chExt cx="1363404" cy="481647"/>
          </a:xfrm>
          <a:solidFill>
            <a:schemeClr val="accent1">
              <a:lumMod val="50000"/>
            </a:schemeClr>
          </a:solidFill>
        </p:grpSpPr>
        <p:sp>
          <p:nvSpPr>
            <p:cNvPr id="78" name="Rectangle 77"/>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Rectangle 78"/>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September 15</a:t>
              </a:r>
            </a:p>
          </p:txBody>
        </p:sp>
      </p:grpSp>
      <p:sp>
        <p:nvSpPr>
          <p:cNvPr id="80" name="Rectangular Callout 79"/>
          <p:cNvSpPr/>
          <p:nvPr/>
        </p:nvSpPr>
        <p:spPr>
          <a:xfrm>
            <a:off x="5832988" y="3167474"/>
            <a:ext cx="766915" cy="906799"/>
          </a:xfrm>
          <a:prstGeom prst="wedgeRectCallout">
            <a:avLst>
              <a:gd name="adj1" fmla="val 62500"/>
              <a:gd name="adj2" fmla="val 20830"/>
            </a:avLst>
          </a:prstGeom>
          <a:solidFill>
            <a:schemeClr val="accent1">
              <a:lumMod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1" name="Rectangular Callout 14"/>
          <p:cNvSpPr/>
          <p:nvPr/>
        </p:nvSpPr>
        <p:spPr>
          <a:xfrm>
            <a:off x="5881666" y="3294657"/>
            <a:ext cx="669558" cy="568412"/>
          </a:xfrm>
          <a:prstGeom prst="rect">
            <a:avLst/>
          </a:prstGeom>
          <a:solidFill>
            <a:schemeClr val="accent1">
              <a:lumMod val="50000"/>
            </a:schemeClr>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Repair Service Contract #2 executed</a:t>
            </a:r>
          </a:p>
        </p:txBody>
      </p:sp>
      <p:grpSp>
        <p:nvGrpSpPr>
          <p:cNvPr id="82" name="Group 81"/>
          <p:cNvGrpSpPr/>
          <p:nvPr/>
        </p:nvGrpSpPr>
        <p:grpSpPr>
          <a:xfrm>
            <a:off x="3442353" y="4394538"/>
            <a:ext cx="758070" cy="433158"/>
            <a:chOff x="261350" y="533402"/>
            <a:chExt cx="1363404" cy="481647"/>
          </a:xfrm>
          <a:solidFill>
            <a:schemeClr val="accent2">
              <a:lumMod val="75000"/>
            </a:schemeClr>
          </a:solidFill>
        </p:grpSpPr>
        <p:sp>
          <p:nvSpPr>
            <p:cNvPr id="83" name="Rectangle 82"/>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Rectangle 83"/>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November 23</a:t>
              </a:r>
            </a:p>
          </p:txBody>
        </p:sp>
      </p:grpSp>
      <p:grpSp>
        <p:nvGrpSpPr>
          <p:cNvPr id="88" name="Group 87"/>
          <p:cNvGrpSpPr/>
          <p:nvPr/>
        </p:nvGrpSpPr>
        <p:grpSpPr>
          <a:xfrm>
            <a:off x="4251124" y="4394538"/>
            <a:ext cx="744890" cy="433158"/>
            <a:chOff x="261350" y="533402"/>
            <a:chExt cx="1363404" cy="481647"/>
          </a:xfrm>
          <a:solidFill>
            <a:schemeClr val="accent1">
              <a:lumMod val="50000"/>
            </a:schemeClr>
          </a:solidFill>
        </p:grpSpPr>
        <p:sp>
          <p:nvSpPr>
            <p:cNvPr id="89" name="Rectangle 88"/>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Rectangle 89"/>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November 30</a:t>
              </a:r>
            </a:p>
          </p:txBody>
        </p:sp>
      </p:grpSp>
      <p:grpSp>
        <p:nvGrpSpPr>
          <p:cNvPr id="85" name="Group 84"/>
          <p:cNvGrpSpPr/>
          <p:nvPr/>
        </p:nvGrpSpPr>
        <p:grpSpPr>
          <a:xfrm>
            <a:off x="3438492" y="4882708"/>
            <a:ext cx="770777" cy="905771"/>
            <a:chOff x="261350" y="1045048"/>
            <a:chExt cx="1363404" cy="2596484"/>
          </a:xfrm>
          <a:solidFill>
            <a:schemeClr val="accent2">
              <a:lumMod val="75000"/>
            </a:schemeClr>
          </a:solidFill>
        </p:grpSpPr>
        <p:sp>
          <p:nvSpPr>
            <p:cNvPr id="87" name="Rectangular Callout 14"/>
            <p:cNvSpPr/>
            <p:nvPr/>
          </p:nvSpPr>
          <p:spPr>
            <a:xfrm>
              <a:off x="436057" y="1631273"/>
              <a:ext cx="1010772" cy="1661823"/>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Initial Site Visits Complete</a:t>
              </a:r>
            </a:p>
          </p:txBody>
        </p:sp>
        <p:sp>
          <p:nvSpPr>
            <p:cNvPr id="86" name="Rectangular Callout 85"/>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91" name="Group 90"/>
          <p:cNvGrpSpPr/>
          <p:nvPr/>
        </p:nvGrpSpPr>
        <p:grpSpPr>
          <a:xfrm>
            <a:off x="4239706" y="4874612"/>
            <a:ext cx="766915" cy="906799"/>
            <a:chOff x="261350" y="1045048"/>
            <a:chExt cx="1363404" cy="2596484"/>
          </a:xfrm>
          <a:solidFill>
            <a:schemeClr val="accent1">
              <a:lumMod val="50000"/>
            </a:schemeClr>
          </a:solidFill>
        </p:grpSpPr>
        <p:sp>
          <p:nvSpPr>
            <p:cNvPr id="92" name="Rectangular Callout 91"/>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3" name="Rectangular Callout 14"/>
            <p:cNvSpPr/>
            <p:nvPr/>
          </p:nvSpPr>
          <p:spPr>
            <a:xfrm>
              <a:off x="315459" y="1409217"/>
              <a:ext cx="1255183" cy="1055561"/>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algn="ctr"/>
              <a:r>
                <a:rPr lang="en-US" sz="900" dirty="0">
                  <a:solidFill>
                    <a:prstClr val="white">
                      <a:hueOff val="0"/>
                      <a:satOff val="0"/>
                      <a:lumOff val="0"/>
                      <a:alphaOff val="0"/>
                    </a:prstClr>
                  </a:solidFill>
                </a:rPr>
                <a:t>9,558 homes completed under Shelter at Home</a:t>
              </a:r>
            </a:p>
          </p:txBody>
        </p:sp>
      </p:grpSp>
      <p:grpSp>
        <p:nvGrpSpPr>
          <p:cNvPr id="94" name="Group 93"/>
          <p:cNvGrpSpPr/>
          <p:nvPr/>
        </p:nvGrpSpPr>
        <p:grpSpPr>
          <a:xfrm>
            <a:off x="5044404" y="4394538"/>
            <a:ext cx="766915" cy="433158"/>
            <a:chOff x="261350" y="533402"/>
            <a:chExt cx="1363404" cy="481647"/>
          </a:xfrm>
          <a:solidFill>
            <a:schemeClr val="accent2">
              <a:lumMod val="75000"/>
            </a:schemeClr>
          </a:solidFill>
        </p:grpSpPr>
        <p:sp>
          <p:nvSpPr>
            <p:cNvPr id="95" name="Rectangle 94"/>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Rectangle 95"/>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December 1</a:t>
              </a:r>
            </a:p>
          </p:txBody>
        </p:sp>
      </p:grpSp>
      <p:grpSp>
        <p:nvGrpSpPr>
          <p:cNvPr id="97" name="Group 96"/>
          <p:cNvGrpSpPr/>
          <p:nvPr/>
        </p:nvGrpSpPr>
        <p:grpSpPr>
          <a:xfrm>
            <a:off x="5038870" y="4875637"/>
            <a:ext cx="766915" cy="905774"/>
            <a:chOff x="261350" y="1045048"/>
            <a:chExt cx="1363404" cy="2596484"/>
          </a:xfrm>
          <a:solidFill>
            <a:schemeClr val="accent2">
              <a:lumMod val="75000"/>
            </a:schemeClr>
          </a:solidFill>
        </p:grpSpPr>
        <p:sp>
          <p:nvSpPr>
            <p:cNvPr id="98" name="Rectangular Callout 97"/>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9" name="Rectangular Callout 14"/>
            <p:cNvSpPr/>
            <p:nvPr/>
          </p:nvSpPr>
          <p:spPr>
            <a:xfrm>
              <a:off x="382042" y="1604966"/>
              <a:ext cx="1141693" cy="1378952"/>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30 Day Maintenance Warranty Policy</a:t>
              </a:r>
            </a:p>
          </p:txBody>
        </p:sp>
      </p:grpSp>
      <p:grpSp>
        <p:nvGrpSpPr>
          <p:cNvPr id="100" name="Group 99"/>
          <p:cNvGrpSpPr/>
          <p:nvPr/>
        </p:nvGrpSpPr>
        <p:grpSpPr>
          <a:xfrm>
            <a:off x="5851085" y="4394538"/>
            <a:ext cx="748818" cy="433158"/>
            <a:chOff x="261350" y="533402"/>
            <a:chExt cx="1363404" cy="481647"/>
          </a:xfrm>
          <a:solidFill>
            <a:schemeClr val="accent1">
              <a:lumMod val="50000"/>
            </a:schemeClr>
          </a:solidFill>
        </p:grpSpPr>
        <p:sp>
          <p:nvSpPr>
            <p:cNvPr id="101" name="Rectangle 100"/>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Rectangle 101"/>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December 27</a:t>
              </a:r>
            </a:p>
          </p:txBody>
        </p:sp>
      </p:grpSp>
      <p:grpSp>
        <p:nvGrpSpPr>
          <p:cNvPr id="103" name="Group 102"/>
          <p:cNvGrpSpPr/>
          <p:nvPr/>
        </p:nvGrpSpPr>
        <p:grpSpPr>
          <a:xfrm>
            <a:off x="5835213" y="4874611"/>
            <a:ext cx="766915" cy="906799"/>
            <a:chOff x="261350" y="1045048"/>
            <a:chExt cx="1363404" cy="1356124"/>
          </a:xfrm>
          <a:solidFill>
            <a:schemeClr val="accent1">
              <a:lumMod val="50000"/>
            </a:schemeClr>
          </a:solidFill>
        </p:grpSpPr>
        <p:sp>
          <p:nvSpPr>
            <p:cNvPr id="104" name="Rectangular Callout 103"/>
            <p:cNvSpPr/>
            <p:nvPr/>
          </p:nvSpPr>
          <p:spPr>
            <a:xfrm>
              <a:off x="261350" y="1045048"/>
              <a:ext cx="1363404" cy="135612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5" name="Rectangular Callout 14"/>
            <p:cNvSpPr/>
            <p:nvPr/>
          </p:nvSpPr>
          <p:spPr>
            <a:xfrm>
              <a:off x="329725" y="1285561"/>
              <a:ext cx="1214737" cy="1002004"/>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10,601 homes completed under Shelter at Home</a:t>
              </a:r>
            </a:p>
          </p:txBody>
        </p:sp>
      </p:grpSp>
      <p:grpSp>
        <p:nvGrpSpPr>
          <p:cNvPr id="106" name="Group 105"/>
          <p:cNvGrpSpPr/>
          <p:nvPr/>
        </p:nvGrpSpPr>
        <p:grpSpPr>
          <a:xfrm>
            <a:off x="7454975" y="4394538"/>
            <a:ext cx="766915" cy="433158"/>
            <a:chOff x="261350" y="533402"/>
            <a:chExt cx="1363404" cy="481647"/>
          </a:xfrm>
          <a:solidFill>
            <a:schemeClr val="accent2">
              <a:lumMod val="75000"/>
            </a:schemeClr>
          </a:solidFill>
        </p:grpSpPr>
        <p:sp>
          <p:nvSpPr>
            <p:cNvPr id="107" name="Rectangle 106"/>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Rectangle 107"/>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March 10</a:t>
              </a:r>
            </a:p>
          </p:txBody>
        </p:sp>
      </p:grpSp>
      <p:grpSp>
        <p:nvGrpSpPr>
          <p:cNvPr id="109" name="Group 108"/>
          <p:cNvGrpSpPr/>
          <p:nvPr/>
        </p:nvGrpSpPr>
        <p:grpSpPr>
          <a:xfrm>
            <a:off x="6649788" y="4875637"/>
            <a:ext cx="766915" cy="905773"/>
            <a:chOff x="261350" y="1045048"/>
            <a:chExt cx="1363404" cy="2596484"/>
          </a:xfrm>
          <a:solidFill>
            <a:schemeClr val="accent2">
              <a:lumMod val="75000"/>
            </a:schemeClr>
          </a:solidFill>
        </p:grpSpPr>
        <p:sp>
          <p:nvSpPr>
            <p:cNvPr id="110" name="Rectangular Callout 109"/>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1" name="Rectangular Callout 14"/>
            <p:cNvSpPr/>
            <p:nvPr/>
          </p:nvSpPr>
          <p:spPr>
            <a:xfrm>
              <a:off x="347889" y="1096148"/>
              <a:ext cx="1190325" cy="1245670"/>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Lessons Learned Meeting (GOHSEP, AECOM, the General Contractors</a:t>
              </a:r>
            </a:p>
          </p:txBody>
        </p:sp>
      </p:grpSp>
      <p:grpSp>
        <p:nvGrpSpPr>
          <p:cNvPr id="118" name="Group 117"/>
          <p:cNvGrpSpPr/>
          <p:nvPr/>
        </p:nvGrpSpPr>
        <p:grpSpPr>
          <a:xfrm>
            <a:off x="6648292" y="4394538"/>
            <a:ext cx="766915" cy="433158"/>
            <a:chOff x="261350" y="533402"/>
            <a:chExt cx="1363404" cy="481647"/>
          </a:xfrm>
          <a:solidFill>
            <a:schemeClr val="accent2">
              <a:lumMod val="75000"/>
            </a:schemeClr>
          </a:solidFill>
        </p:grpSpPr>
        <p:sp>
          <p:nvSpPr>
            <p:cNvPr id="119" name="Rectangle 118"/>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0" name="Rectangle 119"/>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January 12</a:t>
              </a:r>
            </a:p>
          </p:txBody>
        </p:sp>
      </p:grpSp>
      <p:grpSp>
        <p:nvGrpSpPr>
          <p:cNvPr id="121" name="Group 120"/>
          <p:cNvGrpSpPr/>
          <p:nvPr/>
        </p:nvGrpSpPr>
        <p:grpSpPr>
          <a:xfrm>
            <a:off x="7454976" y="4875637"/>
            <a:ext cx="766915" cy="905773"/>
            <a:chOff x="261350" y="1045048"/>
            <a:chExt cx="1363404" cy="2596484"/>
          </a:xfrm>
          <a:solidFill>
            <a:schemeClr val="accent2">
              <a:lumMod val="75000"/>
            </a:schemeClr>
          </a:solidFill>
        </p:grpSpPr>
        <p:sp>
          <p:nvSpPr>
            <p:cNvPr id="122" name="Rectangular Callout 121"/>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3" name="Rectangular Callout 14"/>
            <p:cNvSpPr/>
            <p:nvPr/>
          </p:nvSpPr>
          <p:spPr>
            <a:xfrm>
              <a:off x="354205" y="1096148"/>
              <a:ext cx="1190325" cy="1145737"/>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Shelter at Home construction complete with 10,990 homes repaired</a:t>
              </a:r>
            </a:p>
          </p:txBody>
        </p:sp>
      </p:grpSp>
      <p:grpSp>
        <p:nvGrpSpPr>
          <p:cNvPr id="124" name="Group 123"/>
          <p:cNvGrpSpPr/>
          <p:nvPr/>
        </p:nvGrpSpPr>
        <p:grpSpPr>
          <a:xfrm>
            <a:off x="8270279" y="4396218"/>
            <a:ext cx="753572" cy="433158"/>
            <a:chOff x="261350" y="533402"/>
            <a:chExt cx="1363404" cy="481647"/>
          </a:xfrm>
          <a:solidFill>
            <a:schemeClr val="accent1">
              <a:lumMod val="50000"/>
            </a:schemeClr>
          </a:solidFill>
        </p:grpSpPr>
        <p:sp>
          <p:nvSpPr>
            <p:cNvPr id="125" name="Rectangle 124"/>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6" name="Rectangle 125"/>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April 12-13</a:t>
              </a:r>
            </a:p>
          </p:txBody>
        </p:sp>
      </p:grpSp>
      <p:sp>
        <p:nvSpPr>
          <p:cNvPr id="127" name="Rectangular Callout 126"/>
          <p:cNvSpPr/>
          <p:nvPr/>
        </p:nvSpPr>
        <p:spPr>
          <a:xfrm>
            <a:off x="8256936" y="4874611"/>
            <a:ext cx="766915" cy="906799"/>
          </a:xfrm>
          <a:prstGeom prst="wedgeRectCallout">
            <a:avLst>
              <a:gd name="adj1" fmla="val 62500"/>
              <a:gd name="adj2" fmla="val 20830"/>
            </a:avLst>
          </a:prstGeom>
          <a:solidFill>
            <a:schemeClr val="accent1">
              <a:lumMod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8" name="Rectangular Callout 14"/>
          <p:cNvSpPr/>
          <p:nvPr/>
        </p:nvSpPr>
        <p:spPr>
          <a:xfrm>
            <a:off x="8270279" y="4893463"/>
            <a:ext cx="734322" cy="676743"/>
          </a:xfrm>
          <a:prstGeom prst="rect">
            <a:avLst/>
          </a:prstGeom>
          <a:solidFill>
            <a:schemeClr val="accent1">
              <a:lumMod val="50000"/>
            </a:schemeClr>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After Action Review for the Shelter at Home Program (FEMA, GOHSEP, AECOM)</a:t>
            </a:r>
          </a:p>
        </p:txBody>
      </p:sp>
      <p:grpSp>
        <p:nvGrpSpPr>
          <p:cNvPr id="129" name="Group 128"/>
          <p:cNvGrpSpPr/>
          <p:nvPr/>
        </p:nvGrpSpPr>
        <p:grpSpPr>
          <a:xfrm>
            <a:off x="6653963" y="2688715"/>
            <a:ext cx="766915" cy="433158"/>
            <a:chOff x="261350" y="533402"/>
            <a:chExt cx="1363404" cy="481647"/>
          </a:xfrm>
          <a:solidFill>
            <a:schemeClr val="accent2">
              <a:lumMod val="75000"/>
            </a:schemeClr>
          </a:solidFill>
        </p:grpSpPr>
        <p:sp>
          <p:nvSpPr>
            <p:cNvPr id="130" name="Rectangle 129"/>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Rectangle 130"/>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September 19</a:t>
              </a:r>
            </a:p>
          </p:txBody>
        </p:sp>
      </p:grpSp>
      <p:grpSp>
        <p:nvGrpSpPr>
          <p:cNvPr id="132" name="Group 131"/>
          <p:cNvGrpSpPr/>
          <p:nvPr/>
        </p:nvGrpSpPr>
        <p:grpSpPr>
          <a:xfrm>
            <a:off x="7454975" y="2687401"/>
            <a:ext cx="766915" cy="433158"/>
            <a:chOff x="261350" y="533402"/>
            <a:chExt cx="1363404" cy="481647"/>
          </a:xfrm>
          <a:solidFill>
            <a:schemeClr val="accent1">
              <a:lumMod val="50000"/>
            </a:schemeClr>
          </a:solidFill>
        </p:grpSpPr>
        <p:sp>
          <p:nvSpPr>
            <p:cNvPr id="133" name="Rectangle 132"/>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Rectangle 133"/>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September 22</a:t>
              </a:r>
            </a:p>
          </p:txBody>
        </p:sp>
      </p:grpSp>
      <p:grpSp>
        <p:nvGrpSpPr>
          <p:cNvPr id="135" name="Group 134"/>
          <p:cNvGrpSpPr/>
          <p:nvPr/>
        </p:nvGrpSpPr>
        <p:grpSpPr>
          <a:xfrm>
            <a:off x="8248254" y="2687401"/>
            <a:ext cx="766915" cy="433158"/>
            <a:chOff x="261350" y="533402"/>
            <a:chExt cx="1363404" cy="481647"/>
          </a:xfrm>
          <a:solidFill>
            <a:schemeClr val="accent2">
              <a:lumMod val="75000"/>
            </a:schemeClr>
          </a:solidFill>
        </p:grpSpPr>
        <p:sp>
          <p:nvSpPr>
            <p:cNvPr id="136" name="Rectangle 135"/>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7" name="Rectangle 136"/>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October 4</a:t>
              </a:r>
            </a:p>
          </p:txBody>
        </p:sp>
      </p:grpSp>
      <p:grpSp>
        <p:nvGrpSpPr>
          <p:cNvPr id="138" name="Group 137"/>
          <p:cNvGrpSpPr/>
          <p:nvPr/>
        </p:nvGrpSpPr>
        <p:grpSpPr>
          <a:xfrm>
            <a:off x="6650587" y="3156073"/>
            <a:ext cx="766915" cy="918200"/>
            <a:chOff x="261350" y="1045048"/>
            <a:chExt cx="1363404" cy="2596484"/>
          </a:xfrm>
          <a:solidFill>
            <a:schemeClr val="accent2">
              <a:lumMod val="75000"/>
            </a:schemeClr>
          </a:solidFill>
        </p:grpSpPr>
        <p:sp>
          <p:nvSpPr>
            <p:cNvPr id="139" name="Rectangular Callout 138"/>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0" name="Rectangular Callout 14"/>
            <p:cNvSpPr/>
            <p:nvPr/>
          </p:nvSpPr>
          <p:spPr>
            <a:xfrm>
              <a:off x="353890" y="1201577"/>
              <a:ext cx="1190325" cy="815237"/>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endParaRPr lang="en-US" sz="844" dirty="0">
                <a:solidFill>
                  <a:prstClr val="white">
                    <a:hueOff val="0"/>
                    <a:satOff val="0"/>
                    <a:lumOff val="0"/>
                    <a:alphaOff val="0"/>
                  </a:prstClr>
                </a:solidFill>
              </a:endParaRPr>
            </a:p>
            <a:p>
              <a:pPr defTabSz="375047">
                <a:lnSpc>
                  <a:spcPct val="90000"/>
                </a:lnSpc>
                <a:spcAft>
                  <a:spcPct val="35000"/>
                </a:spcAft>
              </a:pPr>
              <a:r>
                <a:rPr lang="en-US" sz="844" dirty="0">
                  <a:solidFill>
                    <a:prstClr val="white">
                      <a:hueOff val="0"/>
                      <a:satOff val="0"/>
                      <a:lumOff val="0"/>
                      <a:alphaOff val="0"/>
                    </a:prstClr>
                  </a:solidFill>
                </a:rPr>
                <a:t>Mobile Home Inclusion Policy</a:t>
              </a:r>
            </a:p>
          </p:txBody>
        </p:sp>
      </p:grpSp>
      <p:grpSp>
        <p:nvGrpSpPr>
          <p:cNvPr id="141" name="Group 140"/>
          <p:cNvGrpSpPr/>
          <p:nvPr/>
        </p:nvGrpSpPr>
        <p:grpSpPr>
          <a:xfrm>
            <a:off x="7449090" y="3155046"/>
            <a:ext cx="766915" cy="919457"/>
            <a:chOff x="261350" y="1045048"/>
            <a:chExt cx="1363404" cy="2596484"/>
          </a:xfrm>
          <a:solidFill>
            <a:schemeClr val="accent1">
              <a:lumMod val="50000"/>
            </a:schemeClr>
          </a:solidFill>
        </p:grpSpPr>
        <p:sp>
          <p:nvSpPr>
            <p:cNvPr id="142" name="Rectangular Callout 141"/>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3" name="Rectangular Callout 14"/>
            <p:cNvSpPr/>
            <p:nvPr/>
          </p:nvSpPr>
          <p:spPr>
            <a:xfrm>
              <a:off x="402759" y="1363007"/>
              <a:ext cx="1080584" cy="964257"/>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algn="ctr"/>
              <a:r>
                <a:rPr lang="en-US" sz="900" dirty="0">
                  <a:solidFill>
                    <a:prstClr val="white">
                      <a:hueOff val="0"/>
                      <a:satOff val="0"/>
                      <a:lumOff val="0"/>
                      <a:alphaOff val="0"/>
                    </a:prstClr>
                  </a:solidFill>
                </a:rPr>
                <a:t>Small Appliances Inclusion Policy</a:t>
              </a:r>
            </a:p>
          </p:txBody>
        </p:sp>
      </p:grpSp>
      <p:grpSp>
        <p:nvGrpSpPr>
          <p:cNvPr id="144" name="Group 143"/>
          <p:cNvGrpSpPr/>
          <p:nvPr/>
        </p:nvGrpSpPr>
        <p:grpSpPr>
          <a:xfrm>
            <a:off x="8248254" y="3156071"/>
            <a:ext cx="766915" cy="918202"/>
            <a:chOff x="261350" y="1045048"/>
            <a:chExt cx="1363404" cy="2596484"/>
          </a:xfrm>
          <a:solidFill>
            <a:schemeClr val="accent2">
              <a:lumMod val="75000"/>
            </a:schemeClr>
          </a:solidFill>
        </p:grpSpPr>
        <p:sp>
          <p:nvSpPr>
            <p:cNvPr id="145" name="Rectangular Callout 144"/>
            <p:cNvSpPr/>
            <p:nvPr/>
          </p:nvSpPr>
          <p:spPr>
            <a:xfrm>
              <a:off x="261350" y="1045048"/>
              <a:ext cx="1363404" cy="2596484"/>
            </a:xfrm>
            <a:prstGeom prst="wedgeRectCallout">
              <a:avLst>
                <a:gd name="adj1" fmla="val 62500"/>
                <a:gd name="adj2" fmla="val 20830"/>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6" name="Rectangular Callout 14"/>
            <p:cNvSpPr/>
            <p:nvPr/>
          </p:nvSpPr>
          <p:spPr>
            <a:xfrm>
              <a:off x="338687" y="1460999"/>
              <a:ext cx="1190325" cy="844198"/>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1,000 homes completed under Shelter at Home</a:t>
              </a:r>
            </a:p>
          </p:txBody>
        </p:sp>
      </p:grpSp>
      <p:grpSp>
        <p:nvGrpSpPr>
          <p:cNvPr id="147" name="Group 146"/>
          <p:cNvGrpSpPr/>
          <p:nvPr/>
        </p:nvGrpSpPr>
        <p:grpSpPr>
          <a:xfrm>
            <a:off x="241664" y="4394538"/>
            <a:ext cx="748818" cy="433158"/>
            <a:chOff x="261350" y="533402"/>
            <a:chExt cx="1363404" cy="481647"/>
          </a:xfrm>
          <a:solidFill>
            <a:schemeClr val="accent1">
              <a:lumMod val="50000"/>
            </a:schemeClr>
          </a:solidFill>
        </p:grpSpPr>
        <p:sp>
          <p:nvSpPr>
            <p:cNvPr id="148" name="Rectangle 147"/>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9" name="Rectangle 148"/>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October 7</a:t>
              </a:r>
            </a:p>
          </p:txBody>
        </p:sp>
      </p:grpSp>
      <p:grpSp>
        <p:nvGrpSpPr>
          <p:cNvPr id="150" name="Group 149"/>
          <p:cNvGrpSpPr/>
          <p:nvPr/>
        </p:nvGrpSpPr>
        <p:grpSpPr>
          <a:xfrm>
            <a:off x="2630054" y="4394538"/>
            <a:ext cx="766915" cy="433158"/>
            <a:chOff x="261350" y="533402"/>
            <a:chExt cx="1363404" cy="481647"/>
          </a:xfrm>
          <a:solidFill>
            <a:schemeClr val="accent2">
              <a:lumMod val="75000"/>
            </a:schemeClr>
          </a:solidFill>
        </p:grpSpPr>
        <p:sp>
          <p:nvSpPr>
            <p:cNvPr id="151" name="Rectangle 150"/>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2" name="Rectangle 151"/>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October 27</a:t>
              </a:r>
            </a:p>
          </p:txBody>
        </p:sp>
      </p:grpSp>
      <p:grpSp>
        <p:nvGrpSpPr>
          <p:cNvPr id="153" name="Group 152"/>
          <p:cNvGrpSpPr/>
          <p:nvPr/>
        </p:nvGrpSpPr>
        <p:grpSpPr>
          <a:xfrm>
            <a:off x="1838074" y="4394538"/>
            <a:ext cx="753572" cy="433158"/>
            <a:chOff x="261350" y="533402"/>
            <a:chExt cx="1363404" cy="481647"/>
          </a:xfrm>
          <a:solidFill>
            <a:schemeClr val="accent1">
              <a:lumMod val="50000"/>
            </a:schemeClr>
          </a:solidFill>
        </p:grpSpPr>
        <p:sp>
          <p:nvSpPr>
            <p:cNvPr id="154" name="Rectangle 153"/>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5" name="Rectangle 154"/>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October 26</a:t>
              </a:r>
            </a:p>
          </p:txBody>
        </p:sp>
      </p:grpSp>
      <p:grpSp>
        <p:nvGrpSpPr>
          <p:cNvPr id="156" name="Group 155"/>
          <p:cNvGrpSpPr/>
          <p:nvPr/>
        </p:nvGrpSpPr>
        <p:grpSpPr>
          <a:xfrm>
            <a:off x="1030250" y="4394538"/>
            <a:ext cx="766915" cy="433158"/>
            <a:chOff x="261350" y="533402"/>
            <a:chExt cx="1363404" cy="481647"/>
          </a:xfrm>
          <a:solidFill>
            <a:schemeClr val="accent2">
              <a:lumMod val="75000"/>
            </a:schemeClr>
          </a:solidFill>
        </p:grpSpPr>
        <p:sp>
          <p:nvSpPr>
            <p:cNvPr id="157" name="Rectangle 156"/>
            <p:cNvSpPr/>
            <p:nvPr/>
          </p:nvSpPr>
          <p:spPr>
            <a:xfrm>
              <a:off x="261350" y="533402"/>
              <a:ext cx="1363404" cy="481647"/>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8" name="Rectangle 157"/>
            <p:cNvSpPr/>
            <p:nvPr/>
          </p:nvSpPr>
          <p:spPr>
            <a:xfrm>
              <a:off x="261350" y="533402"/>
              <a:ext cx="1363404" cy="481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789" tIns="26789" rIns="26789" bIns="26789" numCol="1" spcCol="1270" anchor="ctr" anchorCtr="0">
              <a:noAutofit/>
            </a:bodyPr>
            <a:lstStyle/>
            <a:p>
              <a:pPr defTabSz="375047">
                <a:lnSpc>
                  <a:spcPct val="90000"/>
                </a:lnSpc>
                <a:spcAft>
                  <a:spcPct val="35000"/>
                </a:spcAft>
              </a:pPr>
              <a:r>
                <a:rPr lang="en-US" sz="844" dirty="0">
                  <a:solidFill>
                    <a:prstClr val="white"/>
                  </a:solidFill>
                </a:rPr>
                <a:t>October 11</a:t>
              </a:r>
            </a:p>
          </p:txBody>
        </p:sp>
      </p:grpSp>
      <p:sp>
        <p:nvSpPr>
          <p:cNvPr id="174" name="Rectangular Callout 14"/>
          <p:cNvSpPr/>
          <p:nvPr/>
        </p:nvSpPr>
        <p:spPr>
          <a:xfrm>
            <a:off x="3530400" y="5087209"/>
            <a:ext cx="568559" cy="579719"/>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6789" tIns="26789" rIns="26789" bIns="26789" numCol="1" spcCol="1270" anchor="t" anchorCtr="0">
            <a:noAutofit/>
          </a:bodyPr>
          <a:lstStyle/>
          <a:p>
            <a:pPr defTabSz="375047">
              <a:lnSpc>
                <a:spcPct val="90000"/>
              </a:lnSpc>
              <a:spcAft>
                <a:spcPct val="35000"/>
              </a:spcAft>
            </a:pPr>
            <a:r>
              <a:rPr lang="en-US" sz="844" dirty="0">
                <a:solidFill>
                  <a:prstClr val="white">
                    <a:hueOff val="0"/>
                    <a:satOff val="0"/>
                    <a:lumOff val="0"/>
                    <a:alphaOff val="0"/>
                  </a:prstClr>
                </a:solidFill>
              </a:rPr>
              <a:t>Initial Site Visits Complete</a:t>
            </a:r>
          </a:p>
        </p:txBody>
      </p:sp>
    </p:spTree>
    <p:extLst>
      <p:ext uri="{BB962C8B-B14F-4D97-AF65-F5344CB8AC3E}">
        <p14:creationId xmlns:p14="http://schemas.microsoft.com/office/powerpoint/2010/main" val="1429027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498"/>
            <a:ext cx="8229600" cy="639762"/>
          </a:xfrm>
        </p:spPr>
        <p:txBody>
          <a:bodyPr vert="horz" lIns="91440" tIns="45720" rIns="91440" bIns="45720" rtlCol="0" anchor="ctr">
            <a:normAutofit fontScale="97500"/>
          </a:bodyPr>
          <a:lstStyle/>
          <a:p>
            <a:pPr fontAlgn="base">
              <a:spcAft>
                <a:spcPct val="0"/>
              </a:spcAft>
            </a:pPr>
            <a:r>
              <a:rPr lang="en-US" dirty="0"/>
              <a:t>Construction Completion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8641088"/>
              </p:ext>
            </p:extLst>
          </p:nvPr>
        </p:nvGraphicFramePr>
        <p:xfrm>
          <a:off x="1064591" y="2180183"/>
          <a:ext cx="7014818" cy="3677416"/>
        </p:xfrm>
        <a:graphic>
          <a:graphicData uri="http://schemas.openxmlformats.org/drawingml/2006/table">
            <a:tbl>
              <a:tblPr/>
              <a:tblGrid>
                <a:gridCol w="2886965"/>
                <a:gridCol w="1924643"/>
                <a:gridCol w="2203210"/>
              </a:tblGrid>
              <a:tr h="1137552">
                <a:tc>
                  <a:txBody>
                    <a:bodyPr/>
                    <a:lstStyle/>
                    <a:p>
                      <a:pPr algn="ctr" fontAlgn="ctr"/>
                      <a:r>
                        <a:rPr lang="en-US" sz="2400" b="0" i="0" u="none" strike="noStrike" dirty="0">
                          <a:solidFill>
                            <a:srgbClr val="000000"/>
                          </a:solidFill>
                          <a:effectLst/>
                          <a:latin typeface="Calibri" panose="020F0502020204030204" pitchFamily="34" charset="0"/>
                        </a:rPr>
                        <a:t>Completion Milestone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400" b="0" i="0" u="none" strike="noStrike" dirty="0">
                          <a:solidFill>
                            <a:srgbClr val="000000"/>
                          </a:solidFill>
                          <a:effectLst/>
                          <a:latin typeface="Calibri" panose="020F0502020204030204" pitchFamily="34" charset="0"/>
                        </a:rPr>
                        <a:t># Applicants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400" b="0" i="0" u="none" strike="noStrike" dirty="0">
                          <a:solidFill>
                            <a:srgbClr val="000000"/>
                          </a:solidFill>
                          <a:effectLst/>
                          <a:latin typeface="Calibri" panose="020F0502020204030204" pitchFamily="34" charset="0"/>
                        </a:rPr>
                        <a:t>Date Achieved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r>
              <a:tr h="634966">
                <a:tc>
                  <a:txBody>
                    <a:bodyPr/>
                    <a:lstStyle/>
                    <a:p>
                      <a:pPr algn="ctr" fontAlgn="ctr"/>
                      <a:r>
                        <a:rPr lang="en-US" sz="2400" b="0" i="0" u="none" strike="noStrike" dirty="0">
                          <a:solidFill>
                            <a:srgbClr val="000000"/>
                          </a:solidFill>
                          <a:effectLst/>
                          <a:latin typeface="Calibri" panose="020F050202020403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2,748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10/14/2016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4966">
                <a:tc>
                  <a:txBody>
                    <a:bodyPr/>
                    <a:lstStyle/>
                    <a:p>
                      <a:pPr algn="ctr" fontAlgn="ctr"/>
                      <a:r>
                        <a:rPr lang="en-US" sz="2400" b="0" i="0" u="none" strike="noStrike" dirty="0">
                          <a:solidFill>
                            <a:srgbClr val="000000"/>
                          </a:solidFill>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5,495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10/27/2016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4966">
                <a:tc>
                  <a:txBody>
                    <a:bodyPr/>
                    <a:lstStyle/>
                    <a:p>
                      <a:pPr algn="ctr" fontAlgn="ctr"/>
                      <a:r>
                        <a:rPr lang="en-US" sz="2400" b="0" i="0" u="none" strike="noStrike" dirty="0">
                          <a:solidFill>
                            <a:srgbClr val="000000"/>
                          </a:solidFill>
                          <a:effectLst/>
                          <a:latin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8,243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11/12/2016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4966">
                <a:tc>
                  <a:txBody>
                    <a:bodyPr/>
                    <a:lstStyle/>
                    <a:p>
                      <a:pPr algn="ctr" fontAlgn="ctr"/>
                      <a:r>
                        <a:rPr lang="en-US" sz="24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10,990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3/10/2017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6889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584"/>
            <a:ext cx="8229600" cy="639762"/>
          </a:xfrm>
        </p:spPr>
        <p:txBody>
          <a:bodyPr vert="horz" lIns="91440" tIns="45720" rIns="91440" bIns="45720" rtlCol="0" anchor="ctr">
            <a:normAutofit fontScale="97500"/>
          </a:bodyPr>
          <a:lstStyle/>
          <a:p>
            <a:pPr fontAlgn="base">
              <a:spcAft>
                <a:spcPct val="0"/>
              </a:spcAft>
            </a:pPr>
            <a:r>
              <a:rPr lang="en-US" dirty="0"/>
              <a:t>Overall Time Range</a:t>
            </a:r>
            <a:endParaRPr lang="en-US" dirty="0"/>
          </a:p>
        </p:txBody>
      </p:sp>
      <p:sp>
        <p:nvSpPr>
          <p:cNvPr id="5" name="Rectangle 4"/>
          <p:cNvSpPr/>
          <p:nvPr/>
        </p:nvSpPr>
        <p:spPr>
          <a:xfrm>
            <a:off x="1798791" y="2123603"/>
            <a:ext cx="6147587" cy="430887"/>
          </a:xfrm>
          <a:prstGeom prst="rect">
            <a:avLst/>
          </a:prstGeom>
        </p:spPr>
        <p:txBody>
          <a:bodyPr wrap="square">
            <a:spAutoFit/>
          </a:bodyPr>
          <a:lstStyle/>
          <a:p>
            <a:pPr lvl="0" fontAlgn="b"/>
            <a:r>
              <a:rPr lang="en-US" sz="2200" i="1" dirty="0">
                <a:solidFill>
                  <a:srgbClr val="000000"/>
                </a:solidFill>
                <a:latin typeface="Calibri" panose="020F0502020204030204" pitchFamily="34" charset="0"/>
              </a:rPr>
              <a:t>Compare overall timeframe to over/under 60 days</a:t>
            </a:r>
          </a:p>
        </p:txBody>
      </p:sp>
      <p:graphicFrame>
        <p:nvGraphicFramePr>
          <p:cNvPr id="6" name="Table 5"/>
          <p:cNvGraphicFramePr>
            <a:graphicFrameLocks noGrp="1"/>
          </p:cNvGraphicFramePr>
          <p:nvPr>
            <p:extLst>
              <p:ext uri="{D42A27DB-BD31-4B8C-83A1-F6EECF244321}">
                <p14:modId xmlns:p14="http://schemas.microsoft.com/office/powerpoint/2010/main" val="1836948699"/>
              </p:ext>
            </p:extLst>
          </p:nvPr>
        </p:nvGraphicFramePr>
        <p:xfrm>
          <a:off x="838199" y="2638002"/>
          <a:ext cx="7715081" cy="3814324"/>
        </p:xfrm>
        <a:graphic>
          <a:graphicData uri="http://schemas.openxmlformats.org/drawingml/2006/table">
            <a:tbl>
              <a:tblPr firstRow="1" firstCol="1" bandRow="1">
                <a:tableStyleId>{6E25E649-3F16-4E02-A733-19D2CDBF48F0}</a:tableStyleId>
              </a:tblPr>
              <a:tblGrid>
                <a:gridCol w="3126898"/>
                <a:gridCol w="2777288"/>
                <a:gridCol w="1810895"/>
              </a:tblGrid>
              <a:tr h="1308578">
                <a:tc>
                  <a:txBody>
                    <a:bodyPr/>
                    <a:lstStyle/>
                    <a:p>
                      <a:pPr marL="0" marR="0" algn="ctr">
                        <a:spcBef>
                          <a:spcPts val="0"/>
                        </a:spcBef>
                        <a:spcAft>
                          <a:spcPts val="0"/>
                        </a:spcAft>
                      </a:pPr>
                      <a:r>
                        <a:rPr lang="en-US" sz="2400" dirty="0">
                          <a:effectLst/>
                        </a:rPr>
                        <a:t>Time Range of Completed Properties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Application to Construction Complete Date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 of Completed Applications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7790">
                <a:tc>
                  <a:txBody>
                    <a:bodyPr/>
                    <a:lstStyle/>
                    <a:p>
                      <a:pPr marL="0" marR="0" algn="ctr">
                        <a:spcBef>
                          <a:spcPts val="0"/>
                        </a:spcBef>
                        <a:spcAft>
                          <a:spcPts val="0"/>
                        </a:spcAft>
                      </a:pPr>
                      <a:r>
                        <a:rPr lang="en-US" sz="2400" dirty="0">
                          <a:effectLst/>
                        </a:rPr>
                        <a:t>Less than or equal to 60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7,423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68%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4489">
                <a:tc>
                  <a:txBody>
                    <a:bodyPr/>
                    <a:lstStyle/>
                    <a:p>
                      <a:pPr marL="0" marR="0" algn="ctr">
                        <a:spcBef>
                          <a:spcPts val="0"/>
                        </a:spcBef>
                        <a:spcAft>
                          <a:spcPts val="0"/>
                        </a:spcAft>
                      </a:pPr>
                      <a:r>
                        <a:rPr lang="en-US" sz="2400">
                          <a:effectLst/>
                        </a:rPr>
                        <a:t>61 to 90 days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2,469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4489">
                <a:tc>
                  <a:txBody>
                    <a:bodyPr/>
                    <a:lstStyle/>
                    <a:p>
                      <a:pPr marL="0" marR="0" algn="ctr">
                        <a:spcBef>
                          <a:spcPts val="0"/>
                        </a:spcBef>
                        <a:spcAft>
                          <a:spcPts val="0"/>
                        </a:spcAft>
                      </a:pPr>
                      <a:r>
                        <a:rPr lang="en-US" sz="2400">
                          <a:effectLst/>
                        </a:rPr>
                        <a:t>91 to 120 days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735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4489">
                <a:tc>
                  <a:txBody>
                    <a:bodyPr/>
                    <a:lstStyle/>
                    <a:p>
                      <a:pPr marL="0" marR="0" algn="ctr">
                        <a:spcBef>
                          <a:spcPts val="0"/>
                        </a:spcBef>
                        <a:spcAft>
                          <a:spcPts val="0"/>
                        </a:spcAft>
                      </a:pPr>
                      <a:r>
                        <a:rPr lang="en-US" sz="2400">
                          <a:effectLst/>
                        </a:rPr>
                        <a:t>Over 120 days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224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4489">
                <a:tc>
                  <a:txBody>
                    <a:bodyPr/>
                    <a:lstStyle/>
                    <a:p>
                      <a:pPr marL="0" marR="0" algn="ctr">
                        <a:spcBef>
                          <a:spcPts val="0"/>
                        </a:spcBef>
                        <a:spcAft>
                          <a:spcPts val="0"/>
                        </a:spcAft>
                      </a:pPr>
                      <a:r>
                        <a:rPr lang="en-US" sz="2400">
                          <a:effectLst/>
                        </a:rPr>
                        <a:t>Missing Data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139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34696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7500"/>
          </a:bodyPr>
          <a:lstStyle/>
          <a:p>
            <a:pPr fontAlgn="base">
              <a:spcAft>
                <a:spcPct val="0"/>
              </a:spcAft>
            </a:pPr>
            <a:r>
              <a:rPr lang="en-US" dirty="0"/>
              <a:t>90 Day Comparative </a:t>
            </a:r>
            <a:r>
              <a:rPr lang="en-US" dirty="0"/>
              <a:t>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6127469"/>
              </p:ext>
            </p:extLst>
          </p:nvPr>
        </p:nvGraphicFramePr>
        <p:xfrm>
          <a:off x="574535" y="2317310"/>
          <a:ext cx="8164264" cy="2099557"/>
        </p:xfrm>
        <a:graphic>
          <a:graphicData uri="http://schemas.openxmlformats.org/drawingml/2006/table">
            <a:tbl>
              <a:tblPr/>
              <a:tblGrid>
                <a:gridCol w="2816028"/>
                <a:gridCol w="2880764"/>
                <a:gridCol w="2467472"/>
              </a:tblGrid>
              <a:tr h="628190">
                <a:tc>
                  <a:txBody>
                    <a:bodyPr/>
                    <a:lstStyle/>
                    <a:p>
                      <a:pPr algn="ctr" fontAlgn="ctr"/>
                      <a:r>
                        <a:rPr lang="en-US" sz="2200" b="1" i="0" u="none" strike="noStrike" dirty="0">
                          <a:solidFill>
                            <a:srgbClr val="FFFFFF"/>
                          </a:solidFill>
                          <a:effectLst/>
                          <a:latin typeface="Calibri" panose="020F0502020204030204" pitchFamily="34" charset="0"/>
                        </a:rPr>
                        <a:t>Type of Assistance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2200" b="1" i="0" u="none" strike="noStrike" dirty="0">
                          <a:solidFill>
                            <a:srgbClr val="FFFFFF"/>
                          </a:solidFill>
                          <a:effectLst/>
                          <a:latin typeface="Calibri" panose="020F0502020204030204" pitchFamily="34" charset="0"/>
                        </a:rPr>
                        <a:t> Number of Homes Repaired or Households Utilizing  Assistance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2200" b="1" i="0" u="none" strike="noStrike">
                          <a:solidFill>
                            <a:srgbClr val="FFFFFF"/>
                          </a:solidFill>
                          <a:effectLst/>
                          <a:latin typeface="Calibri" panose="020F0502020204030204" pitchFamily="34" charset="0"/>
                        </a:rPr>
                        <a:t>Associated Costs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r>
              <a:tr h="362191">
                <a:tc>
                  <a:txBody>
                    <a:bodyPr/>
                    <a:lstStyle/>
                    <a:p>
                      <a:pPr algn="ctr" fontAlgn="ctr"/>
                      <a:r>
                        <a:rPr lang="en-US" sz="2200" b="0" i="0" u="none" strike="noStrike" dirty="0">
                          <a:solidFill>
                            <a:srgbClr val="000000"/>
                          </a:solidFill>
                          <a:effectLst/>
                          <a:latin typeface="Calibri" panose="020F0502020204030204" pitchFamily="34" charset="0"/>
                        </a:rPr>
                        <a:t>Shelter at Home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en-US" sz="2200" b="0" i="0" u="none" strike="noStrike" dirty="0">
                          <a:solidFill>
                            <a:srgbClr val="000000"/>
                          </a:solidFill>
                          <a:effectLst/>
                          <a:latin typeface="Calibri" panose="020F0502020204030204" pitchFamily="34" charset="0"/>
                        </a:rPr>
                        <a:t>10,307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$149,564,877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191">
                <a:tc>
                  <a:txBody>
                    <a:bodyPr/>
                    <a:lstStyle/>
                    <a:p>
                      <a:pPr algn="ctr" fontAlgn="ctr"/>
                      <a:r>
                        <a:rPr lang="en-US" sz="2200" b="0" i="0" u="none" strike="noStrike" dirty="0" smtClean="0">
                          <a:solidFill>
                            <a:srgbClr val="000000"/>
                          </a:solidFill>
                          <a:effectLst/>
                          <a:latin typeface="Calibri" panose="020F0502020204030204" pitchFamily="34" charset="0"/>
                        </a:rPr>
                        <a:t>MHU</a:t>
                      </a:r>
                      <a:endParaRPr lang="en-US" sz="22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200" dirty="0" smtClean="0">
                          <a:solidFill>
                            <a:srgbClr val="000000"/>
                          </a:solidFill>
                          <a:latin typeface="Calibri" panose="020F0502020204030204" pitchFamily="34" charset="0"/>
                        </a:rPr>
                        <a:t>2,027</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200" dirty="0" smtClean="0">
                          <a:solidFill>
                            <a:srgbClr val="000000"/>
                          </a:solidFill>
                          <a:latin typeface="Calibri" panose="020F0502020204030204" pitchFamily="34" charset="0"/>
                        </a:rPr>
                        <a:t>$126,687,500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2191">
                <a:tc>
                  <a:txBody>
                    <a:bodyPr/>
                    <a:lstStyle/>
                    <a:p>
                      <a:pPr algn="ctr" fontAlgn="ctr"/>
                      <a:r>
                        <a:rPr lang="en-US" sz="2200" b="0" i="0" u="none" strike="noStrike" dirty="0" smtClean="0">
                          <a:solidFill>
                            <a:srgbClr val="000000"/>
                          </a:solidFill>
                          <a:effectLst/>
                          <a:latin typeface="Calibri" panose="020F0502020204030204" pitchFamily="34" charset="0"/>
                        </a:rPr>
                        <a:t>TSA</a:t>
                      </a:r>
                      <a:endParaRPr lang="en-US" sz="2200" b="0"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panose="020F0502020204030204" pitchFamily="34" charset="0"/>
                        </a:rPr>
                        <a:t>4,262</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panose="020F0502020204030204" pitchFamily="34" charset="0"/>
                        </a:rPr>
                        <a:t>$78,847,000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4535" y="4576742"/>
            <a:ext cx="8164264" cy="1785104"/>
          </a:xfrm>
          <a:prstGeom prst="rect">
            <a:avLst/>
          </a:prstGeom>
          <a:noFill/>
        </p:spPr>
        <p:txBody>
          <a:bodyPr wrap="square" rtlCol="0">
            <a:spAutoFit/>
          </a:bodyPr>
          <a:lstStyle/>
          <a:p>
            <a:pPr marL="214313" indent="-214313" algn="l">
              <a:buFont typeface="Arial" panose="020B0604020202020204" pitchFamily="34" charset="0"/>
              <a:buChar char="•"/>
            </a:pPr>
            <a:r>
              <a:rPr lang="en-US" sz="2200" b="0" dirty="0">
                <a:solidFill>
                  <a:prstClr val="black"/>
                </a:solidFill>
                <a:latin typeface="+mn-lt"/>
              </a:rPr>
              <a:t>Shelter at Home was the most responsive, timely, and cost effective option.</a:t>
            </a:r>
          </a:p>
          <a:p>
            <a:pPr marL="214313" indent="-214313" algn="l">
              <a:buFont typeface="Arial" panose="020B0604020202020204" pitchFamily="34" charset="0"/>
              <a:buChar char="•"/>
            </a:pPr>
            <a:r>
              <a:rPr lang="en-US" sz="2200" b="0" dirty="0">
                <a:solidFill>
                  <a:prstClr val="black"/>
                </a:solidFill>
                <a:latin typeface="+mn-lt"/>
              </a:rPr>
              <a:t>This program does not impact Individual Assistance.</a:t>
            </a:r>
          </a:p>
          <a:p>
            <a:pPr marL="214313" indent="-214313" algn="l">
              <a:buFont typeface="Arial" panose="020B0604020202020204" pitchFamily="34" charset="0"/>
              <a:buChar char="•"/>
            </a:pPr>
            <a:r>
              <a:rPr lang="en-US" sz="2200" b="0" dirty="0">
                <a:solidFill>
                  <a:prstClr val="black"/>
                </a:solidFill>
                <a:latin typeface="+mn-lt"/>
              </a:rPr>
              <a:t>Shelter at Home built resiliency.  This program saved homes and restored communities at a record setting pace.</a:t>
            </a:r>
          </a:p>
        </p:txBody>
      </p:sp>
    </p:spTree>
    <p:extLst>
      <p:ext uri="{BB962C8B-B14F-4D97-AF65-F5344CB8AC3E}">
        <p14:creationId xmlns:p14="http://schemas.microsoft.com/office/powerpoint/2010/main" val="273609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7" y="1157417"/>
            <a:ext cx="8229600" cy="639762"/>
          </a:xfrm>
        </p:spPr>
        <p:txBody>
          <a:bodyPr vert="horz" lIns="91440" tIns="45720" rIns="91440" bIns="45720" rtlCol="0" anchor="ctr">
            <a:normAutofit fontScale="97500"/>
          </a:bodyPr>
          <a:lstStyle/>
          <a:p>
            <a:pPr fontAlgn="base">
              <a:spcAft>
                <a:spcPct val="0"/>
              </a:spcAft>
            </a:pPr>
            <a:r>
              <a:rPr lang="en-US" dirty="0"/>
              <a:t>SAH and MHU</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76336279"/>
              </p:ext>
            </p:extLst>
          </p:nvPr>
        </p:nvGraphicFramePr>
        <p:xfrm>
          <a:off x="807309" y="1797179"/>
          <a:ext cx="7635397" cy="1733337"/>
        </p:xfrm>
        <a:graphic>
          <a:graphicData uri="http://schemas.openxmlformats.org/drawingml/2006/table">
            <a:tbl>
              <a:tblPr/>
              <a:tblGrid>
                <a:gridCol w="1572709"/>
                <a:gridCol w="2453640"/>
                <a:gridCol w="2148675"/>
                <a:gridCol w="1460373"/>
              </a:tblGrid>
              <a:tr h="483657">
                <a:tc>
                  <a:txBody>
                    <a:bodyPr/>
                    <a:lstStyle/>
                    <a:p>
                      <a:pPr algn="ctr" fontAlgn="ctr"/>
                      <a:r>
                        <a:rPr lang="en-US" sz="2000" b="1" i="0" u="none" strike="noStrike" dirty="0">
                          <a:solidFill>
                            <a:srgbClr val="000000"/>
                          </a:solidFill>
                          <a:effectLst/>
                          <a:latin typeface="Calibri" panose="020F0502020204030204" pitchFamily="34" charset="0"/>
                        </a:rPr>
                        <a:t>Status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Not Licensed In (MHU)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Licensed In (</a:t>
                      </a:r>
                      <a:r>
                        <a:rPr lang="en-US" sz="2000" b="1" i="0" u="none" strike="noStrike" dirty="0" err="1">
                          <a:solidFill>
                            <a:srgbClr val="000000"/>
                          </a:solidFill>
                          <a:effectLst/>
                          <a:latin typeface="Calibri" panose="020F0502020204030204" pitchFamily="34" charset="0"/>
                        </a:rPr>
                        <a:t>MHU</a:t>
                      </a:r>
                      <a:r>
                        <a:rPr lang="en-US" sz="2000" b="1"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a:solidFill>
                            <a:srgbClr val="000000"/>
                          </a:solidFill>
                          <a:effectLst/>
                          <a:latin typeface="Calibri" panose="020F0502020204030204" pitchFamily="34" charset="0"/>
                        </a:rPr>
                        <a:t>Grand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46071">
                <a:tc>
                  <a:txBody>
                    <a:bodyPr/>
                    <a:lstStyle/>
                    <a:p>
                      <a:pPr algn="ctr" fontAlgn="ctr"/>
                      <a:r>
                        <a:rPr lang="en-US" sz="2000" b="0" i="0" u="none" strike="noStrike">
                          <a:solidFill>
                            <a:srgbClr val="000000"/>
                          </a:solidFill>
                          <a:effectLst/>
                          <a:latin typeface="Calibri" panose="020F0502020204030204" pitchFamily="34" charset="0"/>
                        </a:rPr>
                        <a:t>Ineligible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627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71">
                <a:tc>
                  <a:txBody>
                    <a:bodyPr/>
                    <a:lstStyle/>
                    <a:p>
                      <a:pPr algn="ctr" fontAlgn="ctr"/>
                      <a:r>
                        <a:rPr lang="en-US" sz="2000" b="0" i="0" u="none" strike="noStrike">
                          <a:solidFill>
                            <a:srgbClr val="000000"/>
                          </a:solidFill>
                          <a:effectLst/>
                          <a:latin typeface="Calibri" panose="020F0502020204030204" pitchFamily="34" charset="0"/>
                        </a:rPr>
                        <a:t>Withdrawn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8,072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578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71">
                <a:tc>
                  <a:txBody>
                    <a:bodyPr/>
                    <a:lstStyle/>
                    <a:p>
                      <a:pPr algn="ctr" fontAlgn="ctr"/>
                      <a:r>
                        <a:rPr lang="en-US" sz="2000" b="0" i="0" u="none" strike="noStrike">
                          <a:solidFill>
                            <a:srgbClr val="000000"/>
                          </a:solidFill>
                          <a:effectLst/>
                          <a:latin typeface="Calibri" panose="020F0502020204030204" pitchFamily="34" charset="0"/>
                        </a:rPr>
                        <a:t>Complete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10,080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910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10,990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071">
                <a:tc>
                  <a:txBody>
                    <a:bodyPr/>
                    <a:lstStyle/>
                    <a:p>
                      <a:pPr algn="ctr" fontAlgn="ctr"/>
                      <a:r>
                        <a:rPr lang="en-US" sz="2000" b="1" i="0" u="none" strike="noStrike">
                          <a:solidFill>
                            <a:srgbClr val="000000"/>
                          </a:solidFill>
                          <a:effectLst/>
                          <a:latin typeface="Calibri" panose="020F0502020204030204" pitchFamily="34" charset="0"/>
                        </a:rPr>
                        <a:t>Grand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19,400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a:solidFill>
                            <a:srgbClr val="000000"/>
                          </a:solidFill>
                          <a:effectLst/>
                          <a:latin typeface="Calibri" panose="020F0502020204030204" pitchFamily="34" charset="0"/>
                        </a:rPr>
                        <a:t>2,115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21,515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901890032"/>
              </p:ext>
            </p:extLst>
          </p:nvPr>
        </p:nvGraphicFramePr>
        <p:xfrm>
          <a:off x="1130990" y="3461204"/>
          <a:ext cx="7124700" cy="3323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7904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11873" y="47500"/>
            <a:ext cx="9080199" cy="6810500"/>
          </a:xfrm>
          <a:prstGeom prst="rect">
            <a:avLst/>
          </a:prstGeom>
          <a:noFill/>
          <a:ln w="9525">
            <a:noFill/>
            <a:miter lim="800000"/>
            <a:headEnd/>
            <a:tailEnd/>
          </a:ln>
          <a:effectLst/>
        </p:spPr>
      </p:pic>
      <p:sp>
        <p:nvSpPr>
          <p:cNvPr id="5" name="Rectangle 4"/>
          <p:cNvSpPr>
            <a:spLocks noChangeArrowheads="1"/>
          </p:cNvSpPr>
          <p:nvPr/>
        </p:nvSpPr>
        <p:spPr bwMode="auto">
          <a:xfrm>
            <a:off x="-2350" y="3106262"/>
            <a:ext cx="9144000" cy="1130390"/>
          </a:xfrm>
          <a:prstGeom prst="rect">
            <a:avLst/>
          </a:prstGeom>
          <a:noFill/>
          <a:ln w="9525">
            <a:noFill/>
            <a:miter lim="800000"/>
            <a:headEnd/>
            <a:tailEnd/>
          </a:ln>
          <a:effectLst/>
        </p:spPr>
        <p:txBody>
          <a:bodyPr lIns="92075" tIns="46038" rIns="92075" bIns="46038" anchor="ctr"/>
          <a:lstStyle/>
          <a:p>
            <a:pPr algn="ctr" fontAlgn="base">
              <a:lnSpc>
                <a:spcPts val="9000"/>
              </a:lnSpc>
              <a:spcBef>
                <a:spcPct val="0"/>
              </a:spcBef>
              <a:spcAft>
                <a:spcPct val="0"/>
              </a:spcAft>
            </a:pPr>
            <a:r>
              <a:rPr lang="en-US" sz="13800" b="1" spc="-150" dirty="0" smtClean="0">
                <a:solidFill>
                  <a:prstClr val="white"/>
                </a:solidFill>
                <a:effectLst>
                  <a:innerShdw blurRad="63500" dist="50800" dir="13500000">
                    <a:prstClr val="black">
                      <a:alpha val="50000"/>
                    </a:prstClr>
                  </a:innerShdw>
                </a:effectLst>
                <a:latin typeface="+mj-lt"/>
              </a:rPr>
              <a:t>Questions</a:t>
            </a:r>
            <a:endParaRPr lang="en-US" sz="13800" b="1" spc="-150" dirty="0">
              <a:solidFill>
                <a:prstClr val="white"/>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val="344673278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Background</a:t>
            </a:r>
          </a:p>
        </p:txBody>
      </p:sp>
      <p:sp>
        <p:nvSpPr>
          <p:cNvPr id="3" name="Content Placeholder 2"/>
          <p:cNvSpPr>
            <a:spLocks noGrp="1"/>
          </p:cNvSpPr>
          <p:nvPr>
            <p:ph idx="1"/>
          </p:nvPr>
        </p:nvSpPr>
        <p:spPr>
          <a:xfrm>
            <a:off x="289051" y="2456892"/>
            <a:ext cx="2994944" cy="3372755"/>
          </a:xfrm>
        </p:spPr>
        <p:txBody>
          <a:bodyPr>
            <a:normAutofit fontScale="85000" lnSpcReduction="20000"/>
          </a:bodyPr>
          <a:lstStyle/>
          <a:p>
            <a:r>
              <a:rPr lang="en-US" dirty="0" smtClean="0">
                <a:solidFill>
                  <a:schemeClr val="tx1"/>
                </a:solidFill>
              </a:rPr>
              <a:t>AUGUST 12, 2016</a:t>
            </a:r>
          </a:p>
          <a:p>
            <a:pPr marL="0" indent="0">
              <a:buNone/>
            </a:pPr>
            <a:endParaRPr lang="en-US" dirty="0" smtClean="0">
              <a:solidFill>
                <a:schemeClr val="tx1"/>
              </a:solidFill>
            </a:endParaRPr>
          </a:p>
          <a:p>
            <a:r>
              <a:rPr lang="en-US" altLang="en-US" dirty="0" smtClean="0">
                <a:solidFill>
                  <a:schemeClr val="tx1"/>
                </a:solidFill>
                <a:cs typeface="Arial" panose="020B0604020202020204" pitchFamily="34" charset="0"/>
              </a:rPr>
              <a:t>Up to 31 Inches of Rainfall within hours</a:t>
            </a:r>
          </a:p>
          <a:p>
            <a:pPr lvl="1"/>
            <a:r>
              <a:rPr lang="en-US" altLang="en-US" dirty="0" smtClean="0">
                <a:solidFill>
                  <a:schemeClr val="tx1"/>
                </a:solidFill>
                <a:cs typeface="Arial" panose="020B0604020202020204" pitchFamily="34" charset="0"/>
              </a:rPr>
              <a:t>7 trillion gallons of water</a:t>
            </a:r>
            <a:endParaRPr lang="en-US" altLang="en-US" dirty="0">
              <a:solidFill>
                <a:schemeClr val="tx1"/>
              </a:solidFill>
              <a:cs typeface="Arial" panose="020B0604020202020204" pitchFamily="34" charset="0"/>
            </a:endParaRPr>
          </a:p>
          <a:p>
            <a:endParaRPr lang="en-US" altLang="en-US" dirty="0">
              <a:solidFill>
                <a:schemeClr val="tx1"/>
              </a:solidFill>
              <a:cs typeface="Arial" panose="020B0604020202020204" pitchFamily="34" charset="0"/>
            </a:endParaRPr>
          </a:p>
          <a:p>
            <a:r>
              <a:rPr lang="en-US" altLang="en-US" dirty="0" smtClean="0">
                <a:solidFill>
                  <a:schemeClr val="tx1"/>
                </a:solidFill>
                <a:cs typeface="Arial" panose="020B0604020202020204" pitchFamily="34" charset="0"/>
              </a:rPr>
              <a:t>FEMA verified losses</a:t>
            </a:r>
          </a:p>
          <a:p>
            <a:pPr lvl="1"/>
            <a:r>
              <a:rPr lang="en-US" altLang="en-US" dirty="0" smtClean="0">
                <a:solidFill>
                  <a:schemeClr val="tx1"/>
                </a:solidFill>
                <a:cs typeface="Arial" panose="020B0604020202020204" pitchFamily="34" charset="0"/>
              </a:rPr>
              <a:t>More than 91,000 households</a:t>
            </a:r>
          </a:p>
          <a:p>
            <a:endParaRPr lang="en-US" altLang="en-US"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713" y="2225309"/>
            <a:ext cx="5841890" cy="4199767"/>
          </a:xfrm>
          <a:prstGeom prst="rect">
            <a:avLst/>
          </a:prstGeom>
        </p:spPr>
      </p:pic>
    </p:spTree>
    <p:extLst>
      <p:ext uri="{BB962C8B-B14F-4D97-AF65-F5344CB8AC3E}">
        <p14:creationId xmlns:p14="http://schemas.microsoft.com/office/powerpoint/2010/main" val="13937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11873" y="47500"/>
            <a:ext cx="9080199" cy="6810500"/>
          </a:xfrm>
          <a:prstGeom prst="rect">
            <a:avLst/>
          </a:prstGeom>
          <a:noFill/>
          <a:ln w="9525">
            <a:noFill/>
            <a:miter lim="800000"/>
            <a:headEnd/>
            <a:tailEnd/>
          </a:ln>
          <a:effectLst/>
        </p:spPr>
      </p:pic>
      <p:sp>
        <p:nvSpPr>
          <p:cNvPr id="8" name="Rectangle 7"/>
          <p:cNvSpPr>
            <a:spLocks noChangeArrowheads="1"/>
          </p:cNvSpPr>
          <p:nvPr/>
        </p:nvSpPr>
        <p:spPr bwMode="auto">
          <a:xfrm>
            <a:off x="-2350" y="3223225"/>
            <a:ext cx="9144000" cy="1130390"/>
          </a:xfrm>
          <a:prstGeom prst="rect">
            <a:avLst/>
          </a:prstGeom>
          <a:noFill/>
          <a:ln w="9525">
            <a:noFill/>
            <a:miter lim="800000"/>
            <a:headEnd/>
            <a:tailEnd/>
          </a:ln>
          <a:effectLst/>
        </p:spPr>
        <p:txBody>
          <a:bodyPr lIns="92075" tIns="46038" rIns="92075" bIns="46038" anchor="ctr"/>
          <a:lstStyle/>
          <a:p>
            <a:pPr algn="ctr" fontAlgn="base">
              <a:lnSpc>
                <a:spcPts val="9000"/>
              </a:lnSpc>
              <a:spcBef>
                <a:spcPct val="0"/>
              </a:spcBef>
              <a:spcAft>
                <a:spcPct val="0"/>
              </a:spcAft>
            </a:pPr>
            <a:r>
              <a:rPr lang="en-US" sz="13800" spc="-150" dirty="0" smtClean="0">
                <a:solidFill>
                  <a:prstClr val="white"/>
                </a:solidFill>
                <a:effectLst>
                  <a:innerShdw blurRad="63500" dist="50800" dir="13500000">
                    <a:prstClr val="black">
                      <a:alpha val="50000"/>
                    </a:prstClr>
                  </a:innerShdw>
                </a:effectLst>
                <a:latin typeface="+mj-lt"/>
              </a:rPr>
              <a:t>Lunch</a:t>
            </a:r>
            <a:endParaRPr lang="en-US" sz="13800" b="1" spc="-150" dirty="0">
              <a:solidFill>
                <a:prstClr val="white"/>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val="127312472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1100027"/>
            <a:ext cx="9144000" cy="548022"/>
          </a:xfrm>
          <a:prstGeom prst="rect">
            <a:avLst/>
          </a:prstGeom>
          <a:solidFill>
            <a:srgbClr val="1E427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l">
              <a:defRPr/>
            </a:pPr>
            <a:endParaRPr lang="en-US" sz="4400" b="0" kern="0" smtClean="0">
              <a:solidFill>
                <a:prstClr val="black"/>
              </a:solidFill>
            </a:endParaRPr>
          </a:p>
        </p:txBody>
      </p:sp>
      <p:sp>
        <p:nvSpPr>
          <p:cNvPr id="24" name="Rectangle 2"/>
          <p:cNvSpPr txBox="1">
            <a:spLocks noChangeArrowheads="1"/>
          </p:cNvSpPr>
          <p:nvPr/>
        </p:nvSpPr>
        <p:spPr bwMode="auto">
          <a:xfrm>
            <a:off x="-9525" y="1079623"/>
            <a:ext cx="9144000" cy="58104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4000" i="1">
                <a:solidFill>
                  <a:srgbClr val="101D5C"/>
                </a:solidFill>
                <a:latin typeface="+mj-lt"/>
                <a:ea typeface="+mj-ea"/>
                <a:cs typeface="+mj-cs"/>
              </a:defRPr>
            </a:lvl1pPr>
            <a:lvl2pPr algn="ctr" rtl="0" eaLnBrk="0" fontAlgn="base" hangingPunct="0">
              <a:spcBef>
                <a:spcPct val="0"/>
              </a:spcBef>
              <a:spcAft>
                <a:spcPct val="0"/>
              </a:spcAft>
              <a:defRPr sz="3800" i="1">
                <a:solidFill>
                  <a:srgbClr val="000066"/>
                </a:solidFill>
                <a:latin typeface="Arial" charset="0"/>
              </a:defRPr>
            </a:lvl2pPr>
            <a:lvl3pPr algn="ctr" rtl="0" eaLnBrk="0" fontAlgn="base" hangingPunct="0">
              <a:spcBef>
                <a:spcPct val="0"/>
              </a:spcBef>
              <a:spcAft>
                <a:spcPct val="0"/>
              </a:spcAft>
              <a:defRPr sz="3800" i="1">
                <a:solidFill>
                  <a:srgbClr val="000066"/>
                </a:solidFill>
                <a:latin typeface="Arial" charset="0"/>
              </a:defRPr>
            </a:lvl3pPr>
            <a:lvl4pPr algn="ctr" rtl="0" eaLnBrk="0" fontAlgn="base" hangingPunct="0">
              <a:spcBef>
                <a:spcPct val="0"/>
              </a:spcBef>
              <a:spcAft>
                <a:spcPct val="0"/>
              </a:spcAft>
              <a:defRPr sz="3800" i="1">
                <a:solidFill>
                  <a:srgbClr val="000066"/>
                </a:solidFill>
                <a:latin typeface="Arial" charset="0"/>
              </a:defRPr>
            </a:lvl4pPr>
            <a:lvl5pPr algn="ctr" rtl="0" eaLnBrk="0" fontAlgn="base" hangingPunct="0">
              <a:spcBef>
                <a:spcPct val="0"/>
              </a:spcBef>
              <a:spcAft>
                <a:spcPct val="0"/>
              </a:spcAft>
              <a:defRPr sz="3800" i="1">
                <a:solidFill>
                  <a:srgbClr val="000066"/>
                </a:solidFill>
                <a:latin typeface="Arial" charset="0"/>
              </a:defRPr>
            </a:lvl5pPr>
            <a:lvl6pPr marL="457200" algn="ctr" rtl="0" fontAlgn="base">
              <a:spcBef>
                <a:spcPct val="0"/>
              </a:spcBef>
              <a:spcAft>
                <a:spcPct val="0"/>
              </a:spcAft>
              <a:defRPr sz="3800" i="1">
                <a:solidFill>
                  <a:srgbClr val="000066"/>
                </a:solidFill>
                <a:latin typeface="Arial" charset="0"/>
              </a:defRPr>
            </a:lvl6pPr>
            <a:lvl7pPr marL="914400" algn="ctr" rtl="0" fontAlgn="base">
              <a:spcBef>
                <a:spcPct val="0"/>
              </a:spcBef>
              <a:spcAft>
                <a:spcPct val="0"/>
              </a:spcAft>
              <a:defRPr sz="3800" i="1">
                <a:solidFill>
                  <a:srgbClr val="000066"/>
                </a:solidFill>
                <a:latin typeface="Arial" charset="0"/>
              </a:defRPr>
            </a:lvl7pPr>
            <a:lvl8pPr marL="1371600" algn="ctr" rtl="0" fontAlgn="base">
              <a:spcBef>
                <a:spcPct val="0"/>
              </a:spcBef>
              <a:spcAft>
                <a:spcPct val="0"/>
              </a:spcAft>
              <a:defRPr sz="3800" i="1">
                <a:solidFill>
                  <a:srgbClr val="000066"/>
                </a:solidFill>
                <a:latin typeface="Arial" charset="0"/>
              </a:defRPr>
            </a:lvl8pPr>
            <a:lvl9pPr marL="1828800" algn="ctr" rtl="0" fontAlgn="base">
              <a:spcBef>
                <a:spcPct val="0"/>
              </a:spcBef>
              <a:spcAft>
                <a:spcPct val="0"/>
              </a:spcAft>
              <a:defRPr sz="3800" i="1">
                <a:solidFill>
                  <a:srgbClr val="000066"/>
                </a:solidFill>
                <a:latin typeface="Arial" charset="0"/>
              </a:defRPr>
            </a:lvl9pPr>
          </a:lstStyle>
          <a:p>
            <a:pPr>
              <a:lnSpc>
                <a:spcPct val="87000"/>
              </a:lnSpc>
              <a:defRPr/>
            </a:pPr>
            <a:r>
              <a:rPr lang="en-US" sz="3200" b="0" i="0" kern="0" spc="80" dirty="0" smtClean="0">
                <a:ln w="3175">
                  <a:solidFill>
                    <a:sysClr val="window" lastClr="FFFFFF"/>
                  </a:solidFill>
                </a:ln>
                <a:solidFill>
                  <a:sysClr val="window" lastClr="FFFFFF"/>
                </a:solidFill>
                <a:latin typeface="Arial"/>
              </a:rPr>
              <a:t>Panel Discussion</a:t>
            </a:r>
            <a:endParaRPr lang="en-US" sz="2400" b="0" i="0" kern="0" spc="80" dirty="0">
              <a:ln w="3175">
                <a:solidFill>
                  <a:sysClr val="window" lastClr="FFFFFF"/>
                </a:solidFill>
              </a:ln>
              <a:solidFill>
                <a:sysClr val="window" lastClr="FFFFFF"/>
              </a:solidFill>
              <a:latin typeface="Arial"/>
            </a:endParaRPr>
          </a:p>
        </p:txBody>
      </p:sp>
      <p:pic>
        <p:nvPicPr>
          <p:cNvPr id="1030" name="Picture 6" descr="K:\Nat ShelterHouseWrkshp\banner.png"/>
          <p:cNvPicPr>
            <a:picLocks noChangeAspect="1" noChangeArrowheads="1"/>
          </p:cNvPicPr>
          <p:nvPr/>
        </p:nvPicPr>
        <p:blipFill>
          <a:blip r:embed="rId3" cstate="email"/>
          <a:srcRect/>
          <a:stretch>
            <a:fillRect/>
          </a:stretch>
        </p:blipFill>
        <p:spPr bwMode="auto">
          <a:xfrm>
            <a:off x="0" y="0"/>
            <a:ext cx="9941442" cy="994144"/>
          </a:xfrm>
          <a:prstGeom prst="rect">
            <a:avLst/>
          </a:prstGeom>
          <a:noFill/>
        </p:spPr>
      </p:pic>
      <p:sp>
        <p:nvSpPr>
          <p:cNvPr id="3" name="Content Placeholder 2"/>
          <p:cNvSpPr>
            <a:spLocks noGrp="1"/>
          </p:cNvSpPr>
          <p:nvPr>
            <p:ph idx="1"/>
          </p:nvPr>
        </p:nvSpPr>
        <p:spPr>
          <a:xfrm>
            <a:off x="431540" y="2585544"/>
            <a:ext cx="8229600" cy="3795783"/>
          </a:xfrm>
        </p:spPr>
        <p:txBody>
          <a:bodyPr>
            <a:normAutofit/>
          </a:bodyPr>
          <a:lstStyle/>
          <a:p>
            <a:pPr marL="0" indent="0" algn="ctr">
              <a:buNone/>
            </a:pPr>
            <a:r>
              <a:rPr lang="en-US" sz="6000" b="1" i="1" dirty="0" smtClean="0"/>
              <a:t>Louisiana </a:t>
            </a:r>
            <a:r>
              <a:rPr lang="en-US" sz="6000" dirty="0" smtClean="0"/>
              <a:t>Shelter At Home Program</a:t>
            </a:r>
          </a:p>
          <a:p>
            <a:pPr marL="0" indent="0" algn="ctr">
              <a:buNone/>
            </a:pPr>
            <a:r>
              <a:rPr lang="en-US" sz="9000" b="1" dirty="0" smtClean="0">
                <a:solidFill>
                  <a:srgbClr val="C00000"/>
                </a:solidFill>
              </a:rPr>
              <a:t>PART II</a:t>
            </a:r>
            <a:endParaRPr lang="en-US" sz="9000" b="1" dirty="0">
              <a:solidFill>
                <a:srgbClr val="C00000"/>
              </a:solidFill>
            </a:endParaRPr>
          </a:p>
        </p:txBody>
      </p:sp>
    </p:spTree>
    <p:extLst>
      <p:ext uri="{BB962C8B-B14F-4D97-AF65-F5344CB8AC3E}">
        <p14:creationId xmlns:p14="http://schemas.microsoft.com/office/powerpoint/2010/main" val="347854735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0017"/>
            <a:ext cx="8229600" cy="639762"/>
          </a:xfrm>
        </p:spPr>
        <p:txBody>
          <a:bodyPr vert="horz" lIns="91440" tIns="45720" rIns="91440" bIns="45720" rtlCol="0" anchor="ctr">
            <a:normAutofit fontScale="97500"/>
          </a:bodyPr>
          <a:lstStyle/>
          <a:p>
            <a:pPr fontAlgn="base">
              <a:spcAft>
                <a:spcPct val="0"/>
              </a:spcAft>
            </a:pPr>
            <a:r>
              <a:rPr lang="en-US" dirty="0"/>
              <a:t>Overall Cost Range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68339971"/>
              </p:ext>
            </p:extLst>
          </p:nvPr>
        </p:nvGraphicFramePr>
        <p:xfrm>
          <a:off x="457200" y="1894702"/>
          <a:ext cx="8229600" cy="4644206"/>
        </p:xfrm>
        <a:graphic>
          <a:graphicData uri="http://schemas.openxmlformats.org/drawingml/2006/table">
            <a:tbl>
              <a:tblPr/>
              <a:tblGrid>
                <a:gridCol w="3918857"/>
                <a:gridCol w="1371600"/>
                <a:gridCol w="2939143"/>
              </a:tblGrid>
              <a:tr h="1065818">
                <a:tc>
                  <a:txBody>
                    <a:bodyPr/>
                    <a:lstStyle/>
                    <a:p>
                      <a:pPr algn="ctr" fontAlgn="ctr"/>
                      <a:r>
                        <a:rPr lang="en-US" sz="2000" b="1" i="0" u="none" strike="noStrike" dirty="0">
                          <a:solidFill>
                            <a:srgbClr val="000000"/>
                          </a:solidFill>
                          <a:effectLst/>
                          <a:latin typeface="Calibri" panose="020F0502020204030204" pitchFamily="34" charset="0"/>
                        </a:rPr>
                        <a:t>Cost Range Per Completed Property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 Applicants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1" i="0" u="none" strike="noStrike" dirty="0">
                          <a:solidFill>
                            <a:srgbClr val="000000"/>
                          </a:solidFill>
                          <a:effectLst/>
                          <a:latin typeface="Calibri" panose="020F0502020204030204" pitchFamily="34" charset="0"/>
                        </a:rPr>
                        <a:t>Total Scope Cost (less General Conditions)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596398">
                <a:tc>
                  <a:txBody>
                    <a:bodyPr/>
                    <a:lstStyle/>
                    <a:p>
                      <a:pPr algn="ctr" fontAlgn="ctr"/>
                      <a:r>
                        <a:rPr lang="en-US" sz="2200" b="0" i="0" u="none" strike="noStrike" dirty="0">
                          <a:solidFill>
                            <a:srgbClr val="000000"/>
                          </a:solidFill>
                          <a:effectLst/>
                          <a:latin typeface="Calibri" panose="020F0502020204030204" pitchFamily="34" charset="0"/>
                        </a:rPr>
                        <a:t>$0 - $3,000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395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$729,821.11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98">
                <a:tc>
                  <a:txBody>
                    <a:bodyPr/>
                    <a:lstStyle/>
                    <a:p>
                      <a:pPr algn="ctr" fontAlgn="ctr"/>
                      <a:r>
                        <a:rPr lang="en-US" sz="2200" b="0" i="0" u="none" strike="noStrike" dirty="0">
                          <a:solidFill>
                            <a:srgbClr val="000000"/>
                          </a:solidFill>
                          <a:effectLst/>
                          <a:latin typeface="Calibri" panose="020F0502020204030204" pitchFamily="34" charset="0"/>
                        </a:rPr>
                        <a:t>$3,001 - $6,000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1,096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$5,169,366.47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98">
                <a:tc>
                  <a:txBody>
                    <a:bodyPr/>
                    <a:lstStyle/>
                    <a:p>
                      <a:pPr algn="ctr" fontAlgn="ctr"/>
                      <a:r>
                        <a:rPr lang="en-US" sz="2200" b="0" i="0" u="none" strike="noStrike" dirty="0">
                          <a:solidFill>
                            <a:srgbClr val="000000"/>
                          </a:solidFill>
                          <a:effectLst/>
                          <a:latin typeface="Calibri" panose="020F0502020204030204" pitchFamily="34" charset="0"/>
                        </a:rPr>
                        <a:t>$6,001 - $9,000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1,936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$14,795,544.47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98">
                <a:tc>
                  <a:txBody>
                    <a:bodyPr/>
                    <a:lstStyle/>
                    <a:p>
                      <a:pPr algn="ctr" fontAlgn="ctr"/>
                      <a:r>
                        <a:rPr lang="en-US" sz="2200" b="0" i="0" u="none" strike="noStrike">
                          <a:solidFill>
                            <a:srgbClr val="000000"/>
                          </a:solidFill>
                          <a:effectLst/>
                          <a:latin typeface="Calibri" panose="020F0502020204030204" pitchFamily="34" charset="0"/>
                        </a:rPr>
                        <a:t>$9,001 - $12,000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2,522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$26,610,334.64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98">
                <a:tc>
                  <a:txBody>
                    <a:bodyPr/>
                    <a:lstStyle/>
                    <a:p>
                      <a:pPr algn="ctr" fontAlgn="ctr"/>
                      <a:r>
                        <a:rPr lang="en-US" sz="2200" b="0" i="0" u="none" strike="noStrike">
                          <a:solidFill>
                            <a:srgbClr val="000000"/>
                          </a:solidFill>
                          <a:effectLst/>
                          <a:latin typeface="Calibri" panose="020F0502020204030204" pitchFamily="34" charset="0"/>
                        </a:rPr>
                        <a:t>$12,001 - $15,000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5,041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a:solidFill>
                            <a:srgbClr val="000000"/>
                          </a:solidFill>
                          <a:effectLst/>
                          <a:latin typeface="Calibri" panose="020F0502020204030204" pitchFamily="34" charset="0"/>
                        </a:rPr>
                        <a:t>$70,430,830.17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98">
                <a:tc>
                  <a:txBody>
                    <a:bodyPr/>
                    <a:lstStyle/>
                    <a:p>
                      <a:pPr algn="ctr" fontAlgn="ctr"/>
                      <a:r>
                        <a:rPr lang="en-US" sz="2200" b="1" i="0" u="none" strike="noStrike" dirty="0">
                          <a:solidFill>
                            <a:srgbClr val="000000"/>
                          </a:solidFill>
                          <a:effectLst/>
                          <a:latin typeface="Calibri" panose="020F0502020204030204" pitchFamily="34" charset="0"/>
                        </a:rPr>
                        <a:t>Grand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200" b="1" i="0" u="none" strike="noStrike">
                          <a:solidFill>
                            <a:srgbClr val="000000"/>
                          </a:solidFill>
                          <a:effectLst/>
                          <a:latin typeface="Calibri" panose="020F0502020204030204" pitchFamily="34" charset="0"/>
                        </a:rPr>
                        <a:t>10,990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200" b="1" i="0" u="none" strike="noStrike" dirty="0">
                          <a:solidFill>
                            <a:srgbClr val="000000"/>
                          </a:solidFill>
                          <a:effectLst/>
                          <a:latin typeface="Calibri" panose="020F0502020204030204" pitchFamily="34" charset="0"/>
                        </a:rPr>
                        <a:t>$117,735,896.86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4000099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3" name="Rectangle 12"/>
          <p:cNvSpPr/>
          <p:nvPr/>
        </p:nvSpPr>
        <p:spPr>
          <a:xfrm>
            <a:off x="1121924" y="3136017"/>
            <a:ext cx="4104113" cy="374461"/>
          </a:xfrm>
          <a:prstGeom prst="rect">
            <a:avLst/>
          </a:prstGeom>
        </p:spPr>
        <p:txBody>
          <a:bodyPr wrap="square">
            <a:spAutoFit/>
          </a:bodyPr>
          <a:lstStyle/>
          <a:p>
            <a:pPr marL="465534" lvl="2">
              <a:lnSpc>
                <a:spcPts val="2175"/>
              </a:lnSpc>
              <a:spcBef>
                <a:spcPts val="450"/>
              </a:spcBef>
            </a:pPr>
            <a:r>
              <a:rPr lang="en-US" sz="1425" dirty="0">
                <a:solidFill>
                  <a:prstClr val="black"/>
                </a:solidFill>
              </a:rPr>
              <a:t> </a:t>
            </a:r>
            <a:endParaRPr lang="en-US" sz="1275" dirty="0">
              <a:solidFill>
                <a:prstClr val="black"/>
              </a:solidFill>
            </a:endParaRP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3" name="Rectangle 22"/>
          <p:cNvSpPr/>
          <p:nvPr/>
        </p:nvSpPr>
        <p:spPr>
          <a:xfrm>
            <a:off x="1121971" y="3892926"/>
            <a:ext cx="4152842" cy="374461"/>
          </a:xfrm>
          <a:prstGeom prst="rect">
            <a:avLst/>
          </a:prstGeom>
        </p:spPr>
        <p:txBody>
          <a:bodyPr wrap="square">
            <a:spAutoFit/>
          </a:bodyPr>
          <a:lstStyle/>
          <a:p>
            <a:pPr marL="465534" lvl="2">
              <a:lnSpc>
                <a:spcPts val="2175"/>
              </a:lnSpc>
              <a:spcBef>
                <a:spcPts val="450"/>
              </a:spcBef>
            </a:pPr>
            <a:r>
              <a:rPr lang="en-US" sz="2100" dirty="0">
                <a:solidFill>
                  <a:prstClr val="black"/>
                </a:solidFill>
              </a:rPr>
              <a:t> </a:t>
            </a:r>
            <a:endParaRPr lang="en-US" sz="1275"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graphicFrame>
        <p:nvGraphicFramePr>
          <p:cNvPr id="11" name="Chart 10"/>
          <p:cNvGraphicFramePr/>
          <p:nvPr>
            <p:extLst>
              <p:ext uri="{D42A27DB-BD31-4B8C-83A1-F6EECF244321}">
                <p14:modId xmlns:p14="http://schemas.microsoft.com/office/powerpoint/2010/main" val="1574363046"/>
              </p:ext>
            </p:extLst>
          </p:nvPr>
        </p:nvGraphicFramePr>
        <p:xfrm>
          <a:off x="608843" y="1795270"/>
          <a:ext cx="7922102" cy="49442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5094" y="1212049"/>
            <a:ext cx="8229600" cy="479208"/>
          </a:xfrm>
        </p:spPr>
        <p:txBody>
          <a:bodyPr vert="horz" lIns="91440" tIns="45720" rIns="91440" bIns="45720" rtlCol="0" anchor="ctr">
            <a:normAutofit fontScale="90000"/>
          </a:bodyPr>
          <a:lstStyle/>
          <a:p>
            <a:pPr fontAlgn="base">
              <a:spcAft>
                <a:spcPct val="0"/>
              </a:spcAft>
            </a:pPr>
            <a:r>
              <a:rPr lang="en-US" dirty="0"/>
              <a:t>Total Shelter at Home Program Costs</a:t>
            </a:r>
          </a:p>
        </p:txBody>
      </p:sp>
    </p:spTree>
    <p:extLst>
      <p:ext uri="{BB962C8B-B14F-4D97-AF65-F5344CB8AC3E}">
        <p14:creationId xmlns:p14="http://schemas.microsoft.com/office/powerpoint/2010/main" val="364550256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3" name="Rectangle 12"/>
          <p:cNvSpPr/>
          <p:nvPr/>
        </p:nvSpPr>
        <p:spPr>
          <a:xfrm>
            <a:off x="1121924" y="3136017"/>
            <a:ext cx="4104113" cy="374461"/>
          </a:xfrm>
          <a:prstGeom prst="rect">
            <a:avLst/>
          </a:prstGeom>
        </p:spPr>
        <p:txBody>
          <a:bodyPr wrap="square">
            <a:spAutoFit/>
          </a:bodyPr>
          <a:lstStyle/>
          <a:p>
            <a:pPr marL="465534" lvl="2">
              <a:lnSpc>
                <a:spcPts val="2175"/>
              </a:lnSpc>
              <a:spcBef>
                <a:spcPts val="450"/>
              </a:spcBef>
            </a:pPr>
            <a:r>
              <a:rPr lang="en-US" sz="1425" dirty="0">
                <a:solidFill>
                  <a:prstClr val="black"/>
                </a:solidFill>
              </a:rPr>
              <a:t> </a:t>
            </a:r>
            <a:endParaRPr lang="en-US" sz="1275" dirty="0">
              <a:solidFill>
                <a:prstClr val="black"/>
              </a:solidFill>
            </a:endParaRP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3" name="Rectangle 22"/>
          <p:cNvSpPr/>
          <p:nvPr/>
        </p:nvSpPr>
        <p:spPr>
          <a:xfrm>
            <a:off x="1121971" y="3892926"/>
            <a:ext cx="4152842" cy="374461"/>
          </a:xfrm>
          <a:prstGeom prst="rect">
            <a:avLst/>
          </a:prstGeom>
        </p:spPr>
        <p:txBody>
          <a:bodyPr wrap="square">
            <a:spAutoFit/>
          </a:bodyPr>
          <a:lstStyle/>
          <a:p>
            <a:pPr marL="465534" lvl="2">
              <a:lnSpc>
                <a:spcPts val="2175"/>
              </a:lnSpc>
              <a:spcBef>
                <a:spcPts val="450"/>
              </a:spcBef>
            </a:pPr>
            <a:r>
              <a:rPr lang="en-US" sz="2100" dirty="0">
                <a:solidFill>
                  <a:prstClr val="black"/>
                </a:solidFill>
              </a:rPr>
              <a:t> </a:t>
            </a:r>
            <a:endParaRPr lang="en-US" sz="1275"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4" name="TextBox 33"/>
          <p:cNvSpPr txBox="1"/>
          <p:nvPr/>
        </p:nvSpPr>
        <p:spPr>
          <a:xfrm>
            <a:off x="200176" y="1002668"/>
            <a:ext cx="8608539" cy="615553"/>
          </a:xfrm>
          <a:prstGeom prst="rect">
            <a:avLst/>
          </a:prstGeom>
        </p:spPr>
        <p:txBody>
          <a:bodyPr vert="horz" lIns="91440" tIns="45720" rIns="91440" bIns="45720" rtlCol="0" anchor="ctr">
            <a:normAutofit fontScale="97500"/>
          </a:bodyPr>
          <a:lstStyle>
            <a:lvl1pPr defTabSz="914400" eaLnBrk="1" latinLnBrk="0" hangingPunct="1">
              <a:buNone/>
              <a:defRPr sz="3400">
                <a:solidFill>
                  <a:srgbClr val="1C4372"/>
                </a:solidFill>
                <a:latin typeface="+mj-lt"/>
                <a:ea typeface="+mj-ea"/>
                <a:cs typeface="+mj-cs"/>
              </a:defRPr>
            </a:lvl1pPr>
          </a:lstStyle>
          <a:p>
            <a:r>
              <a:rPr lang="en-US" b="0" dirty="0"/>
              <a:t>Average Per Home Program Costs</a:t>
            </a:r>
          </a:p>
        </p:txBody>
      </p:sp>
      <p:graphicFrame>
        <p:nvGraphicFramePr>
          <p:cNvPr id="11" name="Chart 10"/>
          <p:cNvGraphicFramePr/>
          <p:nvPr>
            <p:extLst>
              <p:ext uri="{D42A27DB-BD31-4B8C-83A1-F6EECF244321}">
                <p14:modId xmlns:p14="http://schemas.microsoft.com/office/powerpoint/2010/main" val="407236481"/>
              </p:ext>
            </p:extLst>
          </p:nvPr>
        </p:nvGraphicFramePr>
        <p:xfrm>
          <a:off x="756230" y="1692893"/>
          <a:ext cx="7732315" cy="5072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0875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532" t="15663"/>
          <a:stretch/>
        </p:blipFill>
        <p:spPr>
          <a:xfrm>
            <a:off x="154364" y="1732149"/>
            <a:ext cx="8862382" cy="4968055"/>
          </a:xfrm>
          <a:prstGeom prst="rect">
            <a:avLst/>
          </a:prstGeom>
          <a:solidFill>
            <a:schemeClr val="bg1"/>
          </a:solidFill>
        </p:spPr>
      </p:pic>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3" name="Rectangle 12"/>
          <p:cNvSpPr/>
          <p:nvPr/>
        </p:nvSpPr>
        <p:spPr>
          <a:xfrm>
            <a:off x="1121924" y="3136017"/>
            <a:ext cx="4104113" cy="374461"/>
          </a:xfrm>
          <a:prstGeom prst="rect">
            <a:avLst/>
          </a:prstGeom>
        </p:spPr>
        <p:txBody>
          <a:bodyPr wrap="square">
            <a:spAutoFit/>
          </a:bodyPr>
          <a:lstStyle/>
          <a:p>
            <a:pPr marL="465534" lvl="2">
              <a:lnSpc>
                <a:spcPts val="2175"/>
              </a:lnSpc>
              <a:spcBef>
                <a:spcPts val="450"/>
              </a:spcBef>
            </a:pPr>
            <a:r>
              <a:rPr lang="en-US" sz="1425" dirty="0">
                <a:solidFill>
                  <a:prstClr val="black"/>
                </a:solidFill>
              </a:rPr>
              <a:t> </a:t>
            </a:r>
            <a:endParaRPr lang="en-US" sz="1275" dirty="0">
              <a:solidFill>
                <a:prstClr val="black"/>
              </a:solidFill>
            </a:endParaRP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3" name="Rectangle 22"/>
          <p:cNvSpPr/>
          <p:nvPr/>
        </p:nvSpPr>
        <p:spPr>
          <a:xfrm>
            <a:off x="1121971" y="3892926"/>
            <a:ext cx="4152842" cy="374461"/>
          </a:xfrm>
          <a:prstGeom prst="rect">
            <a:avLst/>
          </a:prstGeom>
        </p:spPr>
        <p:txBody>
          <a:bodyPr wrap="square">
            <a:spAutoFit/>
          </a:bodyPr>
          <a:lstStyle/>
          <a:p>
            <a:pPr marL="465534" lvl="2">
              <a:lnSpc>
                <a:spcPts val="2175"/>
              </a:lnSpc>
              <a:spcBef>
                <a:spcPts val="450"/>
              </a:spcBef>
            </a:pPr>
            <a:r>
              <a:rPr lang="en-US" sz="2100" dirty="0">
                <a:solidFill>
                  <a:prstClr val="black"/>
                </a:solidFill>
              </a:rPr>
              <a:t> </a:t>
            </a:r>
            <a:endParaRPr lang="en-US" sz="1275"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4" name="TextBox 33"/>
          <p:cNvSpPr txBox="1"/>
          <p:nvPr/>
        </p:nvSpPr>
        <p:spPr>
          <a:xfrm>
            <a:off x="405217" y="846766"/>
            <a:ext cx="8198455" cy="1138773"/>
          </a:xfrm>
          <a:prstGeom prst="rect">
            <a:avLst/>
          </a:prstGeom>
        </p:spPr>
        <p:txBody>
          <a:bodyPr vert="horz" lIns="91440" tIns="45720" rIns="91440" bIns="45720" rtlCol="0" anchor="ctr">
            <a:normAutofit fontScale="97500"/>
          </a:bodyPr>
          <a:lstStyle>
            <a:defPPr>
              <a:defRPr lang="en-US"/>
            </a:defPPr>
            <a:lvl1pPr defTabSz="914400" eaLnBrk="1" latinLnBrk="0" hangingPunct="1">
              <a:buNone/>
              <a:defRPr sz="3400" b="0">
                <a:solidFill>
                  <a:srgbClr val="1C4372"/>
                </a:solidFill>
                <a:latin typeface="+mj-lt"/>
                <a:ea typeface="+mj-ea"/>
                <a:cs typeface="+mj-cs"/>
              </a:defRPr>
            </a:lvl1pPr>
          </a:lstStyle>
          <a:p>
            <a:r>
              <a:rPr lang="en-US" sz="3200" dirty="0"/>
              <a:t>Louisiana Shelter at Home Quality Control Process</a:t>
            </a:r>
          </a:p>
        </p:txBody>
      </p:sp>
    </p:spTree>
    <p:extLst>
      <p:ext uri="{BB962C8B-B14F-4D97-AF65-F5344CB8AC3E}">
        <p14:creationId xmlns:p14="http://schemas.microsoft.com/office/powerpoint/2010/main" val="266078940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9" name="Rectangle 18"/>
          <p:cNvSpPr/>
          <p:nvPr/>
        </p:nvSpPr>
        <p:spPr>
          <a:xfrm>
            <a:off x="1135464" y="4919671"/>
            <a:ext cx="6858000" cy="374461"/>
          </a:xfrm>
          <a:prstGeom prst="rect">
            <a:avLst/>
          </a:prstGeom>
        </p:spPr>
        <p:txBody>
          <a:bodyPr wrap="square">
            <a:spAutoFit/>
          </a:bodyPr>
          <a:lstStyle/>
          <a:p>
            <a:pPr indent="-220266">
              <a:lnSpc>
                <a:spcPts val="2175"/>
              </a:lnSpc>
              <a:spcBef>
                <a:spcPts val="450"/>
              </a:spcBef>
            </a:pPr>
            <a:r>
              <a:rPr lang="en-US" sz="1800" dirty="0">
                <a:solidFill>
                  <a:prstClr val="white"/>
                </a:solidFill>
              </a:rPr>
              <a:t>P</a:t>
            </a:r>
            <a:r>
              <a:rPr lang="en-US" sz="2100" dirty="0">
                <a:solidFill>
                  <a:prstClr val="white"/>
                </a:solidFill>
              </a:rPr>
              <a:t>ROGRAM A</a:t>
            </a:r>
            <a:r>
              <a:rPr lang="en-US" sz="1500" dirty="0">
                <a:solidFill>
                  <a:prstClr val="white"/>
                </a:solidFill>
              </a:rPr>
              <a:t>PPLICATION </a:t>
            </a:r>
            <a:r>
              <a:rPr lang="en-US" sz="2100" dirty="0">
                <a:solidFill>
                  <a:prstClr val="white"/>
                </a:solidFill>
              </a:rPr>
              <a:t>M</a:t>
            </a:r>
            <a:r>
              <a:rPr lang="en-US" sz="1500" dirty="0">
                <a:solidFill>
                  <a:prstClr val="white"/>
                </a:solidFill>
              </a:rPr>
              <a:t>ETHODS</a:t>
            </a: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7" name="Rectangle 3"/>
          <p:cNvSpPr txBox="1">
            <a:spLocks noChangeArrowheads="1"/>
          </p:cNvSpPr>
          <p:nvPr/>
        </p:nvSpPr>
        <p:spPr>
          <a:xfrm>
            <a:off x="1349968" y="2491781"/>
            <a:ext cx="6240780" cy="277934"/>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6244" lvl="1" indent="-173831">
              <a:lnSpc>
                <a:spcPts val="2175"/>
              </a:lnSpc>
              <a:spcBef>
                <a:spcPts val="300"/>
              </a:spcBef>
            </a:pPr>
            <a:endParaRPr lang="en-US" sz="1800"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 name="Title 1"/>
          <p:cNvSpPr>
            <a:spLocks noGrp="1"/>
          </p:cNvSpPr>
          <p:nvPr>
            <p:ph type="title"/>
          </p:nvPr>
        </p:nvSpPr>
        <p:spPr>
          <a:xfrm>
            <a:off x="449664" y="1221710"/>
            <a:ext cx="8229600" cy="696428"/>
          </a:xfrm>
        </p:spPr>
        <p:txBody>
          <a:bodyPr vert="horz" lIns="91440" tIns="45720" rIns="91440" bIns="45720" rtlCol="0" anchor="ctr">
            <a:normAutofit fontScale="97500"/>
          </a:bodyPr>
          <a:lstStyle/>
          <a:p>
            <a:pPr fontAlgn="base">
              <a:spcAft>
                <a:spcPct val="0"/>
              </a:spcAft>
            </a:pPr>
            <a:r>
              <a:rPr lang="en-US" dirty="0"/>
              <a:t>Lessons Learned From Previous STEP</a:t>
            </a:r>
          </a:p>
        </p:txBody>
      </p:sp>
      <p:sp>
        <p:nvSpPr>
          <p:cNvPr id="4" name="Content Placeholder 3"/>
          <p:cNvSpPr>
            <a:spLocks noGrp="1"/>
          </p:cNvSpPr>
          <p:nvPr>
            <p:ph idx="1"/>
          </p:nvPr>
        </p:nvSpPr>
        <p:spPr>
          <a:xfrm>
            <a:off x="355558" y="2051222"/>
            <a:ext cx="8229600" cy="4544290"/>
          </a:xfrm>
        </p:spPr>
        <p:txBody>
          <a:bodyPr anchor="ctr">
            <a:normAutofit fontScale="32500" lnSpcReduction="20000"/>
          </a:bodyPr>
          <a:lstStyle/>
          <a:p>
            <a:pPr marL="0" indent="0">
              <a:lnSpc>
                <a:spcPct val="107000"/>
              </a:lnSpc>
              <a:spcBef>
                <a:spcPts val="0"/>
              </a:spcBef>
              <a:buNone/>
            </a:pPr>
            <a:r>
              <a:rPr lang="en-US" sz="6600" dirty="0">
                <a:solidFill>
                  <a:schemeClr val="tx1"/>
                </a:solidFill>
                <a:ea typeface="Calibri" panose="020F0502020204030204" pitchFamily="34" charset="0"/>
                <a:cs typeface="Times New Roman" panose="02020603050405020304" pitchFamily="18" charset="0"/>
              </a:rPr>
              <a:t>FEMA and Louisiana restructured the Sheltering and Temporary Essential Power Pilot Program based on lessons learned from New York:  </a:t>
            </a:r>
          </a:p>
          <a:p>
            <a:pPr marL="0" indent="0">
              <a:lnSpc>
                <a:spcPct val="107000"/>
              </a:lnSpc>
              <a:spcBef>
                <a:spcPts val="0"/>
              </a:spcBef>
              <a:buNone/>
            </a:pPr>
            <a:endParaRPr lang="en-US" sz="60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buClr>
                <a:schemeClr val="tx2"/>
              </a:buClr>
              <a:buSzPct val="68000"/>
            </a:pPr>
            <a:r>
              <a:rPr lang="en-US" sz="6675" dirty="0">
                <a:solidFill>
                  <a:schemeClr val="tx1"/>
                </a:solidFill>
                <a:ea typeface="Calibri" panose="020F0502020204030204" pitchFamily="34" charset="0"/>
                <a:cs typeface="Times New Roman" panose="02020603050405020304" pitchFamily="18" charset="0"/>
              </a:rPr>
              <a:t>A $15,000 financial cap was placed on each home.  </a:t>
            </a:r>
            <a:endParaRPr lang="en-US" sz="6075"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buClr>
                <a:schemeClr val="tx2"/>
              </a:buClr>
              <a:buSzPct val="68000"/>
            </a:pPr>
            <a:r>
              <a:rPr lang="en-US" sz="6675" dirty="0">
                <a:solidFill>
                  <a:schemeClr val="tx1"/>
                </a:solidFill>
                <a:ea typeface="Calibri" panose="020F0502020204030204" pitchFamily="34" charset="0"/>
                <a:cs typeface="Times New Roman" panose="02020603050405020304" pitchFamily="18" charset="0"/>
              </a:rPr>
              <a:t>Program eligibility was limited to single family owner occupied residences (no commercial properties).  </a:t>
            </a:r>
            <a:endParaRPr lang="en-US" sz="6075"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buClr>
                <a:schemeClr val="tx2"/>
              </a:buClr>
              <a:buSzPct val="68000"/>
            </a:pPr>
            <a:r>
              <a:rPr lang="en-US" sz="6675" dirty="0">
                <a:solidFill>
                  <a:schemeClr val="tx1"/>
                </a:solidFill>
                <a:ea typeface="Calibri" panose="020F0502020204030204" pitchFamily="34" charset="0"/>
                <a:cs typeface="Times New Roman" panose="02020603050405020304" pitchFamily="18" charset="0"/>
              </a:rPr>
              <a:t>A specific scope of work for the RFP was developed in close coordination with FEMA legal in order to clearly identify temporary work vs. permanent work.  </a:t>
            </a:r>
            <a:endParaRPr lang="en-US" sz="6075"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buClr>
                <a:schemeClr val="tx2"/>
              </a:buClr>
              <a:buSzPct val="68000"/>
            </a:pPr>
            <a:r>
              <a:rPr lang="en-US" sz="6675" dirty="0">
                <a:solidFill>
                  <a:schemeClr val="tx1"/>
                </a:solidFill>
                <a:ea typeface="Calibri" panose="020F0502020204030204" pitchFamily="34" charset="0"/>
                <a:cs typeface="Times New Roman" panose="02020603050405020304" pitchFamily="18" charset="0"/>
              </a:rPr>
              <a:t>A multiple contract system was used by developing two separate RFPs: one for a Program Manager and one for Repair Contractors.  This allowed the State to manage repair contractors directly, and allowed the Program Manager to oversee work, conduct inspections, and determine eligibility without a financial benefit (or detriment) regarding construction work.  </a:t>
            </a:r>
            <a:endParaRPr lang="en-US" sz="6675" dirty="0">
              <a:solidFill>
                <a:schemeClr val="tx1"/>
              </a:solidFill>
            </a:endParaRPr>
          </a:p>
        </p:txBody>
      </p:sp>
    </p:spTree>
    <p:extLst>
      <p:ext uri="{BB962C8B-B14F-4D97-AF65-F5344CB8AC3E}">
        <p14:creationId xmlns:p14="http://schemas.microsoft.com/office/powerpoint/2010/main" val="359054251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166667"/>
            <a:ext cx="8229600" cy="638944"/>
          </a:xfrm>
        </p:spPr>
        <p:txBody>
          <a:bodyPr vert="horz" lIns="91440" tIns="45720" rIns="91440" bIns="45720" rtlCol="0" anchor="ctr">
            <a:normAutofit fontScale="97500"/>
          </a:bodyPr>
          <a:lstStyle/>
          <a:p>
            <a:pPr fontAlgn="base">
              <a:spcAft>
                <a:spcPct val="0"/>
              </a:spcAft>
            </a:pPr>
            <a:r>
              <a:rPr lang="en-US" dirty="0"/>
              <a:t>Shelter At Home: Contracting Best Practices</a:t>
            </a:r>
          </a:p>
        </p:txBody>
      </p:sp>
      <p:sp>
        <p:nvSpPr>
          <p:cNvPr id="3" name="Content Placeholder 2"/>
          <p:cNvSpPr>
            <a:spLocks noGrp="1"/>
          </p:cNvSpPr>
          <p:nvPr>
            <p:ph idx="1"/>
          </p:nvPr>
        </p:nvSpPr>
        <p:spPr>
          <a:xfrm>
            <a:off x="431540" y="2215978"/>
            <a:ext cx="8229600" cy="3707542"/>
          </a:xfrm>
        </p:spPr>
        <p:txBody>
          <a:bodyPr>
            <a:normAutofit fontScale="92500" lnSpcReduction="10000"/>
          </a:bodyPr>
          <a:lstStyle/>
          <a:p>
            <a:r>
              <a:rPr lang="en-US" dirty="0" smtClean="0">
                <a:solidFill>
                  <a:schemeClr val="tx1"/>
                </a:solidFill>
              </a:rPr>
              <a:t>Financial Cap</a:t>
            </a:r>
          </a:p>
          <a:p>
            <a:pPr lvl="1"/>
            <a:r>
              <a:rPr lang="en-US" dirty="0" smtClean="0">
                <a:solidFill>
                  <a:schemeClr val="tx1"/>
                </a:solidFill>
              </a:rPr>
              <a:t>$15k per home</a:t>
            </a:r>
          </a:p>
          <a:p>
            <a:r>
              <a:rPr lang="en-US" dirty="0" smtClean="0">
                <a:solidFill>
                  <a:schemeClr val="tx1"/>
                </a:solidFill>
              </a:rPr>
              <a:t>Line item pricing</a:t>
            </a:r>
          </a:p>
          <a:p>
            <a:r>
              <a:rPr lang="en-US" dirty="0">
                <a:solidFill>
                  <a:schemeClr val="tx1"/>
                </a:solidFill>
              </a:rPr>
              <a:t>Temporary vs. Permanent </a:t>
            </a:r>
            <a:r>
              <a:rPr lang="en-US" dirty="0" smtClean="0">
                <a:solidFill>
                  <a:schemeClr val="tx1"/>
                </a:solidFill>
              </a:rPr>
              <a:t>Work</a:t>
            </a:r>
          </a:p>
          <a:p>
            <a:pPr lvl="1"/>
            <a:r>
              <a:rPr lang="en-US" dirty="0" smtClean="0">
                <a:solidFill>
                  <a:schemeClr val="tx1"/>
                </a:solidFill>
              </a:rPr>
              <a:t>Developed scope of work for RFP </a:t>
            </a:r>
          </a:p>
          <a:p>
            <a:r>
              <a:rPr lang="en-US" dirty="0" smtClean="0">
                <a:solidFill>
                  <a:schemeClr val="tx1"/>
                </a:solidFill>
              </a:rPr>
              <a:t>Multi-Contract System</a:t>
            </a:r>
          </a:p>
          <a:p>
            <a:pPr lvl="1"/>
            <a:r>
              <a:rPr lang="en-US" dirty="0" smtClean="0">
                <a:solidFill>
                  <a:schemeClr val="tx1"/>
                </a:solidFill>
              </a:rPr>
              <a:t>Develop (2) separate RFP’s</a:t>
            </a:r>
          </a:p>
          <a:p>
            <a:pPr lvl="2"/>
            <a:r>
              <a:rPr lang="en-US" dirty="0" smtClean="0">
                <a:solidFill>
                  <a:schemeClr val="tx1"/>
                </a:solidFill>
              </a:rPr>
              <a:t>Program Manager</a:t>
            </a:r>
          </a:p>
          <a:p>
            <a:pPr lvl="2"/>
            <a:r>
              <a:rPr lang="en-US" dirty="0" smtClean="0">
                <a:solidFill>
                  <a:schemeClr val="tx1"/>
                </a:solidFill>
              </a:rPr>
              <a:t>Repair Contractors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829" y="2626345"/>
            <a:ext cx="2886808" cy="2886808"/>
          </a:xfrm>
          <a:prstGeom prst="rect">
            <a:avLst/>
          </a:prstGeom>
        </p:spPr>
      </p:pic>
    </p:spTree>
    <p:extLst>
      <p:ext uri="{BB962C8B-B14F-4D97-AF65-F5344CB8AC3E}">
        <p14:creationId xmlns:p14="http://schemas.microsoft.com/office/powerpoint/2010/main" val="340222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7500"/>
          </a:bodyPr>
          <a:lstStyle/>
          <a:p>
            <a:pPr fontAlgn="base">
              <a:spcAft>
                <a:spcPct val="0"/>
              </a:spcAft>
            </a:pPr>
            <a:r>
              <a:rPr lang="en-US" dirty="0"/>
              <a:t>Shelter At Home</a:t>
            </a:r>
          </a:p>
        </p:txBody>
      </p:sp>
      <p:graphicFrame>
        <p:nvGraphicFramePr>
          <p:cNvPr id="6" name="Diagram 5"/>
          <p:cNvGraphicFramePr/>
          <p:nvPr>
            <p:extLst>
              <p:ext uri="{D42A27DB-BD31-4B8C-83A1-F6EECF244321}">
                <p14:modId xmlns:p14="http://schemas.microsoft.com/office/powerpoint/2010/main" val="901247562"/>
              </p:ext>
            </p:extLst>
          </p:nvPr>
        </p:nvGraphicFramePr>
        <p:xfrm>
          <a:off x="210393" y="2160572"/>
          <a:ext cx="5931462" cy="4353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idx="1"/>
          </p:nvPr>
        </p:nvSpPr>
        <p:spPr>
          <a:xfrm>
            <a:off x="4774680" y="2225799"/>
            <a:ext cx="3819061" cy="3875595"/>
          </a:xfrm>
          <a:noFill/>
          <a:ln>
            <a:noFill/>
          </a:ln>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pPr marL="0" indent="0">
              <a:lnSpc>
                <a:spcPct val="150000"/>
              </a:lnSpc>
              <a:buNone/>
            </a:pPr>
            <a:r>
              <a:rPr lang="en-US" b="1" dirty="0" smtClean="0">
                <a:solidFill>
                  <a:schemeClr val="tx1"/>
                </a:solidFill>
                <a:latin typeface="Calibri" panose="020F0502020204030204" pitchFamily="34" charset="0"/>
              </a:rPr>
              <a:t>BEST PRACTICES</a:t>
            </a:r>
          </a:p>
          <a:p>
            <a:pPr>
              <a:lnSpc>
                <a:spcPct val="150000"/>
              </a:lnSpc>
              <a:buClr>
                <a:srgbClr val="FFC000"/>
              </a:buClr>
              <a:buFont typeface="Wingdings" panose="05000000000000000000" pitchFamily="2" charset="2"/>
              <a:buChar char="ü"/>
            </a:pPr>
            <a:r>
              <a:rPr lang="en-US" dirty="0" smtClean="0">
                <a:solidFill>
                  <a:schemeClr val="tx1"/>
                </a:solidFill>
                <a:latin typeface="Calibri" panose="020F0502020204030204" pitchFamily="34" charset="0"/>
              </a:rPr>
              <a:t>Financial Cap</a:t>
            </a:r>
          </a:p>
          <a:p>
            <a:pPr>
              <a:lnSpc>
                <a:spcPct val="150000"/>
              </a:lnSpc>
              <a:buClr>
                <a:srgbClr val="FFC000"/>
              </a:buClr>
              <a:buFont typeface="Wingdings" panose="05000000000000000000" pitchFamily="2" charset="2"/>
              <a:buChar char="ü"/>
            </a:pPr>
            <a:r>
              <a:rPr lang="en-US" dirty="0" smtClean="0">
                <a:solidFill>
                  <a:schemeClr val="tx1"/>
                </a:solidFill>
                <a:latin typeface="Calibri" panose="020F0502020204030204" pitchFamily="34" charset="0"/>
              </a:rPr>
              <a:t>Temp vs. Perm work</a:t>
            </a:r>
          </a:p>
          <a:p>
            <a:pPr>
              <a:lnSpc>
                <a:spcPct val="150000"/>
              </a:lnSpc>
              <a:buClr>
                <a:srgbClr val="FFC000"/>
              </a:buClr>
              <a:buFont typeface="Wingdings" panose="05000000000000000000" pitchFamily="2" charset="2"/>
              <a:buChar char="ü"/>
            </a:pPr>
            <a:r>
              <a:rPr lang="en-US" dirty="0" smtClean="0">
                <a:solidFill>
                  <a:schemeClr val="tx1"/>
                </a:solidFill>
                <a:latin typeface="Calibri" panose="020F0502020204030204" pitchFamily="34" charset="0"/>
              </a:rPr>
              <a:t>Multi-Contract System</a:t>
            </a:r>
          </a:p>
          <a:p>
            <a:pPr>
              <a:lnSpc>
                <a:spcPct val="150000"/>
              </a:lnSpc>
              <a:buClr>
                <a:srgbClr val="FFC000"/>
              </a:buClr>
              <a:buFont typeface="Wingdings" panose="05000000000000000000" pitchFamily="2" charset="2"/>
              <a:buChar char="ü"/>
            </a:pPr>
            <a:r>
              <a:rPr lang="en-US" dirty="0" smtClean="0">
                <a:solidFill>
                  <a:schemeClr val="tx1"/>
                </a:solidFill>
                <a:latin typeface="Calibri" panose="020F0502020204030204" pitchFamily="34" charset="0"/>
              </a:rPr>
              <a:t>Hiring Contractors</a:t>
            </a:r>
          </a:p>
          <a:p>
            <a:pPr>
              <a:lnSpc>
                <a:spcPct val="150000"/>
              </a:lnSpc>
              <a:buClr>
                <a:srgbClr val="FFC000"/>
              </a:buClr>
              <a:buFont typeface="Wingdings" panose="05000000000000000000" pitchFamily="2" charset="2"/>
              <a:buChar char="ü"/>
            </a:pPr>
            <a:r>
              <a:rPr lang="en-US" dirty="0" smtClean="0">
                <a:solidFill>
                  <a:schemeClr val="tx1"/>
                </a:solidFill>
                <a:latin typeface="Calibri" panose="020F0502020204030204" pitchFamily="34" charset="0"/>
              </a:rPr>
              <a:t>Hiring Employees</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278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7500"/>
          </a:bodyPr>
          <a:lstStyle/>
          <a:p>
            <a:pPr fontAlgn="base">
              <a:spcAft>
                <a:spcPct val="0"/>
              </a:spcAft>
            </a:pPr>
            <a:r>
              <a:rPr lang="en-US" dirty="0"/>
              <a:t>Shelter At Home: Best Practices</a:t>
            </a:r>
          </a:p>
        </p:txBody>
      </p:sp>
      <p:sp>
        <p:nvSpPr>
          <p:cNvPr id="3" name="Content Placeholder 2"/>
          <p:cNvSpPr>
            <a:spLocks noGrp="1"/>
          </p:cNvSpPr>
          <p:nvPr>
            <p:ph idx="1"/>
          </p:nvPr>
        </p:nvSpPr>
        <p:spPr>
          <a:xfrm>
            <a:off x="525254" y="2375728"/>
            <a:ext cx="3803501" cy="4162637"/>
          </a:xfrm>
        </p:spPr>
        <p:txBody>
          <a:bodyPr>
            <a:normAutofit fontScale="92500" lnSpcReduction="20000"/>
          </a:bodyPr>
          <a:lstStyle/>
          <a:p>
            <a:r>
              <a:rPr lang="en-US" dirty="0" smtClean="0">
                <a:solidFill>
                  <a:schemeClr val="tx1"/>
                </a:solidFill>
              </a:rPr>
              <a:t>Hiring a Pool of Repair Contractors</a:t>
            </a:r>
          </a:p>
          <a:p>
            <a:pPr lvl="1"/>
            <a:r>
              <a:rPr lang="en-US" dirty="0" smtClean="0">
                <a:solidFill>
                  <a:schemeClr val="tx1"/>
                </a:solidFill>
              </a:rPr>
              <a:t>Re-assignment of contractors</a:t>
            </a:r>
          </a:p>
          <a:p>
            <a:pPr lvl="1"/>
            <a:r>
              <a:rPr lang="en-US" dirty="0" smtClean="0">
                <a:solidFill>
                  <a:schemeClr val="tx1"/>
                </a:solidFill>
              </a:rPr>
              <a:t>Re-assignment of homes</a:t>
            </a:r>
          </a:p>
          <a:p>
            <a:pPr lvl="1"/>
            <a:r>
              <a:rPr lang="en-US" dirty="0" smtClean="0">
                <a:solidFill>
                  <a:schemeClr val="tx1"/>
                </a:solidFill>
              </a:rPr>
              <a:t>Competitive Work </a:t>
            </a:r>
          </a:p>
          <a:p>
            <a:endParaRPr lang="en-US" dirty="0" smtClean="0">
              <a:solidFill>
                <a:schemeClr val="tx1"/>
              </a:solidFill>
            </a:endParaRPr>
          </a:p>
          <a:p>
            <a:r>
              <a:rPr lang="en-US" dirty="0" smtClean="0">
                <a:solidFill>
                  <a:schemeClr val="tx1"/>
                </a:solidFill>
              </a:rPr>
              <a:t>Hiring </a:t>
            </a:r>
            <a:r>
              <a:rPr lang="en-US" dirty="0" smtClean="0">
                <a:solidFill>
                  <a:schemeClr val="tx1"/>
                </a:solidFill>
              </a:rPr>
              <a:t>and Embedding State Employees</a:t>
            </a:r>
          </a:p>
          <a:p>
            <a:pPr lvl="1"/>
            <a:r>
              <a:rPr lang="en-US" dirty="0" smtClean="0">
                <a:solidFill>
                  <a:schemeClr val="tx1"/>
                </a:solidFill>
              </a:rPr>
              <a:t>Ensure compliance and oversight</a:t>
            </a:r>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339" y="2375727"/>
            <a:ext cx="4579138" cy="3434353"/>
          </a:xfrm>
          <a:prstGeom prst="rect">
            <a:avLst/>
          </a:prstGeom>
        </p:spPr>
      </p:pic>
    </p:spTree>
    <p:extLst>
      <p:ext uri="{BB962C8B-B14F-4D97-AF65-F5344CB8AC3E}">
        <p14:creationId xmlns:p14="http://schemas.microsoft.com/office/powerpoint/2010/main" val="323106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0315" y="1999084"/>
            <a:ext cx="311524" cy="108619"/>
          </a:xfrm>
          <a:prstGeom prst="rect">
            <a:avLst/>
          </a:prstGeom>
        </p:spPr>
        <p:txBody>
          <a:bodyPr vert="horz" wrap="square" lIns="0" tIns="0" rIns="0" bIns="0" rtlCol="0">
            <a:spAutoFit/>
          </a:bodyPr>
          <a:lstStyle/>
          <a:p>
            <a:pPr marL="11206" algn="l" fontAlgn="auto">
              <a:spcBef>
                <a:spcPts val="0"/>
              </a:spcBef>
              <a:spcAft>
                <a:spcPts val="0"/>
              </a:spcAft>
            </a:pPr>
            <a:r>
              <a:rPr sz="706" b="0" spc="-4" dirty="0">
                <a:solidFill>
                  <a:srgbClr val="231F20"/>
                </a:solidFill>
                <a:latin typeface="Times New Roman"/>
                <a:cs typeface="Times New Roman"/>
              </a:rPr>
              <a:t>De </a:t>
            </a:r>
            <a:r>
              <a:rPr sz="706" b="0" spc="-13" dirty="0">
                <a:solidFill>
                  <a:srgbClr val="231F20"/>
                </a:solidFill>
                <a:latin typeface="Times New Roman"/>
                <a:cs typeface="Times New Roman"/>
              </a:rPr>
              <a:t>S</a:t>
            </a:r>
            <a:r>
              <a:rPr sz="706" b="0" dirty="0">
                <a:solidFill>
                  <a:srgbClr val="231F20"/>
                </a:solidFill>
                <a:latin typeface="Times New Roman"/>
                <a:cs typeface="Times New Roman"/>
              </a:rPr>
              <a:t>o</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o</a:t>
            </a:r>
            <a:endParaRPr sz="706" b="0">
              <a:solidFill>
                <a:prstClr val="black"/>
              </a:solidFill>
              <a:latin typeface="Times New Roman"/>
              <a:cs typeface="Times New Roman"/>
            </a:endParaRPr>
          </a:p>
        </p:txBody>
      </p:sp>
      <p:sp>
        <p:nvSpPr>
          <p:cNvPr id="3" name="object 3"/>
          <p:cNvSpPr txBox="1"/>
          <p:nvPr/>
        </p:nvSpPr>
        <p:spPr>
          <a:xfrm>
            <a:off x="1146598" y="1939917"/>
            <a:ext cx="386043"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R</a:t>
            </a:r>
            <a:r>
              <a:rPr sz="706" b="0" spc="-22" dirty="0">
                <a:solidFill>
                  <a:srgbClr val="231F20"/>
                </a:solidFill>
                <a:latin typeface="Times New Roman"/>
                <a:cs typeface="Times New Roman"/>
              </a:rPr>
              <a:t>e</a:t>
            </a:r>
            <a:r>
              <a:rPr sz="706" b="0" spc="-4" dirty="0">
                <a:solidFill>
                  <a:srgbClr val="231F20"/>
                </a:solidFill>
                <a:latin typeface="Times New Roman"/>
                <a:cs typeface="Times New Roman"/>
              </a:rPr>
              <a:t>d</a:t>
            </a:r>
            <a:r>
              <a:rPr sz="706" b="0" dirty="0">
                <a:solidFill>
                  <a:srgbClr val="231F20"/>
                </a:solidFill>
                <a:latin typeface="Times New Roman"/>
                <a:cs typeface="Times New Roman"/>
              </a:rPr>
              <a:t> </a:t>
            </a:r>
            <a:r>
              <a:rPr sz="706" b="0" spc="4" dirty="0">
                <a:solidFill>
                  <a:srgbClr val="231F20"/>
                </a:solidFill>
                <a:latin typeface="Times New Roman"/>
                <a:cs typeface="Times New Roman"/>
              </a:rPr>
              <a:t>R</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v</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endParaRPr sz="706" b="0" dirty="0">
              <a:solidFill>
                <a:prstClr val="black"/>
              </a:solidFill>
              <a:latin typeface="Times New Roman"/>
              <a:cs typeface="Times New Roman"/>
            </a:endParaRPr>
          </a:p>
        </p:txBody>
      </p:sp>
      <p:sp>
        <p:nvSpPr>
          <p:cNvPr id="4" name="object 4"/>
          <p:cNvSpPr txBox="1"/>
          <p:nvPr/>
        </p:nvSpPr>
        <p:spPr>
          <a:xfrm>
            <a:off x="1566164" y="896373"/>
            <a:ext cx="374276"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Cl</a:t>
            </a:r>
            <a:r>
              <a:rPr sz="706" b="0" dirty="0">
                <a:solidFill>
                  <a:srgbClr val="231F20"/>
                </a:solidFill>
                <a:latin typeface="Times New Roman"/>
                <a:cs typeface="Times New Roman"/>
              </a:rPr>
              <a:t>a</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b</a:t>
            </a:r>
            <a:r>
              <a:rPr sz="706" b="0" spc="-18" dirty="0">
                <a:solidFill>
                  <a:srgbClr val="231F20"/>
                </a:solidFill>
                <a:latin typeface="Times New Roman"/>
                <a:cs typeface="Times New Roman"/>
              </a:rPr>
              <a:t>o</a:t>
            </a:r>
            <a:r>
              <a:rPr sz="706" b="0" spc="-9" dirty="0">
                <a:solidFill>
                  <a:srgbClr val="231F20"/>
                </a:solidFill>
                <a:latin typeface="Times New Roman"/>
                <a:cs typeface="Times New Roman"/>
              </a:rPr>
              <a:t>r</a:t>
            </a:r>
            <a:r>
              <a:rPr sz="706" b="0" dirty="0">
                <a:solidFill>
                  <a:srgbClr val="231F20"/>
                </a:solidFill>
                <a:latin typeface="Times New Roman"/>
                <a:cs typeface="Times New Roman"/>
              </a:rPr>
              <a:t>n</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5" name="object 5"/>
          <p:cNvSpPr txBox="1"/>
          <p:nvPr/>
        </p:nvSpPr>
        <p:spPr>
          <a:xfrm>
            <a:off x="1418235" y="2660716"/>
            <a:ext cx="487456"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N</a:t>
            </a:r>
            <a:r>
              <a:rPr sz="706" b="0" spc="-22" dirty="0">
                <a:solidFill>
                  <a:srgbClr val="231F20"/>
                </a:solidFill>
                <a:latin typeface="Times New Roman"/>
                <a:cs typeface="Times New Roman"/>
              </a:rPr>
              <a:t>a</a:t>
            </a:r>
            <a:r>
              <a:rPr sz="706" b="0" spc="9" dirty="0">
                <a:solidFill>
                  <a:srgbClr val="231F20"/>
                </a:solidFill>
                <a:latin typeface="Times New Roman"/>
                <a:cs typeface="Times New Roman"/>
              </a:rPr>
              <a:t>t</a:t>
            </a:r>
            <a:r>
              <a:rPr sz="706" b="0" spc="-22" dirty="0">
                <a:solidFill>
                  <a:srgbClr val="231F20"/>
                </a:solidFill>
                <a:latin typeface="Times New Roman"/>
                <a:cs typeface="Times New Roman"/>
              </a:rPr>
              <a:t>c</a:t>
            </a:r>
            <a:r>
              <a:rPr sz="706" b="0" dirty="0">
                <a:solidFill>
                  <a:srgbClr val="231F20"/>
                </a:solidFill>
                <a:latin typeface="Times New Roman"/>
                <a:cs typeface="Times New Roman"/>
              </a:rPr>
              <a:t>h</a:t>
            </a:r>
            <a:r>
              <a:rPr sz="706" b="0" spc="-9" dirty="0">
                <a:solidFill>
                  <a:srgbClr val="231F20"/>
                </a:solidFill>
                <a:latin typeface="Times New Roman"/>
                <a:cs typeface="Times New Roman"/>
              </a:rPr>
              <a:t>it</a:t>
            </a:r>
            <a:r>
              <a:rPr sz="706" b="0" dirty="0">
                <a:solidFill>
                  <a:srgbClr val="231F20"/>
                </a:solidFill>
                <a:latin typeface="Times New Roman"/>
                <a:cs typeface="Times New Roman"/>
              </a:rPr>
              <a:t>oc</a:t>
            </a:r>
            <a:r>
              <a:rPr sz="706" b="0" spc="-18" dirty="0">
                <a:solidFill>
                  <a:srgbClr val="231F20"/>
                </a:solidFill>
                <a:latin typeface="Times New Roman"/>
                <a:cs typeface="Times New Roman"/>
              </a:rPr>
              <a:t>h</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6" name="object 6"/>
          <p:cNvSpPr txBox="1"/>
          <p:nvPr/>
        </p:nvSpPr>
        <p:spPr>
          <a:xfrm>
            <a:off x="1816281" y="4538028"/>
            <a:ext cx="346822" cy="205184"/>
          </a:xfrm>
          <a:prstGeom prst="rect">
            <a:avLst/>
          </a:prstGeom>
        </p:spPr>
        <p:txBody>
          <a:bodyPr vert="horz" wrap="square" lIns="0" tIns="0" rIns="0" bIns="0" rtlCol="0">
            <a:spAutoFit/>
          </a:bodyPr>
          <a:lstStyle/>
          <a:p>
            <a:pPr marL="70041" marR="4483" indent="-59394" algn="l" fontAlgn="auto">
              <a:lnSpc>
                <a:spcPts val="803"/>
              </a:lnSpc>
              <a:spcBef>
                <a:spcPts val="0"/>
              </a:spcBef>
              <a:spcAft>
                <a:spcPts val="0"/>
              </a:spcAft>
            </a:pPr>
            <a:r>
              <a:rPr sz="706" b="0" spc="-26" dirty="0">
                <a:solidFill>
                  <a:srgbClr val="231F20"/>
                </a:solidFill>
                <a:latin typeface="Times New Roman"/>
                <a:cs typeface="Times New Roman"/>
              </a:rPr>
              <a:t>J</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ff</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rs</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n D</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v</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7" name="object 7"/>
          <p:cNvSpPr txBox="1"/>
          <p:nvPr/>
        </p:nvSpPr>
        <p:spPr>
          <a:xfrm>
            <a:off x="2042203" y="1205673"/>
            <a:ext cx="298637"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Li</a:t>
            </a:r>
            <a:r>
              <a:rPr sz="706" b="0" dirty="0">
                <a:solidFill>
                  <a:srgbClr val="231F20"/>
                </a:solidFill>
                <a:latin typeface="Times New Roman"/>
                <a:cs typeface="Times New Roman"/>
              </a:rPr>
              <a:t>n</a:t>
            </a:r>
            <a:r>
              <a:rPr sz="706" b="0" spc="-22" dirty="0">
                <a:solidFill>
                  <a:srgbClr val="231F20"/>
                </a:solidFill>
                <a:latin typeface="Times New Roman"/>
                <a:cs typeface="Times New Roman"/>
              </a:rPr>
              <a:t>c</a:t>
            </a:r>
            <a:r>
              <a:rPr sz="706" b="0" dirty="0">
                <a:solidFill>
                  <a:srgbClr val="231F20"/>
                </a:solidFill>
                <a:latin typeface="Times New Roman"/>
                <a:cs typeface="Times New Roman"/>
              </a:rPr>
              <a:t>o</a:t>
            </a: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8" name="object 8"/>
          <p:cNvSpPr txBox="1"/>
          <p:nvPr/>
        </p:nvSpPr>
        <p:spPr>
          <a:xfrm>
            <a:off x="2102714" y="2168529"/>
            <a:ext cx="215153" cy="108619"/>
          </a:xfrm>
          <a:prstGeom prst="rect">
            <a:avLst/>
          </a:prstGeom>
        </p:spPr>
        <p:txBody>
          <a:bodyPr vert="horz" wrap="square" lIns="0" tIns="0" rIns="0" bIns="0" rtlCol="0">
            <a:spAutoFit/>
          </a:bodyPr>
          <a:lstStyle/>
          <a:p>
            <a:pPr marL="11206" algn="l" fontAlgn="auto">
              <a:spcBef>
                <a:spcPts val="0"/>
              </a:spcBef>
              <a:spcAft>
                <a:spcPts val="0"/>
              </a:spcAft>
            </a:pPr>
            <a:r>
              <a:rPr sz="706" b="0" spc="-35" dirty="0">
                <a:solidFill>
                  <a:srgbClr val="231F20"/>
                </a:solidFill>
                <a:latin typeface="Times New Roman"/>
                <a:cs typeface="Times New Roman"/>
              </a:rPr>
              <a:t>W</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n</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9" name="object 9"/>
          <p:cNvSpPr txBox="1"/>
          <p:nvPr/>
        </p:nvSpPr>
        <p:spPr>
          <a:xfrm>
            <a:off x="2635230" y="1407391"/>
            <a:ext cx="344581"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O</a:t>
            </a:r>
            <a:r>
              <a:rPr sz="706" b="0" spc="-18" dirty="0">
                <a:solidFill>
                  <a:srgbClr val="231F20"/>
                </a:solidFill>
                <a:latin typeface="Times New Roman"/>
                <a:cs typeface="Times New Roman"/>
              </a:rPr>
              <a:t>u</a:t>
            </a:r>
            <a:r>
              <a:rPr sz="706" b="0" dirty="0">
                <a:solidFill>
                  <a:srgbClr val="231F20"/>
                </a:solidFill>
                <a:latin typeface="Times New Roman"/>
                <a:cs typeface="Times New Roman"/>
              </a:rPr>
              <a:t>ac</a:t>
            </a:r>
            <a:r>
              <a:rPr sz="706" b="0" spc="-18" dirty="0">
                <a:solidFill>
                  <a:srgbClr val="231F20"/>
                </a:solidFill>
                <a:latin typeface="Times New Roman"/>
                <a:cs typeface="Times New Roman"/>
              </a:rPr>
              <a:t>h</a:t>
            </a:r>
            <a:r>
              <a:rPr sz="706" b="0" spc="9" dirty="0">
                <a:solidFill>
                  <a:srgbClr val="231F20"/>
                </a:solidFill>
                <a:latin typeface="Times New Roman"/>
                <a:cs typeface="Times New Roman"/>
              </a:rPr>
              <a:t>i</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10" name="object 10"/>
          <p:cNvSpPr txBox="1"/>
          <p:nvPr/>
        </p:nvSpPr>
        <p:spPr>
          <a:xfrm>
            <a:off x="2823500" y="3397660"/>
            <a:ext cx="377078" cy="108619"/>
          </a:xfrm>
          <a:prstGeom prst="rect">
            <a:avLst/>
          </a:prstGeom>
        </p:spPr>
        <p:txBody>
          <a:bodyPr vert="horz" wrap="square" lIns="0" tIns="0" rIns="0" bIns="0" rtlCol="0">
            <a:spAutoFit/>
          </a:bodyPr>
          <a:lstStyle/>
          <a:p>
            <a:pPr marL="11206" algn="l" fontAlgn="auto">
              <a:spcBef>
                <a:spcPts val="0"/>
              </a:spcBef>
              <a:spcAft>
                <a:spcPts val="0"/>
              </a:spcAft>
            </a:pPr>
            <a:r>
              <a:rPr sz="706" b="0" spc="-71" dirty="0">
                <a:solidFill>
                  <a:srgbClr val="231F20"/>
                </a:solidFill>
                <a:latin typeface="Times New Roman"/>
                <a:cs typeface="Times New Roman"/>
              </a:rPr>
              <a:t>A</a:t>
            </a:r>
            <a:r>
              <a:rPr sz="706" b="0" dirty="0">
                <a:solidFill>
                  <a:srgbClr val="231F20"/>
                </a:solidFill>
                <a:latin typeface="Times New Roman"/>
                <a:cs typeface="Times New Roman"/>
              </a:rPr>
              <a:t>v</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ye</a:t>
            </a:r>
            <a:r>
              <a:rPr sz="706" b="0" spc="-9" dirty="0">
                <a:solidFill>
                  <a:srgbClr val="231F20"/>
                </a:solidFill>
                <a:latin typeface="Times New Roman"/>
                <a:cs typeface="Times New Roman"/>
              </a:rPr>
              <a:t>ll</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11" name="object 11"/>
          <p:cNvSpPr txBox="1"/>
          <p:nvPr/>
        </p:nvSpPr>
        <p:spPr>
          <a:xfrm>
            <a:off x="3169102" y="5032903"/>
            <a:ext cx="228599" cy="108619"/>
          </a:xfrm>
          <a:prstGeom prst="rect">
            <a:avLst/>
          </a:prstGeom>
        </p:spPr>
        <p:txBody>
          <a:bodyPr vert="horz" wrap="square" lIns="0" tIns="0" rIns="0" bIns="0" rtlCol="0">
            <a:spAutoFit/>
          </a:bodyPr>
          <a:lstStyle/>
          <a:p>
            <a:pPr marL="11206" algn="l" fontAlgn="auto">
              <a:spcBef>
                <a:spcPts val="0"/>
              </a:spcBef>
              <a:spcAft>
                <a:spcPts val="0"/>
              </a:spcAft>
            </a:pPr>
            <a:r>
              <a:rPr sz="706" b="0" spc="-4" dirty="0">
                <a:solidFill>
                  <a:srgbClr val="231F20"/>
                </a:solidFill>
                <a:latin typeface="Times New Roman"/>
                <a:cs typeface="Times New Roman"/>
              </a:rPr>
              <a:t>I</a:t>
            </a:r>
            <a:r>
              <a:rPr sz="706" b="0" spc="-18" dirty="0">
                <a:solidFill>
                  <a:srgbClr val="231F20"/>
                </a:solidFill>
                <a:latin typeface="Times New Roman"/>
                <a:cs typeface="Times New Roman"/>
              </a:rPr>
              <a:t>b</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12" name="object 12"/>
          <p:cNvSpPr txBox="1"/>
          <p:nvPr/>
        </p:nvSpPr>
        <p:spPr>
          <a:xfrm>
            <a:off x="5214460" y="3709643"/>
            <a:ext cx="447675" cy="108619"/>
          </a:xfrm>
          <a:prstGeom prst="rect">
            <a:avLst/>
          </a:prstGeom>
        </p:spPr>
        <p:txBody>
          <a:bodyPr vert="horz" wrap="square" lIns="0" tIns="0" rIns="0" bIns="0" rtlCol="0">
            <a:spAutoFit/>
          </a:bodyPr>
          <a:lstStyle/>
          <a:p>
            <a:pPr marL="11206" algn="l" fontAlgn="auto">
              <a:spcBef>
                <a:spcPts val="0"/>
              </a:spcBef>
              <a:spcAft>
                <a:spcPts val="0"/>
              </a:spcAft>
            </a:pPr>
            <a:r>
              <a:rPr sz="706" b="0" spc="-79" dirty="0">
                <a:solidFill>
                  <a:srgbClr val="231F20"/>
                </a:solidFill>
                <a:latin typeface="Times New Roman"/>
                <a:cs typeface="Times New Roman"/>
              </a:rPr>
              <a:t>W</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s</a:t>
            </a:r>
            <a:r>
              <a:rPr sz="706" b="0" dirty="0">
                <a:solidFill>
                  <a:srgbClr val="231F20"/>
                </a:solidFill>
                <a:latin typeface="Times New Roman"/>
                <a:cs typeface="Times New Roman"/>
              </a:rPr>
              <a:t>h</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n</a:t>
            </a:r>
            <a:r>
              <a:rPr sz="706" b="0" dirty="0">
                <a:solidFill>
                  <a:srgbClr val="231F20"/>
                </a:solidFill>
                <a:latin typeface="Times New Roman"/>
                <a:cs typeface="Times New Roman"/>
              </a:rPr>
              <a:t>g</a:t>
            </a:r>
            <a:r>
              <a:rPr sz="706" b="0" spc="-9" dirty="0">
                <a:solidFill>
                  <a:srgbClr val="231F20"/>
                </a:solidFill>
                <a:latin typeface="Times New Roman"/>
                <a:cs typeface="Times New Roman"/>
              </a:rPr>
              <a:t>t</a:t>
            </a:r>
            <a:r>
              <a:rPr sz="706" b="0" dirty="0">
                <a:solidFill>
                  <a:srgbClr val="231F20"/>
                </a:solidFill>
                <a:latin typeface="Times New Roman"/>
                <a:cs typeface="Times New Roman"/>
              </a:rPr>
              <a:t>on</a:t>
            </a:r>
            <a:endParaRPr sz="706" b="0">
              <a:solidFill>
                <a:prstClr val="black"/>
              </a:solidFill>
              <a:latin typeface="Times New Roman"/>
              <a:cs typeface="Times New Roman"/>
            </a:endParaRPr>
          </a:p>
        </p:txBody>
      </p:sp>
      <p:sp>
        <p:nvSpPr>
          <p:cNvPr id="13" name="object 13"/>
          <p:cNvSpPr txBox="1"/>
          <p:nvPr/>
        </p:nvSpPr>
        <p:spPr>
          <a:xfrm>
            <a:off x="5826313" y="5159307"/>
            <a:ext cx="427504"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t>
            </a:r>
            <a:r>
              <a:rPr sz="706" b="0" spc="9" dirty="0">
                <a:solidFill>
                  <a:srgbClr val="231F20"/>
                </a:solidFill>
                <a:latin typeface="Times New Roman"/>
                <a:cs typeface="Times New Roman"/>
              </a:rPr>
              <a:t> </a:t>
            </a:r>
            <a:r>
              <a:rPr sz="706" b="0" spc="-13" dirty="0">
                <a:solidFill>
                  <a:srgbClr val="231F20"/>
                </a:solidFill>
                <a:latin typeface="Times New Roman"/>
                <a:cs typeface="Times New Roman"/>
              </a:rPr>
              <a:t>B</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n</a:t>
            </a:r>
            <a:r>
              <a:rPr sz="706" b="0" spc="-22" dirty="0">
                <a:solidFill>
                  <a:srgbClr val="231F20"/>
                </a:solidFill>
                <a:latin typeface="Times New Roman"/>
                <a:cs typeface="Times New Roman"/>
              </a:rPr>
              <a:t>a</a:t>
            </a:r>
            <a:r>
              <a:rPr sz="706" b="0" spc="-4" dirty="0">
                <a:solidFill>
                  <a:srgbClr val="231F20"/>
                </a:solidFill>
                <a:latin typeface="Times New Roman"/>
                <a:cs typeface="Times New Roman"/>
              </a:rPr>
              <a:t>rd</a:t>
            </a:r>
            <a:endParaRPr sz="706" b="0">
              <a:solidFill>
                <a:prstClr val="black"/>
              </a:solidFill>
              <a:latin typeface="Times New Roman"/>
              <a:cs typeface="Times New Roman"/>
            </a:endParaRPr>
          </a:p>
        </p:txBody>
      </p:sp>
      <p:sp>
        <p:nvSpPr>
          <p:cNvPr id="14" name="object 14"/>
          <p:cNvSpPr txBox="1"/>
          <p:nvPr/>
        </p:nvSpPr>
        <p:spPr>
          <a:xfrm>
            <a:off x="1073983" y="3983976"/>
            <a:ext cx="433107"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B</a:t>
            </a:r>
            <a:r>
              <a:rPr sz="706" b="0" spc="-22" dirty="0">
                <a:solidFill>
                  <a:srgbClr val="231F20"/>
                </a:solidFill>
                <a:latin typeface="Times New Roman"/>
                <a:cs typeface="Times New Roman"/>
              </a:rPr>
              <a:t>e</a:t>
            </a:r>
            <a:r>
              <a:rPr sz="706" b="0" dirty="0">
                <a:solidFill>
                  <a:srgbClr val="231F20"/>
                </a:solidFill>
                <a:latin typeface="Times New Roman"/>
                <a:cs typeface="Times New Roman"/>
              </a:rPr>
              <a:t>au</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e</a:t>
            </a:r>
            <a:r>
              <a:rPr sz="706" b="0" spc="-18" dirty="0">
                <a:solidFill>
                  <a:srgbClr val="231F20"/>
                </a:solidFill>
                <a:latin typeface="Times New Roman"/>
                <a:cs typeface="Times New Roman"/>
              </a:rPr>
              <a:t>g</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rd</a:t>
            </a:r>
            <a:endParaRPr sz="706" b="0">
              <a:solidFill>
                <a:prstClr val="black"/>
              </a:solidFill>
              <a:latin typeface="Times New Roman"/>
              <a:cs typeface="Times New Roman"/>
            </a:endParaRPr>
          </a:p>
        </p:txBody>
      </p:sp>
      <p:sp>
        <p:nvSpPr>
          <p:cNvPr id="15" name="object 15"/>
          <p:cNvSpPr txBox="1"/>
          <p:nvPr/>
        </p:nvSpPr>
        <p:spPr>
          <a:xfrm>
            <a:off x="1523122" y="1590271"/>
            <a:ext cx="349624"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Bi</a:t>
            </a:r>
            <a:r>
              <a:rPr sz="706" b="0" dirty="0">
                <a:solidFill>
                  <a:srgbClr val="231F20"/>
                </a:solidFill>
                <a:latin typeface="Times New Roman"/>
                <a:cs typeface="Times New Roman"/>
              </a:rPr>
              <a:t>e</a:t>
            </a:r>
            <a:r>
              <a:rPr sz="706" b="0" spc="-18" dirty="0">
                <a:solidFill>
                  <a:srgbClr val="231F20"/>
                </a:solidFill>
                <a:latin typeface="Times New Roman"/>
                <a:cs typeface="Times New Roman"/>
              </a:rPr>
              <a:t>n</a:t>
            </a:r>
            <a:r>
              <a:rPr sz="706" b="0" dirty="0">
                <a:solidFill>
                  <a:srgbClr val="231F20"/>
                </a:solidFill>
                <a:latin typeface="Times New Roman"/>
                <a:cs typeface="Times New Roman"/>
              </a:rPr>
              <a:t>v</a:t>
            </a:r>
            <a:r>
              <a:rPr sz="706" b="0" spc="-9" dirty="0">
                <a:solidFill>
                  <a:srgbClr val="231F20"/>
                </a:solidFill>
                <a:latin typeface="Times New Roman"/>
                <a:cs typeface="Times New Roman"/>
              </a:rPr>
              <a:t>il</a:t>
            </a: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16" name="object 16"/>
          <p:cNvSpPr txBox="1"/>
          <p:nvPr/>
        </p:nvSpPr>
        <p:spPr>
          <a:xfrm>
            <a:off x="2149779" y="1646760"/>
            <a:ext cx="303679" cy="108619"/>
          </a:xfrm>
          <a:prstGeom prst="rect">
            <a:avLst/>
          </a:prstGeom>
        </p:spPr>
        <p:txBody>
          <a:bodyPr vert="horz" wrap="square" lIns="0" tIns="0" rIns="0" bIns="0" rtlCol="0">
            <a:spAutoFit/>
          </a:bodyPr>
          <a:lstStyle/>
          <a:p>
            <a:pPr marL="11206" algn="l" fontAlgn="auto">
              <a:spcBef>
                <a:spcPts val="0"/>
              </a:spcBef>
              <a:spcAft>
                <a:spcPts val="0"/>
              </a:spcAft>
            </a:pPr>
            <a:r>
              <a:rPr sz="706" b="0" spc="-26" dirty="0">
                <a:solidFill>
                  <a:srgbClr val="231F20"/>
                </a:solidFill>
                <a:latin typeface="Times New Roman"/>
                <a:cs typeface="Times New Roman"/>
              </a:rPr>
              <a:t>J</a:t>
            </a:r>
            <a:r>
              <a:rPr sz="706" b="0" dirty="0">
                <a:solidFill>
                  <a:srgbClr val="231F20"/>
                </a:solidFill>
                <a:latin typeface="Times New Roman"/>
                <a:cs typeface="Times New Roman"/>
              </a:rPr>
              <a:t>ack</a:t>
            </a:r>
            <a:r>
              <a:rPr sz="706" b="0" spc="-4" dirty="0">
                <a:solidFill>
                  <a:srgbClr val="231F20"/>
                </a:solidFill>
                <a:latin typeface="Times New Roman"/>
                <a:cs typeface="Times New Roman"/>
              </a:rPr>
              <a:t>s</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17" name="object 17"/>
          <p:cNvSpPr txBox="1"/>
          <p:nvPr/>
        </p:nvSpPr>
        <p:spPr>
          <a:xfrm>
            <a:off x="3619591" y="4269063"/>
            <a:ext cx="433107" cy="205184"/>
          </a:xfrm>
          <a:prstGeom prst="rect">
            <a:avLst/>
          </a:prstGeom>
        </p:spPr>
        <p:txBody>
          <a:bodyPr vert="horz" wrap="square" lIns="0" tIns="0" rIns="0" bIns="0" rtlCol="0">
            <a:spAutoFit/>
          </a:bodyPr>
          <a:lstStyle/>
          <a:p>
            <a:pPr marL="99738" marR="4483" indent="-89092" algn="l" fontAlgn="auto">
              <a:lnSpc>
                <a:spcPts val="803"/>
              </a:lnSpc>
              <a:spcBef>
                <a:spcPts val="0"/>
              </a:spcBef>
              <a:spcAft>
                <a:spcPts val="0"/>
              </a:spcAft>
            </a:pPr>
            <a:r>
              <a:rPr sz="706" b="0" spc="-79" dirty="0">
                <a:solidFill>
                  <a:srgbClr val="231F20"/>
                </a:solidFill>
                <a:latin typeface="Times New Roman"/>
                <a:cs typeface="Times New Roman"/>
              </a:rPr>
              <a:t>W</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st</a:t>
            </a:r>
            <a:r>
              <a:rPr sz="706" b="0" spc="-13" dirty="0">
                <a:solidFill>
                  <a:srgbClr val="231F20"/>
                </a:solidFill>
                <a:latin typeface="Times New Roman"/>
                <a:cs typeface="Times New Roman"/>
              </a:rPr>
              <a:t> B</a:t>
            </a:r>
            <a:r>
              <a:rPr sz="706" b="0" dirty="0">
                <a:solidFill>
                  <a:srgbClr val="231F20"/>
                </a:solidFill>
                <a:latin typeface="Times New Roman"/>
                <a:cs typeface="Times New Roman"/>
              </a:rPr>
              <a:t>a</a:t>
            </a:r>
            <a:r>
              <a:rPr sz="706" b="0" spc="-9" dirty="0">
                <a:solidFill>
                  <a:srgbClr val="231F20"/>
                </a:solidFill>
                <a:latin typeface="Times New Roman"/>
                <a:cs typeface="Times New Roman"/>
              </a:rPr>
              <a:t>t</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 </a:t>
            </a:r>
            <a:r>
              <a:rPr sz="706" b="0" spc="-13" dirty="0">
                <a:solidFill>
                  <a:srgbClr val="231F20"/>
                </a:solidFill>
                <a:latin typeface="Times New Roman"/>
                <a:cs typeface="Times New Roman"/>
              </a:rPr>
              <a:t>R</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ug</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18" name="object 18"/>
          <p:cNvSpPr txBox="1"/>
          <p:nvPr/>
        </p:nvSpPr>
        <p:spPr>
          <a:xfrm>
            <a:off x="2744151" y="4632159"/>
            <a:ext cx="800100"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L</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f</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ye</a:t>
            </a:r>
            <a:r>
              <a:rPr sz="706" b="0" spc="-9" dirty="0">
                <a:solidFill>
                  <a:srgbClr val="231F20"/>
                </a:solidFill>
                <a:latin typeface="Times New Roman"/>
                <a:cs typeface="Times New Roman"/>
              </a:rPr>
              <a:t>tt</a:t>
            </a:r>
            <a:r>
              <a:rPr sz="706" b="0" spc="-4" dirty="0">
                <a:solidFill>
                  <a:srgbClr val="231F20"/>
                </a:solidFill>
                <a:latin typeface="Times New Roman"/>
                <a:cs typeface="Times New Roman"/>
              </a:rPr>
              <a:t>e</a:t>
            </a:r>
            <a:r>
              <a:rPr sz="706" b="0" dirty="0">
                <a:solidFill>
                  <a:srgbClr val="231F20"/>
                </a:solidFill>
                <a:latin typeface="Times New Roman"/>
                <a:cs typeface="Times New Roman"/>
              </a:rPr>
              <a:t>   </a:t>
            </a:r>
            <a:r>
              <a:rPr sz="706" b="0" spc="-75" dirty="0">
                <a:solidFill>
                  <a:srgbClr val="231F20"/>
                </a:solidFill>
                <a:latin typeface="Times New Roman"/>
                <a:cs typeface="Times New Roman"/>
              </a:rPr>
              <a:t> </a:t>
            </a: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t>
            </a:r>
            <a:r>
              <a:rPr sz="706" b="0" spc="9" dirty="0">
                <a:solidFill>
                  <a:srgbClr val="231F20"/>
                </a:solidFill>
                <a:latin typeface="Times New Roman"/>
                <a:cs typeface="Times New Roman"/>
              </a:rPr>
              <a:t> </a:t>
            </a:r>
            <a:r>
              <a:rPr sz="706" b="0" spc="-18" dirty="0">
                <a:solidFill>
                  <a:srgbClr val="231F20"/>
                </a:solidFill>
                <a:latin typeface="Times New Roman"/>
                <a:cs typeface="Times New Roman"/>
              </a:rPr>
              <a:t>M</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r</a:t>
            </a:r>
            <a:r>
              <a:rPr sz="706" b="0" spc="9" dirty="0">
                <a:solidFill>
                  <a:srgbClr val="231F20"/>
                </a:solidFill>
                <a:latin typeface="Times New Roman"/>
                <a:cs typeface="Times New Roman"/>
              </a:rPr>
              <a:t>t</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19" name="object 19"/>
          <p:cNvSpPr txBox="1"/>
          <p:nvPr/>
        </p:nvSpPr>
        <p:spPr>
          <a:xfrm>
            <a:off x="3764819" y="1563377"/>
            <a:ext cx="333375" cy="108619"/>
          </a:xfrm>
          <a:prstGeom prst="rect">
            <a:avLst/>
          </a:prstGeom>
        </p:spPr>
        <p:txBody>
          <a:bodyPr vert="horz" wrap="square" lIns="0" tIns="0" rIns="0" bIns="0" rtlCol="0">
            <a:spAutoFit/>
          </a:bodyPr>
          <a:lstStyle/>
          <a:p>
            <a:pPr marL="11206" algn="l" fontAlgn="auto">
              <a:spcBef>
                <a:spcPts val="0"/>
              </a:spcBef>
              <a:spcAft>
                <a:spcPts val="0"/>
              </a:spcAft>
            </a:pPr>
            <a:r>
              <a:rPr sz="706" b="0" spc="-22" dirty="0">
                <a:solidFill>
                  <a:srgbClr val="231F20"/>
                </a:solidFill>
                <a:latin typeface="Times New Roman"/>
                <a:cs typeface="Times New Roman"/>
              </a:rPr>
              <a:t>M</a:t>
            </a:r>
            <a:r>
              <a:rPr sz="706" b="0" dirty="0">
                <a:solidFill>
                  <a:srgbClr val="231F20"/>
                </a:solidFill>
                <a:latin typeface="Times New Roman"/>
                <a:cs typeface="Times New Roman"/>
              </a:rPr>
              <a:t>a</a:t>
            </a:r>
            <a:r>
              <a:rPr sz="706" b="0" spc="-18" dirty="0">
                <a:solidFill>
                  <a:srgbClr val="231F20"/>
                </a:solidFill>
                <a:latin typeface="Times New Roman"/>
                <a:cs typeface="Times New Roman"/>
              </a:rPr>
              <a:t>d</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s</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20" name="object 20"/>
          <p:cNvSpPr txBox="1"/>
          <p:nvPr/>
        </p:nvSpPr>
        <p:spPr>
          <a:xfrm>
            <a:off x="4222030" y="5802111"/>
            <a:ext cx="428065" cy="108619"/>
          </a:xfrm>
          <a:prstGeom prst="rect">
            <a:avLst/>
          </a:prstGeom>
        </p:spPr>
        <p:txBody>
          <a:bodyPr vert="horz" wrap="square" lIns="0" tIns="0" rIns="0" bIns="0" rtlCol="0">
            <a:spAutoFit/>
          </a:bodyPr>
          <a:lstStyle/>
          <a:p>
            <a:pPr marL="11206" algn="l" fontAlgn="auto">
              <a:spcBef>
                <a:spcPts val="0"/>
              </a:spcBef>
              <a:spcAft>
                <a:spcPts val="0"/>
              </a:spcAft>
            </a:pPr>
            <a:r>
              <a:rPr sz="706" b="0" spc="-75" dirty="0">
                <a:solidFill>
                  <a:srgbClr val="231F20"/>
                </a:solidFill>
                <a:latin typeface="Times New Roman"/>
                <a:cs typeface="Times New Roman"/>
              </a:rPr>
              <a:t>T</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rr</a:t>
            </a:r>
            <a:r>
              <a:rPr sz="706" b="0" dirty="0">
                <a:solidFill>
                  <a:srgbClr val="231F20"/>
                </a:solidFill>
                <a:latin typeface="Times New Roman"/>
                <a:cs typeface="Times New Roman"/>
              </a:rPr>
              <a:t>eb</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nn</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21" name="object 21"/>
          <p:cNvSpPr txBox="1"/>
          <p:nvPr/>
        </p:nvSpPr>
        <p:spPr>
          <a:xfrm>
            <a:off x="5234630" y="5081314"/>
            <a:ext cx="346822" cy="108619"/>
          </a:xfrm>
          <a:prstGeom prst="rect">
            <a:avLst/>
          </a:prstGeom>
        </p:spPr>
        <p:txBody>
          <a:bodyPr vert="horz" wrap="square" lIns="0" tIns="0" rIns="0" bIns="0" rtlCol="0">
            <a:spAutoFit/>
          </a:bodyPr>
          <a:lstStyle/>
          <a:p>
            <a:pPr marL="11206" algn="l" fontAlgn="auto">
              <a:spcBef>
                <a:spcPts val="0"/>
              </a:spcBef>
              <a:spcAft>
                <a:spcPts val="0"/>
              </a:spcAft>
            </a:pPr>
            <a:r>
              <a:rPr sz="706" b="0" spc="-26" dirty="0">
                <a:solidFill>
                  <a:srgbClr val="231F20"/>
                </a:solidFill>
                <a:latin typeface="Times New Roman"/>
                <a:cs typeface="Times New Roman"/>
              </a:rPr>
              <a:t>J</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ff</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rs</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22" name="object 22"/>
          <p:cNvSpPr txBox="1"/>
          <p:nvPr/>
        </p:nvSpPr>
        <p:spPr>
          <a:xfrm>
            <a:off x="5334139" y="4355138"/>
            <a:ext cx="494740"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t>
            </a:r>
            <a:r>
              <a:rPr sz="706" b="0" spc="-13" dirty="0">
                <a:solidFill>
                  <a:srgbClr val="231F20"/>
                </a:solidFill>
                <a:latin typeface="Times New Roman"/>
                <a:cs typeface="Times New Roman"/>
              </a:rPr>
              <a:t> </a:t>
            </a:r>
            <a:r>
              <a:rPr sz="706" b="0" spc="-53" dirty="0">
                <a:solidFill>
                  <a:srgbClr val="231F20"/>
                </a:solidFill>
                <a:latin typeface="Times New Roman"/>
                <a:cs typeface="Times New Roman"/>
              </a:rPr>
              <a:t>T</a:t>
            </a:r>
            <a:r>
              <a:rPr sz="706" b="0" spc="-22" dirty="0">
                <a:solidFill>
                  <a:srgbClr val="231F20"/>
                </a:solidFill>
                <a:latin typeface="Times New Roman"/>
                <a:cs typeface="Times New Roman"/>
              </a:rPr>
              <a:t>a</a:t>
            </a:r>
            <a:r>
              <a:rPr sz="706" b="0" spc="-4" dirty="0">
                <a:solidFill>
                  <a:srgbClr val="231F20"/>
                </a:solidFill>
                <a:latin typeface="Times New Roman"/>
                <a:cs typeface="Times New Roman"/>
              </a:rPr>
              <a:t>mma</a:t>
            </a:r>
            <a:r>
              <a:rPr sz="706" b="0" dirty="0">
                <a:solidFill>
                  <a:srgbClr val="231F20"/>
                </a:solidFill>
                <a:latin typeface="Times New Roman"/>
                <a:cs typeface="Times New Roman"/>
              </a:rPr>
              <a:t>n</a:t>
            </a:r>
            <a:r>
              <a:rPr sz="706" b="0" spc="-4" dirty="0">
                <a:solidFill>
                  <a:srgbClr val="231F20"/>
                </a:solidFill>
                <a:latin typeface="Times New Roman"/>
                <a:cs typeface="Times New Roman"/>
              </a:rPr>
              <a:t>y</a:t>
            </a:r>
            <a:endParaRPr sz="706" b="0">
              <a:solidFill>
                <a:prstClr val="black"/>
              </a:solidFill>
              <a:latin typeface="Times New Roman"/>
              <a:cs typeface="Times New Roman"/>
            </a:endParaRPr>
          </a:p>
        </p:txBody>
      </p:sp>
      <p:sp>
        <p:nvSpPr>
          <p:cNvPr id="23" name="object 23"/>
          <p:cNvSpPr txBox="1"/>
          <p:nvPr/>
        </p:nvSpPr>
        <p:spPr>
          <a:xfrm>
            <a:off x="962369" y="2733341"/>
            <a:ext cx="262778" cy="108619"/>
          </a:xfrm>
          <a:prstGeom prst="rect">
            <a:avLst/>
          </a:prstGeom>
        </p:spPr>
        <p:txBody>
          <a:bodyPr vert="horz" wrap="square" lIns="0" tIns="0" rIns="0" bIns="0" rtlCol="0">
            <a:spAutoFit/>
          </a:bodyPr>
          <a:lstStyle/>
          <a:p>
            <a:pPr marL="11206" algn="l" fontAlgn="auto">
              <a:spcBef>
                <a:spcPts val="0"/>
              </a:spcBef>
              <a:spcAft>
                <a:spcPts val="0"/>
              </a:spcAft>
            </a:pPr>
            <a:r>
              <a:rPr sz="706" b="0" spc="-18" dirty="0">
                <a:solidFill>
                  <a:srgbClr val="231F20"/>
                </a:solidFill>
                <a:latin typeface="Times New Roman"/>
                <a:cs typeface="Times New Roman"/>
              </a:rPr>
              <a:t>S</a:t>
            </a:r>
            <a:r>
              <a:rPr sz="706" b="0" dirty="0">
                <a:solidFill>
                  <a:srgbClr val="231F20"/>
                </a:solidFill>
                <a:latin typeface="Times New Roman"/>
                <a:cs typeface="Times New Roman"/>
              </a:rPr>
              <a:t>a</a:t>
            </a:r>
            <a:r>
              <a:rPr sz="706" b="0" spc="-18" dirty="0">
                <a:solidFill>
                  <a:srgbClr val="231F20"/>
                </a:solidFill>
                <a:latin typeface="Times New Roman"/>
                <a:cs typeface="Times New Roman"/>
              </a:rPr>
              <a:t>b</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ne</a:t>
            </a:r>
            <a:endParaRPr sz="706" b="0">
              <a:solidFill>
                <a:prstClr val="black"/>
              </a:solidFill>
              <a:latin typeface="Times New Roman"/>
              <a:cs typeface="Times New Roman"/>
            </a:endParaRPr>
          </a:p>
        </p:txBody>
      </p:sp>
      <p:sp>
        <p:nvSpPr>
          <p:cNvPr id="24" name="object 24"/>
          <p:cNvSpPr txBox="1"/>
          <p:nvPr/>
        </p:nvSpPr>
        <p:spPr>
          <a:xfrm>
            <a:off x="2699776" y="1969501"/>
            <a:ext cx="342900"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spc="9" dirty="0">
                <a:solidFill>
                  <a:srgbClr val="231F20"/>
                </a:solidFill>
                <a:latin typeface="Times New Roman"/>
                <a:cs typeface="Times New Roman"/>
              </a:rPr>
              <a:t>l</a:t>
            </a:r>
            <a:r>
              <a:rPr sz="706" b="0" spc="-18" dirty="0">
                <a:solidFill>
                  <a:srgbClr val="231F20"/>
                </a:solidFill>
                <a:latin typeface="Times New Roman"/>
                <a:cs typeface="Times New Roman"/>
              </a:rPr>
              <a:t>d</a:t>
            </a:r>
            <a:r>
              <a:rPr sz="706" b="0" spc="-9" dirty="0">
                <a:solidFill>
                  <a:srgbClr val="231F20"/>
                </a:solidFill>
                <a:latin typeface="Times New Roman"/>
                <a:cs typeface="Times New Roman"/>
              </a:rPr>
              <a:t>w</a:t>
            </a:r>
            <a:r>
              <a:rPr sz="706" b="0" dirty="0">
                <a:solidFill>
                  <a:srgbClr val="231F20"/>
                </a:solidFill>
                <a:latin typeface="Times New Roman"/>
                <a:cs typeface="Times New Roman"/>
              </a:rPr>
              <a:t>e</a:t>
            </a:r>
            <a:r>
              <a:rPr sz="706" b="0" spc="-9" dirty="0">
                <a:solidFill>
                  <a:srgbClr val="231F20"/>
                </a:solidFill>
                <a:latin typeface="Times New Roman"/>
                <a:cs typeface="Times New Roman"/>
              </a:rPr>
              <a:t>ll</a:t>
            </a:r>
            <a:endParaRPr sz="706" b="0">
              <a:solidFill>
                <a:prstClr val="black"/>
              </a:solidFill>
              <a:latin typeface="Times New Roman"/>
              <a:cs typeface="Times New Roman"/>
            </a:endParaRPr>
          </a:p>
        </p:txBody>
      </p:sp>
      <p:sp>
        <p:nvSpPr>
          <p:cNvPr id="25" name="object 25"/>
          <p:cNvSpPr txBox="1"/>
          <p:nvPr/>
        </p:nvSpPr>
        <p:spPr>
          <a:xfrm>
            <a:off x="3205409" y="1913023"/>
            <a:ext cx="325531"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F</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a</a:t>
            </a:r>
            <a:r>
              <a:rPr sz="706" b="0" spc="-18" dirty="0">
                <a:solidFill>
                  <a:srgbClr val="231F20"/>
                </a:solidFill>
                <a:latin typeface="Times New Roman"/>
                <a:cs typeface="Times New Roman"/>
              </a:rPr>
              <a:t>n</a:t>
            </a:r>
            <a:r>
              <a:rPr sz="706" b="0" dirty="0">
                <a:solidFill>
                  <a:srgbClr val="231F20"/>
                </a:solidFill>
                <a:latin typeface="Times New Roman"/>
                <a:cs typeface="Times New Roman"/>
              </a:rPr>
              <a:t>k</a:t>
            </a:r>
            <a:r>
              <a:rPr sz="706" b="0" spc="-9" dirty="0">
                <a:solidFill>
                  <a:srgbClr val="231F20"/>
                </a:solidFill>
                <a:latin typeface="Times New Roman"/>
                <a:cs typeface="Times New Roman"/>
              </a:rPr>
              <a:t>l</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26" name="object 26"/>
          <p:cNvSpPr txBox="1"/>
          <p:nvPr/>
        </p:nvSpPr>
        <p:spPr>
          <a:xfrm>
            <a:off x="3520071" y="610103"/>
            <a:ext cx="491378" cy="654731"/>
          </a:xfrm>
          <a:prstGeom prst="rect">
            <a:avLst/>
          </a:prstGeom>
        </p:spPr>
        <p:txBody>
          <a:bodyPr vert="horz" wrap="square" lIns="0" tIns="0" rIns="0" bIns="0" rtlCol="0">
            <a:spAutoFit/>
          </a:bodyPr>
          <a:lstStyle/>
          <a:p>
            <a:pPr marL="11206" algn="l" fontAlgn="auto">
              <a:spcBef>
                <a:spcPts val="0"/>
              </a:spcBef>
              <a:spcAft>
                <a:spcPts val="0"/>
              </a:spcAft>
            </a:pPr>
            <a:r>
              <a:rPr sz="838" spc="22" dirty="0">
                <a:solidFill>
                  <a:srgbClr val="535456"/>
                </a:solidFill>
                <a:latin typeface="Times New Roman"/>
                <a:cs typeface="Times New Roman"/>
              </a:rPr>
              <a:t>AR</a:t>
            </a:r>
            <a:endParaRPr sz="838" b="0">
              <a:solidFill>
                <a:prstClr val="black"/>
              </a:solidFill>
              <a:latin typeface="Times New Roman"/>
              <a:cs typeface="Times New Roman"/>
            </a:endParaRPr>
          </a:p>
          <a:p>
            <a:pPr marL="45946" marR="187148" indent="38662" algn="l" fontAlgn="auto">
              <a:lnSpc>
                <a:spcPts val="803"/>
              </a:lnSpc>
              <a:spcBef>
                <a:spcPts val="481"/>
              </a:spcBef>
              <a:spcAft>
                <a:spcPts val="0"/>
              </a:spcAft>
            </a:pPr>
            <a:r>
              <a:rPr sz="706" b="0" spc="-79" dirty="0">
                <a:solidFill>
                  <a:srgbClr val="231F20"/>
                </a:solidFill>
                <a:latin typeface="Times New Roman"/>
                <a:cs typeface="Times New Roman"/>
              </a:rPr>
              <a:t>W</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st </a:t>
            </a:r>
            <a:r>
              <a:rPr sz="706" b="0" spc="-13"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spc="9" dirty="0">
                <a:solidFill>
                  <a:srgbClr val="231F20"/>
                </a:solidFill>
                <a:latin typeface="Times New Roman"/>
                <a:cs typeface="Times New Roman"/>
              </a:rPr>
              <a:t>r</a:t>
            </a:r>
            <a:r>
              <a:rPr sz="706" b="0" spc="-4" dirty="0">
                <a:solidFill>
                  <a:srgbClr val="231F20"/>
                </a:solidFill>
                <a:latin typeface="Times New Roman"/>
                <a:cs typeface="Times New Roman"/>
              </a:rPr>
              <a:t>r</a:t>
            </a:r>
            <a:r>
              <a:rPr sz="706" b="0" spc="-18" dirty="0">
                <a:solidFill>
                  <a:srgbClr val="231F20"/>
                </a:solidFill>
                <a:latin typeface="Times New Roman"/>
                <a:cs typeface="Times New Roman"/>
              </a:rPr>
              <a:t>o</a:t>
            </a: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l</a:t>
            </a:r>
            <a:endParaRPr sz="706" b="0">
              <a:solidFill>
                <a:prstClr val="black"/>
              </a:solidFill>
              <a:latin typeface="Times New Roman"/>
              <a:cs typeface="Times New Roman"/>
            </a:endParaRPr>
          </a:p>
          <a:p>
            <a:pPr marL="228611" marR="4483" indent="49309" algn="l" fontAlgn="auto">
              <a:lnSpc>
                <a:spcPts val="803"/>
              </a:lnSpc>
              <a:spcBef>
                <a:spcPts val="401"/>
              </a:spcBef>
              <a:spcAft>
                <a:spcPts val="0"/>
              </a:spcAft>
            </a:pPr>
            <a:r>
              <a:rPr sz="706" b="0" spc="-9" dirty="0">
                <a:solidFill>
                  <a:srgbClr val="231F20"/>
                </a:solidFill>
                <a:latin typeface="Times New Roman"/>
                <a:cs typeface="Times New Roman"/>
              </a:rPr>
              <a:t>E</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st </a:t>
            </a:r>
            <a:r>
              <a:rPr sz="706" b="0" spc="-13"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spc="9" dirty="0">
                <a:solidFill>
                  <a:srgbClr val="231F20"/>
                </a:solidFill>
                <a:latin typeface="Times New Roman"/>
                <a:cs typeface="Times New Roman"/>
              </a:rPr>
              <a:t>r</a:t>
            </a:r>
            <a:r>
              <a:rPr sz="706" b="0" spc="-4" dirty="0">
                <a:solidFill>
                  <a:srgbClr val="231F20"/>
                </a:solidFill>
                <a:latin typeface="Times New Roman"/>
                <a:cs typeface="Times New Roman"/>
              </a:rPr>
              <a:t>r</a:t>
            </a:r>
            <a:r>
              <a:rPr sz="706" b="0" spc="-18" dirty="0">
                <a:solidFill>
                  <a:srgbClr val="231F20"/>
                </a:solidFill>
                <a:latin typeface="Times New Roman"/>
                <a:cs typeface="Times New Roman"/>
              </a:rPr>
              <a:t>o</a:t>
            </a: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l</a:t>
            </a:r>
            <a:endParaRPr sz="706" b="0">
              <a:solidFill>
                <a:prstClr val="black"/>
              </a:solidFill>
              <a:latin typeface="Times New Roman"/>
              <a:cs typeface="Times New Roman"/>
            </a:endParaRPr>
          </a:p>
        </p:txBody>
      </p:sp>
      <p:sp>
        <p:nvSpPr>
          <p:cNvPr id="27" name="object 27"/>
          <p:cNvSpPr txBox="1"/>
          <p:nvPr/>
        </p:nvSpPr>
        <p:spPr>
          <a:xfrm>
            <a:off x="4466777" y="3720401"/>
            <a:ext cx="274544" cy="205184"/>
          </a:xfrm>
          <a:prstGeom prst="rect">
            <a:avLst/>
          </a:prstGeom>
        </p:spPr>
        <p:txBody>
          <a:bodyPr vert="horz" wrap="square" lIns="0" tIns="0" rIns="0" bIns="0" rtlCol="0">
            <a:spAutoFit/>
          </a:bodyPr>
          <a:lstStyle/>
          <a:p>
            <a:pPr marL="11206" marR="4483" indent="77885" algn="l" fontAlgn="auto">
              <a:lnSpc>
                <a:spcPts val="803"/>
              </a:lnSpc>
              <a:spcBef>
                <a:spcPts val="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 H</a:t>
            </a:r>
            <a:r>
              <a:rPr sz="706" b="0" spc="-22" dirty="0">
                <a:solidFill>
                  <a:srgbClr val="231F20"/>
                </a:solidFill>
                <a:latin typeface="Times New Roman"/>
                <a:cs typeface="Times New Roman"/>
              </a:rPr>
              <a:t>e</a:t>
            </a:r>
            <a:r>
              <a:rPr sz="706" b="0" spc="9" dirty="0">
                <a:solidFill>
                  <a:srgbClr val="231F20"/>
                </a:solidFill>
                <a:latin typeface="Times New Roman"/>
                <a:cs typeface="Times New Roman"/>
              </a:rPr>
              <a:t>l</a:t>
            </a:r>
            <a:r>
              <a:rPr sz="706" b="0" spc="-22" dirty="0">
                <a:solidFill>
                  <a:srgbClr val="231F20"/>
                </a:solidFill>
                <a:latin typeface="Times New Roman"/>
                <a:cs typeface="Times New Roman"/>
              </a:rPr>
              <a:t>e</a:t>
            </a:r>
            <a:r>
              <a:rPr sz="706" b="0" dirty="0">
                <a:solidFill>
                  <a:srgbClr val="231F20"/>
                </a:solidFill>
                <a:latin typeface="Times New Roman"/>
                <a:cs typeface="Times New Roman"/>
              </a:rPr>
              <a:t>n</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28" name="object 28"/>
          <p:cNvSpPr txBox="1"/>
          <p:nvPr/>
        </p:nvSpPr>
        <p:spPr>
          <a:xfrm>
            <a:off x="5428268" y="4823118"/>
            <a:ext cx="299197" cy="108619"/>
          </a:xfrm>
          <a:prstGeom prst="rect">
            <a:avLst/>
          </a:prstGeom>
        </p:spPr>
        <p:txBody>
          <a:bodyPr vert="horz" wrap="square" lIns="0" tIns="0" rIns="0" bIns="0" rtlCol="0">
            <a:spAutoFit/>
          </a:bodyPr>
          <a:lstStyle/>
          <a:p>
            <a:pPr marL="11206" algn="l" fontAlgn="auto">
              <a:spcBef>
                <a:spcPts val="0"/>
              </a:spcBef>
              <a:spcAft>
                <a:spcPts val="0"/>
              </a:spcAft>
            </a:pPr>
            <a:r>
              <a:rPr sz="706" b="0" spc="-4" dirty="0">
                <a:solidFill>
                  <a:srgbClr val="231F20"/>
                </a:solidFill>
                <a:latin typeface="Times New Roman"/>
                <a:cs typeface="Times New Roman"/>
              </a:rPr>
              <a:t>Or</a:t>
            </a:r>
            <a:r>
              <a:rPr sz="706" b="0" spc="-9" dirty="0">
                <a:solidFill>
                  <a:srgbClr val="231F20"/>
                </a:solidFill>
                <a:latin typeface="Times New Roman"/>
                <a:cs typeface="Times New Roman"/>
              </a:rPr>
              <a:t>l</a:t>
            </a:r>
            <a:r>
              <a:rPr sz="706" b="0" dirty="0">
                <a:solidFill>
                  <a:srgbClr val="231F20"/>
                </a:solidFill>
                <a:latin typeface="Times New Roman"/>
                <a:cs typeface="Times New Roman"/>
              </a:rPr>
              <a:t>e</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n</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29" name="object 29"/>
          <p:cNvSpPr txBox="1"/>
          <p:nvPr/>
        </p:nvSpPr>
        <p:spPr>
          <a:xfrm>
            <a:off x="1125083" y="4642916"/>
            <a:ext cx="368113"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spc="9" dirty="0">
                <a:solidFill>
                  <a:srgbClr val="231F20"/>
                </a:solidFill>
                <a:latin typeface="Times New Roman"/>
                <a:cs typeface="Times New Roman"/>
              </a:rPr>
              <a:t>l</a:t>
            </a:r>
            <a:r>
              <a:rPr sz="706" b="0" spc="-22" dirty="0">
                <a:solidFill>
                  <a:srgbClr val="231F20"/>
                </a:solidFill>
                <a:latin typeface="Times New Roman"/>
                <a:cs typeface="Times New Roman"/>
              </a:rPr>
              <a:t>c</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s</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u</a:t>
            </a:r>
            <a:endParaRPr sz="706" b="0">
              <a:solidFill>
                <a:prstClr val="black"/>
              </a:solidFill>
              <a:latin typeface="Times New Roman"/>
              <a:cs typeface="Times New Roman"/>
            </a:endParaRPr>
          </a:p>
        </p:txBody>
      </p:sp>
      <p:sp>
        <p:nvSpPr>
          <p:cNvPr id="30" name="object 30"/>
          <p:cNvSpPr txBox="1"/>
          <p:nvPr/>
        </p:nvSpPr>
        <p:spPr>
          <a:xfrm>
            <a:off x="2192809" y="3233594"/>
            <a:ext cx="311524"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R</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p</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des</a:t>
            </a:r>
            <a:endParaRPr sz="706" b="0">
              <a:solidFill>
                <a:prstClr val="black"/>
              </a:solidFill>
              <a:latin typeface="Times New Roman"/>
              <a:cs typeface="Times New Roman"/>
            </a:endParaRPr>
          </a:p>
        </p:txBody>
      </p:sp>
      <p:sp>
        <p:nvSpPr>
          <p:cNvPr id="31" name="object 31"/>
          <p:cNvSpPr txBox="1"/>
          <p:nvPr/>
        </p:nvSpPr>
        <p:spPr>
          <a:xfrm>
            <a:off x="2453695" y="947474"/>
            <a:ext cx="244849"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U</a:t>
            </a:r>
            <a:r>
              <a:rPr sz="706" b="0" spc="-18" dirty="0">
                <a:solidFill>
                  <a:srgbClr val="231F20"/>
                </a:solidFill>
                <a:latin typeface="Times New Roman"/>
                <a:cs typeface="Times New Roman"/>
              </a:rPr>
              <a:t>n</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32" name="object 32"/>
          <p:cNvSpPr txBox="1"/>
          <p:nvPr/>
        </p:nvSpPr>
        <p:spPr>
          <a:xfrm>
            <a:off x="3027897" y="2432103"/>
            <a:ext cx="384922"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spc="9" dirty="0">
                <a:solidFill>
                  <a:srgbClr val="231F20"/>
                </a:solidFill>
                <a:latin typeface="Times New Roman"/>
                <a:cs typeface="Times New Roman"/>
              </a:rPr>
              <a:t>t</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ho</a:t>
            </a:r>
            <a:r>
              <a:rPr sz="706" b="0" spc="-18" dirty="0">
                <a:solidFill>
                  <a:srgbClr val="231F20"/>
                </a:solidFill>
                <a:latin typeface="Times New Roman"/>
                <a:cs typeface="Times New Roman"/>
              </a:rPr>
              <a:t>u</a:t>
            </a: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33" name="object 33"/>
          <p:cNvSpPr txBox="1"/>
          <p:nvPr/>
        </p:nvSpPr>
        <p:spPr>
          <a:xfrm>
            <a:off x="2972763" y="874855"/>
            <a:ext cx="422462" cy="108619"/>
          </a:xfrm>
          <a:prstGeom prst="rect">
            <a:avLst/>
          </a:prstGeom>
        </p:spPr>
        <p:txBody>
          <a:bodyPr vert="horz" wrap="square" lIns="0" tIns="0" rIns="0" bIns="0" rtlCol="0">
            <a:spAutoFit/>
          </a:bodyPr>
          <a:lstStyle/>
          <a:p>
            <a:pPr marL="11206" algn="l" fontAlgn="auto">
              <a:spcBef>
                <a:spcPts val="0"/>
              </a:spcBef>
              <a:spcAft>
                <a:spcPts val="0"/>
              </a:spcAft>
            </a:pPr>
            <a:r>
              <a:rPr sz="706" b="0" spc="-22" dirty="0">
                <a:solidFill>
                  <a:srgbClr val="231F20"/>
                </a:solidFill>
                <a:latin typeface="Times New Roman"/>
                <a:cs typeface="Times New Roman"/>
              </a:rPr>
              <a:t>M</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e</a:t>
            </a:r>
            <a:r>
              <a:rPr sz="706" b="0" spc="-18" dirty="0">
                <a:solidFill>
                  <a:srgbClr val="231F20"/>
                </a:solidFill>
                <a:latin typeface="Times New Roman"/>
                <a:cs typeface="Times New Roman"/>
              </a:rPr>
              <a:t>h</a:t>
            </a:r>
            <a:r>
              <a:rPr sz="706" b="0" dirty="0">
                <a:solidFill>
                  <a:srgbClr val="231F20"/>
                </a:solidFill>
                <a:latin typeface="Times New Roman"/>
                <a:cs typeface="Times New Roman"/>
              </a:rPr>
              <a:t>o</a:t>
            </a:r>
            <a:r>
              <a:rPr sz="706" b="0" spc="-18" dirty="0">
                <a:solidFill>
                  <a:srgbClr val="231F20"/>
                </a:solidFill>
                <a:latin typeface="Times New Roman"/>
                <a:cs typeface="Times New Roman"/>
              </a:rPr>
              <a:t>u</a:t>
            </a:r>
            <a:r>
              <a:rPr sz="706" b="0" spc="-4" dirty="0">
                <a:solidFill>
                  <a:srgbClr val="231F20"/>
                </a:solidFill>
                <a:latin typeface="Times New Roman"/>
                <a:cs typeface="Times New Roman"/>
              </a:rPr>
              <a:t>se</a:t>
            </a:r>
            <a:endParaRPr sz="706" b="0">
              <a:solidFill>
                <a:prstClr val="black"/>
              </a:solidFill>
              <a:latin typeface="Times New Roman"/>
              <a:cs typeface="Times New Roman"/>
            </a:endParaRPr>
          </a:p>
        </p:txBody>
      </p:sp>
      <p:sp>
        <p:nvSpPr>
          <p:cNvPr id="34" name="object 34"/>
          <p:cNvSpPr txBox="1"/>
          <p:nvPr/>
        </p:nvSpPr>
        <p:spPr>
          <a:xfrm>
            <a:off x="3553697" y="3661233"/>
            <a:ext cx="350184" cy="205184"/>
          </a:xfrm>
          <a:prstGeom prst="rect">
            <a:avLst/>
          </a:prstGeom>
        </p:spPr>
        <p:txBody>
          <a:bodyPr vert="horz" wrap="square" lIns="0" tIns="0" rIns="0" bIns="0" rtlCol="0">
            <a:spAutoFit/>
          </a:bodyPr>
          <a:lstStyle/>
          <a:p>
            <a:pPr marL="11206" marR="4483" indent="75083" algn="l" fontAlgn="auto">
              <a:lnSpc>
                <a:spcPts val="803"/>
              </a:lnSpc>
              <a:spcBef>
                <a:spcPts val="0"/>
              </a:spcBef>
              <a:spcAft>
                <a:spcPts val="0"/>
              </a:spcAft>
            </a:pPr>
            <a:r>
              <a:rPr sz="706" b="0" spc="-79" dirty="0">
                <a:solidFill>
                  <a:srgbClr val="231F20"/>
                </a:solidFill>
                <a:latin typeface="Times New Roman"/>
                <a:cs typeface="Times New Roman"/>
              </a:rPr>
              <a:t>W</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st </a:t>
            </a:r>
            <a:r>
              <a:rPr sz="706" b="0" spc="-13" dirty="0">
                <a:solidFill>
                  <a:srgbClr val="231F20"/>
                </a:solidFill>
                <a:latin typeface="Times New Roman"/>
                <a:cs typeface="Times New Roman"/>
              </a:rPr>
              <a:t>F</a:t>
            </a:r>
            <a:r>
              <a:rPr sz="706" b="0" dirty="0">
                <a:solidFill>
                  <a:srgbClr val="231F20"/>
                </a:solidFill>
                <a:latin typeface="Times New Roman"/>
                <a:cs typeface="Times New Roman"/>
              </a:rPr>
              <a:t>e</a:t>
            </a:r>
            <a:r>
              <a:rPr sz="706" b="0" spc="-9" dirty="0">
                <a:solidFill>
                  <a:srgbClr val="231F20"/>
                </a:solidFill>
                <a:latin typeface="Times New Roman"/>
                <a:cs typeface="Times New Roman"/>
              </a:rPr>
              <a:t>li</a:t>
            </a:r>
            <a:r>
              <a:rPr sz="706" b="0" dirty="0">
                <a:solidFill>
                  <a:srgbClr val="231F20"/>
                </a:solidFill>
                <a:latin typeface="Times New Roman"/>
                <a:cs typeface="Times New Roman"/>
              </a:rPr>
              <a:t>c</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an</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35" name="object 35"/>
          <p:cNvSpPr txBox="1"/>
          <p:nvPr/>
        </p:nvSpPr>
        <p:spPr>
          <a:xfrm>
            <a:off x="4652348" y="4720909"/>
            <a:ext cx="494179" cy="448841"/>
          </a:xfrm>
          <a:prstGeom prst="rect">
            <a:avLst/>
          </a:prstGeom>
        </p:spPr>
        <p:txBody>
          <a:bodyPr vert="horz" wrap="square" lIns="0" tIns="0" rIns="0" bIns="0" rtlCol="0">
            <a:spAutoFit/>
          </a:bodyPr>
          <a:lstStyle/>
          <a:p>
            <a:pPr marL="94134" marR="57152" indent="-83488" algn="l" fontAlgn="auto">
              <a:lnSpc>
                <a:spcPts val="803"/>
              </a:lnSpc>
              <a:spcBef>
                <a:spcPts val="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t>
            </a:r>
            <a:r>
              <a:rPr sz="706" b="0" spc="9" dirty="0">
                <a:solidFill>
                  <a:srgbClr val="231F20"/>
                </a:solidFill>
                <a:latin typeface="Times New Roman"/>
                <a:cs typeface="Times New Roman"/>
              </a:rPr>
              <a:t> </a:t>
            </a:r>
            <a:r>
              <a:rPr sz="706" b="0" spc="-4" dirty="0">
                <a:solidFill>
                  <a:srgbClr val="231F20"/>
                </a:solidFill>
                <a:latin typeface="Times New Roman"/>
                <a:cs typeface="Times New Roman"/>
              </a:rPr>
              <a:t>J</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h</a:t>
            </a:r>
            <a:r>
              <a:rPr sz="706" b="0" spc="-4" dirty="0">
                <a:solidFill>
                  <a:srgbClr val="231F20"/>
                </a:solidFill>
                <a:latin typeface="Times New Roman"/>
                <a:cs typeface="Times New Roman"/>
              </a:rPr>
              <a:t>n</a:t>
            </a:r>
            <a:r>
              <a:rPr sz="706" b="0" dirty="0">
                <a:solidFill>
                  <a:srgbClr val="231F20"/>
                </a:solidFill>
                <a:latin typeface="Times New Roman"/>
                <a:cs typeface="Times New Roman"/>
              </a:rPr>
              <a:t> </a:t>
            </a:r>
            <a:r>
              <a:rPr sz="706" b="0" spc="-9" dirty="0">
                <a:solidFill>
                  <a:srgbClr val="231F20"/>
                </a:solidFill>
                <a:latin typeface="Times New Roman"/>
                <a:cs typeface="Times New Roman"/>
              </a:rPr>
              <a:t>t</a:t>
            </a:r>
            <a:r>
              <a:rPr sz="706" b="0" dirty="0">
                <a:solidFill>
                  <a:srgbClr val="231F20"/>
                </a:solidFill>
                <a:latin typeface="Times New Roman"/>
                <a:cs typeface="Times New Roman"/>
              </a:rPr>
              <a:t>h</a:t>
            </a:r>
            <a:r>
              <a:rPr sz="706" b="0" spc="-4" dirty="0">
                <a:solidFill>
                  <a:srgbClr val="231F20"/>
                </a:solidFill>
                <a:latin typeface="Times New Roman"/>
                <a:cs typeface="Times New Roman"/>
              </a:rPr>
              <a:t>e </a:t>
            </a:r>
            <a:r>
              <a:rPr sz="706" b="0" spc="-13" dirty="0">
                <a:solidFill>
                  <a:srgbClr val="231F20"/>
                </a:solidFill>
                <a:latin typeface="Times New Roman"/>
                <a:cs typeface="Times New Roman"/>
              </a:rPr>
              <a:t>B</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p</a:t>
            </a:r>
            <a:r>
              <a:rPr sz="706" b="0" spc="-9" dirty="0">
                <a:solidFill>
                  <a:srgbClr val="231F20"/>
                </a:solidFill>
                <a:latin typeface="Times New Roman"/>
                <a:cs typeface="Times New Roman"/>
              </a:rPr>
              <a:t>t</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st</a:t>
            </a:r>
            <a:endParaRPr sz="706" b="0">
              <a:solidFill>
                <a:prstClr val="black"/>
              </a:solidFill>
              <a:latin typeface="Times New Roman"/>
              <a:cs typeface="Times New Roman"/>
            </a:endParaRPr>
          </a:p>
          <a:p>
            <a:pPr marL="211242" marR="4483" indent="87411" algn="l" fontAlgn="auto">
              <a:lnSpc>
                <a:spcPts val="803"/>
              </a:lnSpc>
              <a:spcBef>
                <a:spcPts val="34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 </a:t>
            </a:r>
            <a:r>
              <a:rPr sz="706" b="0" spc="-13" dirty="0">
                <a:solidFill>
                  <a:srgbClr val="231F20"/>
                </a:solidFill>
                <a:latin typeface="Times New Roman"/>
                <a:cs typeface="Times New Roman"/>
              </a:rPr>
              <a:t>C</a:t>
            </a:r>
            <a:r>
              <a:rPr sz="706" b="0" spc="-18" dirty="0">
                <a:solidFill>
                  <a:srgbClr val="231F20"/>
                </a:solidFill>
                <a:latin typeface="Times New Roman"/>
                <a:cs typeface="Times New Roman"/>
              </a:rPr>
              <a:t>h</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r</a:t>
            </a:r>
            <a:r>
              <a:rPr sz="706" b="0" spc="-9" dirty="0">
                <a:solidFill>
                  <a:srgbClr val="231F20"/>
                </a:solidFill>
                <a:latin typeface="Times New Roman"/>
                <a:cs typeface="Times New Roman"/>
              </a:rPr>
              <a:t>l</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36" name="object 36"/>
          <p:cNvSpPr txBox="1"/>
          <p:nvPr/>
        </p:nvSpPr>
        <p:spPr>
          <a:xfrm>
            <a:off x="4781452" y="4056590"/>
            <a:ext cx="435909" cy="108619"/>
          </a:xfrm>
          <a:prstGeom prst="rect">
            <a:avLst/>
          </a:prstGeom>
        </p:spPr>
        <p:txBody>
          <a:bodyPr vert="horz" wrap="square" lIns="0" tIns="0" rIns="0" bIns="0" rtlCol="0">
            <a:spAutoFit/>
          </a:bodyPr>
          <a:lstStyle/>
          <a:p>
            <a:pPr marL="11206" algn="l" fontAlgn="auto">
              <a:spcBef>
                <a:spcPts val="0"/>
              </a:spcBef>
              <a:spcAft>
                <a:spcPts val="0"/>
              </a:spcAft>
            </a:pPr>
            <a:r>
              <a:rPr sz="706" b="0" spc="-75" dirty="0">
                <a:solidFill>
                  <a:srgbClr val="231F20"/>
                </a:solidFill>
                <a:latin typeface="Times New Roman"/>
                <a:cs typeface="Times New Roman"/>
              </a:rPr>
              <a:t>T</a:t>
            </a:r>
            <a:r>
              <a:rPr sz="706" b="0" dirty="0">
                <a:solidFill>
                  <a:srgbClr val="231F20"/>
                </a:solidFill>
                <a:latin typeface="Times New Roman"/>
                <a:cs typeface="Times New Roman"/>
              </a:rPr>
              <a:t>ang</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p</a:t>
            </a:r>
            <a:r>
              <a:rPr sz="706" b="0" dirty="0">
                <a:solidFill>
                  <a:srgbClr val="231F20"/>
                </a:solidFill>
                <a:latin typeface="Times New Roman"/>
                <a:cs typeface="Times New Roman"/>
              </a:rPr>
              <a:t>ah</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37" name="object 37"/>
          <p:cNvSpPr txBox="1"/>
          <p:nvPr/>
        </p:nvSpPr>
        <p:spPr>
          <a:xfrm>
            <a:off x="864202" y="1044297"/>
            <a:ext cx="289112"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B</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ss</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endParaRPr sz="706" b="0">
              <a:solidFill>
                <a:prstClr val="black"/>
              </a:solidFill>
              <a:latin typeface="Times New Roman"/>
              <a:cs typeface="Times New Roman"/>
            </a:endParaRPr>
          </a:p>
        </p:txBody>
      </p:sp>
      <p:sp>
        <p:nvSpPr>
          <p:cNvPr id="38" name="object 38"/>
          <p:cNvSpPr txBox="1"/>
          <p:nvPr/>
        </p:nvSpPr>
        <p:spPr>
          <a:xfrm>
            <a:off x="1263594" y="1350901"/>
            <a:ext cx="313204" cy="108619"/>
          </a:xfrm>
          <a:prstGeom prst="rect">
            <a:avLst/>
          </a:prstGeom>
        </p:spPr>
        <p:txBody>
          <a:bodyPr vert="horz" wrap="square" lIns="0" tIns="0" rIns="0" bIns="0" rtlCol="0">
            <a:spAutoFit/>
          </a:bodyPr>
          <a:lstStyle/>
          <a:p>
            <a:pPr marL="11206" algn="l" fontAlgn="auto">
              <a:spcBef>
                <a:spcPts val="0"/>
              </a:spcBef>
              <a:spcAft>
                <a:spcPts val="0"/>
              </a:spcAft>
            </a:pPr>
            <a:r>
              <a:rPr sz="706" b="0" spc="-79" dirty="0">
                <a:solidFill>
                  <a:srgbClr val="231F20"/>
                </a:solidFill>
                <a:latin typeface="Times New Roman"/>
                <a:cs typeface="Times New Roman"/>
              </a:rPr>
              <a:t>W</a:t>
            </a:r>
            <a:r>
              <a:rPr sz="706" b="0" dirty="0">
                <a:solidFill>
                  <a:srgbClr val="231F20"/>
                </a:solidFill>
                <a:latin typeface="Times New Roman"/>
                <a:cs typeface="Times New Roman"/>
              </a:rPr>
              <a:t>eb</a:t>
            </a:r>
            <a:r>
              <a:rPr sz="706" b="0" spc="-4"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endParaRPr sz="706" b="0">
              <a:solidFill>
                <a:prstClr val="black"/>
              </a:solidFill>
              <a:latin typeface="Times New Roman"/>
              <a:cs typeface="Times New Roman"/>
            </a:endParaRPr>
          </a:p>
        </p:txBody>
      </p:sp>
      <p:sp>
        <p:nvSpPr>
          <p:cNvPr id="39" name="object 39"/>
          <p:cNvSpPr txBox="1"/>
          <p:nvPr/>
        </p:nvSpPr>
        <p:spPr>
          <a:xfrm>
            <a:off x="1392686" y="3376134"/>
            <a:ext cx="279587" cy="108619"/>
          </a:xfrm>
          <a:prstGeom prst="rect">
            <a:avLst/>
          </a:prstGeom>
        </p:spPr>
        <p:txBody>
          <a:bodyPr vert="horz" wrap="square" lIns="0" tIns="0" rIns="0" bIns="0" rtlCol="0">
            <a:spAutoFit/>
          </a:bodyPr>
          <a:lstStyle/>
          <a:p>
            <a:pPr marL="11206" algn="l" fontAlgn="auto">
              <a:spcBef>
                <a:spcPts val="0"/>
              </a:spcBef>
              <a:spcAft>
                <a:spcPts val="0"/>
              </a:spcAft>
            </a:pPr>
            <a:r>
              <a:rPr sz="706" b="0" spc="-93" dirty="0">
                <a:solidFill>
                  <a:srgbClr val="231F20"/>
                </a:solidFill>
                <a:latin typeface="Times New Roman"/>
                <a:cs typeface="Times New Roman"/>
              </a:rPr>
              <a:t>V</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r>
              <a:rPr sz="706" b="0" spc="-18" dirty="0">
                <a:solidFill>
                  <a:srgbClr val="231F20"/>
                </a:solidFill>
                <a:latin typeface="Times New Roman"/>
                <a:cs typeface="Times New Roman"/>
              </a:rPr>
              <a:t>n</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40" name="object 40"/>
          <p:cNvSpPr txBox="1"/>
          <p:nvPr/>
        </p:nvSpPr>
        <p:spPr>
          <a:xfrm>
            <a:off x="1367135" y="5124345"/>
            <a:ext cx="349624"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me</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41" name="object 41"/>
          <p:cNvSpPr txBox="1"/>
          <p:nvPr/>
        </p:nvSpPr>
        <p:spPr>
          <a:xfrm>
            <a:off x="2286939" y="3887157"/>
            <a:ext cx="421341"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E</a:t>
            </a:r>
            <a:r>
              <a:rPr sz="706" b="0" spc="-18" dirty="0">
                <a:solidFill>
                  <a:srgbClr val="231F20"/>
                </a:solidFill>
                <a:latin typeface="Times New Roman"/>
                <a:cs typeface="Times New Roman"/>
              </a:rPr>
              <a:t>v</a:t>
            </a:r>
            <a:r>
              <a:rPr sz="706" b="0" dirty="0">
                <a:solidFill>
                  <a:srgbClr val="231F20"/>
                </a:solidFill>
                <a:latin typeface="Times New Roman"/>
                <a:cs typeface="Times New Roman"/>
              </a:rPr>
              <a:t>an</a:t>
            </a:r>
            <a:r>
              <a:rPr sz="706" b="0" spc="-18" dirty="0">
                <a:solidFill>
                  <a:srgbClr val="231F20"/>
                </a:solidFill>
                <a:latin typeface="Times New Roman"/>
                <a:cs typeface="Times New Roman"/>
              </a:rPr>
              <a:t>g</a:t>
            </a:r>
            <a:r>
              <a:rPr sz="706" b="0" dirty="0">
                <a:solidFill>
                  <a:srgbClr val="231F20"/>
                </a:solidFill>
                <a:latin typeface="Times New Roman"/>
                <a:cs typeface="Times New Roman"/>
              </a:rPr>
              <a:t>e</a:t>
            </a:r>
            <a:r>
              <a:rPr sz="706" b="0" spc="-9" dirty="0">
                <a:solidFill>
                  <a:srgbClr val="231F20"/>
                </a:solidFill>
                <a:latin typeface="Times New Roman"/>
                <a:cs typeface="Times New Roman"/>
              </a:rPr>
              <a:t>l</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ne</a:t>
            </a:r>
            <a:endParaRPr sz="706" b="0">
              <a:solidFill>
                <a:prstClr val="black"/>
              </a:solidFill>
              <a:latin typeface="Times New Roman"/>
              <a:cs typeface="Times New Roman"/>
            </a:endParaRPr>
          </a:p>
        </p:txBody>
      </p:sp>
      <p:sp>
        <p:nvSpPr>
          <p:cNvPr id="42" name="object 42"/>
          <p:cNvSpPr txBox="1"/>
          <p:nvPr/>
        </p:nvSpPr>
        <p:spPr>
          <a:xfrm>
            <a:off x="3751371" y="4650984"/>
            <a:ext cx="322729" cy="108619"/>
          </a:xfrm>
          <a:prstGeom prst="rect">
            <a:avLst/>
          </a:prstGeom>
        </p:spPr>
        <p:txBody>
          <a:bodyPr vert="horz" wrap="square" lIns="0" tIns="0" rIns="0" bIns="0" rtlCol="0">
            <a:spAutoFit/>
          </a:bodyPr>
          <a:lstStyle/>
          <a:p>
            <a:pPr marL="11206" algn="l" fontAlgn="auto">
              <a:spcBef>
                <a:spcPts val="0"/>
              </a:spcBef>
              <a:spcAft>
                <a:spcPts val="0"/>
              </a:spcAft>
            </a:pPr>
            <a:r>
              <a:rPr sz="706" b="0" spc="-4" dirty="0">
                <a:solidFill>
                  <a:srgbClr val="231F20"/>
                </a:solidFill>
                <a:latin typeface="Times New Roman"/>
                <a:cs typeface="Times New Roman"/>
              </a:rPr>
              <a:t>I</a:t>
            </a:r>
            <a:r>
              <a:rPr sz="706" b="0" spc="-18" dirty="0">
                <a:solidFill>
                  <a:srgbClr val="231F20"/>
                </a:solidFill>
                <a:latin typeface="Times New Roman"/>
                <a:cs typeface="Times New Roman"/>
              </a:rPr>
              <a:t>b</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v</a:t>
            </a:r>
            <a:r>
              <a:rPr sz="706" b="0" spc="-9" dirty="0">
                <a:solidFill>
                  <a:srgbClr val="231F20"/>
                </a:solidFill>
                <a:latin typeface="Times New Roman"/>
                <a:cs typeface="Times New Roman"/>
              </a:rPr>
              <a:t>ille</a:t>
            </a:r>
            <a:endParaRPr sz="706" b="0">
              <a:solidFill>
                <a:prstClr val="black"/>
              </a:solidFill>
              <a:latin typeface="Times New Roman"/>
              <a:cs typeface="Times New Roman"/>
            </a:endParaRPr>
          </a:p>
        </p:txBody>
      </p:sp>
      <p:sp>
        <p:nvSpPr>
          <p:cNvPr id="43" name="object 43"/>
          <p:cNvSpPr txBox="1"/>
          <p:nvPr/>
        </p:nvSpPr>
        <p:spPr>
          <a:xfrm>
            <a:off x="4211273" y="4680567"/>
            <a:ext cx="392765" cy="390748"/>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A</a:t>
            </a:r>
            <a:r>
              <a:rPr sz="706" b="0" spc="-26" dirty="0">
                <a:solidFill>
                  <a:srgbClr val="231F20"/>
                </a:solidFill>
                <a:latin typeface="Times New Roman"/>
                <a:cs typeface="Times New Roman"/>
              </a:rPr>
              <a:t>s</a:t>
            </a:r>
            <a:r>
              <a:rPr sz="706" b="0" dirty="0">
                <a:solidFill>
                  <a:srgbClr val="231F20"/>
                </a:solidFill>
                <a:latin typeface="Times New Roman"/>
                <a:cs typeface="Times New Roman"/>
              </a:rPr>
              <a:t>cen</a:t>
            </a:r>
            <a:r>
              <a:rPr sz="706" b="0" spc="-4" dirty="0">
                <a:solidFill>
                  <a:srgbClr val="231F20"/>
                </a:solidFill>
                <a:latin typeface="Times New Roman"/>
                <a:cs typeface="Times New Roman"/>
              </a:rPr>
              <a:t>s</a:t>
            </a:r>
            <a:r>
              <a:rPr sz="706" b="0" spc="-9" dirty="0">
                <a:solidFill>
                  <a:srgbClr val="231F20"/>
                </a:solidFill>
                <a:latin typeface="Times New Roman"/>
                <a:cs typeface="Times New Roman"/>
              </a:rPr>
              <a:t>i</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a:p>
            <a:pPr marL="157451" marR="10086" indent="60515" algn="l" fontAlgn="auto">
              <a:lnSpc>
                <a:spcPts val="803"/>
              </a:lnSpc>
              <a:spcBef>
                <a:spcPts val="569"/>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 </a:t>
            </a:r>
            <a:r>
              <a:rPr sz="706" b="0" spc="-26" dirty="0">
                <a:solidFill>
                  <a:srgbClr val="231F20"/>
                </a:solidFill>
                <a:latin typeface="Times New Roman"/>
                <a:cs typeface="Times New Roman"/>
              </a:rPr>
              <a:t>J</a:t>
            </a:r>
            <a:r>
              <a:rPr sz="706" b="0" dirty="0">
                <a:solidFill>
                  <a:srgbClr val="231F20"/>
                </a:solidFill>
                <a:latin typeface="Times New Roman"/>
                <a:cs typeface="Times New Roman"/>
              </a:rPr>
              <a:t>ame</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44" name="object 44"/>
          <p:cNvSpPr txBox="1"/>
          <p:nvPr/>
        </p:nvSpPr>
        <p:spPr>
          <a:xfrm>
            <a:off x="2426800" y="5194280"/>
            <a:ext cx="379319" cy="108619"/>
          </a:xfrm>
          <a:prstGeom prst="rect">
            <a:avLst/>
          </a:prstGeom>
        </p:spPr>
        <p:txBody>
          <a:bodyPr vert="horz" wrap="square" lIns="0" tIns="0" rIns="0" bIns="0" rtlCol="0">
            <a:spAutoFit/>
          </a:bodyPr>
          <a:lstStyle/>
          <a:p>
            <a:pPr marL="11206" algn="l" fontAlgn="auto">
              <a:spcBef>
                <a:spcPts val="0"/>
              </a:spcBef>
              <a:spcAft>
                <a:spcPts val="0"/>
              </a:spcAft>
            </a:pPr>
            <a:r>
              <a:rPr sz="706" b="0" spc="-93" dirty="0">
                <a:solidFill>
                  <a:srgbClr val="231F20"/>
                </a:solidFill>
                <a:latin typeface="Times New Roman"/>
                <a:cs typeface="Times New Roman"/>
              </a:rPr>
              <a:t>V</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rm</a:t>
            </a:r>
            <a:r>
              <a:rPr sz="706" b="0" spc="-9" dirty="0">
                <a:solidFill>
                  <a:srgbClr val="231F20"/>
                </a:solidFill>
                <a:latin typeface="Times New Roman"/>
                <a:cs typeface="Times New Roman"/>
              </a:rPr>
              <a:t>ili</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45" name="object 45"/>
          <p:cNvSpPr txBox="1"/>
          <p:nvPr/>
        </p:nvSpPr>
        <p:spPr>
          <a:xfrm>
            <a:off x="3135473" y="1412770"/>
            <a:ext cx="344021"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Ri</a:t>
            </a:r>
            <a:r>
              <a:rPr sz="706" b="0" dirty="0">
                <a:solidFill>
                  <a:srgbClr val="231F20"/>
                </a:solidFill>
                <a:latin typeface="Times New Roman"/>
                <a:cs typeface="Times New Roman"/>
              </a:rPr>
              <a:t>c</a:t>
            </a:r>
            <a:r>
              <a:rPr sz="706" b="0" spc="-18" dirty="0">
                <a:solidFill>
                  <a:srgbClr val="231F20"/>
                </a:solidFill>
                <a:latin typeface="Times New Roman"/>
                <a:cs typeface="Times New Roman"/>
              </a:rPr>
              <a:t>h</a:t>
            </a:r>
            <a:r>
              <a:rPr sz="706" b="0" spc="9" dirty="0">
                <a:solidFill>
                  <a:srgbClr val="231F20"/>
                </a:solidFill>
                <a:latin typeface="Times New Roman"/>
                <a:cs typeface="Times New Roman"/>
              </a:rPr>
              <a:t>l</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n</a:t>
            </a:r>
            <a:r>
              <a:rPr sz="706" b="0" spc="-4" dirty="0">
                <a:solidFill>
                  <a:srgbClr val="231F20"/>
                </a:solidFill>
                <a:latin typeface="Times New Roman"/>
                <a:cs typeface="Times New Roman"/>
              </a:rPr>
              <a:t>d</a:t>
            </a:r>
            <a:endParaRPr sz="706" b="0">
              <a:solidFill>
                <a:prstClr val="black"/>
              </a:solidFill>
              <a:latin typeface="Times New Roman"/>
              <a:cs typeface="Times New Roman"/>
            </a:endParaRPr>
          </a:p>
        </p:txBody>
      </p:sp>
      <p:sp>
        <p:nvSpPr>
          <p:cNvPr id="46" name="object 46"/>
          <p:cNvSpPr txBox="1"/>
          <p:nvPr/>
        </p:nvSpPr>
        <p:spPr>
          <a:xfrm>
            <a:off x="580459" y="1299803"/>
            <a:ext cx="256615"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C</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ddo</a:t>
            </a:r>
            <a:endParaRPr sz="706" b="0">
              <a:solidFill>
                <a:prstClr val="black"/>
              </a:solidFill>
              <a:latin typeface="Times New Roman"/>
              <a:cs typeface="Times New Roman"/>
            </a:endParaRPr>
          </a:p>
        </p:txBody>
      </p:sp>
      <p:sp>
        <p:nvSpPr>
          <p:cNvPr id="47" name="object 47"/>
          <p:cNvSpPr txBox="1"/>
          <p:nvPr/>
        </p:nvSpPr>
        <p:spPr>
          <a:xfrm>
            <a:off x="2377047" y="4546097"/>
            <a:ext cx="274544"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A</a:t>
            </a:r>
            <a:r>
              <a:rPr sz="706" b="0" spc="-22" dirty="0">
                <a:solidFill>
                  <a:srgbClr val="231F20"/>
                </a:solidFill>
                <a:latin typeface="Times New Roman"/>
                <a:cs typeface="Times New Roman"/>
              </a:rPr>
              <a:t>c</a:t>
            </a:r>
            <a:r>
              <a:rPr sz="706" b="0" dirty="0">
                <a:solidFill>
                  <a:srgbClr val="231F20"/>
                </a:solidFill>
                <a:latin typeface="Times New Roman"/>
                <a:cs typeface="Times New Roman"/>
              </a:rPr>
              <a:t>ad</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48" name="object 48"/>
          <p:cNvSpPr txBox="1"/>
          <p:nvPr/>
        </p:nvSpPr>
        <p:spPr>
          <a:xfrm>
            <a:off x="2641954" y="2574654"/>
            <a:ext cx="317687"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a</a:t>
            </a:r>
            <a:r>
              <a:rPr sz="706" b="0" dirty="0">
                <a:solidFill>
                  <a:srgbClr val="231F20"/>
                </a:solidFill>
                <a:latin typeface="Times New Roman"/>
                <a:cs typeface="Times New Roman"/>
              </a:rPr>
              <a:t> </a:t>
            </a:r>
            <a:r>
              <a:rPr sz="706" b="0" spc="-13" dirty="0">
                <a:solidFill>
                  <a:srgbClr val="231F20"/>
                </a:solidFill>
                <a:latin typeface="Times New Roman"/>
                <a:cs typeface="Times New Roman"/>
              </a:rPr>
              <a:t>S</a:t>
            </a:r>
            <a:r>
              <a:rPr sz="706" b="0" dirty="0">
                <a:solidFill>
                  <a:srgbClr val="231F20"/>
                </a:solidFill>
                <a:latin typeface="Times New Roman"/>
                <a:cs typeface="Times New Roman"/>
              </a:rPr>
              <a:t>a</a:t>
            </a:r>
            <a:r>
              <a:rPr sz="706" b="0" spc="-9" dirty="0">
                <a:solidFill>
                  <a:srgbClr val="231F20"/>
                </a:solidFill>
                <a:latin typeface="Times New Roman"/>
                <a:cs typeface="Times New Roman"/>
              </a:rPr>
              <a:t>l</a:t>
            </a:r>
            <a:r>
              <a:rPr sz="706" b="0" spc="9" dirty="0">
                <a:solidFill>
                  <a:srgbClr val="231F20"/>
                </a:solidFill>
                <a:latin typeface="Times New Roman"/>
                <a:cs typeface="Times New Roman"/>
              </a:rPr>
              <a:t>l</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49" name="object 49"/>
          <p:cNvSpPr txBox="1"/>
          <p:nvPr/>
        </p:nvSpPr>
        <p:spPr>
          <a:xfrm>
            <a:off x="2801984" y="4118457"/>
            <a:ext cx="397809"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t>
            </a:r>
            <a:r>
              <a:rPr sz="706" b="0" spc="9" dirty="0">
                <a:solidFill>
                  <a:srgbClr val="231F20"/>
                </a:solidFill>
                <a:latin typeface="Times New Roman"/>
                <a:cs typeface="Times New Roman"/>
              </a:rPr>
              <a:t> </a:t>
            </a:r>
            <a:r>
              <a:rPr sz="706" b="0" spc="-9" dirty="0">
                <a:solidFill>
                  <a:srgbClr val="231F20"/>
                </a:solidFill>
                <a:latin typeface="Times New Roman"/>
                <a:cs typeface="Times New Roman"/>
              </a:rPr>
              <a:t>L</a:t>
            </a:r>
            <a:r>
              <a:rPr sz="706" b="0" dirty="0">
                <a:solidFill>
                  <a:srgbClr val="231F20"/>
                </a:solidFill>
                <a:latin typeface="Times New Roman"/>
                <a:cs typeface="Times New Roman"/>
              </a:rPr>
              <a:t>an</a:t>
            </a:r>
            <a:r>
              <a:rPr sz="706" b="0" spc="-18" dirty="0">
                <a:solidFill>
                  <a:srgbClr val="231F20"/>
                </a:solidFill>
                <a:latin typeface="Times New Roman"/>
                <a:cs typeface="Times New Roman"/>
              </a:rPr>
              <a:t>d</a:t>
            </a:r>
            <a:r>
              <a:rPr sz="706" b="0" spc="-4" dirty="0">
                <a:solidFill>
                  <a:srgbClr val="231F20"/>
                </a:solidFill>
                <a:latin typeface="Times New Roman"/>
                <a:cs typeface="Times New Roman"/>
              </a:rPr>
              <a:t>ry</a:t>
            </a:r>
            <a:endParaRPr sz="706" b="0">
              <a:solidFill>
                <a:prstClr val="black"/>
              </a:solidFill>
              <a:latin typeface="Times New Roman"/>
              <a:cs typeface="Times New Roman"/>
            </a:endParaRPr>
          </a:p>
        </p:txBody>
      </p:sp>
      <p:sp>
        <p:nvSpPr>
          <p:cNvPr id="50" name="object 50"/>
          <p:cNvSpPr txBox="1"/>
          <p:nvPr/>
        </p:nvSpPr>
        <p:spPr>
          <a:xfrm>
            <a:off x="3408462" y="3973218"/>
            <a:ext cx="293594" cy="205184"/>
          </a:xfrm>
          <a:prstGeom prst="rect">
            <a:avLst/>
          </a:prstGeom>
        </p:spPr>
        <p:txBody>
          <a:bodyPr vert="horz" wrap="square" lIns="0" tIns="0" rIns="0" bIns="0" rtlCol="0">
            <a:spAutoFit/>
          </a:bodyPr>
          <a:lstStyle/>
          <a:p>
            <a:pPr marL="11206" marR="4483" indent="21292" algn="l" fontAlgn="auto">
              <a:lnSpc>
                <a:spcPts val="803"/>
              </a:lnSpc>
              <a:spcBef>
                <a:spcPts val="0"/>
              </a:spcBef>
              <a:spcAft>
                <a:spcPts val="0"/>
              </a:spcAft>
            </a:pPr>
            <a:r>
              <a:rPr sz="706" b="0" spc="-13" dirty="0">
                <a:solidFill>
                  <a:srgbClr val="231F20"/>
                </a:solidFill>
                <a:latin typeface="Times New Roman"/>
                <a:cs typeface="Times New Roman"/>
              </a:rPr>
              <a:t>P</a:t>
            </a:r>
            <a:r>
              <a:rPr sz="706" b="0" dirty="0">
                <a:solidFill>
                  <a:srgbClr val="231F20"/>
                </a:solidFill>
                <a:latin typeface="Times New Roman"/>
                <a:cs typeface="Times New Roman"/>
              </a:rPr>
              <a:t>o</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n</a:t>
            </a:r>
            <a:r>
              <a:rPr sz="706" b="0" spc="-9" dirty="0">
                <a:solidFill>
                  <a:srgbClr val="231F20"/>
                </a:solidFill>
                <a:latin typeface="Times New Roman"/>
                <a:cs typeface="Times New Roman"/>
              </a:rPr>
              <a:t>te </a:t>
            </a:r>
            <a:r>
              <a:rPr sz="706" b="0" spc="-13" dirty="0">
                <a:solidFill>
                  <a:srgbClr val="231F20"/>
                </a:solidFill>
                <a:latin typeface="Times New Roman"/>
                <a:cs typeface="Times New Roman"/>
              </a:rPr>
              <a:t>C</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up</a:t>
            </a:r>
            <a:r>
              <a:rPr sz="706" b="0" spc="-22" dirty="0">
                <a:solidFill>
                  <a:srgbClr val="231F20"/>
                </a:solidFill>
                <a:latin typeface="Times New Roman"/>
                <a:cs typeface="Times New Roman"/>
              </a:rPr>
              <a:t>e</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51" name="object 51"/>
          <p:cNvSpPr txBox="1"/>
          <p:nvPr/>
        </p:nvSpPr>
        <p:spPr>
          <a:xfrm>
            <a:off x="3573870" y="5390607"/>
            <a:ext cx="333375"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spc="-4" dirty="0">
                <a:solidFill>
                  <a:srgbClr val="231F20"/>
                </a:solidFill>
                <a:latin typeface="Times New Roman"/>
                <a:cs typeface="Times New Roman"/>
              </a:rPr>
              <a:t>.</a:t>
            </a:r>
            <a:r>
              <a:rPr sz="706" b="0" spc="9" dirty="0">
                <a:solidFill>
                  <a:srgbClr val="231F20"/>
                </a:solidFill>
                <a:latin typeface="Times New Roman"/>
                <a:cs typeface="Times New Roman"/>
              </a:rPr>
              <a:t> </a:t>
            </a:r>
            <a:r>
              <a:rPr sz="706" b="0" spc="-18" dirty="0">
                <a:solidFill>
                  <a:srgbClr val="231F20"/>
                </a:solidFill>
                <a:latin typeface="Times New Roman"/>
                <a:cs typeface="Times New Roman"/>
              </a:rPr>
              <a:t>M</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ry</a:t>
            </a:r>
            <a:endParaRPr sz="706" b="0">
              <a:solidFill>
                <a:prstClr val="black"/>
              </a:solidFill>
              <a:latin typeface="Times New Roman"/>
              <a:cs typeface="Times New Roman"/>
            </a:endParaRPr>
          </a:p>
        </p:txBody>
      </p:sp>
      <p:sp>
        <p:nvSpPr>
          <p:cNvPr id="52" name="object 52"/>
          <p:cNvSpPr txBox="1"/>
          <p:nvPr/>
        </p:nvSpPr>
        <p:spPr>
          <a:xfrm>
            <a:off x="3923494" y="5124345"/>
            <a:ext cx="454398"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A</a:t>
            </a:r>
            <a:r>
              <a:rPr sz="706" b="0" spc="-26" dirty="0">
                <a:solidFill>
                  <a:srgbClr val="231F20"/>
                </a:solidFill>
                <a:latin typeface="Times New Roman"/>
                <a:cs typeface="Times New Roman"/>
              </a:rPr>
              <a:t>s</a:t>
            </a:r>
            <a:r>
              <a:rPr sz="706" b="0" spc="-4" dirty="0">
                <a:solidFill>
                  <a:srgbClr val="231F20"/>
                </a:solidFill>
                <a:latin typeface="Times New Roman"/>
                <a:cs typeface="Times New Roman"/>
              </a:rPr>
              <a:t>s</a:t>
            </a:r>
            <a:r>
              <a:rPr sz="706" b="0" dirty="0">
                <a:solidFill>
                  <a:srgbClr val="231F20"/>
                </a:solidFill>
                <a:latin typeface="Times New Roman"/>
                <a:cs typeface="Times New Roman"/>
              </a:rPr>
              <a:t>u</a:t>
            </a:r>
            <a:r>
              <a:rPr sz="706" b="0" spc="-4" dirty="0">
                <a:solidFill>
                  <a:srgbClr val="231F20"/>
                </a:solidFill>
                <a:latin typeface="Times New Roman"/>
                <a:cs typeface="Times New Roman"/>
              </a:rPr>
              <a:t>m</a:t>
            </a:r>
            <a:r>
              <a:rPr sz="706" b="0" dirty="0">
                <a:solidFill>
                  <a:srgbClr val="231F20"/>
                </a:solidFill>
                <a:latin typeface="Times New Roman"/>
                <a:cs typeface="Times New Roman"/>
              </a:rPr>
              <a:t>p</a:t>
            </a:r>
            <a:r>
              <a:rPr sz="706" b="0" spc="-9" dirty="0">
                <a:solidFill>
                  <a:srgbClr val="231F20"/>
                </a:solidFill>
                <a:latin typeface="Times New Roman"/>
                <a:cs typeface="Times New Roman"/>
              </a:rPr>
              <a:t>ti</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53" name="object 53"/>
          <p:cNvSpPr txBox="1"/>
          <p:nvPr/>
        </p:nvSpPr>
        <p:spPr>
          <a:xfrm>
            <a:off x="3903324" y="4035074"/>
            <a:ext cx="411256" cy="205184"/>
          </a:xfrm>
          <a:prstGeom prst="rect">
            <a:avLst/>
          </a:prstGeom>
        </p:spPr>
        <p:txBody>
          <a:bodyPr vert="horz" wrap="square" lIns="0" tIns="0" rIns="0" bIns="0" rtlCol="0">
            <a:spAutoFit/>
          </a:bodyPr>
          <a:lstStyle/>
          <a:p>
            <a:pPr marL="90212" marR="4483" indent="-79566" algn="l" fontAlgn="auto">
              <a:lnSpc>
                <a:spcPts val="803"/>
              </a:lnSpc>
              <a:spcBef>
                <a:spcPts val="0"/>
              </a:spcBef>
              <a:spcAft>
                <a:spcPts val="0"/>
              </a:spcAft>
            </a:pPr>
            <a:r>
              <a:rPr sz="706" b="0" spc="-9" dirty="0">
                <a:solidFill>
                  <a:srgbClr val="231F20"/>
                </a:solidFill>
                <a:latin typeface="Times New Roman"/>
                <a:cs typeface="Times New Roman"/>
              </a:rPr>
              <a:t>E</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st</a:t>
            </a:r>
            <a:r>
              <a:rPr sz="706" b="0" spc="-13" dirty="0">
                <a:solidFill>
                  <a:srgbClr val="231F20"/>
                </a:solidFill>
                <a:latin typeface="Times New Roman"/>
                <a:cs typeface="Times New Roman"/>
              </a:rPr>
              <a:t> B</a:t>
            </a:r>
            <a:r>
              <a:rPr sz="706" b="0" dirty="0">
                <a:solidFill>
                  <a:srgbClr val="231F20"/>
                </a:solidFill>
                <a:latin typeface="Times New Roman"/>
                <a:cs typeface="Times New Roman"/>
              </a:rPr>
              <a:t>a</a:t>
            </a:r>
            <a:r>
              <a:rPr sz="706" b="0" spc="-9" dirty="0">
                <a:solidFill>
                  <a:srgbClr val="231F20"/>
                </a:solidFill>
                <a:latin typeface="Times New Roman"/>
                <a:cs typeface="Times New Roman"/>
              </a:rPr>
              <a:t>t</a:t>
            </a:r>
            <a:r>
              <a:rPr sz="706" b="0" dirty="0">
                <a:solidFill>
                  <a:srgbClr val="231F20"/>
                </a:solidFill>
                <a:latin typeface="Times New Roman"/>
                <a:cs typeface="Times New Roman"/>
              </a:rPr>
              <a:t>o</a:t>
            </a:r>
            <a:r>
              <a:rPr sz="706" b="0" spc="-4" dirty="0">
                <a:solidFill>
                  <a:srgbClr val="231F20"/>
                </a:solidFill>
                <a:latin typeface="Times New Roman"/>
                <a:cs typeface="Times New Roman"/>
              </a:rPr>
              <a:t>n </a:t>
            </a:r>
            <a:r>
              <a:rPr sz="706" b="0" spc="-13" dirty="0">
                <a:solidFill>
                  <a:srgbClr val="231F20"/>
                </a:solidFill>
                <a:latin typeface="Times New Roman"/>
                <a:cs typeface="Times New Roman"/>
              </a:rPr>
              <a:t>R</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uge</a:t>
            </a:r>
            <a:endParaRPr sz="706" b="0">
              <a:solidFill>
                <a:prstClr val="black"/>
              </a:solidFill>
              <a:latin typeface="Times New Roman"/>
              <a:cs typeface="Times New Roman"/>
            </a:endParaRPr>
          </a:p>
        </p:txBody>
      </p:sp>
      <p:sp>
        <p:nvSpPr>
          <p:cNvPr id="54" name="object 54"/>
          <p:cNvSpPr txBox="1"/>
          <p:nvPr/>
        </p:nvSpPr>
        <p:spPr>
          <a:xfrm>
            <a:off x="4776073" y="5487438"/>
            <a:ext cx="387724"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L</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f</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u</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c</a:t>
            </a:r>
            <a:r>
              <a:rPr sz="706" b="0" spc="-18" dirty="0">
                <a:solidFill>
                  <a:srgbClr val="231F20"/>
                </a:solidFill>
                <a:latin typeface="Times New Roman"/>
                <a:cs typeface="Times New Roman"/>
              </a:rPr>
              <a:t>h</a:t>
            </a:r>
            <a:r>
              <a:rPr sz="706" b="0" spc="-4" dirty="0">
                <a:solidFill>
                  <a:srgbClr val="231F20"/>
                </a:solidFill>
                <a:latin typeface="Times New Roman"/>
                <a:cs typeface="Times New Roman"/>
              </a:rPr>
              <a:t>e</a:t>
            </a:r>
            <a:endParaRPr sz="706" b="0">
              <a:solidFill>
                <a:prstClr val="black"/>
              </a:solidFill>
              <a:latin typeface="Times New Roman"/>
              <a:cs typeface="Times New Roman"/>
            </a:endParaRPr>
          </a:p>
        </p:txBody>
      </p:sp>
      <p:sp>
        <p:nvSpPr>
          <p:cNvPr id="55" name="object 55"/>
          <p:cNvSpPr txBox="1"/>
          <p:nvPr/>
        </p:nvSpPr>
        <p:spPr>
          <a:xfrm>
            <a:off x="5541223" y="5371781"/>
            <a:ext cx="479612" cy="108619"/>
          </a:xfrm>
          <a:prstGeom prst="rect">
            <a:avLst/>
          </a:prstGeom>
        </p:spPr>
        <p:txBody>
          <a:bodyPr vert="horz" wrap="square" lIns="0" tIns="0" rIns="0" bIns="0" rtlCol="0">
            <a:spAutoFit/>
          </a:bodyPr>
          <a:lstStyle/>
          <a:p>
            <a:pPr marL="11206" algn="l" fontAlgn="auto">
              <a:spcBef>
                <a:spcPts val="0"/>
              </a:spcBef>
              <a:spcAft>
                <a:spcPts val="0"/>
              </a:spcAft>
            </a:pPr>
            <a:r>
              <a:rPr sz="706" b="0" spc="-18" dirty="0">
                <a:solidFill>
                  <a:srgbClr val="231F20"/>
                </a:solidFill>
                <a:latin typeface="Times New Roman"/>
                <a:cs typeface="Times New Roman"/>
              </a:rPr>
              <a:t>P</a:t>
            </a:r>
            <a:r>
              <a:rPr sz="706" b="0" spc="-9" dirty="0">
                <a:solidFill>
                  <a:srgbClr val="231F20"/>
                </a:solidFill>
                <a:latin typeface="Times New Roman"/>
                <a:cs typeface="Times New Roman"/>
              </a:rPr>
              <a:t>l</a:t>
            </a:r>
            <a:r>
              <a:rPr sz="706" b="0" dirty="0">
                <a:solidFill>
                  <a:srgbClr val="231F20"/>
                </a:solidFill>
                <a:latin typeface="Times New Roman"/>
                <a:cs typeface="Times New Roman"/>
              </a:rPr>
              <a:t>aq</a:t>
            </a:r>
            <a:r>
              <a:rPr sz="706" b="0" spc="-18" dirty="0">
                <a:solidFill>
                  <a:srgbClr val="231F20"/>
                </a:solidFill>
                <a:latin typeface="Times New Roman"/>
                <a:cs typeface="Times New Roman"/>
              </a:rPr>
              <a:t>u</a:t>
            </a:r>
            <a:r>
              <a:rPr sz="706" b="0" dirty="0">
                <a:solidFill>
                  <a:srgbClr val="231F20"/>
                </a:solidFill>
                <a:latin typeface="Times New Roman"/>
                <a:cs typeface="Times New Roman"/>
              </a:rPr>
              <a:t>em</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ne</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56" name="object 56"/>
          <p:cNvSpPr txBox="1"/>
          <p:nvPr/>
        </p:nvSpPr>
        <p:spPr>
          <a:xfrm>
            <a:off x="1883515" y="4037763"/>
            <a:ext cx="220195"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All</a:t>
            </a:r>
            <a:r>
              <a:rPr sz="706" b="0" dirty="0">
                <a:solidFill>
                  <a:srgbClr val="231F20"/>
                </a:solidFill>
                <a:latin typeface="Times New Roman"/>
                <a:cs typeface="Times New Roman"/>
              </a:rPr>
              <a:t>e</a:t>
            </a:r>
            <a:r>
              <a:rPr sz="706" b="0" spc="-4" dirty="0">
                <a:solidFill>
                  <a:srgbClr val="231F20"/>
                </a:solidFill>
                <a:latin typeface="Times New Roman"/>
                <a:cs typeface="Times New Roman"/>
              </a:rPr>
              <a:t>n</a:t>
            </a:r>
            <a:endParaRPr sz="706" b="0">
              <a:solidFill>
                <a:prstClr val="black"/>
              </a:solidFill>
              <a:latin typeface="Times New Roman"/>
              <a:cs typeface="Times New Roman"/>
            </a:endParaRPr>
          </a:p>
        </p:txBody>
      </p:sp>
      <p:sp>
        <p:nvSpPr>
          <p:cNvPr id="57" name="object 57"/>
          <p:cNvSpPr txBox="1"/>
          <p:nvPr/>
        </p:nvSpPr>
        <p:spPr>
          <a:xfrm>
            <a:off x="2192810" y="2666094"/>
            <a:ext cx="224678" cy="108619"/>
          </a:xfrm>
          <a:prstGeom prst="rect">
            <a:avLst/>
          </a:prstGeom>
        </p:spPr>
        <p:txBody>
          <a:bodyPr vert="horz" wrap="square" lIns="0" tIns="0" rIns="0" bIns="0" rtlCol="0">
            <a:spAutoFit/>
          </a:bodyPr>
          <a:lstStyle/>
          <a:p>
            <a:pPr marL="11206" algn="l" fontAlgn="auto">
              <a:spcBef>
                <a:spcPts val="0"/>
              </a:spcBef>
              <a:spcAft>
                <a:spcPts val="0"/>
              </a:spcAft>
            </a:pPr>
            <a:r>
              <a:rPr sz="706" b="0" spc="-4" dirty="0">
                <a:solidFill>
                  <a:srgbClr val="231F20"/>
                </a:solidFill>
                <a:latin typeface="Times New Roman"/>
                <a:cs typeface="Times New Roman"/>
              </a:rPr>
              <a:t>Gr</a:t>
            </a:r>
            <a:r>
              <a:rPr sz="706" b="0" spc="-22" dirty="0">
                <a:solidFill>
                  <a:srgbClr val="231F20"/>
                </a:solidFill>
                <a:latin typeface="Times New Roman"/>
                <a:cs typeface="Times New Roman"/>
              </a:rPr>
              <a:t>a</a:t>
            </a:r>
            <a:r>
              <a:rPr sz="706" b="0" dirty="0">
                <a:solidFill>
                  <a:srgbClr val="231F20"/>
                </a:solidFill>
                <a:latin typeface="Times New Roman"/>
                <a:cs typeface="Times New Roman"/>
              </a:rPr>
              <a:t>n</a:t>
            </a:r>
            <a:r>
              <a:rPr sz="706" b="0" spc="-4" dirty="0">
                <a:solidFill>
                  <a:srgbClr val="231F20"/>
                </a:solidFill>
                <a:latin typeface="Times New Roman"/>
                <a:cs typeface="Times New Roman"/>
              </a:rPr>
              <a:t>t</a:t>
            </a:r>
            <a:endParaRPr sz="706" b="0">
              <a:solidFill>
                <a:prstClr val="black"/>
              </a:solidFill>
              <a:latin typeface="Times New Roman"/>
              <a:cs typeface="Times New Roman"/>
            </a:endParaRPr>
          </a:p>
        </p:txBody>
      </p:sp>
      <p:sp>
        <p:nvSpPr>
          <p:cNvPr id="58" name="object 58"/>
          <p:cNvSpPr txBox="1"/>
          <p:nvPr/>
        </p:nvSpPr>
        <p:spPr>
          <a:xfrm>
            <a:off x="3224234" y="2690299"/>
            <a:ext cx="392765" cy="108619"/>
          </a:xfrm>
          <a:prstGeom prst="rect">
            <a:avLst/>
          </a:prstGeom>
        </p:spPr>
        <p:txBody>
          <a:bodyPr vert="horz" wrap="square" lIns="0" tIns="0" rIns="0" bIns="0" rtlCol="0">
            <a:spAutoFit/>
          </a:bodyPr>
          <a:lstStyle/>
          <a:p>
            <a:pPr marL="11206" algn="l" fontAlgn="auto">
              <a:spcBef>
                <a:spcPts val="0"/>
              </a:spcBef>
              <a:spcAft>
                <a:spcPts val="0"/>
              </a:spcAft>
            </a:pPr>
            <a:r>
              <a:rPr sz="706" b="0" spc="-13" dirty="0">
                <a:solidFill>
                  <a:srgbClr val="231F20"/>
                </a:solidFill>
                <a:latin typeface="Times New Roman"/>
                <a:cs typeface="Times New Roman"/>
              </a:rPr>
              <a:t>C</a:t>
            </a:r>
            <a:r>
              <a:rPr sz="706" b="0" spc="-18" dirty="0">
                <a:solidFill>
                  <a:srgbClr val="231F20"/>
                </a:solidFill>
                <a:latin typeface="Times New Roman"/>
                <a:cs typeface="Times New Roman"/>
              </a:rPr>
              <a:t>o</a:t>
            </a:r>
            <a:r>
              <a:rPr sz="706" b="0" dirty="0">
                <a:solidFill>
                  <a:srgbClr val="231F20"/>
                </a:solidFill>
                <a:latin typeface="Times New Roman"/>
                <a:cs typeface="Times New Roman"/>
              </a:rPr>
              <a:t>nc</a:t>
            </a:r>
            <a:r>
              <a:rPr sz="706" b="0" spc="-18" dirty="0">
                <a:solidFill>
                  <a:srgbClr val="231F20"/>
                </a:solidFill>
                <a:latin typeface="Times New Roman"/>
                <a:cs typeface="Times New Roman"/>
              </a:rPr>
              <a:t>o</a:t>
            </a:r>
            <a:r>
              <a:rPr sz="706" b="0" spc="-4" dirty="0">
                <a:solidFill>
                  <a:srgbClr val="231F20"/>
                </a:solidFill>
                <a:latin typeface="Times New Roman"/>
                <a:cs typeface="Times New Roman"/>
              </a:rPr>
              <a:t>r</a:t>
            </a:r>
            <a:r>
              <a:rPr sz="706" b="0" dirty="0">
                <a:solidFill>
                  <a:srgbClr val="231F20"/>
                </a:solidFill>
                <a:latin typeface="Times New Roman"/>
                <a:cs typeface="Times New Roman"/>
              </a:rPr>
              <a:t>d</a:t>
            </a:r>
            <a:r>
              <a:rPr sz="706" b="0" spc="-9" dirty="0">
                <a:solidFill>
                  <a:srgbClr val="231F20"/>
                </a:solidFill>
                <a:latin typeface="Times New Roman"/>
                <a:cs typeface="Times New Roman"/>
              </a:rPr>
              <a:t>i</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59" name="object 59"/>
          <p:cNvSpPr txBox="1"/>
          <p:nvPr/>
        </p:nvSpPr>
        <p:spPr>
          <a:xfrm>
            <a:off x="3697583" y="2012531"/>
            <a:ext cx="264459" cy="108619"/>
          </a:xfrm>
          <a:prstGeom prst="rect">
            <a:avLst/>
          </a:prstGeom>
        </p:spPr>
        <p:txBody>
          <a:bodyPr vert="horz" wrap="square" lIns="0" tIns="0" rIns="0" bIns="0" rtlCol="0">
            <a:spAutoFit/>
          </a:bodyPr>
          <a:lstStyle/>
          <a:p>
            <a:pPr marL="11206" algn="l" fontAlgn="auto">
              <a:spcBef>
                <a:spcPts val="0"/>
              </a:spcBef>
              <a:spcAft>
                <a:spcPts val="0"/>
              </a:spcAft>
            </a:pPr>
            <a:r>
              <a:rPr sz="706" b="0" spc="-75" dirty="0">
                <a:solidFill>
                  <a:srgbClr val="231F20"/>
                </a:solidFill>
                <a:latin typeface="Times New Roman"/>
                <a:cs typeface="Times New Roman"/>
              </a:rPr>
              <a:t>T</a:t>
            </a:r>
            <a:r>
              <a:rPr sz="706" b="0" dirty="0">
                <a:solidFill>
                  <a:srgbClr val="231F20"/>
                </a:solidFill>
                <a:latin typeface="Times New Roman"/>
                <a:cs typeface="Times New Roman"/>
              </a:rPr>
              <a:t>en</a:t>
            </a:r>
            <a:r>
              <a:rPr sz="706" b="0" spc="-4" dirty="0">
                <a:solidFill>
                  <a:srgbClr val="231F20"/>
                </a:solidFill>
                <a:latin typeface="Times New Roman"/>
                <a:cs typeface="Times New Roman"/>
              </a:rPr>
              <a:t>s</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60" name="object 60"/>
          <p:cNvSpPr txBox="1"/>
          <p:nvPr/>
        </p:nvSpPr>
        <p:spPr>
          <a:xfrm>
            <a:off x="4010909" y="3696197"/>
            <a:ext cx="350184" cy="205184"/>
          </a:xfrm>
          <a:prstGeom prst="rect">
            <a:avLst/>
          </a:prstGeom>
        </p:spPr>
        <p:txBody>
          <a:bodyPr vert="horz" wrap="square" lIns="0" tIns="0" rIns="0" bIns="0" rtlCol="0">
            <a:spAutoFit/>
          </a:bodyPr>
          <a:lstStyle/>
          <a:p>
            <a:pPr marL="11206" marR="4483" indent="85730" algn="l" fontAlgn="auto">
              <a:lnSpc>
                <a:spcPts val="803"/>
              </a:lnSpc>
              <a:spcBef>
                <a:spcPts val="0"/>
              </a:spcBef>
              <a:spcAft>
                <a:spcPts val="0"/>
              </a:spcAft>
            </a:pPr>
            <a:r>
              <a:rPr sz="706" b="0" spc="-9" dirty="0">
                <a:solidFill>
                  <a:srgbClr val="231F20"/>
                </a:solidFill>
                <a:latin typeface="Times New Roman"/>
                <a:cs typeface="Times New Roman"/>
              </a:rPr>
              <a:t>E</a:t>
            </a:r>
            <a:r>
              <a:rPr sz="706" b="0" dirty="0">
                <a:solidFill>
                  <a:srgbClr val="231F20"/>
                </a:solidFill>
                <a:latin typeface="Times New Roman"/>
                <a:cs typeface="Times New Roman"/>
              </a:rPr>
              <a:t>a</a:t>
            </a:r>
            <a:r>
              <a:rPr sz="706" b="0" spc="-4" dirty="0">
                <a:solidFill>
                  <a:srgbClr val="231F20"/>
                </a:solidFill>
                <a:latin typeface="Times New Roman"/>
                <a:cs typeface="Times New Roman"/>
              </a:rPr>
              <a:t>st </a:t>
            </a:r>
            <a:r>
              <a:rPr sz="706" b="0" spc="-13" dirty="0">
                <a:solidFill>
                  <a:srgbClr val="231F20"/>
                </a:solidFill>
                <a:latin typeface="Times New Roman"/>
                <a:cs typeface="Times New Roman"/>
              </a:rPr>
              <a:t>F</a:t>
            </a:r>
            <a:r>
              <a:rPr sz="706" b="0" dirty="0">
                <a:solidFill>
                  <a:srgbClr val="231F20"/>
                </a:solidFill>
                <a:latin typeface="Times New Roman"/>
                <a:cs typeface="Times New Roman"/>
              </a:rPr>
              <a:t>e</a:t>
            </a:r>
            <a:r>
              <a:rPr sz="706" b="0" spc="-9" dirty="0">
                <a:solidFill>
                  <a:srgbClr val="231F20"/>
                </a:solidFill>
                <a:latin typeface="Times New Roman"/>
                <a:cs typeface="Times New Roman"/>
              </a:rPr>
              <a:t>li</a:t>
            </a:r>
            <a:r>
              <a:rPr sz="706" b="0" dirty="0">
                <a:solidFill>
                  <a:srgbClr val="231F20"/>
                </a:solidFill>
                <a:latin typeface="Times New Roman"/>
                <a:cs typeface="Times New Roman"/>
              </a:rPr>
              <a:t>c</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an</a:t>
            </a:r>
            <a:r>
              <a:rPr sz="706" b="0" spc="-4" dirty="0">
                <a:solidFill>
                  <a:srgbClr val="231F20"/>
                </a:solidFill>
                <a:latin typeface="Times New Roman"/>
                <a:cs typeface="Times New Roman"/>
              </a:rPr>
              <a:t>a</a:t>
            </a:r>
            <a:endParaRPr sz="706" b="0">
              <a:solidFill>
                <a:prstClr val="black"/>
              </a:solidFill>
              <a:latin typeface="Times New Roman"/>
              <a:cs typeface="Times New Roman"/>
            </a:endParaRPr>
          </a:p>
        </p:txBody>
      </p:sp>
      <p:sp>
        <p:nvSpPr>
          <p:cNvPr id="61" name="object 61"/>
          <p:cNvSpPr txBox="1"/>
          <p:nvPr/>
        </p:nvSpPr>
        <p:spPr>
          <a:xfrm>
            <a:off x="4375339" y="4312107"/>
            <a:ext cx="410135" cy="108619"/>
          </a:xfrm>
          <a:prstGeom prst="rect">
            <a:avLst/>
          </a:prstGeom>
        </p:spPr>
        <p:txBody>
          <a:bodyPr vert="horz" wrap="square" lIns="0" tIns="0" rIns="0" bIns="0" rtlCol="0">
            <a:spAutoFit/>
          </a:bodyPr>
          <a:lstStyle/>
          <a:p>
            <a:pPr marL="11206" algn="l" fontAlgn="auto">
              <a:spcBef>
                <a:spcPts val="0"/>
              </a:spcBef>
              <a:spcAft>
                <a:spcPts val="0"/>
              </a:spcAft>
            </a:pPr>
            <a:r>
              <a:rPr sz="706" b="0" spc="-9" dirty="0">
                <a:solidFill>
                  <a:srgbClr val="231F20"/>
                </a:solidFill>
                <a:latin typeface="Times New Roman"/>
                <a:cs typeface="Times New Roman"/>
              </a:rPr>
              <a:t>Li</a:t>
            </a:r>
            <a:r>
              <a:rPr sz="706" b="0" dirty="0">
                <a:solidFill>
                  <a:srgbClr val="231F20"/>
                </a:solidFill>
                <a:latin typeface="Times New Roman"/>
                <a:cs typeface="Times New Roman"/>
              </a:rPr>
              <a:t>v</a:t>
            </a:r>
            <a:r>
              <a:rPr sz="706" b="0" spc="-9" dirty="0">
                <a:solidFill>
                  <a:srgbClr val="231F20"/>
                </a:solidFill>
                <a:latin typeface="Times New Roman"/>
                <a:cs typeface="Times New Roman"/>
              </a:rPr>
              <a:t>i</a:t>
            </a:r>
            <a:r>
              <a:rPr sz="706" b="0" dirty="0">
                <a:solidFill>
                  <a:srgbClr val="231F20"/>
                </a:solidFill>
                <a:latin typeface="Times New Roman"/>
                <a:cs typeface="Times New Roman"/>
              </a:rPr>
              <a:t>n</a:t>
            </a:r>
            <a:r>
              <a:rPr sz="706" b="0" spc="-18" dirty="0">
                <a:solidFill>
                  <a:srgbClr val="231F20"/>
                </a:solidFill>
                <a:latin typeface="Times New Roman"/>
                <a:cs typeface="Times New Roman"/>
              </a:rPr>
              <a:t>g</a:t>
            </a:r>
            <a:r>
              <a:rPr sz="706" b="0" spc="-4" dirty="0">
                <a:solidFill>
                  <a:srgbClr val="231F20"/>
                </a:solidFill>
                <a:latin typeface="Times New Roman"/>
                <a:cs typeface="Times New Roman"/>
              </a:rPr>
              <a:t>s</a:t>
            </a:r>
            <a:r>
              <a:rPr sz="706" b="0" spc="-9" dirty="0">
                <a:solidFill>
                  <a:srgbClr val="231F20"/>
                </a:solidFill>
                <a:latin typeface="Times New Roman"/>
                <a:cs typeface="Times New Roman"/>
              </a:rPr>
              <a:t>t</a:t>
            </a:r>
            <a:r>
              <a:rPr sz="706" b="0" dirty="0">
                <a:solidFill>
                  <a:srgbClr val="231F20"/>
                </a:solidFill>
                <a:latin typeface="Times New Roman"/>
                <a:cs typeface="Times New Roman"/>
              </a:rPr>
              <a:t>on</a:t>
            </a:r>
            <a:endParaRPr sz="706" b="0">
              <a:solidFill>
                <a:prstClr val="black"/>
              </a:solidFill>
              <a:latin typeface="Times New Roman"/>
              <a:cs typeface="Times New Roman"/>
            </a:endParaRPr>
          </a:p>
        </p:txBody>
      </p:sp>
      <p:sp>
        <p:nvSpPr>
          <p:cNvPr id="62" name="object 62"/>
          <p:cNvSpPr txBox="1"/>
          <p:nvPr/>
        </p:nvSpPr>
        <p:spPr>
          <a:xfrm>
            <a:off x="5494159" y="2296455"/>
            <a:ext cx="189940" cy="128946"/>
          </a:xfrm>
          <a:prstGeom prst="rect">
            <a:avLst/>
          </a:prstGeom>
        </p:spPr>
        <p:txBody>
          <a:bodyPr vert="horz" wrap="square" lIns="0" tIns="0" rIns="0" bIns="0" rtlCol="0">
            <a:spAutoFit/>
          </a:bodyPr>
          <a:lstStyle/>
          <a:p>
            <a:pPr marL="11206" algn="l" fontAlgn="auto">
              <a:spcBef>
                <a:spcPts val="0"/>
              </a:spcBef>
              <a:spcAft>
                <a:spcPts val="0"/>
              </a:spcAft>
            </a:pPr>
            <a:r>
              <a:rPr sz="838" spc="22" dirty="0">
                <a:solidFill>
                  <a:srgbClr val="535456"/>
                </a:solidFill>
                <a:latin typeface="Times New Roman"/>
                <a:cs typeface="Times New Roman"/>
              </a:rPr>
              <a:t>MS</a:t>
            </a:r>
            <a:endParaRPr sz="838" b="0">
              <a:solidFill>
                <a:prstClr val="black"/>
              </a:solidFill>
              <a:latin typeface="Times New Roman"/>
              <a:cs typeface="Times New Roman"/>
            </a:endParaRPr>
          </a:p>
        </p:txBody>
      </p:sp>
      <p:sp>
        <p:nvSpPr>
          <p:cNvPr id="63" name="object 63"/>
          <p:cNvSpPr txBox="1"/>
          <p:nvPr/>
        </p:nvSpPr>
        <p:spPr>
          <a:xfrm>
            <a:off x="689387" y="3598188"/>
            <a:ext cx="174251" cy="128946"/>
          </a:xfrm>
          <a:prstGeom prst="rect">
            <a:avLst/>
          </a:prstGeom>
        </p:spPr>
        <p:txBody>
          <a:bodyPr vert="horz" wrap="square" lIns="0" tIns="0" rIns="0" bIns="0" rtlCol="0">
            <a:spAutoFit/>
          </a:bodyPr>
          <a:lstStyle/>
          <a:p>
            <a:pPr marL="11206" algn="l" fontAlgn="auto">
              <a:spcBef>
                <a:spcPts val="0"/>
              </a:spcBef>
              <a:spcAft>
                <a:spcPts val="0"/>
              </a:spcAft>
            </a:pPr>
            <a:r>
              <a:rPr sz="838" spc="4" dirty="0">
                <a:solidFill>
                  <a:srgbClr val="535456"/>
                </a:solidFill>
                <a:latin typeface="Times New Roman"/>
                <a:cs typeface="Times New Roman"/>
              </a:rPr>
              <a:t>TX</a:t>
            </a:r>
            <a:endParaRPr sz="838" b="0">
              <a:solidFill>
                <a:prstClr val="black"/>
              </a:solidFill>
              <a:latin typeface="Times New Roman"/>
              <a:cs typeface="Times New Roman"/>
            </a:endParaRPr>
          </a:p>
        </p:txBody>
      </p:sp>
      <p:sp>
        <p:nvSpPr>
          <p:cNvPr id="64" name="object 64"/>
          <p:cNvSpPr/>
          <p:nvPr/>
        </p:nvSpPr>
        <p:spPr>
          <a:xfrm>
            <a:off x="416847" y="610531"/>
            <a:ext cx="6646209" cy="5965451"/>
          </a:xfrm>
          <a:custGeom>
            <a:avLst/>
            <a:gdLst/>
            <a:ahLst/>
            <a:cxnLst/>
            <a:rect l="l" t="t" r="r" b="b"/>
            <a:pathLst>
              <a:path w="7532370" h="6760845">
                <a:moveTo>
                  <a:pt x="0" y="6760806"/>
                </a:moveTo>
                <a:lnTo>
                  <a:pt x="0" y="0"/>
                </a:lnTo>
                <a:lnTo>
                  <a:pt x="7531823" y="0"/>
                </a:lnTo>
                <a:lnTo>
                  <a:pt x="7531823" y="6760806"/>
                </a:lnTo>
                <a:lnTo>
                  <a:pt x="0" y="6760806"/>
                </a:lnTo>
                <a:close/>
              </a:path>
            </a:pathLst>
          </a:custGeom>
          <a:ln w="12192">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65" name="object 65"/>
          <p:cNvSpPr txBox="1"/>
          <p:nvPr/>
        </p:nvSpPr>
        <p:spPr>
          <a:xfrm>
            <a:off x="405643" y="297150"/>
            <a:ext cx="5663453" cy="244362"/>
          </a:xfrm>
          <a:prstGeom prst="rect">
            <a:avLst/>
          </a:prstGeom>
        </p:spPr>
        <p:txBody>
          <a:bodyPr vert="horz" wrap="square" lIns="0" tIns="0" rIns="0" bIns="0" rtlCol="0">
            <a:spAutoFit/>
          </a:bodyPr>
          <a:lstStyle/>
          <a:p>
            <a:pPr marL="11206" algn="l" fontAlgn="auto">
              <a:spcBef>
                <a:spcPts val="0"/>
              </a:spcBef>
              <a:spcAft>
                <a:spcPts val="0"/>
              </a:spcAft>
            </a:pPr>
            <a:r>
              <a:rPr sz="1588" spc="-31" dirty="0">
                <a:solidFill>
                  <a:srgbClr val="231F20"/>
                </a:solidFill>
                <a:latin typeface="Times New Roman"/>
                <a:cs typeface="Times New Roman"/>
              </a:rPr>
              <a:t>F</a:t>
            </a:r>
            <a:r>
              <a:rPr sz="1588" dirty="0">
                <a:solidFill>
                  <a:srgbClr val="231F20"/>
                </a:solidFill>
                <a:latin typeface="Times New Roman"/>
                <a:cs typeface="Times New Roman"/>
              </a:rPr>
              <a:t>E</a:t>
            </a:r>
            <a:r>
              <a:rPr sz="1588" spc="-9" dirty="0">
                <a:solidFill>
                  <a:srgbClr val="231F20"/>
                </a:solidFill>
                <a:latin typeface="Times New Roman"/>
                <a:cs typeface="Times New Roman"/>
              </a:rPr>
              <a:t>M</a:t>
            </a:r>
            <a:r>
              <a:rPr sz="1588" spc="-18" dirty="0">
                <a:solidFill>
                  <a:srgbClr val="231F20"/>
                </a:solidFill>
                <a:latin typeface="Times New Roman"/>
                <a:cs typeface="Times New Roman"/>
              </a:rPr>
              <a:t>A</a:t>
            </a:r>
            <a:r>
              <a:rPr sz="1588" spc="-9" dirty="0">
                <a:solidFill>
                  <a:srgbClr val="231F20"/>
                </a:solidFill>
                <a:latin typeface="Times New Roman"/>
                <a:cs typeface="Times New Roman"/>
              </a:rPr>
              <a:t>-</a:t>
            </a:r>
            <a:r>
              <a:rPr sz="1588" dirty="0">
                <a:solidFill>
                  <a:srgbClr val="231F20"/>
                </a:solidFill>
                <a:latin typeface="Times New Roman"/>
                <a:cs typeface="Times New Roman"/>
              </a:rPr>
              <a:t>42</a:t>
            </a:r>
            <a:r>
              <a:rPr sz="1588" spc="-22" dirty="0">
                <a:solidFill>
                  <a:srgbClr val="231F20"/>
                </a:solidFill>
                <a:latin typeface="Times New Roman"/>
                <a:cs typeface="Times New Roman"/>
              </a:rPr>
              <a:t>7</a:t>
            </a:r>
            <a:r>
              <a:rPr sz="1588" dirty="0">
                <a:solidFill>
                  <a:srgbClr val="231F20"/>
                </a:solidFill>
                <a:latin typeface="Times New Roman"/>
                <a:cs typeface="Times New Roman"/>
              </a:rPr>
              <a:t>7</a:t>
            </a:r>
            <a:r>
              <a:rPr sz="1588" spc="-9" dirty="0">
                <a:solidFill>
                  <a:srgbClr val="231F20"/>
                </a:solidFill>
                <a:latin typeface="Times New Roman"/>
                <a:cs typeface="Times New Roman"/>
              </a:rPr>
              <a:t>-</a:t>
            </a:r>
            <a:r>
              <a:rPr sz="1588" spc="-4" dirty="0">
                <a:solidFill>
                  <a:srgbClr val="231F20"/>
                </a:solidFill>
                <a:latin typeface="Times New Roman"/>
                <a:cs typeface="Times New Roman"/>
              </a:rPr>
              <a:t>D</a:t>
            </a:r>
            <a:r>
              <a:rPr sz="1588" spc="-18" dirty="0">
                <a:solidFill>
                  <a:srgbClr val="231F20"/>
                </a:solidFill>
                <a:latin typeface="Times New Roman"/>
                <a:cs typeface="Times New Roman"/>
              </a:rPr>
              <a:t>R</a:t>
            </a:r>
            <a:r>
              <a:rPr sz="1588" spc="-4" dirty="0">
                <a:solidFill>
                  <a:srgbClr val="231F20"/>
                </a:solidFill>
                <a:latin typeface="Times New Roman"/>
                <a:cs typeface="Times New Roman"/>
              </a:rPr>
              <a:t>,</a:t>
            </a:r>
            <a:r>
              <a:rPr sz="1588" spc="13" dirty="0">
                <a:solidFill>
                  <a:srgbClr val="231F20"/>
                </a:solidFill>
                <a:latin typeface="Times New Roman"/>
                <a:cs typeface="Times New Roman"/>
              </a:rPr>
              <a:t> </a:t>
            </a:r>
            <a:r>
              <a:rPr sz="1588" spc="-18" dirty="0">
                <a:solidFill>
                  <a:srgbClr val="231F20"/>
                </a:solidFill>
                <a:latin typeface="Times New Roman"/>
                <a:cs typeface="Times New Roman"/>
              </a:rPr>
              <a:t>L</a:t>
            </a:r>
            <a:r>
              <a:rPr sz="1588" dirty="0">
                <a:solidFill>
                  <a:srgbClr val="231F20"/>
                </a:solidFill>
                <a:latin typeface="Times New Roman"/>
                <a:cs typeface="Times New Roman"/>
              </a:rPr>
              <a:t>oui</a:t>
            </a:r>
            <a:r>
              <a:rPr sz="1588" spc="-13" dirty="0">
                <a:solidFill>
                  <a:srgbClr val="231F20"/>
                </a:solidFill>
                <a:latin typeface="Times New Roman"/>
                <a:cs typeface="Times New Roman"/>
              </a:rPr>
              <a:t>s</a:t>
            </a:r>
            <a:r>
              <a:rPr sz="1588" spc="-4" dirty="0">
                <a:solidFill>
                  <a:srgbClr val="231F20"/>
                </a:solidFill>
                <a:latin typeface="Times New Roman"/>
                <a:cs typeface="Times New Roman"/>
              </a:rPr>
              <a:t>i</a:t>
            </a:r>
            <a:r>
              <a:rPr sz="1588" dirty="0">
                <a:solidFill>
                  <a:srgbClr val="231F20"/>
                </a:solidFill>
                <a:latin typeface="Times New Roman"/>
                <a:cs typeface="Times New Roman"/>
              </a:rPr>
              <a:t>an</a:t>
            </a:r>
            <a:r>
              <a:rPr sz="1588" spc="-9" dirty="0">
                <a:solidFill>
                  <a:srgbClr val="231F20"/>
                </a:solidFill>
                <a:latin typeface="Times New Roman"/>
                <a:cs typeface="Times New Roman"/>
              </a:rPr>
              <a:t>a</a:t>
            </a:r>
            <a:r>
              <a:rPr sz="1588" spc="13" dirty="0">
                <a:solidFill>
                  <a:srgbClr val="231F20"/>
                </a:solidFill>
                <a:latin typeface="Times New Roman"/>
                <a:cs typeface="Times New Roman"/>
              </a:rPr>
              <a:t> </a:t>
            </a:r>
            <a:r>
              <a:rPr sz="1588" spc="-18" dirty="0">
                <a:solidFill>
                  <a:srgbClr val="231F20"/>
                </a:solidFill>
                <a:latin typeface="Times New Roman"/>
                <a:cs typeface="Times New Roman"/>
              </a:rPr>
              <a:t>D</a:t>
            </a:r>
            <a:r>
              <a:rPr sz="1588" spc="-4" dirty="0">
                <a:solidFill>
                  <a:srgbClr val="231F20"/>
                </a:solidFill>
                <a:latin typeface="Times New Roman"/>
                <a:cs typeface="Times New Roman"/>
              </a:rPr>
              <a:t>i</a:t>
            </a:r>
            <a:r>
              <a:rPr sz="1588" spc="-13" dirty="0">
                <a:solidFill>
                  <a:srgbClr val="231F20"/>
                </a:solidFill>
                <a:latin typeface="Times New Roman"/>
                <a:cs typeface="Times New Roman"/>
              </a:rPr>
              <a:t>s</a:t>
            </a:r>
            <a:r>
              <a:rPr sz="1588" dirty="0">
                <a:solidFill>
                  <a:srgbClr val="231F20"/>
                </a:solidFill>
                <a:latin typeface="Times New Roman"/>
                <a:cs typeface="Times New Roman"/>
              </a:rPr>
              <a:t>as</a:t>
            </a:r>
            <a:r>
              <a:rPr sz="1588" spc="-9" dirty="0">
                <a:solidFill>
                  <a:srgbClr val="231F20"/>
                </a:solidFill>
                <a:latin typeface="Times New Roman"/>
                <a:cs typeface="Times New Roman"/>
              </a:rPr>
              <a:t>t</a:t>
            </a:r>
            <a:r>
              <a:rPr sz="1588" spc="-18" dirty="0">
                <a:solidFill>
                  <a:srgbClr val="231F20"/>
                </a:solidFill>
                <a:latin typeface="Times New Roman"/>
                <a:cs typeface="Times New Roman"/>
              </a:rPr>
              <a:t>e</a:t>
            </a:r>
            <a:r>
              <a:rPr sz="1588" spc="-9" dirty="0">
                <a:solidFill>
                  <a:srgbClr val="231F20"/>
                </a:solidFill>
                <a:latin typeface="Times New Roman"/>
                <a:cs typeface="Times New Roman"/>
              </a:rPr>
              <a:t>r</a:t>
            </a:r>
            <a:r>
              <a:rPr sz="1588" spc="-22" dirty="0">
                <a:solidFill>
                  <a:srgbClr val="231F20"/>
                </a:solidFill>
                <a:latin typeface="Times New Roman"/>
                <a:cs typeface="Times New Roman"/>
              </a:rPr>
              <a:t> </a:t>
            </a:r>
            <a:r>
              <a:rPr sz="1588" spc="-4" dirty="0">
                <a:solidFill>
                  <a:srgbClr val="231F20"/>
                </a:solidFill>
                <a:latin typeface="Times New Roman"/>
                <a:cs typeface="Times New Roman"/>
              </a:rPr>
              <a:t>D</a:t>
            </a:r>
            <a:r>
              <a:rPr sz="1588" spc="-18" dirty="0">
                <a:solidFill>
                  <a:srgbClr val="231F20"/>
                </a:solidFill>
                <a:latin typeface="Times New Roman"/>
                <a:cs typeface="Times New Roman"/>
              </a:rPr>
              <a:t>e</a:t>
            </a:r>
            <a:r>
              <a:rPr sz="1588" dirty="0">
                <a:solidFill>
                  <a:srgbClr val="231F20"/>
                </a:solidFill>
                <a:latin typeface="Times New Roman"/>
                <a:cs typeface="Times New Roman"/>
              </a:rPr>
              <a:t>cla</a:t>
            </a:r>
            <a:r>
              <a:rPr sz="1588" spc="-18" dirty="0">
                <a:solidFill>
                  <a:srgbClr val="231F20"/>
                </a:solidFill>
                <a:latin typeface="Times New Roman"/>
                <a:cs typeface="Times New Roman"/>
              </a:rPr>
              <a:t>r</a:t>
            </a:r>
            <a:r>
              <a:rPr sz="1588" dirty="0">
                <a:solidFill>
                  <a:srgbClr val="231F20"/>
                </a:solidFill>
                <a:latin typeface="Times New Roman"/>
                <a:cs typeface="Times New Roman"/>
              </a:rPr>
              <a:t>a</a:t>
            </a:r>
            <a:r>
              <a:rPr sz="1588" spc="-9" dirty="0">
                <a:solidFill>
                  <a:srgbClr val="231F20"/>
                </a:solidFill>
                <a:latin typeface="Times New Roman"/>
                <a:cs typeface="Times New Roman"/>
              </a:rPr>
              <a:t>t</a:t>
            </a:r>
            <a:r>
              <a:rPr sz="1588" dirty="0">
                <a:solidFill>
                  <a:srgbClr val="231F20"/>
                </a:solidFill>
                <a:latin typeface="Times New Roman"/>
                <a:cs typeface="Times New Roman"/>
              </a:rPr>
              <a:t>io</a:t>
            </a:r>
            <a:r>
              <a:rPr sz="1588" spc="-9" dirty="0">
                <a:solidFill>
                  <a:srgbClr val="231F20"/>
                </a:solidFill>
                <a:latin typeface="Times New Roman"/>
                <a:cs typeface="Times New Roman"/>
              </a:rPr>
              <a:t>n</a:t>
            </a:r>
            <a:r>
              <a:rPr sz="1588" spc="13" dirty="0">
                <a:solidFill>
                  <a:srgbClr val="231F20"/>
                </a:solidFill>
                <a:latin typeface="Times New Roman"/>
                <a:cs typeface="Times New Roman"/>
              </a:rPr>
              <a:t> </a:t>
            </a:r>
            <a:r>
              <a:rPr sz="1588" dirty="0">
                <a:solidFill>
                  <a:srgbClr val="231F20"/>
                </a:solidFill>
                <a:latin typeface="Times New Roman"/>
                <a:cs typeface="Times New Roman"/>
              </a:rPr>
              <a:t>a</a:t>
            </a:r>
            <a:r>
              <a:rPr sz="1588" spc="-9" dirty="0">
                <a:solidFill>
                  <a:srgbClr val="231F20"/>
                </a:solidFill>
                <a:latin typeface="Times New Roman"/>
                <a:cs typeface="Times New Roman"/>
              </a:rPr>
              <a:t>s</a:t>
            </a:r>
            <a:r>
              <a:rPr sz="1588" dirty="0">
                <a:solidFill>
                  <a:srgbClr val="231F20"/>
                </a:solidFill>
                <a:latin typeface="Times New Roman"/>
                <a:cs typeface="Times New Roman"/>
              </a:rPr>
              <a:t> o</a:t>
            </a:r>
            <a:r>
              <a:rPr sz="1588" spc="-9" dirty="0">
                <a:solidFill>
                  <a:srgbClr val="231F20"/>
                </a:solidFill>
                <a:latin typeface="Times New Roman"/>
                <a:cs typeface="Times New Roman"/>
              </a:rPr>
              <a:t>f</a:t>
            </a:r>
            <a:r>
              <a:rPr sz="1588" spc="4" dirty="0">
                <a:solidFill>
                  <a:srgbClr val="231F20"/>
                </a:solidFill>
                <a:latin typeface="Times New Roman"/>
                <a:cs typeface="Times New Roman"/>
              </a:rPr>
              <a:t> </a:t>
            </a:r>
            <a:r>
              <a:rPr sz="1588" dirty="0">
                <a:solidFill>
                  <a:srgbClr val="231F20"/>
                </a:solidFill>
                <a:latin typeface="Times New Roman"/>
                <a:cs typeface="Times New Roman"/>
              </a:rPr>
              <a:t>0</a:t>
            </a:r>
            <a:r>
              <a:rPr sz="1588" spc="-22" dirty="0">
                <a:solidFill>
                  <a:srgbClr val="231F20"/>
                </a:solidFill>
                <a:latin typeface="Times New Roman"/>
                <a:cs typeface="Times New Roman"/>
              </a:rPr>
              <a:t>9</a:t>
            </a:r>
            <a:r>
              <a:rPr sz="1588" dirty="0">
                <a:solidFill>
                  <a:srgbClr val="231F20"/>
                </a:solidFill>
                <a:latin typeface="Times New Roman"/>
                <a:cs typeface="Times New Roman"/>
              </a:rPr>
              <a:t>/02/2</a:t>
            </a:r>
            <a:r>
              <a:rPr sz="1588" spc="-22" dirty="0">
                <a:solidFill>
                  <a:srgbClr val="231F20"/>
                </a:solidFill>
                <a:latin typeface="Times New Roman"/>
                <a:cs typeface="Times New Roman"/>
              </a:rPr>
              <a:t>0</a:t>
            </a:r>
            <a:r>
              <a:rPr sz="1588" dirty="0">
                <a:solidFill>
                  <a:srgbClr val="231F20"/>
                </a:solidFill>
                <a:latin typeface="Times New Roman"/>
                <a:cs typeface="Times New Roman"/>
              </a:rPr>
              <a:t>16</a:t>
            </a:r>
            <a:endParaRPr sz="1588" b="0" dirty="0">
              <a:solidFill>
                <a:prstClr val="black"/>
              </a:solidFill>
              <a:latin typeface="Times New Roman"/>
              <a:cs typeface="Times New Roman"/>
            </a:endParaRPr>
          </a:p>
        </p:txBody>
      </p:sp>
      <p:sp>
        <p:nvSpPr>
          <p:cNvPr id="66" name="object 66"/>
          <p:cNvSpPr/>
          <p:nvPr/>
        </p:nvSpPr>
        <p:spPr>
          <a:xfrm>
            <a:off x="7154025" y="231300"/>
            <a:ext cx="957464" cy="338888"/>
          </a:xfrm>
          <a:prstGeom prst="rect">
            <a:avLst/>
          </a:prstGeom>
          <a:blipFill>
            <a:blip r:embed="rId3" cstate="print"/>
            <a:stretch>
              <a:fillRect/>
            </a:stretch>
          </a:blip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67" name="object 67"/>
          <p:cNvSpPr txBox="1"/>
          <p:nvPr/>
        </p:nvSpPr>
        <p:spPr>
          <a:xfrm>
            <a:off x="7142816" y="1710639"/>
            <a:ext cx="1357032" cy="461665"/>
          </a:xfrm>
          <a:prstGeom prst="rect">
            <a:avLst/>
          </a:prstGeom>
        </p:spPr>
        <p:txBody>
          <a:bodyPr vert="horz" wrap="square" lIns="0" tIns="0" rIns="0" bIns="0" rtlCol="0">
            <a:spAutoFit/>
          </a:bodyPr>
          <a:lstStyle/>
          <a:p>
            <a:pPr marL="11206" marR="4483" algn="l" fontAlgn="auto">
              <a:lnSpc>
                <a:spcPct val="100400"/>
              </a:lnSpc>
              <a:spcBef>
                <a:spcPts val="0"/>
              </a:spcBef>
              <a:spcAft>
                <a:spcPts val="0"/>
              </a:spcAft>
            </a:pPr>
            <a:r>
              <a:rPr sz="750" spc="22" dirty="0">
                <a:solidFill>
                  <a:srgbClr val="231F20"/>
                </a:solidFill>
                <a:latin typeface="Times New Roman"/>
                <a:cs typeface="Times New Roman"/>
              </a:rPr>
              <a:t>Da</a:t>
            </a:r>
            <a:r>
              <a:rPr sz="750" dirty="0">
                <a:solidFill>
                  <a:srgbClr val="231F20"/>
                </a:solidFill>
                <a:latin typeface="Times New Roman"/>
                <a:cs typeface="Times New Roman"/>
              </a:rPr>
              <a:t>t</a:t>
            </a:r>
            <a:r>
              <a:rPr sz="750" spc="13" dirty="0">
                <a:solidFill>
                  <a:srgbClr val="231F20"/>
                </a:solidFill>
                <a:latin typeface="Times New Roman"/>
                <a:cs typeface="Times New Roman"/>
              </a:rPr>
              <a:t>a </a:t>
            </a:r>
            <a:r>
              <a:rPr sz="750" spc="44" dirty="0">
                <a:solidFill>
                  <a:srgbClr val="231F20"/>
                </a:solidFill>
                <a:latin typeface="Times New Roman"/>
                <a:cs typeface="Times New Roman"/>
              </a:rPr>
              <a:t>L</a:t>
            </a:r>
            <a:r>
              <a:rPr sz="750" dirty="0">
                <a:solidFill>
                  <a:srgbClr val="231F20"/>
                </a:solidFill>
                <a:latin typeface="Times New Roman"/>
                <a:cs typeface="Times New Roman"/>
              </a:rPr>
              <a:t>a</a:t>
            </a:r>
            <a:r>
              <a:rPr sz="750" spc="22" dirty="0">
                <a:solidFill>
                  <a:srgbClr val="231F20"/>
                </a:solidFill>
                <a:latin typeface="Times New Roman"/>
                <a:cs typeface="Times New Roman"/>
              </a:rPr>
              <a:t>yer</a:t>
            </a:r>
            <a:r>
              <a:rPr sz="750" spc="-4" dirty="0">
                <a:solidFill>
                  <a:srgbClr val="231F20"/>
                </a:solidFill>
                <a:latin typeface="Times New Roman"/>
                <a:cs typeface="Times New Roman"/>
              </a:rPr>
              <a:t>/</a:t>
            </a:r>
            <a:r>
              <a:rPr sz="750" spc="49" dirty="0">
                <a:solidFill>
                  <a:srgbClr val="231F20"/>
                </a:solidFill>
                <a:latin typeface="Times New Roman"/>
                <a:cs typeface="Times New Roman"/>
              </a:rPr>
              <a:t>M</a:t>
            </a:r>
            <a:r>
              <a:rPr sz="750" spc="22" dirty="0">
                <a:solidFill>
                  <a:srgbClr val="231F20"/>
                </a:solidFill>
                <a:latin typeface="Times New Roman"/>
                <a:cs typeface="Times New Roman"/>
              </a:rPr>
              <a:t>a</a:t>
            </a:r>
            <a:r>
              <a:rPr sz="750" spc="13" dirty="0">
                <a:solidFill>
                  <a:srgbClr val="231F20"/>
                </a:solidFill>
                <a:latin typeface="Times New Roman"/>
                <a:cs typeface="Times New Roman"/>
              </a:rPr>
              <a:t>p </a:t>
            </a:r>
            <a:r>
              <a:rPr sz="750" spc="22" dirty="0">
                <a:solidFill>
                  <a:srgbClr val="231F20"/>
                </a:solidFill>
                <a:latin typeface="Times New Roman"/>
                <a:cs typeface="Times New Roman"/>
              </a:rPr>
              <a:t>D</a:t>
            </a:r>
            <a:r>
              <a:rPr sz="750" spc="18" dirty="0">
                <a:solidFill>
                  <a:srgbClr val="231F20"/>
                </a:solidFill>
                <a:latin typeface="Times New Roman"/>
                <a:cs typeface="Times New Roman"/>
              </a:rPr>
              <a:t>es</a:t>
            </a:r>
            <a:r>
              <a:rPr sz="750" dirty="0">
                <a:solidFill>
                  <a:srgbClr val="231F20"/>
                </a:solidFill>
                <a:latin typeface="Times New Roman"/>
                <a:cs typeface="Times New Roman"/>
              </a:rPr>
              <a:t>c</a:t>
            </a:r>
            <a:r>
              <a:rPr sz="750" spc="18" dirty="0">
                <a:solidFill>
                  <a:srgbClr val="231F20"/>
                </a:solidFill>
                <a:latin typeface="Times New Roman"/>
                <a:cs typeface="Times New Roman"/>
              </a:rPr>
              <a:t>rip</a:t>
            </a:r>
            <a:r>
              <a:rPr sz="750" dirty="0">
                <a:solidFill>
                  <a:srgbClr val="231F20"/>
                </a:solidFill>
                <a:latin typeface="Times New Roman"/>
                <a:cs typeface="Times New Roman"/>
              </a:rPr>
              <a:t>t</a:t>
            </a:r>
            <a:r>
              <a:rPr sz="750" spc="18" dirty="0">
                <a:solidFill>
                  <a:srgbClr val="231F20"/>
                </a:solidFill>
                <a:latin typeface="Times New Roman"/>
                <a:cs typeface="Times New Roman"/>
              </a:rPr>
              <a:t>ion:</a:t>
            </a:r>
            <a:r>
              <a:rPr sz="750" spc="13" dirty="0">
                <a:solidFill>
                  <a:srgbClr val="231F20"/>
                </a:solidFill>
                <a:latin typeface="Times New Roman"/>
                <a:cs typeface="Times New Roman"/>
              </a:rPr>
              <a:t> </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h</a:t>
            </a:r>
            <a:r>
              <a:rPr sz="750" b="0" spc="13" dirty="0">
                <a:solidFill>
                  <a:srgbClr val="231F20"/>
                </a:solidFill>
                <a:latin typeface="Times New Roman"/>
                <a:cs typeface="Times New Roman"/>
              </a:rPr>
              <a:t>e</a:t>
            </a:r>
            <a:r>
              <a:rPr sz="750" b="0" spc="35" dirty="0">
                <a:solidFill>
                  <a:srgbClr val="231F20"/>
                </a:solidFill>
                <a:latin typeface="Times New Roman"/>
                <a:cs typeface="Times New Roman"/>
              </a:rPr>
              <a:t> </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ype</a:t>
            </a:r>
            <a:r>
              <a:rPr sz="750" b="0" spc="9" dirty="0">
                <a:solidFill>
                  <a:srgbClr val="231F20"/>
                </a:solidFill>
                <a:latin typeface="Times New Roman"/>
                <a:cs typeface="Times New Roman"/>
              </a:rPr>
              <a:t>s</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o</a:t>
            </a:r>
            <a:r>
              <a:rPr sz="750" b="0" spc="9" dirty="0">
                <a:solidFill>
                  <a:srgbClr val="231F20"/>
                </a:solidFill>
                <a:latin typeface="Times New Roman"/>
                <a:cs typeface="Times New Roman"/>
              </a:rPr>
              <a:t>f</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s</a:t>
            </a:r>
            <a:r>
              <a:rPr sz="750" b="0" spc="18" dirty="0">
                <a:solidFill>
                  <a:srgbClr val="231F20"/>
                </a:solidFill>
                <a:latin typeface="Times New Roman"/>
                <a:cs typeface="Times New Roman"/>
              </a:rPr>
              <a:t>si</a:t>
            </a:r>
            <a:r>
              <a:rPr sz="750" b="0" dirty="0">
                <a:solidFill>
                  <a:srgbClr val="231F20"/>
                </a:solidFill>
                <a:latin typeface="Times New Roman"/>
                <a:cs typeface="Times New Roman"/>
              </a:rPr>
              <a:t>s</a:t>
            </a:r>
            <a:r>
              <a:rPr sz="750" b="0" spc="18" dirty="0">
                <a:solidFill>
                  <a:srgbClr val="231F20"/>
                </a:solidFill>
                <a:latin typeface="Times New Roman"/>
                <a:cs typeface="Times New Roman"/>
              </a:rPr>
              <a:t>t</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n</a:t>
            </a:r>
            <a:r>
              <a:rPr sz="750" b="0" spc="22" dirty="0">
                <a:solidFill>
                  <a:srgbClr val="231F20"/>
                </a:solidFill>
                <a:latin typeface="Times New Roman"/>
                <a:cs typeface="Times New Roman"/>
              </a:rPr>
              <a:t>c</a:t>
            </a:r>
            <a:r>
              <a:rPr sz="750" b="0" spc="13" dirty="0">
                <a:solidFill>
                  <a:srgbClr val="231F20"/>
                </a:solidFill>
                <a:latin typeface="Times New Roman"/>
                <a:cs typeface="Times New Roman"/>
              </a:rPr>
              <a:t>e </a:t>
            </a:r>
            <a:r>
              <a:rPr sz="750" b="0" spc="18" dirty="0">
                <a:solidFill>
                  <a:srgbClr val="231F20"/>
                </a:solidFill>
                <a:latin typeface="Times New Roman"/>
                <a:cs typeface="Times New Roman"/>
              </a:rPr>
              <a:t>tha</a:t>
            </a:r>
            <a:r>
              <a:rPr sz="750" b="0" spc="4" dirty="0">
                <a:solidFill>
                  <a:srgbClr val="231F20"/>
                </a:solidFill>
                <a:latin typeface="Times New Roman"/>
                <a:cs typeface="Times New Roman"/>
              </a:rPr>
              <a:t>t</a:t>
            </a:r>
            <a:r>
              <a:rPr sz="750" b="0" spc="18" dirty="0">
                <a:solidFill>
                  <a:srgbClr val="231F20"/>
                </a:solidFill>
                <a:latin typeface="Times New Roman"/>
                <a:cs typeface="Times New Roman"/>
              </a:rPr>
              <a:t> </a:t>
            </a:r>
            <a:r>
              <a:rPr sz="750" b="0" dirty="0">
                <a:solidFill>
                  <a:srgbClr val="231F20"/>
                </a:solidFill>
                <a:latin typeface="Times New Roman"/>
                <a:cs typeface="Times New Roman"/>
              </a:rPr>
              <a:t>h</a:t>
            </a:r>
            <a:r>
              <a:rPr sz="750" b="0" spc="22" dirty="0">
                <a:solidFill>
                  <a:srgbClr val="231F20"/>
                </a:solidFill>
                <a:latin typeface="Times New Roman"/>
                <a:cs typeface="Times New Roman"/>
              </a:rPr>
              <a:t>ave</a:t>
            </a:r>
            <a:r>
              <a:rPr sz="750" b="0" spc="13" dirty="0">
                <a:solidFill>
                  <a:srgbClr val="231F20"/>
                </a:solidFill>
                <a:latin typeface="Times New Roman"/>
                <a:cs typeface="Times New Roman"/>
              </a:rPr>
              <a:t> </a:t>
            </a:r>
            <a:r>
              <a:rPr sz="750" b="0" dirty="0">
                <a:solidFill>
                  <a:srgbClr val="231F20"/>
                </a:solidFill>
                <a:latin typeface="Times New Roman"/>
                <a:cs typeface="Times New Roman"/>
              </a:rPr>
              <a:t>b</a:t>
            </a:r>
            <a:r>
              <a:rPr sz="750" b="0" spc="22" dirty="0">
                <a:solidFill>
                  <a:srgbClr val="231F20"/>
                </a:solidFill>
                <a:latin typeface="Times New Roman"/>
                <a:cs typeface="Times New Roman"/>
              </a:rPr>
              <a:t>ee</a:t>
            </a:r>
            <a:r>
              <a:rPr sz="750" b="0" spc="13" dirty="0">
                <a:solidFill>
                  <a:srgbClr val="231F20"/>
                </a:solidFill>
                <a:latin typeface="Times New Roman"/>
                <a:cs typeface="Times New Roman"/>
              </a:rPr>
              <a:t>n </a:t>
            </a:r>
            <a:r>
              <a:rPr sz="750" b="0" spc="22" dirty="0">
                <a:solidFill>
                  <a:srgbClr val="231F20"/>
                </a:solidFill>
                <a:latin typeface="Times New Roman"/>
                <a:cs typeface="Times New Roman"/>
              </a:rPr>
              <a:t>des</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gna</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e</a:t>
            </a:r>
            <a:r>
              <a:rPr sz="750" b="0" spc="13" dirty="0">
                <a:solidFill>
                  <a:srgbClr val="231F20"/>
                </a:solidFill>
                <a:latin typeface="Times New Roman"/>
                <a:cs typeface="Times New Roman"/>
              </a:rPr>
              <a:t>d </a:t>
            </a:r>
            <a:r>
              <a:rPr sz="750" b="0" spc="18" dirty="0">
                <a:solidFill>
                  <a:srgbClr val="231F20"/>
                </a:solidFill>
                <a:latin typeface="Times New Roman"/>
                <a:cs typeface="Times New Roman"/>
              </a:rPr>
              <a:t>fo</a:t>
            </a:r>
            <a:r>
              <a:rPr sz="750" b="0" spc="9" dirty="0">
                <a:solidFill>
                  <a:srgbClr val="231F20"/>
                </a:solidFill>
                <a:latin typeface="Times New Roman"/>
                <a:cs typeface="Times New Roman"/>
              </a:rPr>
              <a:t>r</a:t>
            </a:r>
            <a:r>
              <a:rPr sz="750" b="0" spc="13" dirty="0">
                <a:solidFill>
                  <a:srgbClr val="231F20"/>
                </a:solidFill>
                <a:latin typeface="Times New Roman"/>
                <a:cs typeface="Times New Roman"/>
              </a:rPr>
              <a:t> </a:t>
            </a:r>
            <a:r>
              <a:rPr sz="750" b="0" spc="18" dirty="0">
                <a:solidFill>
                  <a:srgbClr val="231F20"/>
                </a:solidFill>
                <a:latin typeface="Times New Roman"/>
                <a:cs typeface="Times New Roman"/>
              </a:rPr>
              <a:t>s</a:t>
            </a:r>
            <a:r>
              <a:rPr sz="750" b="0" dirty="0">
                <a:solidFill>
                  <a:srgbClr val="231F20"/>
                </a:solidFill>
                <a:latin typeface="Times New Roman"/>
                <a:cs typeface="Times New Roman"/>
              </a:rPr>
              <a:t>e</a:t>
            </a:r>
            <a:r>
              <a:rPr sz="750" b="0" spc="18" dirty="0">
                <a:solidFill>
                  <a:srgbClr val="231F20"/>
                </a:solidFill>
                <a:latin typeface="Times New Roman"/>
                <a:cs typeface="Times New Roman"/>
              </a:rPr>
              <a:t>le</a:t>
            </a:r>
            <a:r>
              <a:rPr sz="750" b="0" dirty="0">
                <a:solidFill>
                  <a:srgbClr val="231F20"/>
                </a:solidFill>
                <a:latin typeface="Times New Roman"/>
                <a:cs typeface="Times New Roman"/>
              </a:rPr>
              <a:t>c</a:t>
            </a:r>
            <a:r>
              <a:rPr sz="750" b="0" spc="18" dirty="0">
                <a:solidFill>
                  <a:srgbClr val="231F20"/>
                </a:solidFill>
                <a:latin typeface="Times New Roman"/>
                <a:cs typeface="Times New Roman"/>
              </a:rPr>
              <a:t>t</a:t>
            </a:r>
            <a:r>
              <a:rPr sz="750" b="0" spc="22" dirty="0">
                <a:solidFill>
                  <a:srgbClr val="231F20"/>
                </a:solidFill>
                <a:latin typeface="Times New Roman"/>
                <a:cs typeface="Times New Roman"/>
              </a:rPr>
              <a:t>ed</a:t>
            </a:r>
            <a:r>
              <a:rPr sz="750" b="0" spc="13" dirty="0">
                <a:solidFill>
                  <a:srgbClr val="231F20"/>
                </a:solidFill>
                <a:latin typeface="Times New Roman"/>
                <a:cs typeface="Times New Roman"/>
              </a:rPr>
              <a:t> </a:t>
            </a:r>
            <a:r>
              <a:rPr sz="750" b="0" spc="4" dirty="0">
                <a:solidFill>
                  <a:srgbClr val="231F20"/>
                </a:solidFill>
                <a:latin typeface="Times New Roman"/>
                <a:cs typeface="Times New Roman"/>
              </a:rPr>
              <a:t>a</a:t>
            </a:r>
            <a:r>
              <a:rPr sz="750" b="0" spc="22" dirty="0">
                <a:solidFill>
                  <a:srgbClr val="231F20"/>
                </a:solidFill>
                <a:latin typeface="Times New Roman"/>
                <a:cs typeface="Times New Roman"/>
              </a:rPr>
              <a:t>re</a:t>
            </a:r>
            <a:r>
              <a:rPr sz="750" b="0" dirty="0">
                <a:solidFill>
                  <a:srgbClr val="231F20"/>
                </a:solidFill>
                <a:latin typeface="Times New Roman"/>
                <a:cs typeface="Times New Roman"/>
              </a:rPr>
              <a:t>a</a:t>
            </a:r>
            <a:r>
              <a:rPr sz="750" b="0" spc="9" dirty="0">
                <a:solidFill>
                  <a:srgbClr val="231F20"/>
                </a:solidFill>
                <a:latin typeface="Times New Roman"/>
                <a:cs typeface="Times New Roman"/>
              </a:rPr>
              <a:t>s</a:t>
            </a:r>
            <a:r>
              <a:rPr sz="750" b="0" spc="35" dirty="0">
                <a:solidFill>
                  <a:srgbClr val="231F20"/>
                </a:solidFill>
                <a:latin typeface="Times New Roman"/>
                <a:cs typeface="Times New Roman"/>
              </a:rPr>
              <a:t> </a:t>
            </a:r>
            <a:r>
              <a:rPr sz="750" b="0" spc="-4" dirty="0">
                <a:solidFill>
                  <a:srgbClr val="231F20"/>
                </a:solidFill>
                <a:latin typeface="Times New Roman"/>
                <a:cs typeface="Times New Roman"/>
              </a:rPr>
              <a:t>i</a:t>
            </a:r>
            <a:r>
              <a:rPr sz="750" b="0" spc="13" dirty="0">
                <a:solidFill>
                  <a:srgbClr val="231F20"/>
                </a:solidFill>
                <a:latin typeface="Times New Roman"/>
                <a:cs typeface="Times New Roman"/>
              </a:rPr>
              <a:t>n </a:t>
            </a:r>
            <a:r>
              <a:rPr sz="750" b="0" spc="18" dirty="0">
                <a:solidFill>
                  <a:srgbClr val="231F20"/>
                </a:solidFill>
                <a:latin typeface="Times New Roman"/>
                <a:cs typeface="Times New Roman"/>
              </a:rPr>
              <a:t>th</a:t>
            </a:r>
            <a:r>
              <a:rPr sz="750" b="0" spc="13" dirty="0">
                <a:solidFill>
                  <a:srgbClr val="231F20"/>
                </a:solidFill>
                <a:latin typeface="Times New Roman"/>
                <a:cs typeface="Times New Roman"/>
              </a:rPr>
              <a:t>e </a:t>
            </a:r>
            <a:r>
              <a:rPr sz="750" b="0" spc="18" dirty="0">
                <a:solidFill>
                  <a:srgbClr val="231F20"/>
                </a:solidFill>
                <a:latin typeface="Times New Roman"/>
                <a:cs typeface="Times New Roman"/>
              </a:rPr>
              <a:t>St</a:t>
            </a:r>
            <a:r>
              <a:rPr sz="750" b="0" dirty="0">
                <a:solidFill>
                  <a:srgbClr val="231F20"/>
                </a:solidFill>
                <a:latin typeface="Times New Roman"/>
                <a:cs typeface="Times New Roman"/>
              </a:rPr>
              <a:t>a</a:t>
            </a:r>
            <a:r>
              <a:rPr sz="750" b="0" spc="18" dirty="0">
                <a:solidFill>
                  <a:srgbClr val="231F20"/>
                </a:solidFill>
                <a:latin typeface="Times New Roman"/>
                <a:cs typeface="Times New Roman"/>
              </a:rPr>
              <a:t>t</a:t>
            </a:r>
            <a:r>
              <a:rPr sz="750" b="0" spc="13" dirty="0">
                <a:solidFill>
                  <a:srgbClr val="231F20"/>
                </a:solidFill>
                <a:latin typeface="Times New Roman"/>
                <a:cs typeface="Times New Roman"/>
              </a:rPr>
              <a:t>e </a:t>
            </a:r>
            <a:r>
              <a:rPr sz="750" b="0" spc="22" dirty="0">
                <a:solidFill>
                  <a:srgbClr val="231F20"/>
                </a:solidFill>
                <a:latin typeface="Times New Roman"/>
                <a:cs typeface="Times New Roman"/>
              </a:rPr>
              <a:t>o</a:t>
            </a:r>
            <a:r>
              <a:rPr sz="750" b="0" spc="9" dirty="0">
                <a:solidFill>
                  <a:srgbClr val="231F20"/>
                </a:solidFill>
                <a:latin typeface="Times New Roman"/>
                <a:cs typeface="Times New Roman"/>
              </a:rPr>
              <a:t>f</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Lou</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si</a:t>
            </a:r>
            <a:r>
              <a:rPr sz="750" b="0" dirty="0">
                <a:solidFill>
                  <a:srgbClr val="231F20"/>
                </a:solidFill>
                <a:latin typeface="Times New Roman"/>
                <a:cs typeface="Times New Roman"/>
              </a:rPr>
              <a:t>a</a:t>
            </a:r>
            <a:r>
              <a:rPr sz="750" b="0" spc="18" dirty="0">
                <a:solidFill>
                  <a:srgbClr val="231F20"/>
                </a:solidFill>
                <a:latin typeface="Times New Roman"/>
                <a:cs typeface="Times New Roman"/>
              </a:rPr>
              <a:t>na.</a:t>
            </a:r>
            <a:endParaRPr sz="750" b="0">
              <a:solidFill>
                <a:prstClr val="black"/>
              </a:solidFill>
              <a:latin typeface="Times New Roman"/>
              <a:cs typeface="Times New Roman"/>
            </a:endParaRPr>
          </a:p>
        </p:txBody>
      </p:sp>
      <p:sp>
        <p:nvSpPr>
          <p:cNvPr id="68" name="object 68"/>
          <p:cNvSpPr txBox="1"/>
          <p:nvPr/>
        </p:nvSpPr>
        <p:spPr>
          <a:xfrm>
            <a:off x="7142816" y="2286207"/>
            <a:ext cx="1365997" cy="466281"/>
          </a:xfrm>
          <a:prstGeom prst="rect">
            <a:avLst/>
          </a:prstGeom>
        </p:spPr>
        <p:txBody>
          <a:bodyPr vert="horz" wrap="square" lIns="0" tIns="0" rIns="0" bIns="0" rtlCol="0">
            <a:spAutoFit/>
          </a:bodyPr>
          <a:lstStyle/>
          <a:p>
            <a:pPr marL="11206" marR="4483" algn="l" fontAlgn="auto">
              <a:lnSpc>
                <a:spcPct val="101200"/>
              </a:lnSpc>
              <a:spcBef>
                <a:spcPts val="0"/>
              </a:spcBef>
              <a:spcAft>
                <a:spcPts val="0"/>
              </a:spcAft>
            </a:pPr>
            <a:r>
              <a:rPr sz="750" b="0" spc="22" dirty="0">
                <a:solidFill>
                  <a:srgbClr val="231F20"/>
                </a:solidFill>
                <a:latin typeface="Times New Roman"/>
                <a:cs typeface="Times New Roman"/>
              </a:rPr>
              <a:t>A</a:t>
            </a:r>
            <a:r>
              <a:rPr sz="750" b="0" spc="-4" dirty="0">
                <a:solidFill>
                  <a:srgbClr val="231F20"/>
                </a:solidFill>
                <a:latin typeface="Times New Roman"/>
                <a:cs typeface="Times New Roman"/>
              </a:rPr>
              <a:t>l</a:t>
            </a:r>
            <a:r>
              <a:rPr sz="750" b="0" spc="4" dirty="0">
                <a:solidFill>
                  <a:srgbClr val="231F20"/>
                </a:solidFill>
                <a:latin typeface="Times New Roman"/>
                <a:cs typeface="Times New Roman"/>
              </a:rPr>
              <a:t>l</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des</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gna</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e</a:t>
            </a:r>
            <a:r>
              <a:rPr sz="750" b="0" spc="13" dirty="0">
                <a:solidFill>
                  <a:srgbClr val="231F20"/>
                </a:solidFill>
                <a:latin typeface="Times New Roman"/>
                <a:cs typeface="Times New Roman"/>
              </a:rPr>
              <a:t>d </a:t>
            </a:r>
            <a:r>
              <a:rPr sz="750" b="0" spc="18" dirty="0">
                <a:solidFill>
                  <a:srgbClr val="231F20"/>
                </a:solidFill>
                <a:latin typeface="Times New Roman"/>
                <a:cs typeface="Times New Roman"/>
              </a:rPr>
              <a:t>ar</a:t>
            </a:r>
            <a:r>
              <a:rPr sz="750" b="0" dirty="0">
                <a:solidFill>
                  <a:srgbClr val="231F20"/>
                </a:solidFill>
                <a:latin typeface="Times New Roman"/>
                <a:cs typeface="Times New Roman"/>
              </a:rPr>
              <a:t>e</a:t>
            </a:r>
            <a:r>
              <a:rPr sz="750" b="0" spc="22" dirty="0">
                <a:solidFill>
                  <a:srgbClr val="231F20"/>
                </a:solidFill>
                <a:latin typeface="Times New Roman"/>
                <a:cs typeface="Times New Roman"/>
              </a:rPr>
              <a:t>a</a:t>
            </a:r>
            <a:r>
              <a:rPr sz="750" b="0" spc="9" dirty="0">
                <a:solidFill>
                  <a:srgbClr val="231F20"/>
                </a:solidFill>
                <a:latin typeface="Times New Roman"/>
                <a:cs typeface="Times New Roman"/>
              </a:rPr>
              <a:t>s</a:t>
            </a:r>
            <a:r>
              <a:rPr sz="750" b="0" spc="13" dirty="0">
                <a:solidFill>
                  <a:srgbClr val="231F20"/>
                </a:solidFill>
                <a:latin typeface="Times New Roman"/>
                <a:cs typeface="Times New Roman"/>
              </a:rPr>
              <a:t> </a:t>
            </a:r>
            <a:r>
              <a:rPr sz="750" b="0" spc="18" dirty="0">
                <a:solidFill>
                  <a:srgbClr val="231F20"/>
                </a:solidFill>
                <a:latin typeface="Times New Roman"/>
                <a:cs typeface="Times New Roman"/>
              </a:rPr>
              <a:t>i</a:t>
            </a:r>
            <a:r>
              <a:rPr sz="750" b="0" spc="13" dirty="0">
                <a:solidFill>
                  <a:srgbClr val="231F20"/>
                </a:solidFill>
                <a:latin typeface="Times New Roman"/>
                <a:cs typeface="Times New Roman"/>
              </a:rPr>
              <a:t>n </a:t>
            </a:r>
            <a:r>
              <a:rPr sz="750" b="0" spc="18" dirty="0">
                <a:solidFill>
                  <a:srgbClr val="231F20"/>
                </a:solidFill>
                <a:latin typeface="Times New Roman"/>
                <a:cs typeface="Times New Roman"/>
              </a:rPr>
              <a:t>t</a:t>
            </a:r>
            <a:r>
              <a:rPr sz="750" b="0" spc="22" dirty="0">
                <a:solidFill>
                  <a:srgbClr val="231F20"/>
                </a:solidFill>
                <a:latin typeface="Times New Roman"/>
                <a:cs typeface="Times New Roman"/>
              </a:rPr>
              <a:t>h</a:t>
            </a:r>
            <a:r>
              <a:rPr sz="750" b="0" spc="13" dirty="0">
                <a:solidFill>
                  <a:srgbClr val="231F20"/>
                </a:solidFill>
                <a:latin typeface="Times New Roman"/>
                <a:cs typeface="Times New Roman"/>
              </a:rPr>
              <a:t>e </a:t>
            </a:r>
            <a:r>
              <a:rPr sz="750" b="0" spc="22" dirty="0">
                <a:solidFill>
                  <a:srgbClr val="231F20"/>
                </a:solidFill>
                <a:latin typeface="Times New Roman"/>
                <a:cs typeface="Times New Roman"/>
              </a:rPr>
              <a:t>S</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a</a:t>
            </a:r>
            <a:r>
              <a:rPr sz="750" b="0" spc="18" dirty="0">
                <a:solidFill>
                  <a:srgbClr val="231F20"/>
                </a:solidFill>
                <a:latin typeface="Times New Roman"/>
                <a:cs typeface="Times New Roman"/>
              </a:rPr>
              <a:t>t</a:t>
            </a:r>
            <a:r>
              <a:rPr sz="750" b="0" spc="13" dirty="0">
                <a:solidFill>
                  <a:srgbClr val="231F20"/>
                </a:solidFill>
                <a:latin typeface="Times New Roman"/>
                <a:cs typeface="Times New Roman"/>
              </a:rPr>
              <a:t>e</a:t>
            </a:r>
            <a:r>
              <a:rPr sz="750" b="0" spc="4" dirty="0">
                <a:solidFill>
                  <a:srgbClr val="231F20"/>
                </a:solidFill>
                <a:latin typeface="Times New Roman"/>
                <a:cs typeface="Times New Roman"/>
              </a:rPr>
              <a:t> </a:t>
            </a:r>
            <a:r>
              <a:rPr sz="750" b="0" dirty="0">
                <a:solidFill>
                  <a:srgbClr val="231F20"/>
                </a:solidFill>
                <a:latin typeface="Times New Roman"/>
                <a:cs typeface="Times New Roman"/>
              </a:rPr>
              <a:t>o</a:t>
            </a:r>
            <a:r>
              <a:rPr sz="750" b="0" spc="9" dirty="0">
                <a:solidFill>
                  <a:srgbClr val="231F20"/>
                </a:solidFill>
                <a:latin typeface="Times New Roman"/>
                <a:cs typeface="Times New Roman"/>
              </a:rPr>
              <a:t>f</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Loui</a:t>
            </a:r>
            <a:r>
              <a:rPr sz="750" b="0" dirty="0">
                <a:solidFill>
                  <a:srgbClr val="231F20"/>
                </a:solidFill>
                <a:latin typeface="Times New Roman"/>
                <a:cs typeface="Times New Roman"/>
              </a:rPr>
              <a:t>s</a:t>
            </a:r>
            <a:r>
              <a:rPr sz="750" b="0" spc="18" dirty="0">
                <a:solidFill>
                  <a:srgbClr val="231F20"/>
                </a:solidFill>
                <a:latin typeface="Times New Roman"/>
                <a:cs typeface="Times New Roman"/>
              </a:rPr>
              <a:t>i</a:t>
            </a:r>
            <a:r>
              <a:rPr sz="750" b="0" spc="22" dirty="0">
                <a:solidFill>
                  <a:srgbClr val="231F20"/>
                </a:solidFill>
                <a:latin typeface="Times New Roman"/>
                <a:cs typeface="Times New Roman"/>
              </a:rPr>
              <a:t>an</a:t>
            </a:r>
            <a:r>
              <a:rPr sz="750" b="0" spc="13" dirty="0">
                <a:solidFill>
                  <a:srgbClr val="231F20"/>
                </a:solidFill>
                <a:latin typeface="Times New Roman"/>
                <a:cs typeface="Times New Roman"/>
              </a:rPr>
              <a:t>a </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r</a:t>
            </a:r>
            <a:r>
              <a:rPr sz="750" b="0" spc="13" dirty="0">
                <a:solidFill>
                  <a:srgbClr val="231F20"/>
                </a:solidFill>
                <a:latin typeface="Times New Roman"/>
                <a:cs typeface="Times New Roman"/>
              </a:rPr>
              <a:t>e </a:t>
            </a:r>
            <a:r>
              <a:rPr sz="750" b="0" spc="18" dirty="0">
                <a:solidFill>
                  <a:srgbClr val="231F20"/>
                </a:solidFill>
                <a:latin typeface="Times New Roman"/>
                <a:cs typeface="Times New Roman"/>
              </a:rPr>
              <a:t>el</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gib</a:t>
            </a:r>
            <a:r>
              <a:rPr sz="750" b="0" spc="-4" dirty="0">
                <a:solidFill>
                  <a:srgbClr val="231F20"/>
                </a:solidFill>
                <a:latin typeface="Times New Roman"/>
                <a:cs typeface="Times New Roman"/>
              </a:rPr>
              <a:t>l</a:t>
            </a:r>
            <a:r>
              <a:rPr sz="750" b="0" spc="13" dirty="0">
                <a:solidFill>
                  <a:srgbClr val="231F20"/>
                </a:solidFill>
                <a:latin typeface="Times New Roman"/>
                <a:cs typeface="Times New Roman"/>
              </a:rPr>
              <a:t>e to </a:t>
            </a:r>
            <a:r>
              <a:rPr sz="750" b="0" spc="22" dirty="0">
                <a:solidFill>
                  <a:srgbClr val="231F20"/>
                </a:solidFill>
                <a:latin typeface="Times New Roman"/>
                <a:cs typeface="Times New Roman"/>
              </a:rPr>
              <a:t>app</a:t>
            </a:r>
            <a:r>
              <a:rPr sz="750" b="0" spc="-4" dirty="0">
                <a:solidFill>
                  <a:srgbClr val="231F20"/>
                </a:solidFill>
                <a:latin typeface="Times New Roman"/>
                <a:cs typeface="Times New Roman"/>
              </a:rPr>
              <a:t>l</a:t>
            </a:r>
            <a:r>
              <a:rPr sz="750" b="0" spc="13" dirty="0">
                <a:solidFill>
                  <a:srgbClr val="231F20"/>
                </a:solidFill>
                <a:latin typeface="Times New Roman"/>
                <a:cs typeface="Times New Roman"/>
              </a:rPr>
              <a:t>y</a:t>
            </a:r>
            <a:r>
              <a:rPr sz="750" b="0" spc="4" dirty="0">
                <a:solidFill>
                  <a:srgbClr val="231F20"/>
                </a:solidFill>
                <a:latin typeface="Times New Roman"/>
                <a:cs typeface="Times New Roman"/>
              </a:rPr>
              <a:t> </a:t>
            </a:r>
            <a:r>
              <a:rPr sz="750" b="0" dirty="0">
                <a:solidFill>
                  <a:srgbClr val="231F20"/>
                </a:solidFill>
                <a:latin typeface="Times New Roman"/>
                <a:cs typeface="Times New Roman"/>
              </a:rPr>
              <a:t>f</a:t>
            </a:r>
            <a:r>
              <a:rPr sz="750" b="0" spc="22" dirty="0">
                <a:solidFill>
                  <a:srgbClr val="231F20"/>
                </a:solidFill>
                <a:latin typeface="Times New Roman"/>
                <a:cs typeface="Times New Roman"/>
              </a:rPr>
              <a:t>o</a:t>
            </a:r>
            <a:r>
              <a:rPr sz="750" b="0" spc="9" dirty="0">
                <a:solidFill>
                  <a:srgbClr val="231F20"/>
                </a:solidFill>
                <a:latin typeface="Times New Roman"/>
                <a:cs typeface="Times New Roman"/>
              </a:rPr>
              <a:t>r</a:t>
            </a:r>
            <a:r>
              <a:rPr sz="750" b="0" spc="13" dirty="0">
                <a:solidFill>
                  <a:srgbClr val="231F20"/>
                </a:solidFill>
                <a:latin typeface="Times New Roman"/>
                <a:cs typeface="Times New Roman"/>
              </a:rPr>
              <a:t> </a:t>
            </a:r>
            <a:r>
              <a:rPr sz="750" b="0" spc="18" dirty="0">
                <a:solidFill>
                  <a:srgbClr val="231F20"/>
                </a:solidFill>
                <a:latin typeface="Times New Roman"/>
                <a:cs typeface="Times New Roman"/>
              </a:rPr>
              <a:t>as</a:t>
            </a:r>
            <a:r>
              <a:rPr sz="750" b="0" dirty="0">
                <a:solidFill>
                  <a:srgbClr val="231F20"/>
                </a:solidFill>
                <a:latin typeface="Times New Roman"/>
                <a:cs typeface="Times New Roman"/>
              </a:rPr>
              <a:t>s</a:t>
            </a:r>
            <a:r>
              <a:rPr sz="750" b="0" spc="18" dirty="0">
                <a:solidFill>
                  <a:srgbClr val="231F20"/>
                </a:solidFill>
                <a:latin typeface="Times New Roman"/>
                <a:cs typeface="Times New Roman"/>
              </a:rPr>
              <a:t>is</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an</a:t>
            </a:r>
            <a:r>
              <a:rPr sz="750" b="0" spc="4" dirty="0">
                <a:solidFill>
                  <a:srgbClr val="231F20"/>
                </a:solidFill>
                <a:latin typeface="Times New Roman"/>
                <a:cs typeface="Times New Roman"/>
              </a:rPr>
              <a:t>c</a:t>
            </a:r>
            <a:r>
              <a:rPr sz="750" b="0" spc="13" dirty="0">
                <a:solidFill>
                  <a:srgbClr val="231F20"/>
                </a:solidFill>
                <a:latin typeface="Times New Roman"/>
                <a:cs typeface="Times New Roman"/>
              </a:rPr>
              <a:t>e</a:t>
            </a:r>
            <a:r>
              <a:rPr sz="750" b="0" spc="35" dirty="0">
                <a:solidFill>
                  <a:srgbClr val="231F20"/>
                </a:solidFill>
                <a:latin typeface="Times New Roman"/>
                <a:cs typeface="Times New Roman"/>
              </a:rPr>
              <a:t> </a:t>
            </a:r>
            <a:r>
              <a:rPr sz="750" b="0" spc="22" dirty="0">
                <a:solidFill>
                  <a:srgbClr val="231F20"/>
                </a:solidFill>
                <a:latin typeface="Times New Roman"/>
                <a:cs typeface="Times New Roman"/>
              </a:rPr>
              <a:t>u</a:t>
            </a:r>
            <a:r>
              <a:rPr sz="750" b="0" dirty="0">
                <a:solidFill>
                  <a:srgbClr val="231F20"/>
                </a:solidFill>
                <a:latin typeface="Times New Roman"/>
                <a:cs typeface="Times New Roman"/>
              </a:rPr>
              <a:t>n</a:t>
            </a:r>
            <a:r>
              <a:rPr sz="750" b="0" spc="22" dirty="0">
                <a:solidFill>
                  <a:srgbClr val="231F20"/>
                </a:solidFill>
                <a:latin typeface="Times New Roman"/>
                <a:cs typeface="Times New Roman"/>
              </a:rPr>
              <a:t>de</a:t>
            </a:r>
            <a:r>
              <a:rPr sz="750" b="0" spc="9" dirty="0">
                <a:solidFill>
                  <a:srgbClr val="231F20"/>
                </a:solidFill>
                <a:latin typeface="Times New Roman"/>
                <a:cs typeface="Times New Roman"/>
              </a:rPr>
              <a:t>r</a:t>
            </a:r>
            <a:r>
              <a:rPr sz="750" b="0" spc="13" dirty="0">
                <a:solidFill>
                  <a:srgbClr val="231F20"/>
                </a:solidFill>
                <a:latin typeface="Times New Roman"/>
                <a:cs typeface="Times New Roman"/>
              </a:rPr>
              <a:t> </a:t>
            </a:r>
            <a:r>
              <a:rPr sz="750" b="0" spc="18" dirty="0">
                <a:solidFill>
                  <a:srgbClr val="231F20"/>
                </a:solidFill>
                <a:latin typeface="Times New Roman"/>
                <a:cs typeface="Times New Roman"/>
              </a:rPr>
              <a:t>t</a:t>
            </a:r>
            <a:r>
              <a:rPr sz="750" b="0" spc="22" dirty="0">
                <a:solidFill>
                  <a:srgbClr val="231F20"/>
                </a:solidFill>
                <a:latin typeface="Times New Roman"/>
                <a:cs typeface="Times New Roman"/>
              </a:rPr>
              <a:t>h</a:t>
            </a:r>
            <a:r>
              <a:rPr sz="750" b="0" spc="13" dirty="0">
                <a:solidFill>
                  <a:srgbClr val="231F20"/>
                </a:solidFill>
                <a:latin typeface="Times New Roman"/>
                <a:cs typeface="Times New Roman"/>
              </a:rPr>
              <a:t>e </a:t>
            </a:r>
            <a:r>
              <a:rPr sz="750" b="0" spc="22" dirty="0">
                <a:solidFill>
                  <a:srgbClr val="231F20"/>
                </a:solidFill>
                <a:latin typeface="Times New Roman"/>
                <a:cs typeface="Times New Roman"/>
              </a:rPr>
              <a:t>Ha</a:t>
            </a:r>
            <a:r>
              <a:rPr sz="750" b="0" spc="4" dirty="0">
                <a:solidFill>
                  <a:srgbClr val="231F20"/>
                </a:solidFill>
                <a:latin typeface="Times New Roman"/>
                <a:cs typeface="Times New Roman"/>
              </a:rPr>
              <a:t>z</a:t>
            </a:r>
            <a:r>
              <a:rPr sz="750" b="0" spc="22" dirty="0">
                <a:solidFill>
                  <a:srgbClr val="231F20"/>
                </a:solidFill>
                <a:latin typeface="Times New Roman"/>
                <a:cs typeface="Times New Roman"/>
              </a:rPr>
              <a:t>ar</a:t>
            </a:r>
            <a:r>
              <a:rPr sz="750" b="0" spc="13" dirty="0">
                <a:solidFill>
                  <a:srgbClr val="231F20"/>
                </a:solidFill>
                <a:latin typeface="Times New Roman"/>
                <a:cs typeface="Times New Roman"/>
              </a:rPr>
              <a:t>d M</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ti</a:t>
            </a:r>
            <a:r>
              <a:rPr sz="750" b="0" dirty="0">
                <a:solidFill>
                  <a:srgbClr val="231F20"/>
                </a:solidFill>
                <a:latin typeface="Times New Roman"/>
                <a:cs typeface="Times New Roman"/>
              </a:rPr>
              <a:t>g</a:t>
            </a:r>
            <a:r>
              <a:rPr sz="750" b="0" spc="22" dirty="0">
                <a:solidFill>
                  <a:srgbClr val="231F20"/>
                </a:solidFill>
                <a:latin typeface="Times New Roman"/>
                <a:cs typeface="Times New Roman"/>
              </a:rPr>
              <a:t>a</a:t>
            </a:r>
            <a:r>
              <a:rPr sz="750" b="0" spc="18" dirty="0">
                <a:solidFill>
                  <a:srgbClr val="231F20"/>
                </a:solidFill>
                <a:latin typeface="Times New Roman"/>
                <a:cs typeface="Times New Roman"/>
              </a:rPr>
              <a:t>t</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o</a:t>
            </a:r>
            <a:r>
              <a:rPr sz="750" b="0" spc="13" dirty="0">
                <a:solidFill>
                  <a:srgbClr val="231F20"/>
                </a:solidFill>
                <a:latin typeface="Times New Roman"/>
                <a:cs typeface="Times New Roman"/>
              </a:rPr>
              <a:t>n </a:t>
            </a:r>
            <a:r>
              <a:rPr sz="750" b="0" spc="44" dirty="0">
                <a:solidFill>
                  <a:srgbClr val="231F20"/>
                </a:solidFill>
                <a:latin typeface="Times New Roman"/>
                <a:cs typeface="Times New Roman"/>
              </a:rPr>
              <a:t>G</a:t>
            </a:r>
            <a:r>
              <a:rPr sz="750" b="0" dirty="0">
                <a:solidFill>
                  <a:srgbClr val="231F20"/>
                </a:solidFill>
                <a:latin typeface="Times New Roman"/>
                <a:cs typeface="Times New Roman"/>
              </a:rPr>
              <a:t>r</a:t>
            </a:r>
            <a:r>
              <a:rPr sz="750" b="0" spc="22" dirty="0">
                <a:solidFill>
                  <a:srgbClr val="231F20"/>
                </a:solidFill>
                <a:latin typeface="Times New Roman"/>
                <a:cs typeface="Times New Roman"/>
              </a:rPr>
              <a:t>an</a:t>
            </a:r>
            <a:r>
              <a:rPr sz="750" b="0" spc="4" dirty="0">
                <a:solidFill>
                  <a:srgbClr val="231F20"/>
                </a:solidFill>
                <a:latin typeface="Times New Roman"/>
                <a:cs typeface="Times New Roman"/>
              </a:rPr>
              <a:t>t</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P</a:t>
            </a:r>
            <a:r>
              <a:rPr sz="750" b="0" dirty="0">
                <a:solidFill>
                  <a:srgbClr val="231F20"/>
                </a:solidFill>
                <a:latin typeface="Times New Roman"/>
                <a:cs typeface="Times New Roman"/>
              </a:rPr>
              <a:t>r</a:t>
            </a:r>
            <a:r>
              <a:rPr sz="750" b="0" spc="22" dirty="0">
                <a:solidFill>
                  <a:srgbClr val="231F20"/>
                </a:solidFill>
                <a:latin typeface="Times New Roman"/>
                <a:cs typeface="Times New Roman"/>
              </a:rPr>
              <a:t>ogra</a:t>
            </a:r>
            <a:r>
              <a:rPr sz="750" b="0" spc="26" dirty="0">
                <a:solidFill>
                  <a:srgbClr val="231F20"/>
                </a:solidFill>
                <a:latin typeface="Times New Roman"/>
                <a:cs typeface="Times New Roman"/>
              </a:rPr>
              <a:t>m</a:t>
            </a:r>
            <a:r>
              <a:rPr sz="750" b="0" spc="4" dirty="0">
                <a:solidFill>
                  <a:srgbClr val="231F20"/>
                </a:solidFill>
                <a:latin typeface="Times New Roman"/>
                <a:cs typeface="Times New Roman"/>
              </a:rPr>
              <a:t>.</a:t>
            </a:r>
            <a:endParaRPr sz="750" b="0">
              <a:solidFill>
                <a:prstClr val="black"/>
              </a:solidFill>
              <a:latin typeface="Times New Roman"/>
              <a:cs typeface="Times New Roman"/>
            </a:endParaRPr>
          </a:p>
        </p:txBody>
      </p:sp>
      <p:sp>
        <p:nvSpPr>
          <p:cNvPr id="69" name="object 69"/>
          <p:cNvSpPr/>
          <p:nvPr/>
        </p:nvSpPr>
        <p:spPr>
          <a:xfrm>
            <a:off x="7221272" y="5572753"/>
            <a:ext cx="210110" cy="56590"/>
          </a:xfrm>
          <a:custGeom>
            <a:avLst/>
            <a:gdLst/>
            <a:ahLst/>
            <a:cxnLst/>
            <a:rect l="l" t="t" r="r" b="b"/>
            <a:pathLst>
              <a:path w="238125" h="64135">
                <a:moveTo>
                  <a:pt x="0" y="0"/>
                </a:moveTo>
                <a:lnTo>
                  <a:pt x="0" y="64008"/>
                </a:lnTo>
                <a:lnTo>
                  <a:pt x="237744" y="64008"/>
                </a:lnTo>
                <a:lnTo>
                  <a:pt x="237744" y="0"/>
                </a:lnTo>
                <a:lnTo>
                  <a:pt x="0" y="0"/>
                </a:lnTo>
                <a:close/>
              </a:path>
            </a:pathLst>
          </a:custGeom>
          <a:solidFill>
            <a:srgbClr val="231F20"/>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0" name="object 70"/>
          <p:cNvSpPr/>
          <p:nvPr/>
        </p:nvSpPr>
        <p:spPr>
          <a:xfrm>
            <a:off x="7221272" y="5572753"/>
            <a:ext cx="210110" cy="56590"/>
          </a:xfrm>
          <a:custGeom>
            <a:avLst/>
            <a:gdLst/>
            <a:ahLst/>
            <a:cxnLst/>
            <a:rect l="l" t="t" r="r" b="b"/>
            <a:pathLst>
              <a:path w="238125" h="64135">
                <a:moveTo>
                  <a:pt x="0" y="64008"/>
                </a:moveTo>
                <a:lnTo>
                  <a:pt x="0" y="0"/>
                </a:lnTo>
                <a:lnTo>
                  <a:pt x="237744" y="0"/>
                </a:lnTo>
                <a:lnTo>
                  <a:pt x="237744" y="64008"/>
                </a:lnTo>
                <a:lnTo>
                  <a:pt x="0" y="64008"/>
                </a:lnTo>
                <a:close/>
              </a:path>
            </a:pathLst>
          </a:custGeom>
          <a:ln w="12192">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1" name="object 71"/>
          <p:cNvSpPr/>
          <p:nvPr/>
        </p:nvSpPr>
        <p:spPr>
          <a:xfrm>
            <a:off x="7431046" y="5572753"/>
            <a:ext cx="210110" cy="56590"/>
          </a:xfrm>
          <a:custGeom>
            <a:avLst/>
            <a:gdLst/>
            <a:ahLst/>
            <a:cxnLst/>
            <a:rect l="l" t="t" r="r" b="b"/>
            <a:pathLst>
              <a:path w="238125" h="64135">
                <a:moveTo>
                  <a:pt x="0" y="0"/>
                </a:moveTo>
                <a:lnTo>
                  <a:pt x="0" y="64008"/>
                </a:lnTo>
                <a:lnTo>
                  <a:pt x="237756" y="64008"/>
                </a:lnTo>
                <a:lnTo>
                  <a:pt x="237756" y="0"/>
                </a:lnTo>
                <a:lnTo>
                  <a:pt x="0" y="0"/>
                </a:lnTo>
                <a:close/>
              </a:path>
            </a:pathLst>
          </a:custGeom>
          <a:solidFill>
            <a:srgbClr val="FFFFFF"/>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2" name="object 72"/>
          <p:cNvSpPr/>
          <p:nvPr/>
        </p:nvSpPr>
        <p:spPr>
          <a:xfrm>
            <a:off x="7431046" y="5572753"/>
            <a:ext cx="210110" cy="56590"/>
          </a:xfrm>
          <a:custGeom>
            <a:avLst/>
            <a:gdLst/>
            <a:ahLst/>
            <a:cxnLst/>
            <a:rect l="l" t="t" r="r" b="b"/>
            <a:pathLst>
              <a:path w="238125" h="64135">
                <a:moveTo>
                  <a:pt x="0" y="64008"/>
                </a:moveTo>
                <a:lnTo>
                  <a:pt x="0" y="0"/>
                </a:lnTo>
                <a:lnTo>
                  <a:pt x="237756" y="0"/>
                </a:lnTo>
                <a:lnTo>
                  <a:pt x="237756" y="64008"/>
                </a:lnTo>
                <a:lnTo>
                  <a:pt x="0" y="64008"/>
                </a:lnTo>
                <a:close/>
              </a:path>
            </a:pathLst>
          </a:custGeom>
          <a:ln w="12192">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3" name="object 73"/>
          <p:cNvSpPr/>
          <p:nvPr/>
        </p:nvSpPr>
        <p:spPr>
          <a:xfrm>
            <a:off x="7640831" y="5572753"/>
            <a:ext cx="207309" cy="56590"/>
          </a:xfrm>
          <a:custGeom>
            <a:avLst/>
            <a:gdLst/>
            <a:ahLst/>
            <a:cxnLst/>
            <a:rect l="l" t="t" r="r" b="b"/>
            <a:pathLst>
              <a:path w="234950" h="64135">
                <a:moveTo>
                  <a:pt x="0" y="0"/>
                </a:moveTo>
                <a:lnTo>
                  <a:pt x="0" y="64008"/>
                </a:lnTo>
                <a:lnTo>
                  <a:pt x="234696" y="64008"/>
                </a:lnTo>
                <a:lnTo>
                  <a:pt x="234696" y="0"/>
                </a:lnTo>
                <a:lnTo>
                  <a:pt x="0" y="0"/>
                </a:lnTo>
                <a:close/>
              </a:path>
            </a:pathLst>
          </a:custGeom>
          <a:solidFill>
            <a:srgbClr val="231F20"/>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4" name="object 74"/>
          <p:cNvSpPr/>
          <p:nvPr/>
        </p:nvSpPr>
        <p:spPr>
          <a:xfrm>
            <a:off x="7640831" y="5572753"/>
            <a:ext cx="207309" cy="56590"/>
          </a:xfrm>
          <a:custGeom>
            <a:avLst/>
            <a:gdLst/>
            <a:ahLst/>
            <a:cxnLst/>
            <a:rect l="l" t="t" r="r" b="b"/>
            <a:pathLst>
              <a:path w="234950" h="64135">
                <a:moveTo>
                  <a:pt x="0" y="64008"/>
                </a:moveTo>
                <a:lnTo>
                  <a:pt x="0" y="0"/>
                </a:lnTo>
                <a:lnTo>
                  <a:pt x="234696" y="0"/>
                </a:lnTo>
                <a:lnTo>
                  <a:pt x="234696" y="64008"/>
                </a:lnTo>
                <a:lnTo>
                  <a:pt x="0" y="64008"/>
                </a:lnTo>
                <a:close/>
              </a:path>
            </a:pathLst>
          </a:custGeom>
          <a:ln w="12192">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5" name="object 75"/>
          <p:cNvSpPr/>
          <p:nvPr/>
        </p:nvSpPr>
        <p:spPr>
          <a:xfrm>
            <a:off x="7847917" y="5572753"/>
            <a:ext cx="210110" cy="56590"/>
          </a:xfrm>
          <a:custGeom>
            <a:avLst/>
            <a:gdLst/>
            <a:ahLst/>
            <a:cxnLst/>
            <a:rect l="l" t="t" r="r" b="b"/>
            <a:pathLst>
              <a:path w="238125" h="64135">
                <a:moveTo>
                  <a:pt x="0" y="0"/>
                </a:moveTo>
                <a:lnTo>
                  <a:pt x="0" y="64008"/>
                </a:lnTo>
                <a:lnTo>
                  <a:pt x="237756" y="64008"/>
                </a:lnTo>
                <a:lnTo>
                  <a:pt x="237756" y="0"/>
                </a:lnTo>
                <a:lnTo>
                  <a:pt x="0" y="0"/>
                </a:lnTo>
                <a:close/>
              </a:path>
            </a:pathLst>
          </a:custGeom>
          <a:solidFill>
            <a:srgbClr val="FFFFFF"/>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6" name="object 76"/>
          <p:cNvSpPr/>
          <p:nvPr/>
        </p:nvSpPr>
        <p:spPr>
          <a:xfrm>
            <a:off x="7847917" y="5572753"/>
            <a:ext cx="210110" cy="56590"/>
          </a:xfrm>
          <a:custGeom>
            <a:avLst/>
            <a:gdLst/>
            <a:ahLst/>
            <a:cxnLst/>
            <a:rect l="l" t="t" r="r" b="b"/>
            <a:pathLst>
              <a:path w="238125" h="64135">
                <a:moveTo>
                  <a:pt x="0" y="64008"/>
                </a:moveTo>
                <a:lnTo>
                  <a:pt x="0" y="0"/>
                </a:lnTo>
                <a:lnTo>
                  <a:pt x="237756" y="0"/>
                </a:lnTo>
                <a:lnTo>
                  <a:pt x="237756" y="64008"/>
                </a:lnTo>
                <a:lnTo>
                  <a:pt x="0" y="64008"/>
                </a:lnTo>
                <a:close/>
              </a:path>
            </a:pathLst>
          </a:custGeom>
          <a:ln w="12192">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78" name="object 78"/>
          <p:cNvSpPr txBox="1"/>
          <p:nvPr/>
        </p:nvSpPr>
        <p:spPr>
          <a:xfrm>
            <a:off x="8068009" y="5546604"/>
            <a:ext cx="224118" cy="108619"/>
          </a:xfrm>
          <a:prstGeom prst="rect">
            <a:avLst/>
          </a:prstGeom>
        </p:spPr>
        <p:txBody>
          <a:bodyPr vert="horz" wrap="square" lIns="0" tIns="0" rIns="0" bIns="0" rtlCol="0">
            <a:spAutoFit/>
          </a:bodyPr>
          <a:lstStyle/>
          <a:p>
            <a:pPr marL="11206" algn="l" fontAlgn="auto">
              <a:spcBef>
                <a:spcPts val="0"/>
              </a:spcBef>
              <a:spcAft>
                <a:spcPts val="0"/>
              </a:spcAft>
            </a:pPr>
            <a:r>
              <a:rPr sz="706" b="0" spc="-18" dirty="0">
                <a:solidFill>
                  <a:srgbClr val="231F20"/>
                </a:solidFill>
                <a:latin typeface="Times New Roman"/>
                <a:cs typeface="Times New Roman"/>
              </a:rPr>
              <a:t>M</a:t>
            </a:r>
            <a:r>
              <a:rPr sz="706" b="0" spc="-9" dirty="0">
                <a:solidFill>
                  <a:srgbClr val="231F20"/>
                </a:solidFill>
                <a:latin typeface="Times New Roman"/>
                <a:cs typeface="Times New Roman"/>
              </a:rPr>
              <a:t>i</a:t>
            </a:r>
            <a:r>
              <a:rPr sz="706" b="0" spc="9" dirty="0">
                <a:solidFill>
                  <a:srgbClr val="231F20"/>
                </a:solidFill>
                <a:latin typeface="Times New Roman"/>
                <a:cs typeface="Times New Roman"/>
              </a:rPr>
              <a:t>l</a:t>
            </a:r>
            <a:r>
              <a:rPr sz="706" b="0" spc="-22" dirty="0">
                <a:solidFill>
                  <a:srgbClr val="231F20"/>
                </a:solidFill>
                <a:latin typeface="Times New Roman"/>
                <a:cs typeface="Times New Roman"/>
              </a:rPr>
              <a:t>e</a:t>
            </a:r>
            <a:r>
              <a:rPr sz="706" b="0" spc="-4" dirty="0">
                <a:solidFill>
                  <a:srgbClr val="231F20"/>
                </a:solidFill>
                <a:latin typeface="Times New Roman"/>
                <a:cs typeface="Times New Roman"/>
              </a:rPr>
              <a:t>s</a:t>
            </a:r>
            <a:endParaRPr sz="706" b="0">
              <a:solidFill>
                <a:prstClr val="black"/>
              </a:solidFill>
              <a:latin typeface="Times New Roman"/>
              <a:cs typeface="Times New Roman"/>
            </a:endParaRPr>
          </a:p>
        </p:txBody>
      </p:sp>
      <p:sp>
        <p:nvSpPr>
          <p:cNvPr id="79" name="object 79"/>
          <p:cNvSpPr txBox="1"/>
          <p:nvPr/>
        </p:nvSpPr>
        <p:spPr>
          <a:xfrm>
            <a:off x="7153574" y="5777307"/>
            <a:ext cx="1567703" cy="812530"/>
          </a:xfrm>
          <a:prstGeom prst="rect">
            <a:avLst/>
          </a:prstGeom>
        </p:spPr>
        <p:txBody>
          <a:bodyPr vert="horz" wrap="square" lIns="0" tIns="0" rIns="0" bIns="0" rtlCol="0">
            <a:spAutoFit/>
          </a:bodyPr>
          <a:lstStyle/>
          <a:p>
            <a:pPr marL="11206" algn="l" fontAlgn="auto">
              <a:spcBef>
                <a:spcPts val="0"/>
              </a:spcBef>
              <a:spcAft>
                <a:spcPts val="0"/>
              </a:spcAft>
            </a:pPr>
            <a:r>
              <a:rPr sz="750" spc="22" dirty="0">
                <a:solidFill>
                  <a:srgbClr val="231F20"/>
                </a:solidFill>
                <a:latin typeface="Times New Roman"/>
                <a:cs typeface="Times New Roman"/>
              </a:rPr>
              <a:t>Da</a:t>
            </a:r>
            <a:r>
              <a:rPr sz="750" dirty="0">
                <a:solidFill>
                  <a:srgbClr val="231F20"/>
                </a:solidFill>
                <a:latin typeface="Times New Roman"/>
                <a:cs typeface="Times New Roman"/>
              </a:rPr>
              <a:t>t</a:t>
            </a:r>
            <a:r>
              <a:rPr sz="750" spc="13" dirty="0">
                <a:solidFill>
                  <a:srgbClr val="231F20"/>
                </a:solidFill>
                <a:latin typeface="Times New Roman"/>
                <a:cs typeface="Times New Roman"/>
              </a:rPr>
              <a:t>a </a:t>
            </a:r>
            <a:r>
              <a:rPr sz="750" spc="22" dirty="0">
                <a:solidFill>
                  <a:srgbClr val="231F20"/>
                </a:solidFill>
                <a:latin typeface="Times New Roman"/>
                <a:cs typeface="Times New Roman"/>
              </a:rPr>
              <a:t>Sou</a:t>
            </a:r>
            <a:r>
              <a:rPr sz="750" dirty="0">
                <a:solidFill>
                  <a:srgbClr val="231F20"/>
                </a:solidFill>
                <a:latin typeface="Times New Roman"/>
                <a:cs typeface="Times New Roman"/>
              </a:rPr>
              <a:t>r</a:t>
            </a:r>
            <a:r>
              <a:rPr sz="750" spc="18" dirty="0">
                <a:solidFill>
                  <a:srgbClr val="231F20"/>
                </a:solidFill>
                <a:latin typeface="Times New Roman"/>
                <a:cs typeface="Times New Roman"/>
              </a:rPr>
              <a:t>ces:</a:t>
            </a:r>
            <a:endParaRPr sz="750" b="0">
              <a:solidFill>
                <a:prstClr val="black"/>
              </a:solidFill>
              <a:latin typeface="Times New Roman"/>
              <a:cs typeface="Times New Roman"/>
            </a:endParaRPr>
          </a:p>
          <a:p>
            <a:pPr marL="11206" algn="l" fontAlgn="auto">
              <a:spcBef>
                <a:spcPts val="9"/>
              </a:spcBef>
              <a:spcAft>
                <a:spcPts val="0"/>
              </a:spcAft>
            </a:pPr>
            <a:r>
              <a:rPr sz="750" b="0" dirty="0">
                <a:solidFill>
                  <a:srgbClr val="231F20"/>
                </a:solidFill>
                <a:latin typeface="Times New Roman"/>
                <a:cs typeface="Times New Roman"/>
              </a:rPr>
              <a:t>F</a:t>
            </a:r>
            <a:r>
              <a:rPr sz="750" b="0" spc="22" dirty="0">
                <a:solidFill>
                  <a:srgbClr val="231F20"/>
                </a:solidFill>
                <a:latin typeface="Times New Roman"/>
                <a:cs typeface="Times New Roman"/>
              </a:rPr>
              <a:t>E</a:t>
            </a:r>
            <a:r>
              <a:rPr sz="750" b="0" spc="49" dirty="0">
                <a:solidFill>
                  <a:srgbClr val="231F20"/>
                </a:solidFill>
                <a:latin typeface="Times New Roman"/>
                <a:cs typeface="Times New Roman"/>
              </a:rPr>
              <a:t>M</a:t>
            </a:r>
            <a:r>
              <a:rPr sz="750" b="0" spc="22" dirty="0">
                <a:solidFill>
                  <a:srgbClr val="231F20"/>
                </a:solidFill>
                <a:latin typeface="Times New Roman"/>
                <a:cs typeface="Times New Roman"/>
              </a:rPr>
              <a:t>A</a:t>
            </a:r>
            <a:r>
              <a:rPr sz="750" b="0" spc="4" dirty="0">
                <a:solidFill>
                  <a:srgbClr val="231F20"/>
                </a:solidFill>
                <a:latin typeface="Times New Roman"/>
                <a:cs typeface="Times New Roman"/>
              </a:rPr>
              <a:t>,</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ESRI</a:t>
            </a:r>
            <a:r>
              <a:rPr sz="750" b="0" spc="4" dirty="0">
                <a:solidFill>
                  <a:srgbClr val="231F20"/>
                </a:solidFill>
                <a:latin typeface="Times New Roman"/>
                <a:cs typeface="Times New Roman"/>
              </a:rPr>
              <a:t>;</a:t>
            </a:r>
            <a:endParaRPr sz="750" b="0">
              <a:solidFill>
                <a:prstClr val="black"/>
              </a:solidFill>
              <a:latin typeface="Times New Roman"/>
              <a:cs typeface="Times New Roman"/>
            </a:endParaRPr>
          </a:p>
          <a:p>
            <a:pPr marL="11206" marR="192751" algn="l" fontAlgn="auto">
              <a:lnSpc>
                <a:spcPct val="101200"/>
              </a:lnSpc>
              <a:spcBef>
                <a:spcPts val="0"/>
              </a:spcBef>
              <a:spcAft>
                <a:spcPts val="0"/>
              </a:spcAft>
            </a:pPr>
            <a:r>
              <a:rPr sz="750" b="0" dirty="0">
                <a:solidFill>
                  <a:srgbClr val="231F20"/>
                </a:solidFill>
                <a:latin typeface="Times New Roman"/>
                <a:cs typeface="Times New Roman"/>
              </a:rPr>
              <a:t>I</a:t>
            </a:r>
            <a:r>
              <a:rPr sz="750" b="0" spc="22" dirty="0">
                <a:solidFill>
                  <a:srgbClr val="231F20"/>
                </a:solidFill>
                <a:latin typeface="Times New Roman"/>
                <a:cs typeface="Times New Roman"/>
              </a:rPr>
              <a:t>n</a:t>
            </a:r>
            <a:r>
              <a:rPr sz="750" b="0" spc="18" dirty="0">
                <a:solidFill>
                  <a:srgbClr val="231F20"/>
                </a:solidFill>
                <a:latin typeface="Times New Roman"/>
                <a:cs typeface="Times New Roman"/>
              </a:rPr>
              <a:t>i</a:t>
            </a:r>
            <a:r>
              <a:rPr sz="750" b="0" spc="-4" dirty="0">
                <a:solidFill>
                  <a:srgbClr val="231F20"/>
                </a:solidFill>
                <a:latin typeface="Times New Roman"/>
                <a:cs typeface="Times New Roman"/>
              </a:rPr>
              <a:t>t</a:t>
            </a:r>
            <a:r>
              <a:rPr sz="750" b="0" spc="18" dirty="0">
                <a:solidFill>
                  <a:srgbClr val="231F20"/>
                </a:solidFill>
                <a:latin typeface="Times New Roman"/>
                <a:cs typeface="Times New Roman"/>
              </a:rPr>
              <a:t>i</a:t>
            </a:r>
            <a:r>
              <a:rPr sz="750" b="0" dirty="0">
                <a:solidFill>
                  <a:srgbClr val="231F20"/>
                </a:solidFill>
                <a:latin typeface="Times New Roman"/>
                <a:cs typeface="Times New Roman"/>
              </a:rPr>
              <a:t>a</a:t>
            </a:r>
            <a:r>
              <a:rPr sz="750" b="0" spc="4" dirty="0">
                <a:solidFill>
                  <a:srgbClr val="231F20"/>
                </a:solidFill>
                <a:latin typeface="Times New Roman"/>
                <a:cs typeface="Times New Roman"/>
              </a:rPr>
              <a:t>l</a:t>
            </a:r>
            <a:r>
              <a:rPr sz="750" b="0" spc="18" dirty="0">
                <a:solidFill>
                  <a:srgbClr val="231F20"/>
                </a:solidFill>
                <a:latin typeface="Times New Roman"/>
                <a:cs typeface="Times New Roman"/>
              </a:rPr>
              <a:t> </a:t>
            </a:r>
            <a:r>
              <a:rPr sz="750" b="0" spc="44" dirty="0">
                <a:solidFill>
                  <a:srgbClr val="231F20"/>
                </a:solidFill>
                <a:latin typeface="Times New Roman"/>
                <a:cs typeface="Times New Roman"/>
              </a:rPr>
              <a:t>D</a:t>
            </a:r>
            <a:r>
              <a:rPr sz="750" b="0" dirty="0">
                <a:solidFill>
                  <a:srgbClr val="231F20"/>
                </a:solidFill>
                <a:latin typeface="Times New Roman"/>
                <a:cs typeface="Times New Roman"/>
              </a:rPr>
              <a:t>e</a:t>
            </a:r>
            <a:r>
              <a:rPr sz="750" b="0" spc="22" dirty="0">
                <a:solidFill>
                  <a:srgbClr val="231F20"/>
                </a:solidFill>
                <a:latin typeface="Times New Roman"/>
                <a:cs typeface="Times New Roman"/>
              </a:rPr>
              <a:t>cl</a:t>
            </a:r>
            <a:r>
              <a:rPr sz="750" b="0" dirty="0">
                <a:solidFill>
                  <a:srgbClr val="231F20"/>
                </a:solidFill>
                <a:latin typeface="Times New Roman"/>
                <a:cs typeface="Times New Roman"/>
              </a:rPr>
              <a:t>a</a:t>
            </a:r>
            <a:r>
              <a:rPr sz="750" b="0" spc="22" dirty="0">
                <a:solidFill>
                  <a:srgbClr val="231F20"/>
                </a:solidFill>
                <a:latin typeface="Times New Roman"/>
                <a:cs typeface="Times New Roman"/>
              </a:rPr>
              <a:t>ra</a:t>
            </a:r>
            <a:r>
              <a:rPr sz="750" b="0" spc="-4" dirty="0">
                <a:solidFill>
                  <a:srgbClr val="231F20"/>
                </a:solidFill>
                <a:latin typeface="Times New Roman"/>
                <a:cs typeface="Times New Roman"/>
              </a:rPr>
              <a:t>t</a:t>
            </a:r>
            <a:r>
              <a:rPr sz="750" b="0" spc="18" dirty="0">
                <a:solidFill>
                  <a:srgbClr val="231F20"/>
                </a:solidFill>
                <a:latin typeface="Times New Roman"/>
                <a:cs typeface="Times New Roman"/>
              </a:rPr>
              <a:t>i</a:t>
            </a:r>
            <a:r>
              <a:rPr sz="750" b="0" spc="22" dirty="0">
                <a:solidFill>
                  <a:srgbClr val="231F20"/>
                </a:solidFill>
                <a:latin typeface="Times New Roman"/>
                <a:cs typeface="Times New Roman"/>
              </a:rPr>
              <a:t>on</a:t>
            </a:r>
            <a:r>
              <a:rPr sz="750" b="0" spc="4" dirty="0">
                <a:solidFill>
                  <a:srgbClr val="231F20"/>
                </a:solidFill>
                <a:latin typeface="Times New Roman"/>
                <a:cs typeface="Times New Roman"/>
              </a:rPr>
              <a:t>:</a:t>
            </a:r>
            <a:r>
              <a:rPr sz="750" b="0" spc="18" dirty="0">
                <a:solidFill>
                  <a:srgbClr val="231F20"/>
                </a:solidFill>
                <a:latin typeface="Times New Roman"/>
                <a:cs typeface="Times New Roman"/>
              </a:rPr>
              <a:t> </a:t>
            </a:r>
            <a:r>
              <a:rPr sz="750" b="0" dirty="0">
                <a:solidFill>
                  <a:srgbClr val="231F20"/>
                </a:solidFill>
                <a:latin typeface="Times New Roman"/>
                <a:cs typeface="Times New Roman"/>
              </a:rPr>
              <a:t>0</a:t>
            </a:r>
            <a:r>
              <a:rPr sz="750" b="0" spc="22" dirty="0">
                <a:solidFill>
                  <a:srgbClr val="231F20"/>
                </a:solidFill>
                <a:latin typeface="Times New Roman"/>
                <a:cs typeface="Times New Roman"/>
              </a:rPr>
              <a:t>8</a:t>
            </a:r>
            <a:r>
              <a:rPr sz="750" b="0" spc="18" dirty="0">
                <a:solidFill>
                  <a:srgbClr val="231F20"/>
                </a:solidFill>
                <a:latin typeface="Times New Roman"/>
                <a:cs typeface="Times New Roman"/>
              </a:rPr>
              <a:t>/</a:t>
            </a:r>
            <a:r>
              <a:rPr sz="750" b="0" spc="22" dirty="0">
                <a:solidFill>
                  <a:srgbClr val="231F20"/>
                </a:solidFill>
                <a:latin typeface="Times New Roman"/>
                <a:cs typeface="Times New Roman"/>
              </a:rPr>
              <a:t>14</a:t>
            </a:r>
            <a:r>
              <a:rPr sz="750" b="0" spc="-4" dirty="0">
                <a:solidFill>
                  <a:srgbClr val="231F20"/>
                </a:solidFill>
                <a:latin typeface="Times New Roman"/>
                <a:cs typeface="Times New Roman"/>
              </a:rPr>
              <a:t>/</a:t>
            </a:r>
            <a:r>
              <a:rPr sz="750" b="0" spc="22" dirty="0">
                <a:solidFill>
                  <a:srgbClr val="231F20"/>
                </a:solidFill>
                <a:latin typeface="Times New Roman"/>
                <a:cs typeface="Times New Roman"/>
              </a:rPr>
              <a:t>201</a:t>
            </a:r>
            <a:r>
              <a:rPr sz="750" b="0" spc="13" dirty="0">
                <a:solidFill>
                  <a:srgbClr val="231F20"/>
                </a:solidFill>
                <a:latin typeface="Times New Roman"/>
                <a:cs typeface="Times New Roman"/>
              </a:rPr>
              <a:t>6</a:t>
            </a:r>
            <a:r>
              <a:rPr sz="750" b="0" spc="4" dirty="0">
                <a:solidFill>
                  <a:srgbClr val="231F20"/>
                </a:solidFill>
                <a:latin typeface="Times New Roman"/>
                <a:cs typeface="Times New Roman"/>
              </a:rPr>
              <a:t> </a:t>
            </a:r>
            <a:r>
              <a:rPr sz="750" b="0" spc="22" dirty="0">
                <a:solidFill>
                  <a:srgbClr val="231F20"/>
                </a:solidFill>
                <a:latin typeface="Times New Roman"/>
                <a:cs typeface="Times New Roman"/>
              </a:rPr>
              <a:t>D</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sa</a:t>
            </a:r>
            <a:r>
              <a:rPr sz="750" b="0" dirty="0">
                <a:solidFill>
                  <a:srgbClr val="231F20"/>
                </a:solidFill>
                <a:latin typeface="Times New Roman"/>
                <a:cs typeface="Times New Roman"/>
              </a:rPr>
              <a:t>s</a:t>
            </a:r>
            <a:r>
              <a:rPr sz="750" b="0" spc="18" dirty="0">
                <a:solidFill>
                  <a:srgbClr val="231F20"/>
                </a:solidFill>
                <a:latin typeface="Times New Roman"/>
                <a:cs typeface="Times New Roman"/>
              </a:rPr>
              <a:t>t</a:t>
            </a:r>
            <a:r>
              <a:rPr sz="750" b="0" spc="22" dirty="0">
                <a:solidFill>
                  <a:srgbClr val="231F20"/>
                </a:solidFill>
                <a:latin typeface="Times New Roman"/>
                <a:cs typeface="Times New Roman"/>
              </a:rPr>
              <a:t>e</a:t>
            </a:r>
            <a:r>
              <a:rPr sz="750" b="0" spc="9" dirty="0">
                <a:solidFill>
                  <a:srgbClr val="231F20"/>
                </a:solidFill>
                <a:latin typeface="Times New Roman"/>
                <a:cs typeface="Times New Roman"/>
              </a:rPr>
              <a:t>r</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F</a:t>
            </a:r>
            <a:r>
              <a:rPr sz="750" b="0" dirty="0">
                <a:solidFill>
                  <a:srgbClr val="231F20"/>
                </a:solidFill>
                <a:latin typeface="Times New Roman"/>
                <a:cs typeface="Times New Roman"/>
              </a:rPr>
              <a:t>e</a:t>
            </a:r>
            <a:r>
              <a:rPr sz="750" b="0" spc="22" dirty="0">
                <a:solidFill>
                  <a:srgbClr val="231F20"/>
                </a:solidFill>
                <a:latin typeface="Times New Roman"/>
                <a:cs typeface="Times New Roman"/>
              </a:rPr>
              <a:t>der</a:t>
            </a:r>
            <a:r>
              <a:rPr sz="750" b="0" dirty="0">
                <a:solidFill>
                  <a:srgbClr val="231F20"/>
                </a:solidFill>
                <a:latin typeface="Times New Roman"/>
                <a:cs typeface="Times New Roman"/>
              </a:rPr>
              <a:t>a</a:t>
            </a:r>
            <a:r>
              <a:rPr sz="750" b="0" spc="4" dirty="0">
                <a:solidFill>
                  <a:srgbClr val="231F20"/>
                </a:solidFill>
                <a:latin typeface="Times New Roman"/>
                <a:cs typeface="Times New Roman"/>
              </a:rPr>
              <a:t>l</a:t>
            </a:r>
            <a:r>
              <a:rPr sz="750" b="0" spc="35" dirty="0">
                <a:solidFill>
                  <a:srgbClr val="231F20"/>
                </a:solidFill>
                <a:latin typeface="Times New Roman"/>
                <a:cs typeface="Times New Roman"/>
              </a:rPr>
              <a:t> </a:t>
            </a:r>
            <a:r>
              <a:rPr sz="750" b="0" spc="22" dirty="0">
                <a:solidFill>
                  <a:srgbClr val="231F20"/>
                </a:solidFill>
                <a:latin typeface="Times New Roman"/>
                <a:cs typeface="Times New Roman"/>
              </a:rPr>
              <a:t>R</a:t>
            </a:r>
            <a:r>
              <a:rPr sz="750" b="0" dirty="0">
                <a:solidFill>
                  <a:srgbClr val="231F20"/>
                </a:solidFill>
                <a:latin typeface="Times New Roman"/>
                <a:cs typeface="Times New Roman"/>
              </a:rPr>
              <a:t>e</a:t>
            </a:r>
            <a:r>
              <a:rPr sz="750" b="0" spc="22" dirty="0">
                <a:solidFill>
                  <a:srgbClr val="231F20"/>
                </a:solidFill>
                <a:latin typeface="Times New Roman"/>
                <a:cs typeface="Times New Roman"/>
              </a:rPr>
              <a:t>g</a:t>
            </a:r>
            <a:r>
              <a:rPr sz="750" b="0" spc="18" dirty="0">
                <a:solidFill>
                  <a:srgbClr val="231F20"/>
                </a:solidFill>
                <a:latin typeface="Times New Roman"/>
                <a:cs typeface="Times New Roman"/>
              </a:rPr>
              <a:t>i</a:t>
            </a:r>
            <a:r>
              <a:rPr sz="750" b="0" dirty="0">
                <a:solidFill>
                  <a:srgbClr val="231F20"/>
                </a:solidFill>
                <a:latin typeface="Times New Roman"/>
                <a:cs typeface="Times New Roman"/>
              </a:rPr>
              <a:t>s</a:t>
            </a:r>
            <a:r>
              <a:rPr sz="750" b="0" spc="22" dirty="0">
                <a:solidFill>
                  <a:srgbClr val="231F20"/>
                </a:solidFill>
                <a:latin typeface="Times New Roman"/>
                <a:cs typeface="Times New Roman"/>
              </a:rPr>
              <a:t>tr</a:t>
            </a:r>
            <a:r>
              <a:rPr sz="750" b="0" spc="13" dirty="0">
                <a:solidFill>
                  <a:srgbClr val="231F20"/>
                </a:solidFill>
                <a:latin typeface="Times New Roman"/>
                <a:cs typeface="Times New Roman"/>
              </a:rPr>
              <a:t>y </a:t>
            </a:r>
            <a:r>
              <a:rPr sz="750" b="0" spc="22" dirty="0">
                <a:solidFill>
                  <a:srgbClr val="231F20"/>
                </a:solidFill>
                <a:latin typeface="Times New Roman"/>
                <a:cs typeface="Times New Roman"/>
              </a:rPr>
              <a:t>No</a:t>
            </a:r>
            <a:r>
              <a:rPr sz="750" b="0" spc="18" dirty="0">
                <a:solidFill>
                  <a:srgbClr val="231F20"/>
                </a:solidFill>
                <a:latin typeface="Times New Roman"/>
                <a:cs typeface="Times New Roman"/>
              </a:rPr>
              <a:t>t</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ce</a:t>
            </a:r>
            <a:r>
              <a:rPr sz="750" b="0" spc="4" dirty="0">
                <a:solidFill>
                  <a:srgbClr val="231F20"/>
                </a:solidFill>
                <a:latin typeface="Times New Roman"/>
                <a:cs typeface="Times New Roman"/>
              </a:rPr>
              <a:t>: </a:t>
            </a:r>
            <a:r>
              <a:rPr sz="750" b="0" spc="26" dirty="0">
                <a:solidFill>
                  <a:srgbClr val="231F20"/>
                </a:solidFill>
                <a:latin typeface="Times New Roman"/>
                <a:cs typeface="Times New Roman"/>
              </a:rPr>
              <a:t>Am</a:t>
            </a:r>
            <a:r>
              <a:rPr sz="750" b="0" spc="22" dirty="0">
                <a:solidFill>
                  <a:srgbClr val="231F20"/>
                </a:solidFill>
                <a:latin typeface="Times New Roman"/>
                <a:cs typeface="Times New Roman"/>
              </a:rPr>
              <a:t>en</a:t>
            </a:r>
            <a:r>
              <a:rPr sz="750" b="0" dirty="0">
                <a:solidFill>
                  <a:srgbClr val="231F20"/>
                </a:solidFill>
                <a:latin typeface="Times New Roman"/>
                <a:cs typeface="Times New Roman"/>
              </a:rPr>
              <a:t>d</a:t>
            </a:r>
            <a:r>
              <a:rPr sz="750" b="0" spc="44" dirty="0">
                <a:solidFill>
                  <a:srgbClr val="231F20"/>
                </a:solidFill>
                <a:latin typeface="Times New Roman"/>
                <a:cs typeface="Times New Roman"/>
              </a:rPr>
              <a:t>m</a:t>
            </a:r>
            <a:r>
              <a:rPr sz="750" b="0" dirty="0">
                <a:solidFill>
                  <a:srgbClr val="231F20"/>
                </a:solidFill>
                <a:latin typeface="Times New Roman"/>
                <a:cs typeface="Times New Roman"/>
              </a:rPr>
              <a:t>e</a:t>
            </a:r>
            <a:r>
              <a:rPr sz="750" b="0" spc="22" dirty="0">
                <a:solidFill>
                  <a:srgbClr val="231F20"/>
                </a:solidFill>
                <a:latin typeface="Times New Roman"/>
                <a:cs typeface="Times New Roman"/>
              </a:rPr>
              <a:t>n</a:t>
            </a:r>
            <a:r>
              <a:rPr sz="750" b="0" spc="4" dirty="0">
                <a:solidFill>
                  <a:srgbClr val="231F20"/>
                </a:solidFill>
                <a:latin typeface="Times New Roman"/>
                <a:cs typeface="Times New Roman"/>
              </a:rPr>
              <a:t>t</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a:t>
            </a:r>
            <a:r>
              <a:rPr sz="750" b="0" spc="13" dirty="0">
                <a:solidFill>
                  <a:srgbClr val="231F20"/>
                </a:solidFill>
                <a:latin typeface="Times New Roman"/>
                <a:cs typeface="Times New Roman"/>
              </a:rPr>
              <a:t>5 </a:t>
            </a:r>
            <a:r>
              <a:rPr sz="750" b="0" spc="9" dirty="0">
                <a:solidFill>
                  <a:srgbClr val="231F20"/>
                </a:solidFill>
                <a:latin typeface="Times New Roman"/>
                <a:cs typeface="Times New Roman"/>
              </a:rPr>
              <a:t>-</a:t>
            </a:r>
            <a:r>
              <a:rPr sz="750" b="0" spc="35" dirty="0">
                <a:solidFill>
                  <a:srgbClr val="231F20"/>
                </a:solidFill>
                <a:latin typeface="Times New Roman"/>
                <a:cs typeface="Times New Roman"/>
              </a:rPr>
              <a:t> </a:t>
            </a:r>
            <a:r>
              <a:rPr sz="750" b="0" dirty="0">
                <a:solidFill>
                  <a:srgbClr val="231F20"/>
                </a:solidFill>
                <a:latin typeface="Times New Roman"/>
                <a:cs typeface="Times New Roman"/>
              </a:rPr>
              <a:t>0</a:t>
            </a:r>
            <a:r>
              <a:rPr sz="750" b="0" spc="22" dirty="0">
                <a:solidFill>
                  <a:srgbClr val="231F20"/>
                </a:solidFill>
                <a:latin typeface="Times New Roman"/>
                <a:cs typeface="Times New Roman"/>
              </a:rPr>
              <a:t>9</a:t>
            </a:r>
            <a:r>
              <a:rPr sz="750" b="0" spc="18" dirty="0">
                <a:solidFill>
                  <a:srgbClr val="231F20"/>
                </a:solidFill>
                <a:latin typeface="Times New Roman"/>
                <a:cs typeface="Times New Roman"/>
              </a:rPr>
              <a:t>/</a:t>
            </a:r>
            <a:r>
              <a:rPr sz="750" b="0" spc="22" dirty="0">
                <a:solidFill>
                  <a:srgbClr val="231F20"/>
                </a:solidFill>
                <a:latin typeface="Times New Roman"/>
                <a:cs typeface="Times New Roman"/>
              </a:rPr>
              <a:t>02</a:t>
            </a:r>
            <a:r>
              <a:rPr sz="750" b="0" spc="-4" dirty="0">
                <a:solidFill>
                  <a:srgbClr val="231F20"/>
                </a:solidFill>
                <a:latin typeface="Times New Roman"/>
                <a:cs typeface="Times New Roman"/>
              </a:rPr>
              <a:t>/</a:t>
            </a:r>
            <a:r>
              <a:rPr sz="750" b="0" spc="22" dirty="0">
                <a:solidFill>
                  <a:srgbClr val="231F20"/>
                </a:solidFill>
                <a:latin typeface="Times New Roman"/>
                <a:cs typeface="Times New Roman"/>
              </a:rPr>
              <a:t>2016</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D</a:t>
            </a:r>
            <a:r>
              <a:rPr sz="750" b="0" dirty="0">
                <a:solidFill>
                  <a:srgbClr val="231F20"/>
                </a:solidFill>
                <a:latin typeface="Times New Roman"/>
                <a:cs typeface="Times New Roman"/>
              </a:rPr>
              <a:t>a</a:t>
            </a:r>
            <a:r>
              <a:rPr sz="750" b="0" spc="18" dirty="0">
                <a:solidFill>
                  <a:srgbClr val="231F20"/>
                </a:solidFill>
                <a:latin typeface="Times New Roman"/>
                <a:cs typeface="Times New Roman"/>
              </a:rPr>
              <a:t>t</a:t>
            </a:r>
            <a:r>
              <a:rPr sz="750" b="0" spc="22" dirty="0">
                <a:solidFill>
                  <a:srgbClr val="231F20"/>
                </a:solidFill>
                <a:latin typeface="Times New Roman"/>
                <a:cs typeface="Times New Roman"/>
              </a:rPr>
              <a:t>u</a:t>
            </a:r>
            <a:r>
              <a:rPr sz="750" b="0" spc="26" dirty="0">
                <a:solidFill>
                  <a:srgbClr val="231F20"/>
                </a:solidFill>
                <a:latin typeface="Times New Roman"/>
                <a:cs typeface="Times New Roman"/>
              </a:rPr>
              <a:t>m</a:t>
            </a:r>
            <a:r>
              <a:rPr sz="750" b="0" spc="4" dirty="0">
                <a:solidFill>
                  <a:srgbClr val="231F20"/>
                </a:solidFill>
                <a:latin typeface="Times New Roman"/>
                <a:cs typeface="Times New Roman"/>
              </a:rPr>
              <a:t>:</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N</a:t>
            </a:r>
            <a:r>
              <a:rPr sz="750" b="0" spc="18" dirty="0">
                <a:solidFill>
                  <a:srgbClr val="231F20"/>
                </a:solidFill>
                <a:latin typeface="Times New Roman"/>
                <a:cs typeface="Times New Roman"/>
              </a:rPr>
              <a:t>or</a:t>
            </a:r>
            <a:r>
              <a:rPr sz="750" b="0" spc="-4" dirty="0">
                <a:solidFill>
                  <a:srgbClr val="231F20"/>
                </a:solidFill>
                <a:latin typeface="Times New Roman"/>
                <a:cs typeface="Times New Roman"/>
              </a:rPr>
              <a:t>t</a:t>
            </a:r>
            <a:r>
              <a:rPr sz="750" b="0" spc="13" dirty="0">
                <a:solidFill>
                  <a:srgbClr val="231F20"/>
                </a:solidFill>
                <a:latin typeface="Times New Roman"/>
                <a:cs typeface="Times New Roman"/>
              </a:rPr>
              <a:t>h</a:t>
            </a:r>
            <a:r>
              <a:rPr sz="750" b="0" spc="-9" dirty="0">
                <a:solidFill>
                  <a:srgbClr val="231F20"/>
                </a:solidFill>
                <a:latin typeface="Times New Roman"/>
                <a:cs typeface="Times New Roman"/>
              </a:rPr>
              <a:t> </a:t>
            </a:r>
            <a:r>
              <a:rPr sz="750" b="0" spc="26" dirty="0">
                <a:solidFill>
                  <a:srgbClr val="231F20"/>
                </a:solidFill>
                <a:latin typeface="Times New Roman"/>
                <a:cs typeface="Times New Roman"/>
              </a:rPr>
              <a:t>Am</a:t>
            </a:r>
            <a:r>
              <a:rPr sz="750" b="0" spc="22" dirty="0">
                <a:solidFill>
                  <a:srgbClr val="231F20"/>
                </a:solidFill>
                <a:latin typeface="Times New Roman"/>
                <a:cs typeface="Times New Roman"/>
              </a:rPr>
              <a:t>e</a:t>
            </a:r>
            <a:r>
              <a:rPr sz="750" b="0" dirty="0">
                <a:solidFill>
                  <a:srgbClr val="231F20"/>
                </a:solidFill>
                <a:latin typeface="Times New Roman"/>
                <a:cs typeface="Times New Roman"/>
              </a:rPr>
              <a:t>r</a:t>
            </a:r>
            <a:r>
              <a:rPr sz="750" b="0" spc="18" dirty="0">
                <a:solidFill>
                  <a:srgbClr val="231F20"/>
                </a:solidFill>
                <a:latin typeface="Times New Roman"/>
                <a:cs typeface="Times New Roman"/>
              </a:rPr>
              <a:t>i</a:t>
            </a:r>
            <a:r>
              <a:rPr sz="750" b="0" spc="22" dirty="0">
                <a:solidFill>
                  <a:srgbClr val="231F20"/>
                </a:solidFill>
                <a:latin typeface="Times New Roman"/>
                <a:cs typeface="Times New Roman"/>
              </a:rPr>
              <a:t>c</a:t>
            </a:r>
            <a:r>
              <a:rPr sz="750" b="0" spc="4" dirty="0">
                <a:solidFill>
                  <a:srgbClr val="231F20"/>
                </a:solidFill>
                <a:latin typeface="Times New Roman"/>
                <a:cs typeface="Times New Roman"/>
              </a:rPr>
              <a:t>a</a:t>
            </a:r>
            <a:r>
              <a:rPr sz="750" b="0" spc="13" dirty="0">
                <a:solidFill>
                  <a:srgbClr val="231F20"/>
                </a:solidFill>
                <a:latin typeface="Times New Roman"/>
                <a:cs typeface="Times New Roman"/>
              </a:rPr>
              <a:t>n</a:t>
            </a:r>
            <a:r>
              <a:rPr sz="750" b="0" spc="31" dirty="0">
                <a:solidFill>
                  <a:srgbClr val="231F20"/>
                </a:solidFill>
                <a:latin typeface="Times New Roman"/>
                <a:cs typeface="Times New Roman"/>
              </a:rPr>
              <a:t> </a:t>
            </a:r>
            <a:r>
              <a:rPr sz="750" b="0" spc="22" dirty="0">
                <a:solidFill>
                  <a:srgbClr val="231F20"/>
                </a:solidFill>
                <a:latin typeface="Times New Roman"/>
                <a:cs typeface="Times New Roman"/>
              </a:rPr>
              <a:t>1</a:t>
            </a:r>
            <a:r>
              <a:rPr sz="750" b="0" dirty="0">
                <a:solidFill>
                  <a:srgbClr val="231F20"/>
                </a:solidFill>
                <a:latin typeface="Times New Roman"/>
                <a:cs typeface="Times New Roman"/>
              </a:rPr>
              <a:t>9</a:t>
            </a:r>
            <a:r>
              <a:rPr sz="750" b="0" spc="22" dirty="0">
                <a:solidFill>
                  <a:srgbClr val="231F20"/>
                </a:solidFill>
                <a:latin typeface="Times New Roman"/>
                <a:cs typeface="Times New Roman"/>
              </a:rPr>
              <a:t>83</a:t>
            </a:r>
            <a:endParaRPr sz="750" b="0">
              <a:solidFill>
                <a:prstClr val="black"/>
              </a:solidFill>
              <a:latin typeface="Times New Roman"/>
              <a:cs typeface="Times New Roman"/>
            </a:endParaRPr>
          </a:p>
          <a:p>
            <a:pPr marL="11206" algn="l" fontAlgn="auto">
              <a:spcBef>
                <a:spcPts val="31"/>
              </a:spcBef>
              <a:spcAft>
                <a:spcPts val="0"/>
              </a:spcAft>
            </a:pPr>
            <a:r>
              <a:rPr sz="750" b="0" dirty="0">
                <a:solidFill>
                  <a:srgbClr val="231F20"/>
                </a:solidFill>
                <a:latin typeface="Times New Roman"/>
                <a:cs typeface="Times New Roman"/>
              </a:rPr>
              <a:t>P</a:t>
            </a:r>
            <a:r>
              <a:rPr sz="750" b="0" spc="22" dirty="0">
                <a:solidFill>
                  <a:srgbClr val="231F20"/>
                </a:solidFill>
                <a:latin typeface="Times New Roman"/>
                <a:cs typeface="Times New Roman"/>
              </a:rPr>
              <a:t>ro</a:t>
            </a:r>
            <a:r>
              <a:rPr sz="750" b="0" spc="-4" dirty="0">
                <a:solidFill>
                  <a:srgbClr val="231F20"/>
                </a:solidFill>
                <a:latin typeface="Times New Roman"/>
                <a:cs typeface="Times New Roman"/>
              </a:rPr>
              <a:t>j</a:t>
            </a:r>
            <a:r>
              <a:rPr sz="750" b="0" spc="22" dirty="0">
                <a:solidFill>
                  <a:srgbClr val="231F20"/>
                </a:solidFill>
                <a:latin typeface="Times New Roman"/>
                <a:cs typeface="Times New Roman"/>
              </a:rPr>
              <a:t>ec</a:t>
            </a:r>
            <a:r>
              <a:rPr sz="750" b="0" spc="18" dirty="0">
                <a:solidFill>
                  <a:srgbClr val="231F20"/>
                </a:solidFill>
                <a:latin typeface="Times New Roman"/>
                <a:cs typeface="Times New Roman"/>
              </a:rPr>
              <a:t>t</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on</a:t>
            </a:r>
            <a:r>
              <a:rPr sz="750" b="0" spc="4" dirty="0">
                <a:solidFill>
                  <a:srgbClr val="231F20"/>
                </a:solidFill>
                <a:latin typeface="Times New Roman"/>
                <a:cs typeface="Times New Roman"/>
              </a:rPr>
              <a:t>:</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La</a:t>
            </a:r>
            <a:r>
              <a:rPr sz="750" b="0" spc="26" dirty="0">
                <a:solidFill>
                  <a:srgbClr val="231F20"/>
                </a:solidFill>
                <a:latin typeface="Times New Roman"/>
                <a:cs typeface="Times New Roman"/>
              </a:rPr>
              <a:t>m</a:t>
            </a:r>
            <a:r>
              <a:rPr sz="750" b="0" spc="22" dirty="0">
                <a:solidFill>
                  <a:srgbClr val="231F20"/>
                </a:solidFill>
                <a:latin typeface="Times New Roman"/>
                <a:cs typeface="Times New Roman"/>
              </a:rPr>
              <a:t>b</a:t>
            </a:r>
            <a:r>
              <a:rPr sz="750" b="0" dirty="0">
                <a:solidFill>
                  <a:srgbClr val="231F20"/>
                </a:solidFill>
                <a:latin typeface="Times New Roman"/>
                <a:cs typeface="Times New Roman"/>
              </a:rPr>
              <a:t>e</a:t>
            </a:r>
            <a:r>
              <a:rPr sz="750" b="0" spc="22" dirty="0">
                <a:solidFill>
                  <a:srgbClr val="231F20"/>
                </a:solidFill>
                <a:latin typeface="Times New Roman"/>
                <a:cs typeface="Times New Roman"/>
              </a:rPr>
              <a:t>r</a:t>
            </a:r>
            <a:r>
              <a:rPr sz="750" b="0" spc="4" dirty="0">
                <a:solidFill>
                  <a:srgbClr val="231F20"/>
                </a:solidFill>
                <a:latin typeface="Times New Roman"/>
                <a:cs typeface="Times New Roman"/>
              </a:rPr>
              <a:t>t</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Conf</a:t>
            </a:r>
            <a:r>
              <a:rPr sz="750" b="0" dirty="0">
                <a:solidFill>
                  <a:srgbClr val="231F20"/>
                </a:solidFill>
                <a:latin typeface="Times New Roman"/>
                <a:cs typeface="Times New Roman"/>
              </a:rPr>
              <a:t>o</a:t>
            </a:r>
            <a:r>
              <a:rPr sz="750" b="0" spc="22" dirty="0">
                <a:solidFill>
                  <a:srgbClr val="231F20"/>
                </a:solidFill>
                <a:latin typeface="Times New Roman"/>
                <a:cs typeface="Times New Roman"/>
              </a:rPr>
              <a:t>r</a:t>
            </a:r>
            <a:r>
              <a:rPr sz="750" b="0" spc="26" dirty="0">
                <a:solidFill>
                  <a:srgbClr val="231F20"/>
                </a:solidFill>
                <a:latin typeface="Times New Roman"/>
                <a:cs typeface="Times New Roman"/>
              </a:rPr>
              <a:t>m</a:t>
            </a:r>
            <a:r>
              <a:rPr sz="750" b="0" spc="22" dirty="0">
                <a:solidFill>
                  <a:srgbClr val="231F20"/>
                </a:solidFill>
                <a:latin typeface="Times New Roman"/>
                <a:cs typeface="Times New Roman"/>
              </a:rPr>
              <a:t>a</a:t>
            </a:r>
            <a:r>
              <a:rPr sz="750" b="0" spc="4" dirty="0">
                <a:solidFill>
                  <a:srgbClr val="231F20"/>
                </a:solidFill>
                <a:latin typeface="Times New Roman"/>
                <a:cs typeface="Times New Roman"/>
              </a:rPr>
              <a:t>l</a:t>
            </a:r>
            <a:r>
              <a:rPr sz="750" b="0" spc="18" dirty="0">
                <a:solidFill>
                  <a:srgbClr val="231F20"/>
                </a:solidFill>
                <a:latin typeface="Times New Roman"/>
                <a:cs typeface="Times New Roman"/>
              </a:rPr>
              <a:t> </a:t>
            </a:r>
            <a:r>
              <a:rPr sz="750" b="0" spc="22" dirty="0">
                <a:solidFill>
                  <a:srgbClr val="231F20"/>
                </a:solidFill>
                <a:latin typeface="Times New Roman"/>
                <a:cs typeface="Times New Roman"/>
              </a:rPr>
              <a:t>Con</a:t>
            </a:r>
            <a:r>
              <a:rPr sz="750" b="0" spc="-4" dirty="0">
                <a:solidFill>
                  <a:srgbClr val="231F20"/>
                </a:solidFill>
                <a:latin typeface="Times New Roman"/>
                <a:cs typeface="Times New Roman"/>
              </a:rPr>
              <a:t>i</a:t>
            </a:r>
            <a:r>
              <a:rPr sz="750" b="0" spc="13" dirty="0">
                <a:solidFill>
                  <a:srgbClr val="231F20"/>
                </a:solidFill>
                <a:latin typeface="Times New Roman"/>
                <a:cs typeface="Times New Roman"/>
              </a:rPr>
              <a:t>c</a:t>
            </a:r>
            <a:endParaRPr sz="750" b="0">
              <a:solidFill>
                <a:prstClr val="black"/>
              </a:solidFill>
              <a:latin typeface="Times New Roman"/>
              <a:cs typeface="Times New Roman"/>
            </a:endParaRPr>
          </a:p>
        </p:txBody>
      </p:sp>
      <p:sp>
        <p:nvSpPr>
          <p:cNvPr id="80" name="object 80"/>
          <p:cNvSpPr txBox="1"/>
          <p:nvPr/>
        </p:nvSpPr>
        <p:spPr>
          <a:xfrm>
            <a:off x="7142816" y="3313688"/>
            <a:ext cx="899272" cy="115416"/>
          </a:xfrm>
          <a:prstGeom prst="rect">
            <a:avLst/>
          </a:prstGeom>
        </p:spPr>
        <p:txBody>
          <a:bodyPr vert="horz" wrap="square" lIns="0" tIns="0" rIns="0" bIns="0" rtlCol="0">
            <a:spAutoFit/>
          </a:bodyPr>
          <a:lstStyle/>
          <a:p>
            <a:pPr marL="11206" algn="l" fontAlgn="auto">
              <a:spcBef>
                <a:spcPts val="0"/>
              </a:spcBef>
              <a:spcAft>
                <a:spcPts val="0"/>
              </a:spcAft>
            </a:pPr>
            <a:r>
              <a:rPr sz="750" spc="22" dirty="0">
                <a:solidFill>
                  <a:srgbClr val="231F20"/>
                </a:solidFill>
                <a:latin typeface="Times New Roman"/>
                <a:cs typeface="Times New Roman"/>
              </a:rPr>
              <a:t>D</a:t>
            </a:r>
            <a:r>
              <a:rPr sz="750" dirty="0">
                <a:solidFill>
                  <a:srgbClr val="231F20"/>
                </a:solidFill>
                <a:latin typeface="Times New Roman"/>
                <a:cs typeface="Times New Roman"/>
              </a:rPr>
              <a:t>e</a:t>
            </a:r>
            <a:r>
              <a:rPr sz="750" spc="18" dirty="0">
                <a:solidFill>
                  <a:srgbClr val="231F20"/>
                </a:solidFill>
                <a:latin typeface="Times New Roman"/>
                <a:cs typeface="Times New Roman"/>
              </a:rPr>
              <a:t>s</a:t>
            </a:r>
            <a:r>
              <a:rPr sz="750" spc="-4" dirty="0">
                <a:solidFill>
                  <a:srgbClr val="231F20"/>
                </a:solidFill>
                <a:latin typeface="Times New Roman"/>
                <a:cs typeface="Times New Roman"/>
              </a:rPr>
              <a:t>i</a:t>
            </a:r>
            <a:r>
              <a:rPr sz="750" spc="22" dirty="0">
                <a:solidFill>
                  <a:srgbClr val="231F20"/>
                </a:solidFill>
                <a:latin typeface="Times New Roman"/>
                <a:cs typeface="Times New Roman"/>
              </a:rPr>
              <a:t>gn</a:t>
            </a:r>
            <a:r>
              <a:rPr sz="750" spc="4" dirty="0">
                <a:solidFill>
                  <a:srgbClr val="231F20"/>
                </a:solidFill>
                <a:latin typeface="Times New Roman"/>
                <a:cs typeface="Times New Roman"/>
              </a:rPr>
              <a:t>a</a:t>
            </a:r>
            <a:r>
              <a:rPr sz="750" spc="22" dirty="0">
                <a:solidFill>
                  <a:srgbClr val="231F20"/>
                </a:solidFill>
                <a:latin typeface="Times New Roman"/>
                <a:cs typeface="Times New Roman"/>
              </a:rPr>
              <a:t>t</a:t>
            </a:r>
            <a:r>
              <a:rPr sz="750" spc="4" dirty="0">
                <a:solidFill>
                  <a:srgbClr val="231F20"/>
                </a:solidFill>
                <a:latin typeface="Times New Roman"/>
                <a:cs typeface="Times New Roman"/>
              </a:rPr>
              <a:t>e</a:t>
            </a:r>
            <a:r>
              <a:rPr sz="750" spc="13" dirty="0">
                <a:solidFill>
                  <a:srgbClr val="231F20"/>
                </a:solidFill>
                <a:latin typeface="Times New Roman"/>
                <a:cs typeface="Times New Roman"/>
              </a:rPr>
              <a:t>d</a:t>
            </a:r>
            <a:r>
              <a:rPr sz="750" spc="31" dirty="0">
                <a:solidFill>
                  <a:srgbClr val="231F20"/>
                </a:solidFill>
                <a:latin typeface="Times New Roman"/>
                <a:cs typeface="Times New Roman"/>
              </a:rPr>
              <a:t> </a:t>
            </a:r>
            <a:r>
              <a:rPr sz="750" spc="22" dirty="0">
                <a:solidFill>
                  <a:srgbClr val="231F20"/>
                </a:solidFill>
                <a:latin typeface="Times New Roman"/>
                <a:cs typeface="Times New Roman"/>
              </a:rPr>
              <a:t>C</a:t>
            </a:r>
            <a:r>
              <a:rPr sz="750" dirty="0">
                <a:solidFill>
                  <a:srgbClr val="231F20"/>
                </a:solidFill>
                <a:latin typeface="Times New Roman"/>
                <a:cs typeface="Times New Roman"/>
              </a:rPr>
              <a:t>o</a:t>
            </a:r>
            <a:r>
              <a:rPr sz="750" spc="22" dirty="0">
                <a:solidFill>
                  <a:srgbClr val="231F20"/>
                </a:solidFill>
                <a:latin typeface="Times New Roman"/>
                <a:cs typeface="Times New Roman"/>
              </a:rPr>
              <a:t>un</a:t>
            </a:r>
            <a:r>
              <a:rPr sz="750" dirty="0">
                <a:solidFill>
                  <a:srgbClr val="231F20"/>
                </a:solidFill>
                <a:latin typeface="Times New Roman"/>
                <a:cs typeface="Times New Roman"/>
              </a:rPr>
              <a:t>t</a:t>
            </a:r>
            <a:r>
              <a:rPr sz="750" spc="18" dirty="0">
                <a:solidFill>
                  <a:srgbClr val="231F20"/>
                </a:solidFill>
                <a:latin typeface="Times New Roman"/>
                <a:cs typeface="Times New Roman"/>
              </a:rPr>
              <a:t>i</a:t>
            </a:r>
            <a:r>
              <a:rPr sz="750" dirty="0">
                <a:solidFill>
                  <a:srgbClr val="231F20"/>
                </a:solidFill>
                <a:latin typeface="Times New Roman"/>
                <a:cs typeface="Times New Roman"/>
              </a:rPr>
              <a:t>es</a:t>
            </a:r>
            <a:endParaRPr sz="750" b="0">
              <a:solidFill>
                <a:prstClr val="black"/>
              </a:solidFill>
              <a:latin typeface="Times New Roman"/>
              <a:cs typeface="Times New Roman"/>
            </a:endParaRPr>
          </a:p>
        </p:txBody>
      </p:sp>
      <p:sp>
        <p:nvSpPr>
          <p:cNvPr id="81" name="object 81"/>
          <p:cNvSpPr/>
          <p:nvPr/>
        </p:nvSpPr>
        <p:spPr>
          <a:xfrm>
            <a:off x="7154025" y="3477599"/>
            <a:ext cx="304240" cy="153521"/>
          </a:xfrm>
          <a:custGeom>
            <a:avLst/>
            <a:gdLst/>
            <a:ahLst/>
            <a:cxnLst/>
            <a:rect l="l" t="t" r="r" b="b"/>
            <a:pathLst>
              <a:path w="344804" h="173989">
                <a:moveTo>
                  <a:pt x="0" y="0"/>
                </a:moveTo>
                <a:lnTo>
                  <a:pt x="0" y="173736"/>
                </a:lnTo>
                <a:lnTo>
                  <a:pt x="344436" y="173736"/>
                </a:lnTo>
                <a:lnTo>
                  <a:pt x="344436" y="0"/>
                </a:lnTo>
                <a:lnTo>
                  <a:pt x="0" y="0"/>
                </a:lnTo>
                <a:close/>
              </a:path>
            </a:pathLst>
          </a:custGeom>
          <a:solidFill>
            <a:srgbClr val="F9F9FA"/>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2" name="object 82"/>
          <p:cNvSpPr/>
          <p:nvPr/>
        </p:nvSpPr>
        <p:spPr>
          <a:xfrm>
            <a:off x="7154025" y="3477599"/>
            <a:ext cx="304240" cy="153521"/>
          </a:xfrm>
          <a:custGeom>
            <a:avLst/>
            <a:gdLst/>
            <a:ahLst/>
            <a:cxnLst/>
            <a:rect l="l" t="t" r="r" b="b"/>
            <a:pathLst>
              <a:path w="344804" h="173989">
                <a:moveTo>
                  <a:pt x="0" y="173736"/>
                </a:moveTo>
                <a:lnTo>
                  <a:pt x="0" y="0"/>
                </a:lnTo>
                <a:lnTo>
                  <a:pt x="344436" y="0"/>
                </a:lnTo>
                <a:lnTo>
                  <a:pt x="344436" y="173736"/>
                </a:lnTo>
                <a:lnTo>
                  <a:pt x="0" y="173736"/>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3" name="object 83"/>
          <p:cNvSpPr/>
          <p:nvPr/>
        </p:nvSpPr>
        <p:spPr>
          <a:xfrm>
            <a:off x="7154025" y="3789582"/>
            <a:ext cx="304240" cy="153521"/>
          </a:xfrm>
          <a:custGeom>
            <a:avLst/>
            <a:gdLst/>
            <a:ahLst/>
            <a:cxnLst/>
            <a:rect l="l" t="t" r="r" b="b"/>
            <a:pathLst>
              <a:path w="344804" h="173989">
                <a:moveTo>
                  <a:pt x="0" y="0"/>
                </a:moveTo>
                <a:lnTo>
                  <a:pt x="0" y="173748"/>
                </a:lnTo>
                <a:lnTo>
                  <a:pt x="344436" y="173748"/>
                </a:lnTo>
                <a:lnTo>
                  <a:pt x="344436" y="0"/>
                </a:lnTo>
                <a:lnTo>
                  <a:pt x="0" y="0"/>
                </a:lnTo>
                <a:close/>
              </a:path>
            </a:pathLst>
          </a:custGeom>
          <a:solidFill>
            <a:srgbClr val="D89E9E"/>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4" name="object 84"/>
          <p:cNvSpPr/>
          <p:nvPr/>
        </p:nvSpPr>
        <p:spPr>
          <a:xfrm>
            <a:off x="7154025" y="3789582"/>
            <a:ext cx="304240" cy="153521"/>
          </a:xfrm>
          <a:custGeom>
            <a:avLst/>
            <a:gdLst/>
            <a:ahLst/>
            <a:cxnLst/>
            <a:rect l="l" t="t" r="r" b="b"/>
            <a:pathLst>
              <a:path w="344804" h="173989">
                <a:moveTo>
                  <a:pt x="0" y="173748"/>
                </a:moveTo>
                <a:lnTo>
                  <a:pt x="0" y="0"/>
                </a:lnTo>
                <a:lnTo>
                  <a:pt x="344436" y="0"/>
                </a:lnTo>
                <a:lnTo>
                  <a:pt x="344436" y="173748"/>
                </a:lnTo>
                <a:lnTo>
                  <a:pt x="0" y="173748"/>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5" name="object 85"/>
          <p:cNvSpPr/>
          <p:nvPr/>
        </p:nvSpPr>
        <p:spPr>
          <a:xfrm>
            <a:off x="7154025" y="3789583"/>
            <a:ext cx="106456" cy="105335"/>
          </a:xfrm>
          <a:custGeom>
            <a:avLst/>
            <a:gdLst/>
            <a:ahLst/>
            <a:cxnLst/>
            <a:rect l="l" t="t" r="r" b="b"/>
            <a:pathLst>
              <a:path w="120650" h="119379">
                <a:moveTo>
                  <a:pt x="0" y="119363"/>
                </a:moveTo>
                <a:lnTo>
                  <a:pt x="120415" y="0"/>
                </a:lnTo>
              </a:path>
            </a:pathLst>
          </a:custGeom>
          <a:ln w="6095">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6" name="object 86"/>
          <p:cNvSpPr/>
          <p:nvPr/>
        </p:nvSpPr>
        <p:spPr>
          <a:xfrm>
            <a:off x="7232030" y="3789582"/>
            <a:ext cx="155201" cy="153521"/>
          </a:xfrm>
          <a:custGeom>
            <a:avLst/>
            <a:gdLst/>
            <a:ahLst/>
            <a:cxnLst/>
            <a:rect l="l" t="t" r="r" b="b"/>
            <a:pathLst>
              <a:path w="175895" h="173989">
                <a:moveTo>
                  <a:pt x="0" y="173748"/>
                </a:moveTo>
                <a:lnTo>
                  <a:pt x="175273" y="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7" name="object 87"/>
          <p:cNvSpPr/>
          <p:nvPr/>
        </p:nvSpPr>
        <p:spPr>
          <a:xfrm>
            <a:off x="7361122" y="3846068"/>
            <a:ext cx="96931" cy="96931"/>
          </a:xfrm>
          <a:custGeom>
            <a:avLst/>
            <a:gdLst/>
            <a:ahLst/>
            <a:cxnLst/>
            <a:rect l="l" t="t" r="r" b="b"/>
            <a:pathLst>
              <a:path w="109854" h="109854">
                <a:moveTo>
                  <a:pt x="0" y="109731"/>
                </a:moveTo>
                <a:lnTo>
                  <a:pt x="109727" y="0"/>
                </a:lnTo>
              </a:path>
            </a:pathLst>
          </a:custGeom>
          <a:ln w="6095">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8" name="object 88"/>
          <p:cNvSpPr/>
          <p:nvPr/>
        </p:nvSpPr>
        <p:spPr>
          <a:xfrm>
            <a:off x="7154025" y="3789582"/>
            <a:ext cx="304240" cy="153521"/>
          </a:xfrm>
          <a:custGeom>
            <a:avLst/>
            <a:gdLst/>
            <a:ahLst/>
            <a:cxnLst/>
            <a:rect l="l" t="t" r="r" b="b"/>
            <a:pathLst>
              <a:path w="344804" h="173989">
                <a:moveTo>
                  <a:pt x="0" y="173748"/>
                </a:moveTo>
                <a:lnTo>
                  <a:pt x="0" y="0"/>
                </a:lnTo>
                <a:lnTo>
                  <a:pt x="344436" y="0"/>
                </a:lnTo>
                <a:lnTo>
                  <a:pt x="344436" y="173748"/>
                </a:lnTo>
                <a:lnTo>
                  <a:pt x="0" y="173748"/>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89" name="object 89"/>
          <p:cNvSpPr/>
          <p:nvPr/>
        </p:nvSpPr>
        <p:spPr>
          <a:xfrm>
            <a:off x="7154026" y="3861559"/>
            <a:ext cx="82363" cy="81803"/>
          </a:xfrm>
          <a:custGeom>
            <a:avLst/>
            <a:gdLst/>
            <a:ahLst/>
            <a:cxnLst/>
            <a:rect l="l" t="t" r="r" b="b"/>
            <a:pathLst>
              <a:path w="93345" h="92710">
                <a:moveTo>
                  <a:pt x="0" y="0"/>
                </a:moveTo>
                <a:lnTo>
                  <a:pt x="92990" y="92174"/>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0" name="object 90"/>
          <p:cNvSpPr/>
          <p:nvPr/>
        </p:nvSpPr>
        <p:spPr>
          <a:xfrm>
            <a:off x="7207825" y="3789582"/>
            <a:ext cx="155201" cy="153521"/>
          </a:xfrm>
          <a:custGeom>
            <a:avLst/>
            <a:gdLst/>
            <a:ahLst/>
            <a:cxnLst/>
            <a:rect l="l" t="t" r="r" b="b"/>
            <a:pathLst>
              <a:path w="175895" h="173989">
                <a:moveTo>
                  <a:pt x="0" y="0"/>
                </a:moveTo>
                <a:lnTo>
                  <a:pt x="175279" y="173748"/>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1" name="object 91"/>
          <p:cNvSpPr/>
          <p:nvPr/>
        </p:nvSpPr>
        <p:spPr>
          <a:xfrm>
            <a:off x="7336916" y="3789582"/>
            <a:ext cx="121024" cy="121024"/>
          </a:xfrm>
          <a:custGeom>
            <a:avLst/>
            <a:gdLst/>
            <a:ahLst/>
            <a:cxnLst/>
            <a:rect l="l" t="t" r="r" b="b"/>
            <a:pathLst>
              <a:path w="137159" h="137160">
                <a:moveTo>
                  <a:pt x="0" y="0"/>
                </a:moveTo>
                <a:lnTo>
                  <a:pt x="137160" y="13716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2" name="object 92"/>
          <p:cNvSpPr/>
          <p:nvPr/>
        </p:nvSpPr>
        <p:spPr>
          <a:xfrm>
            <a:off x="7154025" y="3789582"/>
            <a:ext cx="304240" cy="153521"/>
          </a:xfrm>
          <a:custGeom>
            <a:avLst/>
            <a:gdLst/>
            <a:ahLst/>
            <a:cxnLst/>
            <a:rect l="l" t="t" r="r" b="b"/>
            <a:pathLst>
              <a:path w="344804" h="173989">
                <a:moveTo>
                  <a:pt x="0" y="173748"/>
                </a:moveTo>
                <a:lnTo>
                  <a:pt x="0" y="0"/>
                </a:lnTo>
                <a:lnTo>
                  <a:pt x="344436" y="0"/>
                </a:lnTo>
                <a:lnTo>
                  <a:pt x="344436" y="173748"/>
                </a:lnTo>
                <a:lnTo>
                  <a:pt x="0" y="173748"/>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3" name="object 93"/>
          <p:cNvSpPr/>
          <p:nvPr/>
        </p:nvSpPr>
        <p:spPr>
          <a:xfrm>
            <a:off x="7154025" y="4149975"/>
            <a:ext cx="304240" cy="153521"/>
          </a:xfrm>
          <a:custGeom>
            <a:avLst/>
            <a:gdLst/>
            <a:ahLst/>
            <a:cxnLst/>
            <a:rect l="l" t="t" r="r" b="b"/>
            <a:pathLst>
              <a:path w="344804" h="173989">
                <a:moveTo>
                  <a:pt x="0" y="0"/>
                </a:moveTo>
                <a:lnTo>
                  <a:pt x="0" y="173748"/>
                </a:lnTo>
                <a:lnTo>
                  <a:pt x="344436" y="173748"/>
                </a:lnTo>
                <a:lnTo>
                  <a:pt x="344436" y="0"/>
                </a:lnTo>
                <a:lnTo>
                  <a:pt x="0" y="0"/>
                </a:lnTo>
                <a:close/>
              </a:path>
            </a:pathLst>
          </a:custGeom>
          <a:solidFill>
            <a:srgbClr val="FFD37F"/>
          </a:solid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4" name="object 94"/>
          <p:cNvSpPr/>
          <p:nvPr/>
        </p:nvSpPr>
        <p:spPr>
          <a:xfrm>
            <a:off x="7154025" y="4149975"/>
            <a:ext cx="304240" cy="153521"/>
          </a:xfrm>
          <a:custGeom>
            <a:avLst/>
            <a:gdLst/>
            <a:ahLst/>
            <a:cxnLst/>
            <a:rect l="l" t="t" r="r" b="b"/>
            <a:pathLst>
              <a:path w="344804" h="173989">
                <a:moveTo>
                  <a:pt x="0" y="173748"/>
                </a:moveTo>
                <a:lnTo>
                  <a:pt x="0" y="0"/>
                </a:lnTo>
                <a:lnTo>
                  <a:pt x="344436" y="0"/>
                </a:lnTo>
                <a:lnTo>
                  <a:pt x="344436" y="173748"/>
                </a:lnTo>
                <a:lnTo>
                  <a:pt x="0" y="173748"/>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5" name="object 95"/>
          <p:cNvSpPr/>
          <p:nvPr/>
        </p:nvSpPr>
        <p:spPr>
          <a:xfrm>
            <a:off x="7154026" y="4149975"/>
            <a:ext cx="560" cy="0"/>
          </a:xfrm>
          <a:custGeom>
            <a:avLst/>
            <a:gdLst/>
            <a:ahLst/>
            <a:cxnLst/>
            <a:rect l="l" t="t" r="r" b="b"/>
            <a:pathLst>
              <a:path w="634">
                <a:moveTo>
                  <a:pt x="0" y="12"/>
                </a:moveTo>
                <a:lnTo>
                  <a:pt x="12" y="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6" name="object 96"/>
          <p:cNvSpPr/>
          <p:nvPr/>
        </p:nvSpPr>
        <p:spPr>
          <a:xfrm>
            <a:off x="7154025" y="4149975"/>
            <a:ext cx="126626" cy="126626"/>
          </a:xfrm>
          <a:custGeom>
            <a:avLst/>
            <a:gdLst/>
            <a:ahLst/>
            <a:cxnLst/>
            <a:rect l="l" t="t" r="r" b="b"/>
            <a:pathLst>
              <a:path w="143509" h="143510">
                <a:moveTo>
                  <a:pt x="0" y="143268"/>
                </a:moveTo>
                <a:lnTo>
                  <a:pt x="143269" y="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7" name="object 97"/>
          <p:cNvSpPr/>
          <p:nvPr/>
        </p:nvSpPr>
        <p:spPr>
          <a:xfrm>
            <a:off x="7253545" y="4149975"/>
            <a:ext cx="153521" cy="153521"/>
          </a:xfrm>
          <a:custGeom>
            <a:avLst/>
            <a:gdLst/>
            <a:ahLst/>
            <a:cxnLst/>
            <a:rect l="l" t="t" r="r" b="b"/>
            <a:pathLst>
              <a:path w="173990" h="173989">
                <a:moveTo>
                  <a:pt x="0" y="173748"/>
                </a:moveTo>
                <a:lnTo>
                  <a:pt x="173742" y="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8" name="object 98"/>
          <p:cNvSpPr/>
          <p:nvPr/>
        </p:nvSpPr>
        <p:spPr>
          <a:xfrm>
            <a:off x="7379947" y="4225974"/>
            <a:ext cx="78441" cy="77321"/>
          </a:xfrm>
          <a:custGeom>
            <a:avLst/>
            <a:gdLst/>
            <a:ahLst/>
            <a:cxnLst/>
            <a:rect l="l" t="t" r="r" b="b"/>
            <a:pathLst>
              <a:path w="88900" h="87629">
                <a:moveTo>
                  <a:pt x="0" y="87616"/>
                </a:moveTo>
                <a:lnTo>
                  <a:pt x="88391" y="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99" name="object 99"/>
          <p:cNvSpPr/>
          <p:nvPr/>
        </p:nvSpPr>
        <p:spPr>
          <a:xfrm>
            <a:off x="7154025" y="4149975"/>
            <a:ext cx="304240" cy="153521"/>
          </a:xfrm>
          <a:custGeom>
            <a:avLst/>
            <a:gdLst/>
            <a:ahLst/>
            <a:cxnLst/>
            <a:rect l="l" t="t" r="r" b="b"/>
            <a:pathLst>
              <a:path w="344804" h="173989">
                <a:moveTo>
                  <a:pt x="0" y="173748"/>
                </a:moveTo>
                <a:lnTo>
                  <a:pt x="0" y="0"/>
                </a:lnTo>
                <a:lnTo>
                  <a:pt x="344436" y="0"/>
                </a:lnTo>
                <a:lnTo>
                  <a:pt x="344436" y="173748"/>
                </a:lnTo>
                <a:lnTo>
                  <a:pt x="0" y="173748"/>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0" name="object 100"/>
          <p:cNvSpPr/>
          <p:nvPr/>
        </p:nvSpPr>
        <p:spPr>
          <a:xfrm>
            <a:off x="7154025" y="4243281"/>
            <a:ext cx="61072" cy="60512"/>
          </a:xfrm>
          <a:custGeom>
            <a:avLst/>
            <a:gdLst/>
            <a:ahLst/>
            <a:cxnLst/>
            <a:rect l="l" t="t" r="r" b="b"/>
            <a:pathLst>
              <a:path w="69215" h="68579">
                <a:moveTo>
                  <a:pt x="0" y="0"/>
                </a:moveTo>
                <a:lnTo>
                  <a:pt x="68600" y="68000"/>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1" name="object 101"/>
          <p:cNvSpPr/>
          <p:nvPr/>
        </p:nvSpPr>
        <p:spPr>
          <a:xfrm>
            <a:off x="7188987" y="4149975"/>
            <a:ext cx="153521" cy="153521"/>
          </a:xfrm>
          <a:custGeom>
            <a:avLst/>
            <a:gdLst/>
            <a:ahLst/>
            <a:cxnLst/>
            <a:rect l="l" t="t" r="r" b="b"/>
            <a:pathLst>
              <a:path w="173990" h="173989">
                <a:moveTo>
                  <a:pt x="0" y="0"/>
                </a:moveTo>
                <a:lnTo>
                  <a:pt x="173742" y="173748"/>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2" name="object 102"/>
          <p:cNvSpPr/>
          <p:nvPr/>
        </p:nvSpPr>
        <p:spPr>
          <a:xfrm>
            <a:off x="7315402" y="4149975"/>
            <a:ext cx="142875" cy="142875"/>
          </a:xfrm>
          <a:custGeom>
            <a:avLst/>
            <a:gdLst/>
            <a:ahLst/>
            <a:cxnLst/>
            <a:rect l="l" t="t" r="r" b="b"/>
            <a:pathLst>
              <a:path w="161925" h="161925">
                <a:moveTo>
                  <a:pt x="0" y="0"/>
                </a:moveTo>
                <a:lnTo>
                  <a:pt x="161544" y="161549"/>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3" name="object 103"/>
          <p:cNvSpPr/>
          <p:nvPr/>
        </p:nvSpPr>
        <p:spPr>
          <a:xfrm>
            <a:off x="7441804" y="4149975"/>
            <a:ext cx="16249" cy="16249"/>
          </a:xfrm>
          <a:custGeom>
            <a:avLst/>
            <a:gdLst/>
            <a:ahLst/>
            <a:cxnLst/>
            <a:rect l="l" t="t" r="r" b="b"/>
            <a:pathLst>
              <a:path w="18415" h="18414">
                <a:moveTo>
                  <a:pt x="0" y="0"/>
                </a:moveTo>
                <a:lnTo>
                  <a:pt x="18287" y="18288"/>
                </a:lnTo>
              </a:path>
            </a:pathLst>
          </a:custGeom>
          <a:ln w="6096">
            <a:solidFill>
              <a:srgbClr val="231F20"/>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4" name="object 104"/>
          <p:cNvSpPr/>
          <p:nvPr/>
        </p:nvSpPr>
        <p:spPr>
          <a:xfrm>
            <a:off x="7154025" y="4149975"/>
            <a:ext cx="304240" cy="153521"/>
          </a:xfrm>
          <a:custGeom>
            <a:avLst/>
            <a:gdLst/>
            <a:ahLst/>
            <a:cxnLst/>
            <a:rect l="l" t="t" r="r" b="b"/>
            <a:pathLst>
              <a:path w="344804" h="173989">
                <a:moveTo>
                  <a:pt x="0" y="173748"/>
                </a:moveTo>
                <a:lnTo>
                  <a:pt x="0" y="0"/>
                </a:lnTo>
                <a:lnTo>
                  <a:pt x="344436" y="0"/>
                </a:lnTo>
                <a:lnTo>
                  <a:pt x="344436" y="173748"/>
                </a:lnTo>
                <a:lnTo>
                  <a:pt x="0" y="173748"/>
                </a:lnTo>
                <a:close/>
              </a:path>
            </a:pathLst>
          </a:custGeom>
          <a:ln w="12192">
            <a:solidFill>
              <a:srgbClr val="707274"/>
            </a:solidFill>
          </a:ln>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5" name="object 105"/>
          <p:cNvSpPr txBox="1"/>
          <p:nvPr/>
        </p:nvSpPr>
        <p:spPr>
          <a:xfrm>
            <a:off x="7481694" y="3485822"/>
            <a:ext cx="1218640" cy="943592"/>
          </a:xfrm>
          <a:prstGeom prst="rect">
            <a:avLst/>
          </a:prstGeom>
        </p:spPr>
        <p:txBody>
          <a:bodyPr vert="horz" wrap="square" lIns="0" tIns="0" rIns="0" bIns="0" rtlCol="0">
            <a:spAutoFit/>
          </a:bodyPr>
          <a:lstStyle/>
          <a:p>
            <a:pPr marL="11206" marR="168097" algn="l" fontAlgn="auto">
              <a:lnSpc>
                <a:spcPct val="178800"/>
              </a:lnSpc>
              <a:spcBef>
                <a:spcPts val="0"/>
              </a:spcBef>
              <a:spcAft>
                <a:spcPts val="0"/>
              </a:spcAft>
            </a:pPr>
            <a:r>
              <a:rPr sz="750" b="0" spc="22" dirty="0">
                <a:solidFill>
                  <a:srgbClr val="231F20"/>
                </a:solidFill>
                <a:latin typeface="Times New Roman"/>
                <a:cs typeface="Times New Roman"/>
              </a:rPr>
              <a:t>N</a:t>
            </a:r>
            <a:r>
              <a:rPr sz="750" b="0" spc="13" dirty="0">
                <a:solidFill>
                  <a:srgbClr val="231F20"/>
                </a:solidFill>
                <a:latin typeface="Times New Roman"/>
                <a:cs typeface="Times New Roman"/>
              </a:rPr>
              <a:t>o </a:t>
            </a:r>
            <a:r>
              <a:rPr sz="750" b="0" spc="22" dirty="0">
                <a:solidFill>
                  <a:srgbClr val="231F20"/>
                </a:solidFill>
                <a:latin typeface="Times New Roman"/>
                <a:cs typeface="Times New Roman"/>
              </a:rPr>
              <a:t>D</a:t>
            </a:r>
            <a:r>
              <a:rPr sz="750" b="0" dirty="0">
                <a:solidFill>
                  <a:srgbClr val="231F20"/>
                </a:solidFill>
                <a:latin typeface="Times New Roman"/>
                <a:cs typeface="Times New Roman"/>
              </a:rPr>
              <a:t>e</a:t>
            </a:r>
            <a:r>
              <a:rPr sz="750" b="0" spc="18" dirty="0">
                <a:solidFill>
                  <a:srgbClr val="231F20"/>
                </a:solidFill>
                <a:latin typeface="Times New Roman"/>
                <a:cs typeface="Times New Roman"/>
              </a:rPr>
              <a:t>s</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gn</a:t>
            </a:r>
            <a:r>
              <a:rPr sz="750" b="0" spc="4" dirty="0">
                <a:solidFill>
                  <a:srgbClr val="231F20"/>
                </a:solidFill>
                <a:latin typeface="Times New Roman"/>
                <a:cs typeface="Times New Roman"/>
              </a:rPr>
              <a:t>a</a:t>
            </a:r>
            <a:r>
              <a:rPr sz="750" b="0" spc="18" dirty="0">
                <a:solidFill>
                  <a:srgbClr val="231F20"/>
                </a:solidFill>
                <a:latin typeface="Times New Roman"/>
                <a:cs typeface="Times New Roman"/>
              </a:rPr>
              <a:t>t</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on</a:t>
            </a:r>
            <a:r>
              <a:rPr sz="750" b="0" spc="13" dirty="0">
                <a:solidFill>
                  <a:srgbClr val="231F20"/>
                </a:solidFill>
                <a:latin typeface="Times New Roman"/>
                <a:cs typeface="Times New Roman"/>
              </a:rPr>
              <a:t> </a:t>
            </a:r>
            <a:r>
              <a:rPr sz="750" b="0" dirty="0">
                <a:solidFill>
                  <a:srgbClr val="231F20"/>
                </a:solidFill>
                <a:latin typeface="Times New Roman"/>
                <a:cs typeface="Times New Roman"/>
              </a:rPr>
              <a:t>I</a:t>
            </a:r>
            <a:r>
              <a:rPr sz="750" b="0" spc="22" dirty="0">
                <a:solidFill>
                  <a:srgbClr val="231F20"/>
                </a:solidFill>
                <a:latin typeface="Times New Roman"/>
                <a:cs typeface="Times New Roman"/>
              </a:rPr>
              <a:t>n</a:t>
            </a:r>
            <a:r>
              <a:rPr sz="750" b="0" dirty="0">
                <a:solidFill>
                  <a:srgbClr val="231F20"/>
                </a:solidFill>
                <a:latin typeface="Times New Roman"/>
                <a:cs typeface="Times New Roman"/>
              </a:rPr>
              <a:t>d</a:t>
            </a:r>
            <a:r>
              <a:rPr sz="750" b="0" spc="18" dirty="0">
                <a:solidFill>
                  <a:srgbClr val="231F20"/>
                </a:solidFill>
                <a:latin typeface="Times New Roman"/>
                <a:cs typeface="Times New Roman"/>
              </a:rPr>
              <a:t>i</a:t>
            </a:r>
            <a:r>
              <a:rPr sz="750" b="0" spc="22" dirty="0">
                <a:solidFill>
                  <a:srgbClr val="231F20"/>
                </a:solidFill>
                <a:latin typeface="Times New Roman"/>
                <a:cs typeface="Times New Roman"/>
              </a:rPr>
              <a:t>v</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d</a:t>
            </a:r>
            <a:r>
              <a:rPr sz="750" b="0" dirty="0">
                <a:solidFill>
                  <a:srgbClr val="231F20"/>
                </a:solidFill>
                <a:latin typeface="Times New Roman"/>
                <a:cs typeface="Times New Roman"/>
              </a:rPr>
              <a:t>u</a:t>
            </a:r>
            <a:r>
              <a:rPr sz="750" b="0" spc="22" dirty="0">
                <a:solidFill>
                  <a:srgbClr val="231F20"/>
                </a:solidFill>
                <a:latin typeface="Times New Roman"/>
                <a:cs typeface="Times New Roman"/>
              </a:rPr>
              <a:t>a</a:t>
            </a:r>
            <a:r>
              <a:rPr sz="750" b="0" spc="4" dirty="0">
                <a:solidFill>
                  <a:srgbClr val="231F20"/>
                </a:solidFill>
                <a:latin typeface="Times New Roman"/>
                <a:cs typeface="Times New Roman"/>
              </a:rPr>
              <a:t>l</a:t>
            </a:r>
            <a:r>
              <a:rPr sz="750" b="0" spc="-26" dirty="0">
                <a:solidFill>
                  <a:srgbClr val="231F20"/>
                </a:solidFill>
                <a:latin typeface="Times New Roman"/>
                <a:cs typeface="Times New Roman"/>
              </a:rPr>
              <a:t> </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s</a:t>
            </a:r>
            <a:r>
              <a:rPr sz="750" b="0" spc="18" dirty="0">
                <a:solidFill>
                  <a:srgbClr val="231F20"/>
                </a:solidFill>
                <a:latin typeface="Times New Roman"/>
                <a:cs typeface="Times New Roman"/>
              </a:rPr>
              <a:t>s</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s</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n</a:t>
            </a:r>
            <a:r>
              <a:rPr sz="750" b="0" spc="22" dirty="0">
                <a:solidFill>
                  <a:srgbClr val="231F20"/>
                </a:solidFill>
                <a:latin typeface="Times New Roman"/>
                <a:cs typeface="Times New Roman"/>
              </a:rPr>
              <a:t>c</a:t>
            </a:r>
            <a:r>
              <a:rPr sz="750" b="0" spc="13" dirty="0">
                <a:solidFill>
                  <a:srgbClr val="231F20"/>
                </a:solidFill>
                <a:latin typeface="Times New Roman"/>
                <a:cs typeface="Times New Roman"/>
              </a:rPr>
              <a:t>e </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n</a:t>
            </a:r>
            <a:r>
              <a:rPr sz="750" b="0" spc="13" dirty="0">
                <a:solidFill>
                  <a:srgbClr val="231F20"/>
                </a:solidFill>
                <a:latin typeface="Times New Roman"/>
                <a:cs typeface="Times New Roman"/>
              </a:rPr>
              <a:t>d</a:t>
            </a:r>
            <a:endParaRPr sz="750" b="0">
              <a:solidFill>
                <a:prstClr val="black"/>
              </a:solidFill>
              <a:latin typeface="Times New Roman"/>
              <a:cs typeface="Times New Roman"/>
            </a:endParaRPr>
          </a:p>
          <a:p>
            <a:pPr marL="11206" marR="4483" algn="l" fontAlgn="auto">
              <a:lnSpc>
                <a:spcPct val="101200"/>
              </a:lnSpc>
              <a:spcBef>
                <a:spcPts val="0"/>
              </a:spcBef>
              <a:spcAft>
                <a:spcPts val="0"/>
              </a:spcAft>
            </a:pPr>
            <a:r>
              <a:rPr sz="750" b="0" dirty="0">
                <a:solidFill>
                  <a:srgbClr val="231F20"/>
                </a:solidFill>
                <a:latin typeface="Times New Roman"/>
                <a:cs typeface="Times New Roman"/>
              </a:rPr>
              <a:t>P</a:t>
            </a:r>
            <a:r>
              <a:rPr sz="750" b="0" spc="22" dirty="0">
                <a:solidFill>
                  <a:srgbClr val="231F20"/>
                </a:solidFill>
                <a:latin typeface="Times New Roman"/>
                <a:cs typeface="Times New Roman"/>
              </a:rPr>
              <a:t>ub</a:t>
            </a:r>
            <a:r>
              <a:rPr sz="750" b="0" spc="-4" dirty="0">
                <a:solidFill>
                  <a:srgbClr val="231F20"/>
                </a:solidFill>
                <a:latin typeface="Times New Roman"/>
                <a:cs typeface="Times New Roman"/>
              </a:rPr>
              <a:t>l</a:t>
            </a:r>
            <a:r>
              <a:rPr sz="750" b="0" spc="13" dirty="0">
                <a:solidFill>
                  <a:srgbClr val="231F20"/>
                </a:solidFill>
                <a:latin typeface="Times New Roman"/>
                <a:cs typeface="Times New Roman"/>
              </a:rPr>
              <a:t>ic</a:t>
            </a:r>
            <a:r>
              <a:rPr sz="750" b="0" spc="-49" dirty="0">
                <a:solidFill>
                  <a:srgbClr val="231F20"/>
                </a:solidFill>
                <a:latin typeface="Times New Roman"/>
                <a:cs typeface="Times New Roman"/>
              </a:rPr>
              <a:t> </a:t>
            </a:r>
            <a:r>
              <a:rPr sz="750" b="0" spc="22" dirty="0">
                <a:solidFill>
                  <a:srgbClr val="231F20"/>
                </a:solidFill>
                <a:latin typeface="Times New Roman"/>
                <a:cs typeface="Times New Roman"/>
              </a:rPr>
              <a:t>A</a:t>
            </a:r>
            <a:r>
              <a:rPr sz="750" b="0" spc="18" dirty="0">
                <a:solidFill>
                  <a:srgbClr val="231F20"/>
                </a:solidFill>
                <a:latin typeface="Times New Roman"/>
                <a:cs typeface="Times New Roman"/>
              </a:rPr>
              <a:t>ss</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s</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n</a:t>
            </a:r>
            <a:r>
              <a:rPr sz="750" b="0" spc="22" dirty="0">
                <a:solidFill>
                  <a:srgbClr val="231F20"/>
                </a:solidFill>
                <a:latin typeface="Times New Roman"/>
                <a:cs typeface="Times New Roman"/>
              </a:rPr>
              <a:t>c</a:t>
            </a:r>
            <a:r>
              <a:rPr sz="750" b="0" spc="13" dirty="0">
                <a:solidFill>
                  <a:srgbClr val="231F20"/>
                </a:solidFill>
                <a:latin typeface="Times New Roman"/>
                <a:cs typeface="Times New Roman"/>
              </a:rPr>
              <a:t>e </a:t>
            </a:r>
            <a:r>
              <a:rPr sz="750" b="0" dirty="0">
                <a:solidFill>
                  <a:srgbClr val="231F20"/>
                </a:solidFill>
                <a:latin typeface="Times New Roman"/>
                <a:cs typeface="Times New Roman"/>
              </a:rPr>
              <a:t>(</a:t>
            </a:r>
            <a:r>
              <a:rPr sz="750" b="0" spc="22" dirty="0">
                <a:solidFill>
                  <a:srgbClr val="231F20"/>
                </a:solidFill>
                <a:latin typeface="Times New Roman"/>
                <a:cs typeface="Times New Roman"/>
              </a:rPr>
              <a:t>Ca</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eg</a:t>
            </a:r>
            <a:r>
              <a:rPr sz="750" b="0" dirty="0">
                <a:solidFill>
                  <a:srgbClr val="231F20"/>
                </a:solidFill>
                <a:latin typeface="Times New Roman"/>
                <a:cs typeface="Times New Roman"/>
              </a:rPr>
              <a:t>o</a:t>
            </a:r>
            <a:r>
              <a:rPr sz="750" b="0" spc="22" dirty="0">
                <a:solidFill>
                  <a:srgbClr val="231F20"/>
                </a:solidFill>
                <a:latin typeface="Times New Roman"/>
                <a:cs typeface="Times New Roman"/>
              </a:rPr>
              <a:t>r</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e</a:t>
            </a:r>
            <a:r>
              <a:rPr sz="750" b="0" spc="9" dirty="0">
                <a:solidFill>
                  <a:srgbClr val="231F20"/>
                </a:solidFill>
                <a:latin typeface="Times New Roman"/>
                <a:cs typeface="Times New Roman"/>
              </a:rPr>
              <a:t>s</a:t>
            </a:r>
            <a:r>
              <a:rPr sz="750" b="0" spc="13" dirty="0">
                <a:solidFill>
                  <a:srgbClr val="231F20"/>
                </a:solidFill>
                <a:latin typeface="Times New Roman"/>
                <a:cs typeface="Times New Roman"/>
              </a:rPr>
              <a:t> A</a:t>
            </a:r>
            <a:r>
              <a:rPr sz="750" b="0" spc="-35" dirty="0">
                <a:solidFill>
                  <a:srgbClr val="231F20"/>
                </a:solidFill>
                <a:latin typeface="Times New Roman"/>
                <a:cs typeface="Times New Roman"/>
              </a:rPr>
              <a:t> </a:t>
            </a:r>
            <a:r>
              <a:rPr sz="750" b="0" spc="9" dirty="0">
                <a:solidFill>
                  <a:srgbClr val="231F20"/>
                </a:solidFill>
                <a:latin typeface="Times New Roman"/>
                <a:cs typeface="Times New Roman"/>
              </a:rPr>
              <a:t>-</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G</a:t>
            </a:r>
            <a:r>
              <a:rPr sz="750" b="0" spc="9" dirty="0">
                <a:solidFill>
                  <a:srgbClr val="231F20"/>
                </a:solidFill>
                <a:latin typeface="Times New Roman"/>
                <a:cs typeface="Times New Roman"/>
              </a:rPr>
              <a:t>)</a:t>
            </a:r>
            <a:endParaRPr sz="750" b="0">
              <a:solidFill>
                <a:prstClr val="black"/>
              </a:solidFill>
              <a:latin typeface="Times New Roman"/>
              <a:cs typeface="Times New Roman"/>
            </a:endParaRPr>
          </a:p>
          <a:p>
            <a:pPr marL="11206" marR="4483" algn="l" fontAlgn="auto">
              <a:lnSpc>
                <a:spcPct val="101200"/>
              </a:lnSpc>
              <a:spcBef>
                <a:spcPts val="547"/>
              </a:spcBef>
              <a:spcAft>
                <a:spcPts val="0"/>
              </a:spcAft>
            </a:pPr>
            <a:r>
              <a:rPr sz="750" b="0" dirty="0">
                <a:solidFill>
                  <a:srgbClr val="231F20"/>
                </a:solidFill>
                <a:latin typeface="Times New Roman"/>
                <a:cs typeface="Times New Roman"/>
              </a:rPr>
              <a:t>P</a:t>
            </a:r>
            <a:r>
              <a:rPr sz="750" b="0" spc="22" dirty="0">
                <a:solidFill>
                  <a:srgbClr val="231F20"/>
                </a:solidFill>
                <a:latin typeface="Times New Roman"/>
                <a:cs typeface="Times New Roman"/>
              </a:rPr>
              <a:t>ub</a:t>
            </a:r>
            <a:r>
              <a:rPr sz="750" b="0" spc="-4" dirty="0">
                <a:solidFill>
                  <a:srgbClr val="231F20"/>
                </a:solidFill>
                <a:latin typeface="Times New Roman"/>
                <a:cs typeface="Times New Roman"/>
              </a:rPr>
              <a:t>l</a:t>
            </a:r>
            <a:r>
              <a:rPr sz="750" b="0" spc="13" dirty="0">
                <a:solidFill>
                  <a:srgbClr val="231F20"/>
                </a:solidFill>
                <a:latin typeface="Times New Roman"/>
                <a:cs typeface="Times New Roman"/>
              </a:rPr>
              <a:t>ic</a:t>
            </a:r>
            <a:r>
              <a:rPr sz="750" b="0" spc="-49" dirty="0">
                <a:solidFill>
                  <a:srgbClr val="231F20"/>
                </a:solidFill>
                <a:latin typeface="Times New Roman"/>
                <a:cs typeface="Times New Roman"/>
              </a:rPr>
              <a:t> </a:t>
            </a:r>
            <a:r>
              <a:rPr sz="750" b="0" spc="22" dirty="0">
                <a:solidFill>
                  <a:srgbClr val="231F20"/>
                </a:solidFill>
                <a:latin typeface="Times New Roman"/>
                <a:cs typeface="Times New Roman"/>
              </a:rPr>
              <a:t>A</a:t>
            </a:r>
            <a:r>
              <a:rPr sz="750" b="0" spc="18" dirty="0">
                <a:solidFill>
                  <a:srgbClr val="231F20"/>
                </a:solidFill>
                <a:latin typeface="Times New Roman"/>
                <a:cs typeface="Times New Roman"/>
              </a:rPr>
              <a:t>ss</a:t>
            </a:r>
            <a:r>
              <a:rPr sz="750" b="0" spc="-4" dirty="0">
                <a:solidFill>
                  <a:srgbClr val="231F20"/>
                </a:solidFill>
                <a:latin typeface="Times New Roman"/>
                <a:cs typeface="Times New Roman"/>
              </a:rPr>
              <a:t>i</a:t>
            </a:r>
            <a:r>
              <a:rPr sz="750" b="0" spc="18" dirty="0">
                <a:solidFill>
                  <a:srgbClr val="231F20"/>
                </a:solidFill>
                <a:latin typeface="Times New Roman"/>
                <a:cs typeface="Times New Roman"/>
              </a:rPr>
              <a:t>s</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a</a:t>
            </a:r>
            <a:r>
              <a:rPr sz="750" b="0" dirty="0">
                <a:solidFill>
                  <a:srgbClr val="231F20"/>
                </a:solidFill>
                <a:latin typeface="Times New Roman"/>
                <a:cs typeface="Times New Roman"/>
              </a:rPr>
              <a:t>n</a:t>
            </a:r>
            <a:r>
              <a:rPr sz="750" b="0" spc="22" dirty="0">
                <a:solidFill>
                  <a:srgbClr val="231F20"/>
                </a:solidFill>
                <a:latin typeface="Times New Roman"/>
                <a:cs typeface="Times New Roman"/>
              </a:rPr>
              <a:t>c</a:t>
            </a:r>
            <a:r>
              <a:rPr sz="750" b="0" spc="13" dirty="0">
                <a:solidFill>
                  <a:srgbClr val="231F20"/>
                </a:solidFill>
                <a:latin typeface="Times New Roman"/>
                <a:cs typeface="Times New Roman"/>
              </a:rPr>
              <a:t>e </a:t>
            </a:r>
            <a:r>
              <a:rPr sz="750" b="0" dirty="0">
                <a:solidFill>
                  <a:srgbClr val="231F20"/>
                </a:solidFill>
                <a:latin typeface="Times New Roman"/>
                <a:cs typeface="Times New Roman"/>
              </a:rPr>
              <a:t>(</a:t>
            </a:r>
            <a:r>
              <a:rPr sz="750" b="0" spc="22" dirty="0">
                <a:solidFill>
                  <a:srgbClr val="231F20"/>
                </a:solidFill>
                <a:latin typeface="Times New Roman"/>
                <a:cs typeface="Times New Roman"/>
              </a:rPr>
              <a:t>Ca</a:t>
            </a:r>
            <a:r>
              <a:rPr sz="750" b="0" spc="-4" dirty="0">
                <a:solidFill>
                  <a:srgbClr val="231F20"/>
                </a:solidFill>
                <a:latin typeface="Times New Roman"/>
                <a:cs typeface="Times New Roman"/>
              </a:rPr>
              <a:t>t</a:t>
            </a:r>
            <a:r>
              <a:rPr sz="750" b="0" spc="22" dirty="0">
                <a:solidFill>
                  <a:srgbClr val="231F20"/>
                </a:solidFill>
                <a:latin typeface="Times New Roman"/>
                <a:cs typeface="Times New Roman"/>
              </a:rPr>
              <a:t>eg</a:t>
            </a:r>
            <a:r>
              <a:rPr sz="750" b="0" dirty="0">
                <a:solidFill>
                  <a:srgbClr val="231F20"/>
                </a:solidFill>
                <a:latin typeface="Times New Roman"/>
                <a:cs typeface="Times New Roman"/>
              </a:rPr>
              <a:t>o</a:t>
            </a:r>
            <a:r>
              <a:rPr sz="750" b="0" spc="22" dirty="0">
                <a:solidFill>
                  <a:srgbClr val="231F20"/>
                </a:solidFill>
                <a:latin typeface="Times New Roman"/>
                <a:cs typeface="Times New Roman"/>
              </a:rPr>
              <a:t>r</a:t>
            </a:r>
            <a:r>
              <a:rPr sz="750" b="0" spc="-4" dirty="0">
                <a:solidFill>
                  <a:srgbClr val="231F20"/>
                </a:solidFill>
                <a:latin typeface="Times New Roman"/>
                <a:cs typeface="Times New Roman"/>
              </a:rPr>
              <a:t>i</a:t>
            </a:r>
            <a:r>
              <a:rPr sz="750" b="0" spc="22" dirty="0">
                <a:solidFill>
                  <a:srgbClr val="231F20"/>
                </a:solidFill>
                <a:latin typeface="Times New Roman"/>
                <a:cs typeface="Times New Roman"/>
              </a:rPr>
              <a:t>e</a:t>
            </a:r>
            <a:r>
              <a:rPr sz="750" b="0" spc="9" dirty="0">
                <a:solidFill>
                  <a:srgbClr val="231F20"/>
                </a:solidFill>
                <a:latin typeface="Times New Roman"/>
                <a:cs typeface="Times New Roman"/>
              </a:rPr>
              <a:t>s</a:t>
            </a:r>
            <a:r>
              <a:rPr sz="750" b="0" spc="13" dirty="0">
                <a:solidFill>
                  <a:srgbClr val="231F20"/>
                </a:solidFill>
                <a:latin typeface="Times New Roman"/>
                <a:cs typeface="Times New Roman"/>
              </a:rPr>
              <a:t> A</a:t>
            </a:r>
            <a:r>
              <a:rPr sz="750" b="0" spc="-35" dirty="0">
                <a:solidFill>
                  <a:srgbClr val="231F20"/>
                </a:solidFill>
                <a:latin typeface="Times New Roman"/>
                <a:cs typeface="Times New Roman"/>
              </a:rPr>
              <a:t> </a:t>
            </a:r>
            <a:r>
              <a:rPr sz="750" b="0" spc="9" dirty="0">
                <a:solidFill>
                  <a:srgbClr val="231F20"/>
                </a:solidFill>
                <a:latin typeface="Times New Roman"/>
                <a:cs typeface="Times New Roman"/>
              </a:rPr>
              <a:t>-</a:t>
            </a:r>
            <a:r>
              <a:rPr sz="750" b="0" spc="13" dirty="0">
                <a:solidFill>
                  <a:srgbClr val="231F20"/>
                </a:solidFill>
                <a:latin typeface="Times New Roman"/>
                <a:cs typeface="Times New Roman"/>
              </a:rPr>
              <a:t> </a:t>
            </a:r>
            <a:r>
              <a:rPr sz="750" b="0" spc="22" dirty="0">
                <a:solidFill>
                  <a:srgbClr val="231F20"/>
                </a:solidFill>
                <a:latin typeface="Times New Roman"/>
                <a:cs typeface="Times New Roman"/>
              </a:rPr>
              <a:t>G</a:t>
            </a:r>
            <a:r>
              <a:rPr sz="750" b="0" spc="9" dirty="0">
                <a:solidFill>
                  <a:srgbClr val="231F20"/>
                </a:solidFill>
                <a:latin typeface="Times New Roman"/>
                <a:cs typeface="Times New Roman"/>
              </a:rPr>
              <a:t>)</a:t>
            </a:r>
            <a:endParaRPr sz="750" b="0">
              <a:solidFill>
                <a:prstClr val="black"/>
              </a:solidFill>
              <a:latin typeface="Times New Roman"/>
              <a:cs typeface="Times New Roman"/>
            </a:endParaRPr>
          </a:p>
        </p:txBody>
      </p:sp>
      <p:sp>
        <p:nvSpPr>
          <p:cNvPr id="106" name="object 106"/>
          <p:cNvSpPr/>
          <p:nvPr/>
        </p:nvSpPr>
        <p:spPr>
          <a:xfrm>
            <a:off x="7148647" y="605151"/>
            <a:ext cx="1594865" cy="1059672"/>
          </a:xfrm>
          <a:prstGeom prst="rect">
            <a:avLst/>
          </a:prstGeom>
          <a:blipFill>
            <a:blip r:embed="rId4" cstate="print"/>
            <a:stretch>
              <a:fillRect/>
            </a:stretch>
          </a:blipFill>
        </p:spPr>
        <p:txBody>
          <a:bodyPr wrap="square" lIns="0" tIns="0" rIns="0" bIns="0" rtlCol="0"/>
          <a:lstStyle/>
          <a:p>
            <a:pPr algn="l" fontAlgn="auto">
              <a:spcBef>
                <a:spcPts val="0"/>
              </a:spcBef>
              <a:spcAft>
                <a:spcPts val="0"/>
              </a:spcAft>
            </a:pPr>
            <a:endParaRPr sz="1588" b="0">
              <a:solidFill>
                <a:prstClr val="black"/>
              </a:solidFill>
              <a:latin typeface="Calibri"/>
            </a:endParaRPr>
          </a:p>
        </p:txBody>
      </p:sp>
      <p:sp>
        <p:nvSpPr>
          <p:cNvPr id="107" name="object 107"/>
          <p:cNvSpPr txBox="1"/>
          <p:nvPr/>
        </p:nvSpPr>
        <p:spPr>
          <a:xfrm>
            <a:off x="7312262" y="1074469"/>
            <a:ext cx="122704" cy="95091"/>
          </a:xfrm>
          <a:prstGeom prst="rect">
            <a:avLst/>
          </a:prstGeom>
        </p:spPr>
        <p:txBody>
          <a:bodyPr vert="horz" wrap="square" lIns="0" tIns="0" rIns="0" bIns="0" rtlCol="0">
            <a:spAutoFit/>
          </a:bodyPr>
          <a:lstStyle/>
          <a:p>
            <a:pPr marL="11206" algn="l" fontAlgn="auto">
              <a:spcBef>
                <a:spcPts val="0"/>
              </a:spcBef>
              <a:spcAft>
                <a:spcPts val="0"/>
              </a:spcAft>
            </a:pPr>
            <a:r>
              <a:rPr sz="618" b="0" spc="-22" dirty="0">
                <a:solidFill>
                  <a:srgbClr val="231F20"/>
                </a:solidFill>
                <a:latin typeface="Times New Roman"/>
                <a:cs typeface="Times New Roman"/>
              </a:rPr>
              <a:t>TX</a:t>
            </a:r>
            <a:endParaRPr sz="618" b="0">
              <a:solidFill>
                <a:prstClr val="black"/>
              </a:solidFill>
              <a:latin typeface="Times New Roman"/>
              <a:cs typeface="Times New Roman"/>
            </a:endParaRPr>
          </a:p>
        </p:txBody>
      </p:sp>
      <p:sp>
        <p:nvSpPr>
          <p:cNvPr id="108" name="object 108"/>
          <p:cNvSpPr txBox="1"/>
          <p:nvPr/>
        </p:nvSpPr>
        <p:spPr>
          <a:xfrm>
            <a:off x="8530600" y="875442"/>
            <a:ext cx="127187" cy="95091"/>
          </a:xfrm>
          <a:prstGeom prst="rect">
            <a:avLst/>
          </a:prstGeom>
        </p:spPr>
        <p:txBody>
          <a:bodyPr vert="horz" wrap="square" lIns="0" tIns="0" rIns="0" bIns="0" rtlCol="0">
            <a:spAutoFit/>
          </a:bodyPr>
          <a:lstStyle/>
          <a:p>
            <a:pPr marL="11206" algn="l" fontAlgn="auto">
              <a:spcBef>
                <a:spcPts val="0"/>
              </a:spcBef>
              <a:spcAft>
                <a:spcPts val="0"/>
              </a:spcAft>
            </a:pPr>
            <a:r>
              <a:rPr sz="618" b="0" spc="-4" dirty="0">
                <a:solidFill>
                  <a:srgbClr val="231F20"/>
                </a:solidFill>
                <a:latin typeface="Times New Roman"/>
                <a:cs typeface="Times New Roman"/>
              </a:rPr>
              <a:t>AL</a:t>
            </a:r>
            <a:endParaRPr sz="618" b="0">
              <a:solidFill>
                <a:prstClr val="black"/>
              </a:solidFill>
              <a:latin typeface="Times New Roman"/>
              <a:cs typeface="Times New Roman"/>
            </a:endParaRPr>
          </a:p>
        </p:txBody>
      </p:sp>
      <p:sp>
        <p:nvSpPr>
          <p:cNvPr id="109" name="object 109"/>
          <p:cNvSpPr txBox="1"/>
          <p:nvPr/>
        </p:nvSpPr>
        <p:spPr>
          <a:xfrm>
            <a:off x="8159449" y="872754"/>
            <a:ext cx="131109" cy="95091"/>
          </a:xfrm>
          <a:prstGeom prst="rect">
            <a:avLst/>
          </a:prstGeom>
        </p:spPr>
        <p:txBody>
          <a:bodyPr vert="horz" wrap="square" lIns="0" tIns="0" rIns="0" bIns="0" rtlCol="0">
            <a:spAutoFit/>
          </a:bodyPr>
          <a:lstStyle/>
          <a:p>
            <a:pPr marL="11206" algn="l" fontAlgn="auto">
              <a:spcBef>
                <a:spcPts val="0"/>
              </a:spcBef>
              <a:spcAft>
                <a:spcPts val="0"/>
              </a:spcAft>
            </a:pPr>
            <a:r>
              <a:rPr sz="618" b="0" spc="-22" dirty="0">
                <a:solidFill>
                  <a:srgbClr val="231F20"/>
                </a:solidFill>
                <a:latin typeface="Times New Roman"/>
                <a:cs typeface="Times New Roman"/>
              </a:rPr>
              <a:t>MS</a:t>
            </a:r>
            <a:endParaRPr sz="618" b="0">
              <a:solidFill>
                <a:prstClr val="black"/>
              </a:solidFill>
              <a:latin typeface="Times New Roman"/>
              <a:cs typeface="Times New Roman"/>
            </a:endParaRPr>
          </a:p>
        </p:txBody>
      </p:sp>
      <p:sp>
        <p:nvSpPr>
          <p:cNvPr id="110" name="object 110"/>
          <p:cNvSpPr txBox="1"/>
          <p:nvPr/>
        </p:nvSpPr>
        <p:spPr>
          <a:xfrm>
            <a:off x="7667275" y="619935"/>
            <a:ext cx="131109" cy="95091"/>
          </a:xfrm>
          <a:prstGeom prst="rect">
            <a:avLst/>
          </a:prstGeom>
        </p:spPr>
        <p:txBody>
          <a:bodyPr vert="horz" wrap="square" lIns="0" tIns="0" rIns="0" bIns="0" rtlCol="0">
            <a:spAutoFit/>
          </a:bodyPr>
          <a:lstStyle/>
          <a:p>
            <a:pPr marL="11206" algn="l" fontAlgn="auto">
              <a:spcBef>
                <a:spcPts val="0"/>
              </a:spcBef>
              <a:spcAft>
                <a:spcPts val="0"/>
              </a:spcAft>
            </a:pPr>
            <a:r>
              <a:rPr sz="618" b="0" spc="-4" dirty="0">
                <a:solidFill>
                  <a:srgbClr val="231F20"/>
                </a:solidFill>
                <a:latin typeface="Times New Roman"/>
                <a:cs typeface="Times New Roman"/>
              </a:rPr>
              <a:t>AR</a:t>
            </a:r>
            <a:endParaRPr sz="618" b="0">
              <a:solidFill>
                <a:prstClr val="black"/>
              </a:solidFill>
              <a:latin typeface="Times New Roman"/>
              <a:cs typeface="Times New Roman"/>
            </a:endParaRPr>
          </a:p>
        </p:txBody>
      </p:sp>
      <p:sp>
        <p:nvSpPr>
          <p:cNvPr id="111" name="object 111"/>
          <p:cNvSpPr txBox="1"/>
          <p:nvPr/>
        </p:nvSpPr>
        <p:spPr>
          <a:xfrm>
            <a:off x="7758715" y="1120189"/>
            <a:ext cx="122704" cy="95091"/>
          </a:xfrm>
          <a:prstGeom prst="rect">
            <a:avLst/>
          </a:prstGeom>
        </p:spPr>
        <p:txBody>
          <a:bodyPr vert="horz" wrap="square" lIns="0" tIns="0" rIns="0" bIns="0" rtlCol="0">
            <a:spAutoFit/>
          </a:bodyPr>
          <a:lstStyle/>
          <a:p>
            <a:pPr marL="11206" algn="l" fontAlgn="auto">
              <a:spcBef>
                <a:spcPts val="0"/>
              </a:spcBef>
              <a:spcAft>
                <a:spcPts val="0"/>
              </a:spcAft>
            </a:pPr>
            <a:r>
              <a:rPr sz="618" b="0" spc="-22" dirty="0">
                <a:solidFill>
                  <a:srgbClr val="231F20"/>
                </a:solidFill>
                <a:latin typeface="Times New Roman"/>
                <a:cs typeface="Times New Roman"/>
              </a:rPr>
              <a:t>LA</a:t>
            </a:r>
            <a:endParaRPr sz="618" b="0">
              <a:solidFill>
                <a:prstClr val="black"/>
              </a:solidFill>
              <a:latin typeface="Times New Roman"/>
              <a:cs typeface="Times New Roman"/>
            </a:endParaRPr>
          </a:p>
        </p:txBody>
      </p:sp>
      <p:sp>
        <p:nvSpPr>
          <p:cNvPr id="112" name="object 112"/>
          <p:cNvSpPr txBox="1"/>
          <p:nvPr/>
        </p:nvSpPr>
        <p:spPr>
          <a:xfrm>
            <a:off x="8626074" y="1120189"/>
            <a:ext cx="113179" cy="95091"/>
          </a:xfrm>
          <a:prstGeom prst="rect">
            <a:avLst/>
          </a:prstGeom>
        </p:spPr>
        <p:txBody>
          <a:bodyPr vert="horz" wrap="square" lIns="0" tIns="0" rIns="0" bIns="0" rtlCol="0">
            <a:spAutoFit/>
          </a:bodyPr>
          <a:lstStyle/>
          <a:p>
            <a:pPr marL="11206" algn="l" fontAlgn="auto">
              <a:spcBef>
                <a:spcPts val="0"/>
              </a:spcBef>
              <a:spcAft>
                <a:spcPts val="0"/>
              </a:spcAft>
            </a:pPr>
            <a:r>
              <a:rPr sz="618" b="0" spc="-9" dirty="0">
                <a:solidFill>
                  <a:srgbClr val="231F20"/>
                </a:solidFill>
                <a:latin typeface="Times New Roman"/>
                <a:cs typeface="Times New Roman"/>
              </a:rPr>
              <a:t>FL</a:t>
            </a:r>
            <a:endParaRPr sz="618" b="0">
              <a:solidFill>
                <a:prstClr val="black"/>
              </a:solidFill>
              <a:latin typeface="Times New Roman"/>
              <a:cs typeface="Times New Roman"/>
            </a:endParaRPr>
          </a:p>
        </p:txBody>
      </p:sp>
      <p:sp>
        <p:nvSpPr>
          <p:cNvPr id="113" name="object 113"/>
          <p:cNvSpPr txBox="1"/>
          <p:nvPr/>
        </p:nvSpPr>
        <p:spPr>
          <a:xfrm>
            <a:off x="7039272" y="6648822"/>
            <a:ext cx="1601880" cy="108619"/>
          </a:xfrm>
          <a:prstGeom prst="rect">
            <a:avLst/>
          </a:prstGeom>
        </p:spPr>
        <p:txBody>
          <a:bodyPr vert="horz" wrap="square" lIns="0" tIns="0" rIns="0" bIns="0" rtlCol="0">
            <a:spAutoFit/>
          </a:bodyPr>
          <a:lstStyle/>
          <a:p>
            <a:pPr marL="11206" algn="l" fontAlgn="auto">
              <a:spcBef>
                <a:spcPts val="0"/>
              </a:spcBef>
              <a:spcAft>
                <a:spcPts val="0"/>
              </a:spcAft>
            </a:pPr>
            <a:r>
              <a:rPr sz="706" b="0" spc="-22" dirty="0">
                <a:solidFill>
                  <a:srgbClr val="231F20"/>
                </a:solidFill>
                <a:latin typeface="Arial"/>
                <a:cs typeface="Arial"/>
              </a:rPr>
              <a:t>M</a:t>
            </a:r>
            <a:r>
              <a:rPr sz="706" b="0" spc="4" dirty="0">
                <a:solidFill>
                  <a:srgbClr val="231F20"/>
                </a:solidFill>
                <a:latin typeface="Arial"/>
                <a:cs typeface="Arial"/>
              </a:rPr>
              <a:t>a</a:t>
            </a:r>
            <a:r>
              <a:rPr sz="706" b="0" spc="-13" dirty="0">
                <a:solidFill>
                  <a:srgbClr val="231F20"/>
                </a:solidFill>
                <a:latin typeface="Arial"/>
                <a:cs typeface="Arial"/>
              </a:rPr>
              <a:t>p</a:t>
            </a:r>
            <a:r>
              <a:rPr sz="706" b="0" spc="-9" dirty="0">
                <a:solidFill>
                  <a:srgbClr val="231F20"/>
                </a:solidFill>
                <a:latin typeface="Arial"/>
                <a:cs typeface="Arial"/>
              </a:rPr>
              <a:t>ID</a:t>
            </a:r>
            <a:r>
              <a:rPr sz="706" b="0" spc="18" dirty="0">
                <a:solidFill>
                  <a:srgbClr val="231F20"/>
                </a:solidFill>
                <a:latin typeface="Arial"/>
                <a:cs typeface="Arial"/>
              </a:rPr>
              <a:t> </a:t>
            </a:r>
            <a:r>
              <a:rPr sz="706" b="0" spc="-13" dirty="0">
                <a:solidFill>
                  <a:srgbClr val="231F20"/>
                </a:solidFill>
                <a:latin typeface="Arial"/>
                <a:cs typeface="Arial"/>
              </a:rPr>
              <a:t>e</a:t>
            </a:r>
            <a:r>
              <a:rPr sz="706" b="0" spc="4" dirty="0">
                <a:solidFill>
                  <a:srgbClr val="231F20"/>
                </a:solidFill>
                <a:latin typeface="Arial"/>
                <a:cs typeface="Arial"/>
              </a:rPr>
              <a:t>6</a:t>
            </a:r>
            <a:r>
              <a:rPr sz="706" b="0" spc="-13" dirty="0">
                <a:solidFill>
                  <a:srgbClr val="231F20"/>
                </a:solidFill>
                <a:latin typeface="Arial"/>
                <a:cs typeface="Arial"/>
              </a:rPr>
              <a:t>e</a:t>
            </a:r>
            <a:r>
              <a:rPr sz="706" b="0" spc="4" dirty="0">
                <a:solidFill>
                  <a:srgbClr val="231F20"/>
                </a:solidFill>
                <a:latin typeface="Arial"/>
                <a:cs typeface="Arial"/>
              </a:rPr>
              <a:t>7</a:t>
            </a:r>
            <a:r>
              <a:rPr sz="706" b="0" spc="-13" dirty="0">
                <a:solidFill>
                  <a:srgbClr val="231F20"/>
                </a:solidFill>
                <a:latin typeface="Arial"/>
                <a:cs typeface="Arial"/>
              </a:rPr>
              <a:t>3</a:t>
            </a:r>
            <a:r>
              <a:rPr sz="706" b="0" spc="-9" dirty="0">
                <a:solidFill>
                  <a:srgbClr val="231F20"/>
                </a:solidFill>
                <a:latin typeface="Arial"/>
                <a:cs typeface="Arial"/>
              </a:rPr>
              <a:t>f</a:t>
            </a:r>
            <a:r>
              <a:rPr sz="706" b="0" spc="4" dirty="0">
                <a:solidFill>
                  <a:srgbClr val="231F20"/>
                </a:solidFill>
                <a:latin typeface="Arial"/>
                <a:cs typeface="Arial"/>
              </a:rPr>
              <a:t>e</a:t>
            </a:r>
            <a:r>
              <a:rPr sz="706" b="0" spc="-13" dirty="0">
                <a:solidFill>
                  <a:srgbClr val="231F20"/>
                </a:solidFill>
                <a:latin typeface="Arial"/>
                <a:cs typeface="Arial"/>
              </a:rPr>
              <a:t>5</a:t>
            </a:r>
            <a:r>
              <a:rPr sz="706" b="0" spc="4" dirty="0">
                <a:solidFill>
                  <a:srgbClr val="231F20"/>
                </a:solidFill>
                <a:latin typeface="Arial"/>
                <a:cs typeface="Arial"/>
              </a:rPr>
              <a:t>b</a:t>
            </a:r>
            <a:r>
              <a:rPr sz="706" b="0" spc="-18" dirty="0">
                <a:solidFill>
                  <a:srgbClr val="231F20"/>
                </a:solidFill>
                <a:latin typeface="Arial"/>
                <a:cs typeface="Arial"/>
              </a:rPr>
              <a:t>c</a:t>
            </a:r>
            <a:r>
              <a:rPr sz="706" b="0" spc="4" dirty="0">
                <a:solidFill>
                  <a:srgbClr val="231F20"/>
                </a:solidFill>
                <a:latin typeface="Arial"/>
                <a:cs typeface="Arial"/>
              </a:rPr>
              <a:t>8</a:t>
            </a:r>
            <a:r>
              <a:rPr sz="706" b="0" spc="-13" dirty="0">
                <a:solidFill>
                  <a:srgbClr val="231F20"/>
                </a:solidFill>
                <a:latin typeface="Arial"/>
                <a:cs typeface="Arial"/>
              </a:rPr>
              <a:t>0</a:t>
            </a:r>
            <a:r>
              <a:rPr sz="706" b="0" spc="4" dirty="0">
                <a:solidFill>
                  <a:srgbClr val="231F20"/>
                </a:solidFill>
                <a:latin typeface="Arial"/>
                <a:cs typeface="Arial"/>
              </a:rPr>
              <a:t>9</a:t>
            </a:r>
            <a:r>
              <a:rPr sz="706" b="0" spc="-13" dirty="0">
                <a:solidFill>
                  <a:srgbClr val="231F20"/>
                </a:solidFill>
                <a:latin typeface="Arial"/>
                <a:cs typeface="Arial"/>
              </a:rPr>
              <a:t>0</a:t>
            </a:r>
            <a:r>
              <a:rPr sz="706" b="0" spc="4" dirty="0">
                <a:solidFill>
                  <a:srgbClr val="231F20"/>
                </a:solidFill>
                <a:latin typeface="Arial"/>
                <a:cs typeface="Arial"/>
              </a:rPr>
              <a:t>2</a:t>
            </a:r>
            <a:r>
              <a:rPr sz="706" b="0" spc="-13" dirty="0">
                <a:solidFill>
                  <a:srgbClr val="231F20"/>
                </a:solidFill>
                <a:latin typeface="Arial"/>
                <a:cs typeface="Arial"/>
              </a:rPr>
              <a:t>1</a:t>
            </a:r>
            <a:r>
              <a:rPr sz="706" b="0" spc="4" dirty="0">
                <a:solidFill>
                  <a:srgbClr val="231F20"/>
                </a:solidFill>
                <a:latin typeface="Arial"/>
                <a:cs typeface="Arial"/>
              </a:rPr>
              <a:t>6</a:t>
            </a:r>
            <a:r>
              <a:rPr sz="706" b="0" spc="-13" dirty="0">
                <a:solidFill>
                  <a:srgbClr val="231F20"/>
                </a:solidFill>
                <a:latin typeface="Arial"/>
                <a:cs typeface="Arial"/>
              </a:rPr>
              <a:t>1</a:t>
            </a:r>
            <a:r>
              <a:rPr sz="706" b="0" spc="4" dirty="0">
                <a:solidFill>
                  <a:srgbClr val="231F20"/>
                </a:solidFill>
                <a:latin typeface="Arial"/>
                <a:cs typeface="Arial"/>
              </a:rPr>
              <a:t>7</a:t>
            </a:r>
            <a:r>
              <a:rPr sz="706" b="0" spc="-13" dirty="0">
                <a:solidFill>
                  <a:srgbClr val="231F20"/>
                </a:solidFill>
                <a:latin typeface="Arial"/>
                <a:cs typeface="Arial"/>
              </a:rPr>
              <a:t>1</a:t>
            </a:r>
            <a:r>
              <a:rPr sz="706" b="0" spc="4" dirty="0">
                <a:solidFill>
                  <a:srgbClr val="231F20"/>
                </a:solidFill>
                <a:latin typeface="Arial"/>
                <a:cs typeface="Arial"/>
              </a:rPr>
              <a:t>2</a:t>
            </a:r>
            <a:r>
              <a:rPr sz="706" b="0" spc="-13" dirty="0">
                <a:solidFill>
                  <a:srgbClr val="231F20"/>
                </a:solidFill>
                <a:latin typeface="Arial"/>
                <a:cs typeface="Arial"/>
              </a:rPr>
              <a:t>h</a:t>
            </a:r>
            <a:r>
              <a:rPr sz="706" b="0" spc="4" dirty="0">
                <a:solidFill>
                  <a:srgbClr val="231F20"/>
                </a:solidFill>
                <a:latin typeface="Arial"/>
                <a:cs typeface="Arial"/>
              </a:rPr>
              <a:t>q</a:t>
            </a:r>
            <a:r>
              <a:rPr sz="706" b="0" spc="-13" dirty="0">
                <a:solidFill>
                  <a:srgbClr val="231F20"/>
                </a:solidFill>
                <a:latin typeface="Arial"/>
                <a:cs typeface="Arial"/>
              </a:rPr>
              <a:t>p</a:t>
            </a:r>
            <a:r>
              <a:rPr sz="706" b="0" spc="-4" dirty="0">
                <a:solidFill>
                  <a:srgbClr val="231F20"/>
                </a:solidFill>
                <a:latin typeface="Arial"/>
                <a:cs typeface="Arial"/>
              </a:rPr>
              <a:t>r</a:t>
            </a:r>
            <a:r>
              <a:rPr sz="706" b="0" spc="4" dirty="0">
                <a:solidFill>
                  <a:srgbClr val="231F20"/>
                </a:solidFill>
                <a:latin typeface="Arial"/>
                <a:cs typeface="Arial"/>
              </a:rPr>
              <a:t>o</a:t>
            </a:r>
            <a:r>
              <a:rPr sz="706" b="0" spc="-4" dirty="0">
                <a:solidFill>
                  <a:srgbClr val="231F20"/>
                </a:solidFill>
                <a:latin typeface="Arial"/>
                <a:cs typeface="Arial"/>
              </a:rPr>
              <a:t>d</a:t>
            </a:r>
            <a:endParaRPr sz="706" b="0">
              <a:solidFill>
                <a:prstClr val="black"/>
              </a:solidFill>
              <a:latin typeface="Arial"/>
              <a:cs typeface="Arial"/>
            </a:endParaRPr>
          </a:p>
        </p:txBody>
      </p:sp>
    </p:spTree>
    <p:extLst>
      <p:ext uri="{BB962C8B-B14F-4D97-AF65-F5344CB8AC3E}">
        <p14:creationId xmlns:p14="http://schemas.microsoft.com/office/powerpoint/2010/main" val="3878159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9" name="Rectangle 18"/>
          <p:cNvSpPr/>
          <p:nvPr/>
        </p:nvSpPr>
        <p:spPr>
          <a:xfrm>
            <a:off x="1135464" y="4919671"/>
            <a:ext cx="6858000" cy="374461"/>
          </a:xfrm>
          <a:prstGeom prst="rect">
            <a:avLst/>
          </a:prstGeom>
        </p:spPr>
        <p:txBody>
          <a:bodyPr wrap="square">
            <a:spAutoFit/>
          </a:bodyPr>
          <a:lstStyle/>
          <a:p>
            <a:pPr indent="-220266">
              <a:lnSpc>
                <a:spcPts val="2175"/>
              </a:lnSpc>
              <a:spcBef>
                <a:spcPts val="450"/>
              </a:spcBef>
            </a:pPr>
            <a:r>
              <a:rPr lang="en-US" sz="1800" dirty="0">
                <a:solidFill>
                  <a:prstClr val="white"/>
                </a:solidFill>
              </a:rPr>
              <a:t>P</a:t>
            </a:r>
            <a:r>
              <a:rPr lang="en-US" sz="2100" dirty="0">
                <a:solidFill>
                  <a:prstClr val="white"/>
                </a:solidFill>
              </a:rPr>
              <a:t>ROGRAM A</a:t>
            </a:r>
            <a:r>
              <a:rPr lang="en-US" sz="1500" dirty="0">
                <a:solidFill>
                  <a:prstClr val="white"/>
                </a:solidFill>
              </a:rPr>
              <a:t>PPLICATION </a:t>
            </a:r>
            <a:r>
              <a:rPr lang="en-US" sz="2100" dirty="0">
                <a:solidFill>
                  <a:prstClr val="white"/>
                </a:solidFill>
              </a:rPr>
              <a:t>M</a:t>
            </a:r>
            <a:r>
              <a:rPr lang="en-US" sz="1500" dirty="0">
                <a:solidFill>
                  <a:prstClr val="white"/>
                </a:solidFill>
              </a:rPr>
              <a:t>ETHODS</a:t>
            </a: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7" name="Rectangle 3"/>
          <p:cNvSpPr txBox="1">
            <a:spLocks noChangeArrowheads="1"/>
          </p:cNvSpPr>
          <p:nvPr/>
        </p:nvSpPr>
        <p:spPr>
          <a:xfrm>
            <a:off x="1349968" y="2491781"/>
            <a:ext cx="6240780" cy="277934"/>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6244" lvl="1" indent="-173831">
              <a:lnSpc>
                <a:spcPts val="2175"/>
              </a:lnSpc>
              <a:spcBef>
                <a:spcPts val="300"/>
              </a:spcBef>
            </a:pPr>
            <a:endParaRPr lang="en-US" sz="1800"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 name="Title 1"/>
          <p:cNvSpPr>
            <a:spLocks noGrp="1"/>
          </p:cNvSpPr>
          <p:nvPr>
            <p:ph type="title"/>
          </p:nvPr>
        </p:nvSpPr>
        <p:spPr>
          <a:xfrm>
            <a:off x="449664" y="1357748"/>
            <a:ext cx="8229600" cy="545569"/>
          </a:xfrm>
        </p:spPr>
        <p:txBody>
          <a:bodyPr vert="horz" lIns="91440" tIns="45720" rIns="91440" bIns="45720" rtlCol="0" anchor="ctr">
            <a:normAutofit fontScale="90000"/>
          </a:bodyPr>
          <a:lstStyle/>
          <a:p>
            <a:pPr fontAlgn="base">
              <a:spcAft>
                <a:spcPct val="0"/>
              </a:spcAft>
            </a:pPr>
            <a:r>
              <a:rPr lang="en-US" dirty="0"/>
              <a:t>Areas for Improvement</a:t>
            </a:r>
          </a:p>
        </p:txBody>
      </p:sp>
      <p:sp>
        <p:nvSpPr>
          <p:cNvPr id="4" name="Content Placeholder 3"/>
          <p:cNvSpPr>
            <a:spLocks noGrp="1"/>
          </p:cNvSpPr>
          <p:nvPr>
            <p:ph idx="1"/>
          </p:nvPr>
        </p:nvSpPr>
        <p:spPr>
          <a:xfrm>
            <a:off x="431540" y="2348110"/>
            <a:ext cx="8229600" cy="4060782"/>
          </a:xfrm>
        </p:spPr>
        <p:txBody>
          <a:bodyPr anchor="ctr">
            <a:normAutofit fontScale="40000" lnSpcReduction="20000"/>
          </a:bodyPr>
          <a:lstStyle/>
          <a:p>
            <a:r>
              <a:rPr lang="en-US" sz="5400" dirty="0">
                <a:solidFill>
                  <a:schemeClr val="tx1"/>
                </a:solidFill>
              </a:rPr>
              <a:t>While the State was successful in expanding the program in a few areas (including appliances, the inclusion of mobile homes, and an increase in the cap for Access and Functional Needs homes), there were issues in which the State lost its requests to expand SAH.  </a:t>
            </a:r>
          </a:p>
          <a:p>
            <a:endParaRPr lang="en-US" sz="5400" dirty="0" smtClean="0">
              <a:solidFill>
                <a:schemeClr val="tx1"/>
              </a:solidFill>
            </a:endParaRPr>
          </a:p>
          <a:p>
            <a:r>
              <a:rPr lang="en-US" sz="5400" dirty="0" smtClean="0">
                <a:solidFill>
                  <a:schemeClr val="tx1"/>
                </a:solidFill>
              </a:rPr>
              <a:t>The </a:t>
            </a:r>
            <a:r>
              <a:rPr lang="en-US" sz="5400" dirty="0">
                <a:solidFill>
                  <a:schemeClr val="tx1"/>
                </a:solidFill>
              </a:rPr>
              <a:t>State asked FEMA to add additional protective measures, such as sheetrock.  This request also included a request to raise the $15,000 cap to $22,000 and include all eligible homes.  The request to expand was denied by FEMA.  </a:t>
            </a:r>
          </a:p>
          <a:p>
            <a:endParaRPr lang="en-US" sz="5400" dirty="0" smtClean="0">
              <a:solidFill>
                <a:schemeClr val="tx1"/>
              </a:solidFill>
            </a:endParaRPr>
          </a:p>
          <a:p>
            <a:r>
              <a:rPr lang="en-US" sz="5400" dirty="0" smtClean="0">
                <a:solidFill>
                  <a:schemeClr val="tx1"/>
                </a:solidFill>
              </a:rPr>
              <a:t>Moving </a:t>
            </a:r>
            <a:r>
              <a:rPr lang="en-US" sz="5400" dirty="0">
                <a:solidFill>
                  <a:schemeClr val="tx1"/>
                </a:solidFill>
              </a:rPr>
              <a:t>forward, the SAH program should not be limited to temporary work, and should include a disaster and locale specific cap.  </a:t>
            </a:r>
          </a:p>
        </p:txBody>
      </p:sp>
    </p:spTree>
    <p:extLst>
      <p:ext uri="{BB962C8B-B14F-4D97-AF65-F5344CB8AC3E}">
        <p14:creationId xmlns:p14="http://schemas.microsoft.com/office/powerpoint/2010/main" val="21630203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1925" y="2912910"/>
            <a:ext cx="4104112" cy="374461"/>
          </a:xfrm>
          <a:prstGeom prst="rect">
            <a:avLst/>
          </a:prstGeom>
        </p:spPr>
        <p:txBody>
          <a:bodyPr wrap="square">
            <a:spAutoFit/>
          </a:bodyPr>
          <a:lstStyle/>
          <a:p>
            <a:pPr marL="465534" lvl="2">
              <a:lnSpc>
                <a:spcPts val="2175"/>
              </a:lnSpc>
              <a:spcBef>
                <a:spcPts val="450"/>
              </a:spcBef>
            </a:pPr>
            <a:r>
              <a:rPr lang="en-US" sz="1275" dirty="0">
                <a:solidFill>
                  <a:prstClr val="black"/>
                </a:solidFill>
              </a:rPr>
              <a:t> </a:t>
            </a:r>
          </a:p>
        </p:txBody>
      </p:sp>
      <p:sp>
        <p:nvSpPr>
          <p:cNvPr id="19" name="Rectangle 18"/>
          <p:cNvSpPr/>
          <p:nvPr/>
        </p:nvSpPr>
        <p:spPr>
          <a:xfrm>
            <a:off x="1135464" y="4919671"/>
            <a:ext cx="6858000" cy="374461"/>
          </a:xfrm>
          <a:prstGeom prst="rect">
            <a:avLst/>
          </a:prstGeom>
        </p:spPr>
        <p:txBody>
          <a:bodyPr wrap="square">
            <a:spAutoFit/>
          </a:bodyPr>
          <a:lstStyle/>
          <a:p>
            <a:pPr indent="-220266">
              <a:lnSpc>
                <a:spcPts val="2175"/>
              </a:lnSpc>
              <a:spcBef>
                <a:spcPts val="450"/>
              </a:spcBef>
            </a:pPr>
            <a:r>
              <a:rPr lang="en-US" sz="1800" dirty="0">
                <a:solidFill>
                  <a:prstClr val="white"/>
                </a:solidFill>
              </a:rPr>
              <a:t>P</a:t>
            </a:r>
            <a:r>
              <a:rPr lang="en-US" sz="2100" dirty="0">
                <a:solidFill>
                  <a:prstClr val="white"/>
                </a:solidFill>
              </a:rPr>
              <a:t>ROGRAM A</a:t>
            </a:r>
            <a:r>
              <a:rPr lang="en-US" sz="1500" dirty="0">
                <a:solidFill>
                  <a:prstClr val="white"/>
                </a:solidFill>
              </a:rPr>
              <a:t>PPLICATION </a:t>
            </a:r>
            <a:r>
              <a:rPr lang="en-US" sz="2100" dirty="0">
                <a:solidFill>
                  <a:prstClr val="white"/>
                </a:solidFill>
              </a:rPr>
              <a:t>M</a:t>
            </a:r>
            <a:r>
              <a:rPr lang="en-US" sz="1500" dirty="0">
                <a:solidFill>
                  <a:prstClr val="white"/>
                </a:solidFill>
              </a:rPr>
              <a:t>ETHODS</a:t>
            </a:r>
          </a:p>
        </p:txBody>
      </p:sp>
      <p:sp>
        <p:nvSpPr>
          <p:cNvPr id="22" name="Rectangle 21"/>
          <p:cNvSpPr/>
          <p:nvPr/>
        </p:nvSpPr>
        <p:spPr>
          <a:xfrm>
            <a:off x="1122364" y="3655625"/>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7" name="Rectangle 3"/>
          <p:cNvSpPr txBox="1">
            <a:spLocks noChangeArrowheads="1"/>
          </p:cNvSpPr>
          <p:nvPr/>
        </p:nvSpPr>
        <p:spPr>
          <a:xfrm>
            <a:off x="1349968" y="2491781"/>
            <a:ext cx="6240780" cy="277934"/>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6244" lvl="1" indent="-173831">
              <a:lnSpc>
                <a:spcPts val="2175"/>
              </a:lnSpc>
              <a:spcBef>
                <a:spcPts val="300"/>
              </a:spcBef>
            </a:pPr>
            <a:endParaRPr lang="en-US" sz="1800" dirty="0">
              <a:solidFill>
                <a:prstClr val="black"/>
              </a:solidFill>
            </a:endParaRPr>
          </a:p>
        </p:txBody>
      </p:sp>
      <p:sp>
        <p:nvSpPr>
          <p:cNvPr id="30" name="Rectangle 3"/>
          <p:cNvSpPr txBox="1">
            <a:spLocks noChangeArrowheads="1"/>
          </p:cNvSpPr>
          <p:nvPr/>
        </p:nvSpPr>
        <p:spPr>
          <a:xfrm>
            <a:off x="1384057" y="4172483"/>
            <a:ext cx="6240780" cy="435457"/>
          </a:xfrm>
          <a:prstGeom prst="rect">
            <a:avLst/>
          </a:prstGeom>
        </p:spPr>
        <p:txBody>
          <a:bodyPr vert="horz" lIns="68580" tIns="34290" rIns="68580" bIns="3429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2413" lvl="1" indent="0">
              <a:lnSpc>
                <a:spcPts val="2175"/>
              </a:lnSpc>
              <a:spcBef>
                <a:spcPts val="900"/>
              </a:spcBef>
              <a:buNone/>
            </a:pPr>
            <a:endParaRPr lang="en-US" sz="1800" i="1" dirty="0">
              <a:solidFill>
                <a:prstClr val="black"/>
              </a:solidFill>
            </a:endParaRPr>
          </a:p>
        </p:txBody>
      </p:sp>
      <p:sp>
        <p:nvSpPr>
          <p:cNvPr id="31" name="Rectangle 30"/>
          <p:cNvSpPr/>
          <p:nvPr/>
        </p:nvSpPr>
        <p:spPr>
          <a:xfrm>
            <a:off x="1177497" y="4403437"/>
            <a:ext cx="4191250"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32" name="Rectangle 31"/>
          <p:cNvSpPr/>
          <p:nvPr/>
        </p:nvSpPr>
        <p:spPr>
          <a:xfrm>
            <a:off x="1169960" y="4593018"/>
            <a:ext cx="4152842" cy="374461"/>
          </a:xfrm>
          <a:prstGeom prst="rect">
            <a:avLst/>
          </a:prstGeom>
        </p:spPr>
        <p:txBody>
          <a:bodyPr wrap="square">
            <a:spAutoFit/>
          </a:bodyPr>
          <a:lstStyle/>
          <a:p>
            <a:pPr marL="465534" lvl="2">
              <a:lnSpc>
                <a:spcPts val="2175"/>
              </a:lnSpc>
              <a:spcBef>
                <a:spcPts val="450"/>
              </a:spcBef>
            </a:pPr>
            <a:endParaRPr lang="en-US" sz="1275" dirty="0">
              <a:solidFill>
                <a:prstClr val="black"/>
              </a:solidFill>
            </a:endParaRPr>
          </a:p>
        </p:txBody>
      </p:sp>
      <p:sp>
        <p:nvSpPr>
          <p:cNvPr id="2" name="Title 1"/>
          <p:cNvSpPr>
            <a:spLocks noGrp="1"/>
          </p:cNvSpPr>
          <p:nvPr>
            <p:ph type="title"/>
          </p:nvPr>
        </p:nvSpPr>
        <p:spPr>
          <a:xfrm>
            <a:off x="449663" y="1169414"/>
            <a:ext cx="8229600" cy="511658"/>
          </a:xfrm>
        </p:spPr>
        <p:txBody>
          <a:bodyPr vert="horz" lIns="91440" tIns="45720" rIns="91440" bIns="45720" rtlCol="0" anchor="ctr">
            <a:normAutofit fontScale="90000"/>
          </a:bodyPr>
          <a:lstStyle/>
          <a:p>
            <a:pPr fontAlgn="base">
              <a:spcAft>
                <a:spcPct val="0"/>
              </a:spcAft>
            </a:pPr>
            <a:r>
              <a:rPr lang="en-US" dirty="0"/>
              <a:t>Solutions for the Future</a:t>
            </a:r>
            <a:endParaRPr lang="en-US" dirty="0"/>
          </a:p>
        </p:txBody>
      </p:sp>
      <p:sp>
        <p:nvSpPr>
          <p:cNvPr id="4" name="Content Placeholder 3"/>
          <p:cNvSpPr>
            <a:spLocks noGrp="1"/>
          </p:cNvSpPr>
          <p:nvPr>
            <p:ph idx="1"/>
          </p:nvPr>
        </p:nvSpPr>
        <p:spPr>
          <a:xfrm>
            <a:off x="304908" y="1681072"/>
            <a:ext cx="8470557" cy="4901650"/>
          </a:xfrm>
        </p:spPr>
        <p:txBody>
          <a:bodyPr anchor="ctr">
            <a:noAutofit/>
          </a:bodyPr>
          <a:lstStyle/>
          <a:p>
            <a:pPr marL="0" indent="0">
              <a:buNone/>
            </a:pPr>
            <a:r>
              <a:rPr lang="en-US" sz="1800" dirty="0">
                <a:solidFill>
                  <a:schemeClr val="tx1"/>
                </a:solidFill>
              </a:rPr>
              <a:t>Shelter at Home bridged the gap between emergency sheltering needs and long-term recovery by creating a program that does not currently exist within the confines of the Stafford Act or subsequent Federal Regulations.</a:t>
            </a:r>
          </a:p>
          <a:p>
            <a:r>
              <a:rPr lang="en-US" sz="1800" dirty="0">
                <a:solidFill>
                  <a:schemeClr val="tx1"/>
                </a:solidFill>
              </a:rPr>
              <a:t>Moving forward, the SAH program should not be limited to temporary work, and should include a disaster and locale specific cap.</a:t>
            </a:r>
          </a:p>
          <a:p>
            <a:pPr lvl="0"/>
            <a:r>
              <a:rPr lang="en-US" sz="1800" dirty="0">
                <a:solidFill>
                  <a:schemeClr val="tx1"/>
                </a:solidFill>
              </a:rPr>
              <a:t>The Duplication of Benefits language in 42 U.S.C. § 5155 needs to be changed to allow interim housing solutions (such as SAH) to maintain some flexibility in order to meet the specific needs of the disaster and the local community.</a:t>
            </a:r>
          </a:p>
          <a:p>
            <a:pPr lvl="0"/>
            <a:r>
              <a:rPr lang="en-US" sz="1800" dirty="0">
                <a:solidFill>
                  <a:schemeClr val="tx1"/>
                </a:solidFill>
              </a:rPr>
              <a:t>This “pilot program” must also be codified into 44 CFR in order for all States to implement a pre-disaster plan and contract to ensure better prices and a better response.</a:t>
            </a:r>
          </a:p>
          <a:p>
            <a:pPr marL="0" indent="0">
              <a:buNone/>
            </a:pPr>
            <a:endParaRPr lang="en-US" sz="1000" dirty="0">
              <a:solidFill>
                <a:schemeClr val="tx1"/>
              </a:solidFill>
            </a:endParaRPr>
          </a:p>
          <a:p>
            <a:pPr marL="0" indent="0">
              <a:buNone/>
            </a:pPr>
            <a:r>
              <a:rPr lang="en-US" sz="1800" dirty="0">
                <a:solidFill>
                  <a:schemeClr val="tx1"/>
                </a:solidFill>
              </a:rPr>
              <a:t>In the alternative, other interim housing solution concepts are:</a:t>
            </a:r>
          </a:p>
          <a:p>
            <a:r>
              <a:rPr lang="en-US" sz="1800" dirty="0">
                <a:solidFill>
                  <a:schemeClr val="tx1"/>
                </a:solidFill>
              </a:rPr>
              <a:t>A block grant to the state</a:t>
            </a:r>
          </a:p>
          <a:p>
            <a:r>
              <a:rPr lang="en-US" sz="1800" dirty="0">
                <a:solidFill>
                  <a:schemeClr val="tx1"/>
                </a:solidFill>
              </a:rPr>
              <a:t>A state managed program that issues non-transferable vouchers to homeowners for home improvements or mobile home / camper trailers</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64613772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367996"/>
            <a:ext cx="8229600" cy="611660"/>
          </a:xfrm>
        </p:spPr>
        <p:txBody>
          <a:bodyPr vert="horz" lIns="91440" tIns="45720" rIns="91440" bIns="45720" rtlCol="0" anchor="ctr">
            <a:normAutofit fontScale="90000"/>
          </a:bodyPr>
          <a:lstStyle/>
          <a:p>
            <a:pPr fontAlgn="base">
              <a:spcAft>
                <a:spcPct val="0"/>
              </a:spcAft>
            </a:pPr>
            <a:r>
              <a:rPr lang="en-US" dirty="0"/>
              <a:t>Sharing SAH with Texas, Florida, Puerto Rico, and the Virgin Islands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981" t="2534" r="3500" b="1256"/>
          <a:stretch/>
        </p:blipFill>
        <p:spPr>
          <a:xfrm>
            <a:off x="865649" y="2231246"/>
            <a:ext cx="7493424" cy="4626754"/>
          </a:xfrm>
        </p:spPr>
      </p:pic>
    </p:spTree>
    <p:extLst>
      <p:ext uri="{BB962C8B-B14F-4D97-AF65-F5344CB8AC3E}">
        <p14:creationId xmlns:p14="http://schemas.microsoft.com/office/powerpoint/2010/main" val="413626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fontAlgn="base">
              <a:spcAft>
                <a:spcPct val="0"/>
              </a:spcAft>
            </a:pPr>
            <a:r>
              <a:rPr lang="en-US" dirty="0"/>
              <a:t>SAH </a:t>
            </a:r>
            <a:r>
              <a:rPr lang="en-US" dirty="0" smtClean="0"/>
              <a:t>Project Worksheet (PW)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784" y="1867266"/>
            <a:ext cx="7281744" cy="4807924"/>
          </a:xfrm>
        </p:spPr>
      </p:pic>
    </p:spTree>
    <p:extLst>
      <p:ext uri="{BB962C8B-B14F-4D97-AF65-F5344CB8AC3E}">
        <p14:creationId xmlns:p14="http://schemas.microsoft.com/office/powerpoint/2010/main" val="2720247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11873" y="47500"/>
            <a:ext cx="9080199" cy="6810500"/>
          </a:xfrm>
          <a:prstGeom prst="rect">
            <a:avLst/>
          </a:prstGeom>
          <a:noFill/>
          <a:ln w="9525">
            <a:noFill/>
            <a:miter lim="800000"/>
            <a:headEnd/>
            <a:tailEnd/>
          </a:ln>
          <a:effectLst/>
        </p:spPr>
      </p:pic>
      <p:sp>
        <p:nvSpPr>
          <p:cNvPr id="5" name="Rectangle 4"/>
          <p:cNvSpPr>
            <a:spLocks noChangeArrowheads="1"/>
          </p:cNvSpPr>
          <p:nvPr/>
        </p:nvSpPr>
        <p:spPr bwMode="auto">
          <a:xfrm>
            <a:off x="-2350" y="3106262"/>
            <a:ext cx="9144000" cy="1130390"/>
          </a:xfrm>
          <a:prstGeom prst="rect">
            <a:avLst/>
          </a:prstGeom>
          <a:noFill/>
          <a:ln w="9525">
            <a:noFill/>
            <a:miter lim="800000"/>
            <a:headEnd/>
            <a:tailEnd/>
          </a:ln>
          <a:effectLst/>
        </p:spPr>
        <p:txBody>
          <a:bodyPr lIns="92075" tIns="46038" rIns="92075" bIns="46038" anchor="ctr"/>
          <a:lstStyle/>
          <a:p>
            <a:pPr algn="ctr" fontAlgn="base">
              <a:lnSpc>
                <a:spcPts val="9000"/>
              </a:lnSpc>
              <a:spcBef>
                <a:spcPct val="0"/>
              </a:spcBef>
              <a:spcAft>
                <a:spcPct val="0"/>
              </a:spcAft>
            </a:pPr>
            <a:r>
              <a:rPr lang="en-US" sz="13800" b="1" spc="-150" dirty="0" smtClean="0">
                <a:solidFill>
                  <a:prstClr val="white"/>
                </a:solidFill>
                <a:effectLst>
                  <a:innerShdw blurRad="63500" dist="50800" dir="13500000">
                    <a:prstClr val="black">
                      <a:alpha val="50000"/>
                    </a:prstClr>
                  </a:innerShdw>
                </a:effectLst>
                <a:latin typeface="+mj-lt"/>
              </a:rPr>
              <a:t>Questions</a:t>
            </a:r>
            <a:endParaRPr lang="en-US" sz="13800" b="1" spc="-150" dirty="0">
              <a:solidFill>
                <a:prstClr val="white"/>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val="127312472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K:\Nat ShelterHouseWrkshp\Poster1.png"/>
          <p:cNvPicPr>
            <a:picLocks noChangeAspect="1" noChangeArrowheads="1"/>
          </p:cNvPicPr>
          <p:nvPr/>
        </p:nvPicPr>
        <p:blipFill>
          <a:blip r:embed="rId3"/>
          <a:srcRect/>
          <a:stretch>
            <a:fillRect/>
          </a:stretch>
        </p:blipFill>
        <p:spPr bwMode="auto">
          <a:xfrm>
            <a:off x="0" y="0"/>
            <a:ext cx="9165206" cy="6873903"/>
          </a:xfrm>
          <a:prstGeom prst="rect">
            <a:avLst/>
          </a:prstGeom>
          <a:noFill/>
        </p:spPr>
      </p:pic>
    </p:spTree>
    <p:extLst>
      <p:ext uri="{BB962C8B-B14F-4D97-AF65-F5344CB8AC3E}">
        <p14:creationId xmlns:p14="http://schemas.microsoft.com/office/powerpoint/2010/main" val="12731247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764" y="1017929"/>
            <a:ext cx="8229600" cy="638944"/>
          </a:xfrm>
        </p:spPr>
        <p:txBody>
          <a:bodyPr/>
          <a:lstStyle/>
          <a:p>
            <a:r>
              <a:rPr lang="en-US" dirty="0" smtClean="0"/>
              <a:t>Four Most Impacted Parishes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59142481"/>
              </p:ext>
            </p:extLst>
          </p:nvPr>
        </p:nvGraphicFramePr>
        <p:xfrm>
          <a:off x="793018" y="1656871"/>
          <a:ext cx="7224165" cy="5153244"/>
        </p:xfrm>
        <a:graphic>
          <a:graphicData uri="http://schemas.openxmlformats.org/drawingml/2006/table">
            <a:tbl>
              <a:tblPr/>
              <a:tblGrid>
                <a:gridCol w="4042403"/>
                <a:gridCol w="1538721"/>
                <a:gridCol w="1643041"/>
              </a:tblGrid>
              <a:tr h="303132">
                <a:tc>
                  <a:txBody>
                    <a:bodyPr/>
                    <a:lstStyle/>
                    <a:p>
                      <a:pPr algn="ctr" fontAlgn="ctr"/>
                      <a:r>
                        <a:rPr lang="en-US" sz="1800" b="1" i="0" u="none" strike="noStrike" dirty="0">
                          <a:solidFill>
                            <a:srgbClr val="000000"/>
                          </a:solidFill>
                          <a:effectLst/>
                          <a:latin typeface="Calibri" panose="020F0502020204030204" pitchFamily="34" charset="0"/>
                        </a:rPr>
                        <a:t>County/Parish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1" i="0" u="none" strike="noStrike">
                          <a:solidFill>
                            <a:srgbClr val="000000"/>
                          </a:solidFill>
                          <a:effectLst/>
                          <a:latin typeface="Calibri" panose="020F0502020204030204" pitchFamily="34" charset="0"/>
                        </a:rPr>
                        <a:t>Status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1" i="0" u="none" strike="noStrike">
                          <a:solidFill>
                            <a:srgbClr val="000000"/>
                          </a:solidFill>
                          <a:effectLst/>
                          <a:latin typeface="Calibri" panose="020F0502020204030204" pitchFamily="34" charset="0"/>
                        </a:rPr>
                        <a:t># Applicants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303132">
                <a:tc rowSpan="3">
                  <a:txBody>
                    <a:bodyPr/>
                    <a:lstStyle/>
                    <a:p>
                      <a:pPr algn="ctr" fontAlgn="ctr"/>
                      <a:r>
                        <a:rPr lang="en-US" sz="1800" b="1" i="0" u="none" strike="noStrike" dirty="0">
                          <a:solidFill>
                            <a:srgbClr val="000000"/>
                          </a:solidFill>
                          <a:effectLst/>
                          <a:latin typeface="Calibri" panose="020F0502020204030204" pitchFamily="34" charset="0"/>
                        </a:rPr>
                        <a:t>East Baton Rouge Parish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Ineligible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934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dirty="0">
                          <a:solidFill>
                            <a:srgbClr val="000000"/>
                          </a:solidFill>
                          <a:effectLst/>
                          <a:latin typeface="Calibri" panose="020F0502020204030204" pitchFamily="34" charset="0"/>
                        </a:rPr>
                        <a:t>Withdrawn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4,041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Complete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6,533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a:txBody>
                    <a:bodyPr/>
                    <a:lstStyle/>
                    <a:p>
                      <a:pPr algn="ctr" fontAlgn="ctr"/>
                      <a:r>
                        <a:rPr lang="en-US" sz="1800" b="1" i="0" u="none" strike="noStrike">
                          <a:solidFill>
                            <a:srgbClr val="000000"/>
                          </a:solidFill>
                          <a:effectLst/>
                          <a:latin typeface="Calibri" panose="020F0502020204030204" pitchFamily="34" charset="0"/>
                        </a:rPr>
                        <a:t>East Baton Rouge Parish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effectLst/>
                          <a:latin typeface="Calibri" panose="020F0502020204030204" pitchFamily="34" charset="0"/>
                        </a:rPr>
                        <a:t>11,508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03132">
                <a:tc rowSpan="3">
                  <a:txBody>
                    <a:bodyPr/>
                    <a:lstStyle/>
                    <a:p>
                      <a:pPr algn="ctr" fontAlgn="ctr"/>
                      <a:r>
                        <a:rPr lang="en-US" sz="1800" b="1" i="0" u="none" strike="noStrike">
                          <a:solidFill>
                            <a:srgbClr val="000000"/>
                          </a:solidFill>
                          <a:effectLst/>
                          <a:latin typeface="Calibri" panose="020F0502020204030204" pitchFamily="34" charset="0"/>
                        </a:rPr>
                        <a:t>Livingston Parish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Ineligible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Withdrawn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Complete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a:txBody>
                    <a:bodyPr/>
                    <a:lstStyle/>
                    <a:p>
                      <a:pPr algn="ctr" fontAlgn="ctr"/>
                      <a:r>
                        <a:rPr lang="en-US" sz="1800" b="1" i="0" u="none" strike="noStrike">
                          <a:solidFill>
                            <a:srgbClr val="000000"/>
                          </a:solidFill>
                          <a:effectLst/>
                          <a:latin typeface="Calibri" panose="020F0502020204030204" pitchFamily="34" charset="0"/>
                        </a:rPr>
                        <a:t>Livingston Parish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4,894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03132">
                <a:tc rowSpan="3">
                  <a:txBody>
                    <a:bodyPr/>
                    <a:lstStyle/>
                    <a:p>
                      <a:pPr algn="ctr" fontAlgn="ctr"/>
                      <a:r>
                        <a:rPr lang="en-US" sz="1800" b="1" i="0" u="none" strike="noStrike">
                          <a:solidFill>
                            <a:srgbClr val="000000"/>
                          </a:solidFill>
                          <a:effectLst/>
                          <a:latin typeface="Calibri" panose="020F0502020204030204" pitchFamily="34" charset="0"/>
                        </a:rPr>
                        <a:t>Ascension Parish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Ineligible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Withdrawn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926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Complete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898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a:txBody>
                    <a:bodyPr/>
                    <a:lstStyle/>
                    <a:p>
                      <a:pPr algn="ctr" fontAlgn="ctr"/>
                      <a:r>
                        <a:rPr lang="en-US" sz="1800" b="1" i="0" u="none" strike="noStrike">
                          <a:solidFill>
                            <a:srgbClr val="000000"/>
                          </a:solidFill>
                          <a:effectLst/>
                          <a:latin typeface="Calibri" panose="020F0502020204030204" pitchFamily="34" charset="0"/>
                        </a:rPr>
                        <a:t>Ascension Parish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1,975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03132">
                <a:tc rowSpan="3">
                  <a:txBody>
                    <a:bodyPr/>
                    <a:lstStyle/>
                    <a:p>
                      <a:pPr algn="ctr" fontAlgn="ctr"/>
                      <a:r>
                        <a:rPr lang="en-US" sz="1800" b="1" i="0" u="none" strike="noStrike">
                          <a:solidFill>
                            <a:srgbClr val="000000"/>
                          </a:solidFill>
                          <a:effectLst/>
                          <a:latin typeface="Calibri" panose="020F0502020204030204" pitchFamily="34" charset="0"/>
                        </a:rPr>
                        <a:t>Lafayette Parish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Ineligible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Withdrawn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vMerge="1">
                  <a:txBody>
                    <a:bodyPr/>
                    <a:lstStyle/>
                    <a:p>
                      <a:endParaRPr lang="en-US"/>
                    </a:p>
                  </a:txBody>
                  <a:tcPr/>
                </a:tc>
                <a:tc>
                  <a:txBody>
                    <a:bodyPr/>
                    <a:lstStyle/>
                    <a:p>
                      <a:pPr algn="ctr" fontAlgn="ctr"/>
                      <a:r>
                        <a:rPr lang="en-US" sz="1800" b="0" i="0" u="none" strike="noStrike">
                          <a:solidFill>
                            <a:srgbClr val="000000"/>
                          </a:solidFill>
                          <a:effectLst/>
                          <a:latin typeface="Calibri" panose="020F0502020204030204" pitchFamily="34" charset="0"/>
                        </a:rPr>
                        <a:t>Complete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32">
                <a:tc>
                  <a:txBody>
                    <a:bodyPr/>
                    <a:lstStyle/>
                    <a:p>
                      <a:pPr algn="ctr" fontAlgn="ctr"/>
                      <a:r>
                        <a:rPr lang="en-US" sz="1800" b="1" i="0" u="none" strike="noStrike" dirty="0">
                          <a:solidFill>
                            <a:srgbClr val="000000"/>
                          </a:solidFill>
                          <a:effectLst/>
                          <a:latin typeface="Calibri" panose="020F0502020204030204" pitchFamily="34" charset="0"/>
                        </a:rPr>
                        <a:t>Lafayette Parish 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1,016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2928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481" y="2337891"/>
            <a:ext cx="7620000" cy="4154984"/>
          </a:xfrm>
          <a:prstGeom prst="rect">
            <a:avLst/>
          </a:prstGeom>
          <a:solidFill>
            <a:schemeClr val="bg1"/>
          </a:solidFill>
          <a:ln>
            <a:solidFill>
              <a:schemeClr val="bg1">
                <a:lumMod val="65000"/>
              </a:schemeClr>
            </a:solidFill>
          </a:ln>
          <a:effectLst>
            <a:softEdge rad="31750"/>
          </a:effectLst>
        </p:spPr>
        <p:txBody>
          <a:bodyPr wrap="square" rtlCol="0">
            <a:spAutoFit/>
          </a:bodyPr>
          <a:lstStyle/>
          <a:p>
            <a:pPr marL="457200" marR="0" lvl="0" indent="-457200" algn="l">
              <a:spcBef>
                <a:spcPts val="0"/>
              </a:spcBef>
              <a:spcAft>
                <a:spcPts val="0"/>
              </a:spcAft>
              <a:buFont typeface="Wingdings" panose="05000000000000000000" pitchFamily="2" charset="2"/>
              <a:buChar char="Ø"/>
            </a:pPr>
            <a:r>
              <a:rPr lang="en-US" sz="2400" b="0" dirty="0">
                <a:latin typeface="Calibri" panose="020F0502020204030204" pitchFamily="34" charset="0"/>
                <a:ea typeface="Calibri" panose="020F0502020204030204" pitchFamily="34" charset="0"/>
                <a:cs typeface="Times New Roman" panose="02020603050405020304" pitchFamily="18" charset="0"/>
              </a:rPr>
              <a:t>Reduce demand for congregate and transitional sheltering </a:t>
            </a:r>
            <a:r>
              <a:rPr lang="en-US" sz="2400" b="0" dirty="0" smtClean="0">
                <a:latin typeface="Calibri" panose="020F0502020204030204" pitchFamily="34" charset="0"/>
                <a:ea typeface="Calibri" panose="020F0502020204030204" pitchFamily="34" charset="0"/>
                <a:cs typeface="Times New Roman" panose="02020603050405020304" pitchFamily="18" charset="0"/>
              </a:rPr>
              <a:t>assistance</a:t>
            </a:r>
          </a:p>
          <a:p>
            <a:pPr marR="0" lvl="0" algn="l">
              <a:spcBef>
                <a:spcPts val="0"/>
              </a:spcBef>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400" b="0" dirty="0">
                <a:latin typeface="Calibri" panose="020F0502020204030204" pitchFamily="34" charset="0"/>
                <a:ea typeface="Calibri" panose="020F0502020204030204" pitchFamily="34" charset="0"/>
                <a:cs typeface="Times New Roman" panose="02020603050405020304" pitchFamily="18" charset="0"/>
              </a:rPr>
              <a:t>Ensure SAH applicants are able to remain in their </a:t>
            </a:r>
            <a:r>
              <a:rPr lang="en-US" sz="2400" b="0" dirty="0" smtClean="0">
                <a:latin typeface="Calibri" panose="020F0502020204030204" pitchFamily="34" charset="0"/>
                <a:ea typeface="Calibri" panose="020F0502020204030204" pitchFamily="34" charset="0"/>
                <a:cs typeface="Times New Roman" panose="02020603050405020304" pitchFamily="18" charset="0"/>
              </a:rPr>
              <a:t>community</a:t>
            </a:r>
          </a:p>
          <a:p>
            <a:pPr marR="0" lvl="0" algn="l">
              <a:spcBef>
                <a:spcPts val="0"/>
              </a:spcBef>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400" b="0" dirty="0">
                <a:latin typeface="Calibri" panose="020F0502020204030204" pitchFamily="34" charset="0"/>
                <a:ea typeface="Calibri" panose="020F0502020204030204" pitchFamily="34" charset="0"/>
                <a:cs typeface="Times New Roman" panose="02020603050405020304" pitchFamily="18" charset="0"/>
              </a:rPr>
              <a:t>Keep the fabric of the existing community </a:t>
            </a:r>
            <a:r>
              <a:rPr lang="en-US" sz="2400" b="0" dirty="0" smtClean="0">
                <a:latin typeface="Calibri" panose="020F0502020204030204" pitchFamily="34" charset="0"/>
                <a:ea typeface="Calibri" panose="020F0502020204030204" pitchFamily="34" charset="0"/>
                <a:cs typeface="Times New Roman" panose="02020603050405020304" pitchFamily="18" charset="0"/>
              </a:rPr>
              <a:t>intact</a:t>
            </a:r>
          </a:p>
          <a:p>
            <a:pPr marR="0" lvl="0" algn="l">
              <a:spcBef>
                <a:spcPts val="0"/>
              </a:spcBef>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400" b="0" dirty="0">
                <a:latin typeface="Calibri" panose="020F0502020204030204" pitchFamily="34" charset="0"/>
                <a:ea typeface="Calibri" panose="020F0502020204030204" pitchFamily="34" charset="0"/>
                <a:cs typeface="Times New Roman" panose="02020603050405020304" pitchFamily="18" charset="0"/>
              </a:rPr>
              <a:t>Help schools re-open </a:t>
            </a:r>
            <a:r>
              <a:rPr lang="en-US" sz="2400" b="0" dirty="0" smtClean="0">
                <a:latin typeface="Calibri" panose="020F0502020204030204" pitchFamily="34" charset="0"/>
                <a:ea typeface="Calibri" panose="020F0502020204030204" pitchFamily="34" charset="0"/>
                <a:cs typeface="Times New Roman" panose="02020603050405020304" pitchFamily="18" charset="0"/>
              </a:rPr>
              <a:t>quickly</a:t>
            </a:r>
          </a:p>
          <a:p>
            <a:pPr marR="0" lvl="0" algn="l">
              <a:spcBef>
                <a:spcPts val="0"/>
              </a:spcBef>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400" b="0" dirty="0">
                <a:latin typeface="Calibri" panose="020F0502020204030204" pitchFamily="34" charset="0"/>
                <a:ea typeface="Calibri" panose="020F0502020204030204" pitchFamily="34" charset="0"/>
                <a:cs typeface="Times New Roman" panose="02020603050405020304" pitchFamily="18" charset="0"/>
              </a:rPr>
              <a:t>Speed up the pace of </a:t>
            </a:r>
            <a:r>
              <a:rPr lang="en-US" sz="2400" b="0" dirty="0" smtClean="0">
                <a:latin typeface="Calibri" panose="020F0502020204030204" pitchFamily="34" charset="0"/>
                <a:ea typeface="Calibri" panose="020F0502020204030204" pitchFamily="34" charset="0"/>
                <a:cs typeface="Times New Roman" panose="02020603050405020304" pitchFamily="18" charset="0"/>
              </a:rPr>
              <a:t>recovery</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p:txBody>
          <a:bodyPr/>
          <a:lstStyle/>
          <a:p>
            <a:r>
              <a:rPr lang="en-US" dirty="0" smtClean="0"/>
              <a:t>Goals of the STEP/SAH Program</a:t>
            </a:r>
            <a:endParaRPr lang="en-US" dirty="0"/>
          </a:p>
        </p:txBody>
      </p:sp>
    </p:spTree>
    <p:extLst>
      <p:ext uri="{BB962C8B-B14F-4D97-AF65-F5344CB8AC3E}">
        <p14:creationId xmlns:p14="http://schemas.microsoft.com/office/powerpoint/2010/main" val="2984158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50325"/>
            <a:ext cx="9144000" cy="639762"/>
          </a:xfrm>
        </p:spPr>
        <p:txBody>
          <a:bodyPr vert="horz" lIns="91440" tIns="45720" rIns="91440" bIns="45720" rtlCol="0" anchor="ctr">
            <a:normAutofit/>
          </a:bodyPr>
          <a:lstStyle/>
          <a:p>
            <a:r>
              <a:rPr lang="en-US" dirty="0"/>
              <a:t>Process for Policy Approval</a:t>
            </a:r>
            <a:endParaRPr lang="en-US" dirty="0"/>
          </a:p>
        </p:txBody>
      </p:sp>
      <p:sp>
        <p:nvSpPr>
          <p:cNvPr id="5" name="TextBox 4"/>
          <p:cNvSpPr txBox="1"/>
          <p:nvPr/>
        </p:nvSpPr>
        <p:spPr>
          <a:xfrm>
            <a:off x="309433" y="1924535"/>
            <a:ext cx="8525133" cy="4770537"/>
          </a:xfrm>
          <a:prstGeom prst="rect">
            <a:avLst/>
          </a:prstGeom>
          <a:solidFill>
            <a:schemeClr val="bg1"/>
          </a:solidFill>
          <a:ln>
            <a:solidFill>
              <a:schemeClr val="bg1">
                <a:lumMod val="65000"/>
              </a:schemeClr>
            </a:solidFill>
          </a:ln>
          <a:effectLst>
            <a:softEdge rad="31750"/>
          </a:effectLst>
        </p:spPr>
        <p:txBody>
          <a:bodyPr wrap="square" rtlCol="0">
            <a:spAutoFit/>
          </a:bodyPr>
          <a:lstStyle/>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assess need for STEP program</a:t>
            </a:r>
          </a:p>
          <a:p>
            <a:pPr marL="914400" lvl="1" indent="-457200" algn="l">
              <a:buFont typeface="Wingdings" panose="05000000000000000000" pitchFamily="2" charset="2"/>
              <a:buChar char="v"/>
            </a:pPr>
            <a:r>
              <a:rPr lang="en-US" sz="2000" b="0" dirty="0" smtClean="0">
                <a:latin typeface="Calibri" panose="020F0502020204030204" pitchFamily="34" charset="0"/>
                <a:ea typeface="Calibri" panose="020F0502020204030204" pitchFamily="34" charset="0"/>
                <a:cs typeface="Times New Roman" panose="02020603050405020304" pitchFamily="18" charset="0"/>
              </a:rPr>
              <a:t>Large scale displacement of residents</a:t>
            </a:r>
          </a:p>
          <a:p>
            <a:pPr marL="914400" lvl="1" indent="-457200" algn="l">
              <a:buFont typeface="Wingdings" panose="05000000000000000000" pitchFamily="2" charset="2"/>
              <a:buChar char="v"/>
            </a:pPr>
            <a:r>
              <a:rPr lang="en-US" sz="2000" b="0" dirty="0" smtClean="0">
                <a:latin typeface="Calibri" panose="020F0502020204030204" pitchFamily="34" charset="0"/>
                <a:ea typeface="Calibri" panose="020F0502020204030204" pitchFamily="34" charset="0"/>
                <a:cs typeface="Times New Roman" panose="02020603050405020304" pitchFamily="18" charset="0"/>
              </a:rPr>
              <a:t>Limited hotel availability</a:t>
            </a:r>
          </a:p>
          <a:p>
            <a:pPr marL="914400" lvl="1" indent="-457200" algn="l">
              <a:buFont typeface="Wingdings" panose="05000000000000000000" pitchFamily="2" charset="2"/>
              <a:buChar char="v"/>
            </a:pPr>
            <a:r>
              <a:rPr lang="en-US" sz="2000" b="0" dirty="0" smtClean="0">
                <a:latin typeface="Calibri" panose="020F0502020204030204" pitchFamily="34" charset="0"/>
                <a:ea typeface="Calibri" panose="020F0502020204030204" pitchFamily="34" charset="0"/>
                <a:cs typeface="Times New Roman" panose="02020603050405020304" pitchFamily="18" charset="0"/>
              </a:rPr>
              <a:t>Limited rental availability</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endParaRPr lang="en-US" sz="16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makes a formal request and confirms authority to undertake proposed actions (Executive Order)</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endParaRPr lang="en-US" sz="16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FEMA and State jointly work to develop program parameters</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endParaRPr lang="en-US" sz="16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FEMA approves policy guidance for implementation of the program</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3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3433"/>
            <a:ext cx="9144000" cy="639762"/>
          </a:xfrm>
        </p:spPr>
        <p:txBody>
          <a:bodyPr vert="horz" lIns="91440" tIns="45720" rIns="91440" bIns="45720" rtlCol="0" anchor="ctr">
            <a:normAutofit/>
          </a:bodyPr>
          <a:lstStyle/>
          <a:p>
            <a:r>
              <a:rPr lang="en-US" dirty="0"/>
              <a:t>FEMA Policy</a:t>
            </a:r>
            <a:endParaRPr lang="en-US" dirty="0"/>
          </a:p>
        </p:txBody>
      </p:sp>
      <p:sp>
        <p:nvSpPr>
          <p:cNvPr id="5" name="TextBox 4"/>
          <p:cNvSpPr txBox="1"/>
          <p:nvPr/>
        </p:nvSpPr>
        <p:spPr>
          <a:xfrm>
            <a:off x="636373" y="2025908"/>
            <a:ext cx="7871254" cy="4832092"/>
          </a:xfrm>
          <a:prstGeom prst="rect">
            <a:avLst/>
          </a:prstGeom>
          <a:solidFill>
            <a:schemeClr val="bg1"/>
          </a:solidFill>
          <a:ln>
            <a:solidFill>
              <a:schemeClr val="bg1">
                <a:lumMod val="65000"/>
              </a:schemeClr>
            </a:solidFill>
          </a:ln>
          <a:effectLst>
            <a:softEdge rad="31750"/>
          </a:effectLst>
        </p:spPr>
        <p:txBody>
          <a:bodyPr wrap="square" rtlCol="0">
            <a:spAutoFit/>
          </a:bodyPr>
          <a:lstStyle/>
          <a:p>
            <a:pPr marL="457200" indent="-457200" algn="l">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State accepts responsibility for program implementation</a:t>
            </a:r>
          </a:p>
          <a:p>
            <a:pPr marL="457200" indent="-457200" algn="l">
              <a:buFont typeface="Wingdings" panose="05000000000000000000" pitchFamily="2" charset="2"/>
              <a:buChar char="Ø"/>
            </a:pPr>
            <a:endParaRPr lang="en-US" sz="1800" b="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Disaster </a:t>
            </a:r>
            <a:r>
              <a:rPr lang="en-US" sz="2800" b="0" dirty="0">
                <a:latin typeface="Calibri" panose="020F0502020204030204" pitchFamily="34" charset="0"/>
                <a:ea typeface="Calibri" panose="020F0502020204030204" pitchFamily="34" charset="0"/>
                <a:cs typeface="Times New Roman" panose="02020603050405020304" pitchFamily="18" charset="0"/>
              </a:rPr>
              <a:t>declared parishes only</a:t>
            </a:r>
          </a:p>
          <a:p>
            <a:pPr marL="457200" marR="0" lvl="0" indent="-457200" algn="l">
              <a:spcBef>
                <a:spcPts val="0"/>
              </a:spcBef>
              <a:spcAft>
                <a:spcPts val="0"/>
              </a:spcAft>
              <a:buFont typeface="Wingdings" panose="05000000000000000000" pitchFamily="2" charset="2"/>
              <a:buChar char="Ø"/>
            </a:pPr>
            <a:endParaRPr lang="en-US" sz="1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Single family owner-occupied residential properties only</a:t>
            </a:r>
          </a:p>
          <a:p>
            <a:pPr marL="457200" marR="0" lvl="0" indent="-457200" algn="l">
              <a:spcBef>
                <a:spcPts val="0"/>
              </a:spcBef>
              <a:spcAft>
                <a:spcPts val="0"/>
              </a:spcAft>
              <a:buFont typeface="Wingdings" panose="05000000000000000000" pitchFamily="2" charset="2"/>
              <a:buChar char="Ø"/>
            </a:pPr>
            <a:endParaRPr lang="en-US" sz="1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Property must be structurally sound such that authorized temporary repairs can be safely made with no impediments blocking access to the dwelling</a:t>
            </a:r>
            <a:endParaRPr lang="en-US" sz="28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5837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243"/>
            <a:ext cx="9144000" cy="639762"/>
          </a:xfrm>
        </p:spPr>
        <p:txBody>
          <a:bodyPr vert="horz" lIns="91440" tIns="45720" rIns="91440" bIns="45720" rtlCol="0" anchor="ctr">
            <a:normAutofit/>
          </a:bodyPr>
          <a:lstStyle/>
          <a:p>
            <a:r>
              <a:rPr lang="en-US" dirty="0"/>
              <a:t>FEMA </a:t>
            </a:r>
            <a:r>
              <a:rPr lang="en-US" dirty="0"/>
              <a:t>Policy cont’d.</a:t>
            </a:r>
            <a:endParaRPr lang="en-US" dirty="0"/>
          </a:p>
        </p:txBody>
      </p:sp>
      <p:sp>
        <p:nvSpPr>
          <p:cNvPr id="5" name="TextBox 4"/>
          <p:cNvSpPr txBox="1"/>
          <p:nvPr/>
        </p:nvSpPr>
        <p:spPr>
          <a:xfrm>
            <a:off x="762000" y="1937351"/>
            <a:ext cx="7620000" cy="4832092"/>
          </a:xfrm>
          <a:prstGeom prst="rect">
            <a:avLst/>
          </a:prstGeom>
          <a:solidFill>
            <a:schemeClr val="bg1"/>
          </a:solidFill>
          <a:ln>
            <a:solidFill>
              <a:schemeClr val="bg1">
                <a:lumMod val="65000"/>
              </a:schemeClr>
            </a:solidFill>
          </a:ln>
          <a:effectLst>
            <a:softEdge rad="31750"/>
          </a:effectLst>
        </p:spPr>
        <p:txBody>
          <a:bodyPr wrap="square" rtlCol="0">
            <a:spAutoFit/>
          </a:bodyPr>
          <a:lstStyle/>
          <a:p>
            <a:pPr marL="457200" indent="-457200" algn="l">
              <a:buFont typeface="Wingdings" panose="05000000000000000000" pitchFamily="2" charset="2"/>
              <a:buChar char="Ø"/>
            </a:pPr>
            <a:r>
              <a:rPr lang="en-US" sz="2800" b="0" dirty="0">
                <a:latin typeface="Calibri" panose="020F0502020204030204" pitchFamily="34" charset="0"/>
                <a:ea typeface="Calibri" panose="020F0502020204030204" pitchFamily="34" charset="0"/>
                <a:cs typeface="Times New Roman" panose="02020603050405020304" pitchFamily="18" charset="0"/>
              </a:rPr>
              <a:t>Property must be able to serve as a suitable shelter upon completion of the emergency repairs authorized under the program</a:t>
            </a:r>
          </a:p>
          <a:p>
            <a:pPr marL="457200" indent="-457200" algn="l">
              <a:buFont typeface="Wingdings" panose="05000000000000000000" pitchFamily="2" charset="2"/>
              <a:buChar char="Ø"/>
            </a:pPr>
            <a:endParaRPr lang="en-US" sz="2800" b="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Rights </a:t>
            </a:r>
            <a:r>
              <a:rPr lang="en-US" sz="2800" b="0" dirty="0">
                <a:latin typeface="Calibri" panose="020F0502020204030204" pitchFamily="34" charset="0"/>
                <a:ea typeface="Calibri" panose="020F0502020204030204" pitchFamily="34" charset="0"/>
                <a:cs typeface="Times New Roman" panose="02020603050405020304" pitchFamily="18" charset="0"/>
              </a:rPr>
              <a:t>of Entry must be obtained to hold harmless the Federal Government</a:t>
            </a:r>
          </a:p>
          <a:p>
            <a:pPr marL="457200" marR="0" lvl="0" indent="-457200" algn="l">
              <a:spcBef>
                <a:spcPts val="0"/>
              </a:spcBef>
              <a:spcAft>
                <a:spcPts val="0"/>
              </a:spcAft>
              <a:buFont typeface="Wingdings" panose="05000000000000000000" pitchFamily="2" charset="2"/>
              <a:buChar char="Ø"/>
            </a:pPr>
            <a:endParaRPr lang="en-US" sz="2800" b="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Wingdings" panose="05000000000000000000" pitchFamily="2" charset="2"/>
              <a:buChar char="Ø"/>
            </a:pPr>
            <a:r>
              <a:rPr lang="en-US" sz="2800" b="0" dirty="0" smtClean="0">
                <a:latin typeface="Calibri" panose="020F0502020204030204" pitchFamily="34" charset="0"/>
                <a:ea typeface="Calibri" panose="020F0502020204030204" pitchFamily="34" charset="0"/>
                <a:cs typeface="Times New Roman" panose="02020603050405020304" pitchFamily="18" charset="0"/>
              </a:rPr>
              <a:t>Daily </a:t>
            </a:r>
            <a:r>
              <a:rPr lang="en-US" sz="2800" b="0" dirty="0">
                <a:latin typeface="Calibri" panose="020F0502020204030204" pitchFamily="34" charset="0"/>
                <a:ea typeface="Calibri" panose="020F0502020204030204" pitchFamily="34" charset="0"/>
                <a:cs typeface="Times New Roman" panose="02020603050405020304" pitchFamily="18" charset="0"/>
              </a:rPr>
              <a:t>and weekly reporting </a:t>
            </a:r>
            <a:r>
              <a:rPr lang="en-US" sz="2800" b="0" dirty="0" smtClean="0">
                <a:latin typeface="Calibri" panose="020F0502020204030204" pitchFamily="34" charset="0"/>
                <a:ea typeface="Calibri" panose="020F0502020204030204" pitchFamily="34" charset="0"/>
                <a:cs typeface="Times New Roman" panose="02020603050405020304" pitchFamily="18" charset="0"/>
              </a:rPr>
              <a:t>required</a:t>
            </a:r>
          </a:p>
          <a:p>
            <a:pPr marL="457200" marR="0" lvl="0" indent="-457200" algn="l">
              <a:spcBef>
                <a:spcPts val="0"/>
              </a:spcBef>
              <a:spcAft>
                <a:spcPts val="0"/>
              </a:spcAft>
              <a:buFont typeface="Wingdings" panose="05000000000000000000" pitchFamily="2" charset="2"/>
              <a:buChar char="Ø"/>
            </a:pPr>
            <a:endParaRPr lang="en-US" sz="2800" b="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Ø"/>
            </a:pPr>
            <a:r>
              <a:rPr lang="en-US" sz="2800" b="0" dirty="0">
                <a:latin typeface="Calibri" panose="020F0502020204030204" pitchFamily="34" charset="0"/>
                <a:ea typeface="Calibri" panose="020F0502020204030204" pitchFamily="34" charset="0"/>
                <a:cs typeface="Times New Roman" panose="02020603050405020304" pitchFamily="18" charset="0"/>
              </a:rPr>
              <a:t>FEMA makes no warranties of any sort for any assessments or temporary work </a:t>
            </a:r>
            <a:r>
              <a:rPr lang="en-US" sz="2800" b="0" dirty="0" smtClean="0">
                <a:latin typeface="Calibri" panose="020F0502020204030204" pitchFamily="34" charset="0"/>
                <a:ea typeface="Calibri" panose="020F0502020204030204" pitchFamily="34" charset="0"/>
                <a:cs typeface="Times New Roman" panose="02020603050405020304" pitchFamily="18" charset="0"/>
              </a:rPr>
              <a:t>performed</a:t>
            </a:r>
          </a:p>
        </p:txBody>
      </p:sp>
    </p:spTree>
    <p:extLst>
      <p:ext uri="{BB962C8B-B14F-4D97-AF65-F5344CB8AC3E}">
        <p14:creationId xmlns:p14="http://schemas.microsoft.com/office/powerpoint/2010/main" val="16684056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9/7/2007 9:55:23 AM&quot;&gt;&lt;Slide id=&quot;836&quot; dur=&quot;46.93&quot;/&gt;&lt;Slide id=&quot;865&quot; dur=&quot;2.198&quot;/&gt;&lt;Slide id=&quot;838&quot; dur=&quot;.764&quot;/&gt;&lt;Slide id=&quot;928&quot; dur=&quot;.732&quot;/&gt;&lt;Slide id=&quot;929&quot; dur=&quot;1610.721&quot;/&gt;&lt;/Timings&gt;&lt;Timings time=&quot;8/3/2007 1:22:57 PM&quot;&gt;&lt;Slide id=&quot;813&quot; dur=&quot;4071.445&quot;/&gt;&lt;/Timings&gt;&lt;Timings time=&quot;2/8/2007 2:05:45 PM&quot;&gt;&lt;Slide id=&quot;795&quot; dur=&quot;12.579&quot;/&gt;&lt;Slide id=&quot;744&quot; dur=&quot;75.671&quot;/&gt;&lt;Slide id=&quot;790&quot; dur=&quot;3.235&quot;/&gt;&lt;Slide id=&quot;791&quot; dur=&quot;2.546&quot;/&gt;&lt;Slide id=&quot;800&quot; dur=&quot;2.563&quot;/&gt;&lt;Slide id=&quot;793&quot; dur=&quot;26&quot;/&gt;&lt;Slide id=&quot;772&quot; dur=&quot;4.5&quot;/&gt;&lt;Slide id=&quot;794&quot; dur=&quot;1.64&quot;/&gt;&lt;Slide id=&quot;772&quot; dur=&quot;2.282&quot;/&gt;&lt;Slide id=&quot;793&quot; dur=&quot;1.468&quot;/&gt;&lt;Slide id=&quot;772&quot; dur=&quot;36.078&quot;/&gt;&lt;Slide id=&quot;794&quot; dur=&quot;63.922&quot;/&gt;&lt;Slide id=&quot;796&quot; dur=&quot;57.859&quot;/&gt;&lt;Slide id=&quot;766&quot; dur=&quot;1.265&quot;/&gt;&lt;Slide id=&quot;797&quot; dur=&quot;6.313&quot;/&gt;&lt;Slide id=&quot;798&quot; dur=&quot;29.281&quot;/&gt;&lt;Slide id=&quot;799&quot; dur=&quot;2.156&quot;/&gt;&lt;Slide id=&quot;788&quot; dur=&quot;64.781&quot;/&gt;&lt;Slide id=&quot;789&quot; dur=&quot;2.406&quot;/&gt;&lt;Slide id=&quot;788&quot; dur=&quot;1.141&quot;/&gt;&lt;Slide id=&quot;789&quot; dur=&quot;28.453&quot;/&gt;&lt;Slide id=&quot;773&quot; dur=&quot;52.796&quot;/&gt;&lt;Slide id=&quot;528&quot; dur=&quot;175.718&quot;/&gt;&lt;Slide id=&quot;774&quot; dur=&quot;5.14&quot;/&gt;&lt;Slide id=&quot;767&quot; dur=&quot;1.813&quot;/&gt;&lt;Slide id=&quot;680&quot; dur=&quot;3.156&quot;/&gt;&lt;Slide id=&quot;699&quot; dur=&quot;20.547&quot;/&gt;&lt;Slide id=&quot;785&quot; dur=&quot;23.343&quot;/&gt;&lt;Slide id=&quot;723&quot; dur=&quot;14.703&quot;/&gt;&lt;Slide id=&quot;736&quot; dur=&quot;3.954&quot;/&gt;&lt;Slide id=&quot;726&quot; dur=&quot;55.077&quot;/&gt;&lt;Slide id=&quot;724&quot; dur=&quot;8.453&quot;/&gt;&lt;Slide id=&quot;731&quot; dur=&quot;14.219&quot;/&gt;&lt;Slide id=&quot;681&quot; dur=&quot;2.547&quot;/&gt;&lt;Slide id=&quot;701&quot; dur=&quot;11.937&quot;/&gt;&lt;Slide id=&quot;807&quot; dur=&quot;1050.681&quot;/&gt;&lt;Slide id=&quot;721&quot; dur=&quot;29.265&quot;/&gt;&lt;Slide id=&quot;722&quot; dur=&quot;1.266&quot;/&gt;&lt;Slide id=&quot;721&quot; dur=&quot;32.937&quot;/&gt;&lt;Slide id=&quot;722&quot; dur=&quot;2.656&quot;/&gt;&lt;Slide id=&quot;531&quot; dur=&quot;2.063&quot;/&gt;&lt;Slide id=&quot;697&quot; dur=&quot;1.406&quot;/&gt;&lt;Slide id=&quot;782&quot; dur=&quot;34.906&quot;/&gt;&lt;Slide id=&quot;745&quot; dur=&quot;2.688&quot;/&gt;&lt;Slide id=&quot;746&quot; dur=&quot;22.156&quot;/&gt;&lt;Slide id=&quot;747&quot; dur=&quot;14.046&quot;/&gt;&lt;Slide id=&quot;679&quot; dur=&quot;2.672&quot;/&gt;&lt;Slide id=&quot;677&quot; dur=&quot;4.625&quot;/&gt;&lt;Slide id=&quot;783&quot; dur=&quot;3.61&quot;/&gt;&lt;Slide id=&quot;678&quot; dur=&quot;26.093&quot;/&gt;&lt;Slide id=&quot;718&quot; dur=&quot;15.313&quot;/&gt;&lt;Slide id=&quot;803&quot; dur=&quot;4.64&quot;/&gt;&lt;Slide id=&quot;715&quot; dur=&quot;3.11&quot;/&gt;&lt;Slide id=&quot;801&quot; dur=&quot;3.75&quot;/&gt;&lt;Slide id=&quot;696&quot; dur=&quot;6.015&quot;/&gt;&lt;Slide id=&quot;802&quot; dur=&quot;14.109&quot;/&gt;&lt;Slide id=&quot;672&quot; dur=&quot;2.797&quot;/&gt;&lt;Slide id=&quot;682&quot; dur=&quot;31.563&quot;/&gt;&lt;Slide id=&quot;668&quot; dur=&quot;1.921&quot;/&gt;&lt;Slide id=&quot;787&quot; dur=&quot;2.86&quot;/&gt;&lt;Slide id=&quot;781&quot; dur=&quot;1.609&quot;/&gt;&lt;Slide id=&quot;675&quot; dur=&quot;22.75&quot;/&gt;&lt;Slide id=&quot;683&quot; dur=&quot;8.391&quot;/&gt;&lt;Slide id=&quot;702&quot; dur=&quot;2.453&quot;/&gt;&lt;Slide id=&quot;786&quot; dur=&quot;1.906&quot;/&gt;&lt;Slide id=&quot;739&quot; dur=&quot;5.125&quot;/&gt;&lt;Slide id=&quot;805&quot; dur=&quot;2.281&quot;/&gt;&lt;Slide id=&quot;741&quot; dur=&quot;2.141&quot;/&gt;&lt;Slide id=&quot;740&quot; dur=&quot;1.75&quot;/&gt;&lt;Slide id=&quot;806&quot; dur=&quot;1.531&quot;/&gt;&lt;Slide id=&quot;764&quot; dur=&quot;13.453&quot;/&gt;&lt;Slide id=&quot;751&quot; dur=&quot;1.844&quot;/&gt;&lt;Slide id=&quot;752&quot; dur=&quot;3.734&quot; bld=&quot;|.3|.4|.4|.5&quot;/&gt;&lt;Slide id=&quot;753&quot; dur=&quot;1.938&quot; bld=&quot;|0|.2|0|0&quot;/&gt;&lt;Slide id=&quot;754&quot; dur=&quot;2.468&quot; bld=&quot;|0|.1|0|0|0|0&quot;/&gt;&lt;Slide id=&quot;755&quot; dur=&quot;1.125&quot;/&gt;&lt;Slide id=&quot;748&quot; dur=&quot;1.235&quot;/&gt;&lt;/Timings&gt;&lt;/WMTools&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Owner xmlns="9383fe21-241c-4b58-a6fa-ef802baabd5f">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119FE-85CF-4B51-8FAE-897A53FD124E}"/>
</file>

<file path=customXml/itemProps2.xml><?xml version="1.0" encoding="utf-8"?>
<ds:datastoreItem xmlns:ds="http://schemas.openxmlformats.org/officeDocument/2006/customXml" ds:itemID="{DA7A354D-ED74-4228-80BE-CCC23B33FE9B}"/>
</file>

<file path=customXml/itemProps3.xml><?xml version="1.0" encoding="utf-8"?>
<ds:datastoreItem xmlns:ds="http://schemas.openxmlformats.org/officeDocument/2006/customXml" ds:itemID="{C2E15CDC-00BC-4918-9087-8204BCD6D4BA}"/>
</file>

<file path=docProps/app.xml><?xml version="1.0" encoding="utf-8"?>
<Properties xmlns="http://schemas.openxmlformats.org/officeDocument/2006/extended-properties" xmlns:vt="http://schemas.openxmlformats.org/officeDocument/2006/docPropsVTypes">
  <Template/>
  <TotalTime>129567</TotalTime>
  <Words>4869</Words>
  <Application>Microsoft Office PowerPoint</Application>
  <PresentationFormat>On-screen Show (4:3)</PresentationFormat>
  <Paragraphs>714</Paragraphs>
  <Slides>45</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SimSun</vt:lpstr>
      <vt:lpstr>Arial</vt:lpstr>
      <vt:lpstr>Calibri</vt:lpstr>
      <vt:lpstr>Times New Roman</vt:lpstr>
      <vt:lpstr>Wingdings</vt:lpstr>
      <vt:lpstr>Office Theme</vt:lpstr>
      <vt:lpstr>2_Office Theme</vt:lpstr>
      <vt:lpstr>PowerPoint Presentation</vt:lpstr>
      <vt:lpstr>Presenters</vt:lpstr>
      <vt:lpstr>Background</vt:lpstr>
      <vt:lpstr>PowerPoint Presentation</vt:lpstr>
      <vt:lpstr>Four Most Impacted Parishes</vt:lpstr>
      <vt:lpstr>Goals of the STEP/SAH Program</vt:lpstr>
      <vt:lpstr>Process for Policy Approval</vt:lpstr>
      <vt:lpstr>FEMA Policy</vt:lpstr>
      <vt:lpstr>FEMA Policy cont’d.</vt:lpstr>
      <vt:lpstr>FEMA Policy cont’d.</vt:lpstr>
      <vt:lpstr>Implementation of STEP Program</vt:lpstr>
      <vt:lpstr>PowerPoint Presentation</vt:lpstr>
      <vt:lpstr>GOHSEP’s Response: Shelter at Home</vt:lpstr>
      <vt:lpstr>State Law Required</vt:lpstr>
      <vt:lpstr>State Law Required</vt:lpstr>
      <vt:lpstr>Legal Protective Measures</vt:lpstr>
      <vt:lpstr>PowerPoint Presentation</vt:lpstr>
      <vt:lpstr>The Nine General Contractors</vt:lpstr>
      <vt:lpstr>Program Management Process</vt:lpstr>
      <vt:lpstr>Shelter-at-Home Process Pipeline</vt:lpstr>
      <vt:lpstr>SAH Applications – FEMA Registrations</vt:lpstr>
      <vt:lpstr>PowerPoint Presentation</vt:lpstr>
      <vt:lpstr> SAH Program - Withdrawn Applicants </vt:lpstr>
      <vt:lpstr>PowerPoint Presentation</vt:lpstr>
      <vt:lpstr>Construction Completion Timeline</vt:lpstr>
      <vt:lpstr>Overall Time Range</vt:lpstr>
      <vt:lpstr>90 Day Comparative Analysis</vt:lpstr>
      <vt:lpstr>SAH and MHU</vt:lpstr>
      <vt:lpstr>PowerPoint Presentation</vt:lpstr>
      <vt:lpstr>PowerPoint Presentation</vt:lpstr>
      <vt:lpstr>PowerPoint Presentation</vt:lpstr>
      <vt:lpstr>Overall Cost Range</vt:lpstr>
      <vt:lpstr>Total Shelter at Home Program Costs</vt:lpstr>
      <vt:lpstr>PowerPoint Presentation</vt:lpstr>
      <vt:lpstr>PowerPoint Presentation</vt:lpstr>
      <vt:lpstr>Lessons Learned From Previous STEP</vt:lpstr>
      <vt:lpstr>Shelter At Home: Contracting Best Practices</vt:lpstr>
      <vt:lpstr>Shelter At Home</vt:lpstr>
      <vt:lpstr>Shelter At Home: Best Practices</vt:lpstr>
      <vt:lpstr>Areas for Improvement</vt:lpstr>
      <vt:lpstr>Solutions for the Future</vt:lpstr>
      <vt:lpstr>Sharing SAH with Texas, Florida, Puerto Rico, and the Virgin Islands</vt:lpstr>
      <vt:lpstr>SAH Project Worksheet (PW)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 Steve</dc:creator>
  <cp:lastModifiedBy>Dayries, Christina</cp:lastModifiedBy>
  <cp:revision>1955</cp:revision>
  <cp:lastPrinted>2014-07-01T21:46:55Z</cp:lastPrinted>
  <dcterms:created xsi:type="dcterms:W3CDTF">2003-07-06T14:22:07Z</dcterms:created>
  <dcterms:modified xsi:type="dcterms:W3CDTF">2018-03-27T22:18:40Z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