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529" r:id="rId2"/>
    <p:sldId id="530" r:id="rId3"/>
    <p:sldId id="531" r:id="rId4"/>
    <p:sldId id="532" r:id="rId5"/>
    <p:sldId id="533" r:id="rId6"/>
    <p:sldId id="534" r:id="rId7"/>
    <p:sldId id="535" r:id="rId8"/>
    <p:sldId id="536" r:id="rId9"/>
    <p:sldId id="537" r:id="rId10"/>
    <p:sldId id="538" r:id="rId11"/>
    <p:sldId id="539" r:id="rId12"/>
    <p:sldId id="540" r:id="rId13"/>
    <p:sldId id="541" r:id="rId14"/>
    <p:sldId id="542" r:id="rId15"/>
    <p:sldId id="543" r:id="rId16"/>
    <p:sldId id="544" r:id="rId17"/>
    <p:sldId id="545" r:id="rId18"/>
    <p:sldId id="546" r:id="rId19"/>
    <p:sldId id="547" r:id="rId20"/>
    <p:sldId id="548" r:id="rId21"/>
    <p:sldId id="549" r:id="rId22"/>
    <p:sldId id="550" r:id="rId23"/>
    <p:sldId id="551" r:id="rId24"/>
    <p:sldId id="552" r:id="rId25"/>
    <p:sldId id="553" r:id="rId26"/>
    <p:sldId id="554" r:id="rId27"/>
    <p:sldId id="555" r:id="rId28"/>
    <p:sldId id="556" r:id="rId29"/>
    <p:sldId id="557" r:id="rId30"/>
    <p:sldId id="558" r:id="rId31"/>
    <p:sldId id="559" r:id="rId32"/>
    <p:sldId id="560" r:id="rId33"/>
    <p:sldId id="561" r:id="rId34"/>
    <p:sldId id="562" r:id="rId35"/>
    <p:sldId id="563" r:id="rId36"/>
    <p:sldId id="564" r:id="rId37"/>
    <p:sldId id="573" r:id="rId38"/>
    <p:sldId id="574" r:id="rId3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C60202"/>
    <a:srgbClr val="800000"/>
    <a:srgbClr val="E00202"/>
    <a:srgbClr val="175195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19" autoAdjust="0"/>
    <p:restoredTop sz="93967" autoAdjust="0"/>
  </p:normalViewPr>
  <p:slideViewPr>
    <p:cSldViewPr snapToGrid="0" snapToObjects="1">
      <p:cViewPr varScale="1">
        <p:scale>
          <a:sx n="144" d="100"/>
          <a:sy n="144" d="100"/>
        </p:scale>
        <p:origin x="-704" y="-104"/>
      </p:cViewPr>
      <p:guideLst>
        <p:guide orient="horz" pos="1397"/>
        <p:guide pos="547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2800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AFB45-8B36-554C-8863-C3CFB230E9C2}" type="datetime1">
              <a:rPr lang="en-US" smtClean="0"/>
              <a:t>7/2/14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 smtClean="0"/>
              <a:t>Benefit Cost Analysis Resource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BE482-B788-7448-8155-1973FBB905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18334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FD10F-D0F8-724C-B014-7D8FC9E803FB}" type="datetime1">
              <a:rPr lang="en-US" smtClean="0"/>
              <a:t>7/2/14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 smtClean="0"/>
              <a:t>Benefit Cost Analysis Resource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F811F-1928-254C-BF43-FB576277D2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41853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1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68300" y="600075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9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1186" name="Rectangle 3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365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>
          <a:xfrm>
            <a:off x="719138" y="4422775"/>
            <a:ext cx="5484812" cy="4113213"/>
          </a:xfrm>
          <a:ln/>
          <a:extLst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774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979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184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389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593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798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317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0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20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413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617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822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0274" name="Rectangle 3"/>
          <p:cNvSpPr>
            <a:spLocks noGrp="1"/>
          </p:cNvSpPr>
          <p:nvPr>
            <p:ph type="body" idx="1"/>
          </p:nvPr>
        </p:nvSpPr>
        <p:spPr bwMode="auto">
          <a:xfrm>
            <a:off x="596900" y="4351338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23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539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94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521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1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461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66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87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0754" name="Rectangle 3"/>
          <p:cNvSpPr>
            <a:spLocks noGrp="1"/>
          </p:cNvSpPr>
          <p:nvPr>
            <p:ph type="body" idx="1"/>
          </p:nvPr>
        </p:nvSpPr>
        <p:spPr bwMode="auto">
          <a:xfrm>
            <a:off x="820738" y="4343400"/>
            <a:ext cx="5484812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Benefit Cost Analysis Resource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3338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726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931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136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341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545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750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4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1"/>
            <a:ext cx="4038600" cy="26288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5951"/>
            <a:ext cx="4038600" cy="26288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6500"/>
            <a:ext cx="8229600" cy="677253"/>
          </a:xfrm>
        </p:spPr>
        <p:txBody>
          <a:bodyPr>
            <a:noAutofit/>
          </a:bodyPr>
          <a:lstStyle>
            <a:lvl1pPr algn="ctr">
              <a:defRPr sz="9000" b="1"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0500" y="980809"/>
            <a:ext cx="6119812" cy="292444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0500" y="4025503"/>
            <a:ext cx="6119812" cy="4798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770855"/>
            <a:ext cx="8229600" cy="135614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1401" y="142879"/>
            <a:ext cx="1435100" cy="52769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4135646"/>
      </p:ext>
    </p:extLst>
  </p:cSld>
  <p:clrMapOvr>
    <a:masterClrMapping/>
  </p:clrMapOvr>
  <p:transition xmlns:p14="http://schemas.microsoft.com/office/powerpoint/2010/main" spd="med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0500" y="980809"/>
            <a:ext cx="6119812" cy="292444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0500" y="4025503"/>
            <a:ext cx="6119812" cy="4798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jp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47567"/>
            <a:ext cx="8229600" cy="677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98618"/>
            <a:ext cx="8229600" cy="2435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53300" y="142875"/>
            <a:ext cx="1473200" cy="5276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987800" y="670568"/>
            <a:ext cx="4934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Prepare + Prevent + Respond</a:t>
            </a:r>
            <a:r>
              <a:rPr lang="en-US" sz="12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+ Recover + </a:t>
            </a:r>
            <a:r>
              <a:rPr lang="en-US" sz="1200" b="1" baseline="0" dirty="0" smtClean="0">
                <a:solidFill>
                  <a:srgbClr val="800000"/>
                </a:solidFill>
              </a:rPr>
              <a:t>Mitigate</a:t>
            </a:r>
            <a:endParaRPr lang="en-US" sz="1200" b="1" dirty="0">
              <a:solidFill>
                <a:srgbClr val="800000"/>
              </a:solidFill>
            </a:endParaRPr>
          </a:p>
        </p:txBody>
      </p:sp>
      <p:pic>
        <p:nvPicPr>
          <p:cNvPr id="4" name="Picture 3" descr="Educate to Mitigate-01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933" y="4361572"/>
            <a:ext cx="1099123" cy="4602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777" r:id="rId7"/>
    <p:sldLayoutId id="2147483669" r:id="rId8"/>
    <p:sldLayoutId id="2147483670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r" defTabSz="457200" rtl="0" eaLnBrk="1" latinLnBrk="0" hangingPunct="1">
        <a:spcBef>
          <a:spcPct val="0"/>
        </a:spcBef>
        <a:buNone/>
        <a:defRPr sz="4400" kern="1200">
          <a:solidFill>
            <a:srgbClr val="17375E"/>
          </a:solidFill>
          <a:latin typeface="+mj-lt"/>
          <a:ea typeface="+mj-ea"/>
          <a:cs typeface="+mj-cs"/>
        </a:defRPr>
      </a:lvl1pPr>
    </p:titleStyle>
    <p:bodyStyle>
      <a:lvl1pPr marL="568325" indent="-342900" algn="l" defTabSz="569913" rtl="0" eaLnBrk="1" latinLnBrk="0" hangingPunct="1">
        <a:spcBef>
          <a:spcPts val="0"/>
        </a:spcBef>
        <a:buClr>
          <a:srgbClr val="595959"/>
        </a:buClr>
        <a:buFont typeface="Arial"/>
        <a:buChar char="•"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1023938" indent="-285750" algn="l" defTabSz="457200" rtl="0" eaLnBrk="1" latinLnBrk="0" hangingPunct="1">
        <a:spcBef>
          <a:spcPts val="0"/>
        </a:spcBef>
        <a:buClr>
          <a:srgbClr val="595959"/>
        </a:buClr>
        <a:buFont typeface="Arial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368425" indent="-228600" algn="l" defTabSz="457200" rtl="0" eaLnBrk="1" latinLnBrk="0" hangingPunct="1">
        <a:spcBef>
          <a:spcPts val="0"/>
        </a:spcBef>
        <a:buClr>
          <a:srgbClr val="595959"/>
        </a:buClr>
        <a:buFont typeface="Courier New"/>
        <a:buChar char="o"/>
        <a:defRPr sz="2600" kern="1200">
          <a:solidFill>
            <a:srgbClr val="595959"/>
          </a:solidFill>
          <a:latin typeface="+mn-lt"/>
          <a:ea typeface="+mn-ea"/>
          <a:cs typeface="+mn-cs"/>
        </a:defRPr>
      </a:lvl3pPr>
      <a:lvl4pPr marL="1825625" indent="-228600" algn="l" defTabSz="457200" rtl="0" eaLnBrk="1" latinLnBrk="0" hangingPunct="1">
        <a:spcBef>
          <a:spcPts val="0"/>
        </a:spcBef>
        <a:buClr>
          <a:srgbClr val="595959"/>
        </a:buClr>
        <a:buFont typeface="Arial"/>
        <a:buChar char="–"/>
        <a:defRPr sz="2400" kern="1200">
          <a:solidFill>
            <a:srgbClr val="595959"/>
          </a:solidFill>
          <a:latin typeface="+mn-lt"/>
          <a:ea typeface="+mn-ea"/>
          <a:cs typeface="+mn-cs"/>
        </a:defRPr>
      </a:lvl4pPr>
      <a:lvl5pPr marL="2281238" indent="-228600" algn="l" defTabSz="457200" rtl="0" eaLnBrk="1" latinLnBrk="0" hangingPunct="1">
        <a:spcBef>
          <a:spcPts val="0"/>
        </a:spcBef>
        <a:buClr>
          <a:srgbClr val="595959"/>
        </a:buClr>
        <a:buFont typeface="Arial"/>
        <a:buChar char="»"/>
        <a:defRPr sz="2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Benefit Cost Analysis </a:t>
            </a:r>
            <a:r>
              <a:rPr lang="en-US" sz="5000">
                <a:latin typeface="Calibri" charset="0"/>
              </a:rPr>
              <a:t>(BCA)</a:t>
            </a:r>
          </a:p>
        </p:txBody>
      </p:sp>
      <p:sp>
        <p:nvSpPr>
          <p:cNvPr id="26009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7B41045-826B-6F45-B1F6-CC7320184F7A}" type="slidenum">
              <a:rPr lang="en-US" sz="1200">
                <a:solidFill>
                  <a:srgbClr val="800000"/>
                </a:solidFill>
              </a:rPr>
              <a:pPr/>
              <a:t>1</a:t>
            </a:fld>
            <a:endParaRPr lang="en-US" sz="1200">
              <a:solidFill>
                <a:srgbClr val="8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331494"/>
            <a:ext cx="9144000" cy="812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29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Calibri" charset="0"/>
              </a:rPr>
              <a:t>        What is a </a:t>
            </a:r>
            <a:r>
              <a:rPr lang="en-US" b="1">
                <a:solidFill>
                  <a:srgbClr val="800000"/>
                </a:solidFill>
                <a:latin typeface="Calibri" charset="0"/>
              </a:rPr>
              <a:t>benefit</a:t>
            </a:r>
            <a:r>
              <a:rPr lang="en-US">
                <a:latin typeface="Calibri" charset="0"/>
              </a:rPr>
              <a:t>?</a:t>
            </a:r>
            <a:endParaRPr lang="en-US" i="1">
              <a:solidFill>
                <a:schemeClr val="folHlink"/>
              </a:solidFill>
              <a:latin typeface="Calibri" charset="0"/>
            </a:endParaRPr>
          </a:p>
        </p:txBody>
      </p:sp>
      <p:sp>
        <p:nvSpPr>
          <p:cNvPr id="278530" name="Rectangle 3"/>
          <p:cNvSpPr>
            <a:spLocks noGrp="1"/>
          </p:cNvSpPr>
          <p:nvPr>
            <p:ph idx="1"/>
          </p:nvPr>
        </p:nvSpPr>
        <p:spPr>
          <a:xfrm>
            <a:off x="457200" y="1746988"/>
            <a:ext cx="8229600" cy="2734374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en-US" sz="3600" dirty="0">
                <a:latin typeface="Calibri" charset="0"/>
              </a:rPr>
              <a:t>A </a:t>
            </a:r>
            <a:r>
              <a:rPr lang="en-US" sz="3600" b="1" dirty="0">
                <a:latin typeface="Calibri" charset="0"/>
              </a:rPr>
              <a:t>benefit</a:t>
            </a:r>
            <a:r>
              <a:rPr lang="en-US" sz="3600" dirty="0">
                <a:latin typeface="Calibri" charset="0"/>
              </a:rPr>
              <a:t> is an </a:t>
            </a:r>
            <a:r>
              <a:rPr lang="en-US" sz="3600" b="1" dirty="0">
                <a:solidFill>
                  <a:srgbClr val="800000"/>
                </a:solidFill>
                <a:latin typeface="Calibri" charset="0"/>
              </a:rPr>
              <a:t>avoided loss</a:t>
            </a:r>
            <a:r>
              <a:rPr lang="en-US" sz="3600" dirty="0">
                <a:latin typeface="Calibri" charset="0"/>
              </a:rPr>
              <a:t>. </a:t>
            </a:r>
          </a:p>
          <a:p>
            <a:pPr eaLnBrk="1" hangingPunct="1"/>
            <a:r>
              <a:rPr lang="en-US" b="1" dirty="0">
                <a:latin typeface="Calibri" charset="0"/>
              </a:rPr>
              <a:t>Damages</a:t>
            </a:r>
            <a:r>
              <a:rPr lang="en-US" dirty="0">
                <a:latin typeface="Calibri" charset="0"/>
              </a:rPr>
              <a:t> are </a:t>
            </a:r>
            <a:r>
              <a:rPr lang="en-US" b="1" dirty="0">
                <a:solidFill>
                  <a:srgbClr val="800000"/>
                </a:solidFill>
                <a:latin typeface="Calibri" charset="0"/>
              </a:rPr>
              <a:t>reduced</a:t>
            </a:r>
            <a:r>
              <a:rPr lang="en-US" dirty="0">
                <a:solidFill>
                  <a:srgbClr val="800000"/>
                </a:solidFill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or </a:t>
            </a:r>
            <a:r>
              <a:rPr lang="en-US" b="1" dirty="0">
                <a:solidFill>
                  <a:srgbClr val="800000"/>
                </a:solidFill>
                <a:latin typeface="Calibri" charset="0"/>
              </a:rPr>
              <a:t>eliminated</a:t>
            </a:r>
            <a:r>
              <a:rPr lang="en-US" dirty="0">
                <a:solidFill>
                  <a:srgbClr val="800000"/>
                </a:solidFill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due to the project.</a:t>
            </a:r>
          </a:p>
          <a:p>
            <a:pPr eaLnBrk="1" hangingPunct="1"/>
            <a:r>
              <a:rPr lang="en-US" b="1" dirty="0">
                <a:solidFill>
                  <a:srgbClr val="800000"/>
                </a:solidFill>
                <a:latin typeface="Calibri" charset="0"/>
              </a:rPr>
              <a:t>Consistent approach </a:t>
            </a:r>
            <a:r>
              <a:rPr lang="en-US" dirty="0">
                <a:latin typeface="Calibri" charset="0"/>
              </a:rPr>
              <a:t>to determine </a:t>
            </a:r>
            <a:r>
              <a:rPr lang="en-US" b="1" dirty="0">
                <a:latin typeface="Calibri" charset="0"/>
              </a:rPr>
              <a:t>value</a:t>
            </a:r>
            <a:r>
              <a:rPr lang="en-US" dirty="0">
                <a:latin typeface="Calibri" charset="0"/>
              </a:rPr>
              <a:t> of avoided loss.</a:t>
            </a:r>
          </a:p>
        </p:txBody>
      </p:sp>
      <p:sp>
        <p:nvSpPr>
          <p:cNvPr id="27853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EECBFC81-E16A-7744-AA78-0D431A2BD0CF}" type="slidenum">
              <a:rPr lang="en-US" sz="1200">
                <a:solidFill>
                  <a:srgbClr val="800000"/>
                </a:solidFill>
              </a:rPr>
              <a:pPr/>
              <a:t>10</a:t>
            </a:fld>
            <a:endParaRPr lang="en-US" sz="1200">
              <a:solidFill>
                <a:srgbClr val="800000"/>
              </a:solidFill>
            </a:endParaRPr>
          </a:p>
        </p:txBody>
      </p:sp>
      <p:pic>
        <p:nvPicPr>
          <p:cNvPr id="278531" name="Picture 6" descr="Under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372" y="2273115"/>
            <a:ext cx="2246313" cy="12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331494"/>
            <a:ext cx="9144000" cy="812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057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Calibri" charset="0"/>
              </a:rPr>
              <a:t>What is a </a:t>
            </a:r>
            <a:r>
              <a:rPr lang="en-US" b="1">
                <a:solidFill>
                  <a:srgbClr val="800000"/>
                </a:solidFill>
                <a:latin typeface="Calibri" charset="0"/>
              </a:rPr>
              <a:t>benefit</a:t>
            </a:r>
            <a:r>
              <a:rPr lang="en-US">
                <a:latin typeface="Calibri" charset="0"/>
              </a:rPr>
              <a:t>? </a:t>
            </a:r>
            <a:r>
              <a:rPr lang="en-US" sz="2000">
                <a:latin typeface="Calibri" charset="0"/>
              </a:rPr>
              <a:t>(Continued . . . )</a:t>
            </a:r>
            <a:endParaRPr lang="en-US" sz="2000" i="1">
              <a:solidFill>
                <a:schemeClr val="folHlink"/>
              </a:solidFill>
              <a:latin typeface="Calibri" charset="0"/>
            </a:endParaRPr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xfrm>
            <a:off x="457200" y="1798617"/>
            <a:ext cx="8229600" cy="3044145"/>
          </a:xfrm>
        </p:spPr>
        <p:txBody>
          <a:bodyPr>
            <a:normAutofit lnSpcReduction="10000"/>
          </a:bodyPr>
          <a:lstStyle/>
          <a:p>
            <a:pPr marL="0" indent="0" defTabSz="914400" eaLnBrk="1" hangingPunct="1">
              <a:buFont typeface="Arial" charset="0"/>
              <a:buNone/>
              <a:defRPr/>
            </a:pPr>
            <a:r>
              <a:rPr lang="en-US" sz="3600" dirty="0">
                <a:ea typeface="MS PGothic" panose="020B0600070205080204" pitchFamily="34" charset="-128"/>
                <a:cs typeface="Calibri"/>
              </a:rPr>
              <a:t>Benefits </a:t>
            </a:r>
            <a:r>
              <a:rPr lang="en-US" sz="3600" dirty="0" smtClean="0">
                <a:ea typeface="MS PGothic" panose="020B0600070205080204" pitchFamily="34" charset="-128"/>
                <a:cs typeface="Calibri"/>
              </a:rPr>
              <a:t>have </a:t>
            </a:r>
            <a:r>
              <a:rPr lang="en-US" sz="3600" b="1" dirty="0" smtClean="0">
                <a:ea typeface="MS PGothic" panose="020B0600070205080204" pitchFamily="34" charset="-128"/>
                <a:cs typeface="Calibri"/>
              </a:rPr>
              <a:t>historically</a:t>
            </a:r>
            <a:r>
              <a:rPr lang="en-US" sz="3600" dirty="0" smtClean="0">
                <a:ea typeface="MS PGothic" panose="020B0600070205080204" pitchFamily="34" charset="-128"/>
                <a:cs typeface="Calibri"/>
              </a:rPr>
              <a:t> considered the value of </a:t>
            </a:r>
            <a:r>
              <a:rPr lang="en-US" sz="3600" b="1" dirty="0" smtClean="0">
                <a:ea typeface="MS PGothic" panose="020B0600070205080204" pitchFamily="34" charset="-128"/>
                <a:cs typeface="Calibri"/>
              </a:rPr>
              <a:t>avoided loss</a:t>
            </a:r>
            <a:r>
              <a:rPr lang="en-US" sz="3600" dirty="0">
                <a:ea typeface="MS PGothic" panose="020B0600070205080204" pitchFamily="34" charset="-128"/>
                <a:cs typeface="Calibri"/>
              </a:rPr>
              <a:t> </a:t>
            </a:r>
            <a:r>
              <a:rPr lang="en-US" sz="3600" dirty="0" smtClean="0">
                <a:ea typeface="MS PGothic" panose="020B0600070205080204" pitchFamily="34" charset="-128"/>
                <a:cs typeface="Calibri"/>
              </a:rPr>
              <a:t>expressed in </a:t>
            </a:r>
            <a:r>
              <a:rPr lang="en-US" sz="3600" b="1" dirty="0" smtClean="0">
                <a:solidFill>
                  <a:srgbClr val="008000"/>
                </a:solidFill>
                <a:ea typeface="MS PGothic" panose="020B0600070205080204" pitchFamily="34" charset="-128"/>
                <a:cs typeface="Calibri"/>
              </a:rPr>
              <a:t>$$$</a:t>
            </a:r>
            <a:r>
              <a:rPr lang="en-US" sz="3600" dirty="0" smtClean="0">
                <a:ea typeface="MS PGothic" panose="020B0600070205080204" pitchFamily="34" charset="-128"/>
                <a:cs typeface="Calibri"/>
              </a:rPr>
              <a:t>:</a:t>
            </a:r>
            <a:endParaRPr lang="en-US" sz="3600" dirty="0">
              <a:ea typeface="MS PGothic" panose="020B0600070205080204" pitchFamily="34" charset="-128"/>
              <a:cs typeface="Calibri"/>
            </a:endParaRPr>
          </a:p>
          <a:p>
            <a:pPr marL="457200" indent="-457200" defTabSz="914400" eaLnBrk="1" hangingPunct="1">
              <a:defRPr/>
            </a:pPr>
            <a:r>
              <a:rPr lang="en-US" b="1" dirty="0" smtClean="0">
                <a:solidFill>
                  <a:srgbClr val="800000"/>
                </a:solidFill>
                <a:ea typeface="MS PGothic" panose="020B0600070205080204" pitchFamily="34" charset="-128"/>
                <a:cs typeface="Calibri"/>
              </a:rPr>
              <a:t>Damages</a:t>
            </a:r>
            <a:r>
              <a:rPr lang="en-US" dirty="0" smtClean="0">
                <a:ea typeface="MS PGothic" panose="020B0600070205080204" pitchFamily="34" charset="-128"/>
                <a:cs typeface="Calibri"/>
              </a:rPr>
              <a:t> </a:t>
            </a:r>
            <a:r>
              <a:rPr lang="en-US" dirty="0">
                <a:ea typeface="MS PGothic" panose="020B0600070205080204" pitchFamily="34" charset="-128"/>
                <a:cs typeface="Calibri"/>
              </a:rPr>
              <a:t>to </a:t>
            </a:r>
            <a:r>
              <a:rPr lang="en-US" dirty="0" smtClean="0">
                <a:ea typeface="MS PGothic" panose="020B0600070205080204" pitchFamily="34" charset="-128"/>
                <a:cs typeface="Calibri"/>
              </a:rPr>
              <a:t>buildings + </a:t>
            </a:r>
            <a:r>
              <a:rPr lang="en-US" dirty="0">
                <a:ea typeface="MS PGothic" panose="020B0600070205080204" pitchFamily="34" charset="-128"/>
                <a:cs typeface="Calibri"/>
              </a:rPr>
              <a:t>contents </a:t>
            </a:r>
            <a:r>
              <a:rPr lang="en-US" dirty="0" smtClean="0">
                <a:ea typeface="MS PGothic" panose="020B0600070205080204" pitchFamily="34" charset="-128"/>
                <a:cs typeface="Calibri"/>
              </a:rPr>
              <a:t>+ infrastructure</a:t>
            </a:r>
            <a:r>
              <a:rPr lang="en-US" dirty="0">
                <a:ea typeface="MS PGothic" panose="020B0600070205080204" pitchFamily="34" charset="-128"/>
                <a:cs typeface="Calibri"/>
              </a:rPr>
              <a:t>.</a:t>
            </a:r>
          </a:p>
          <a:p>
            <a:pPr marL="457200" indent="-457200" defTabSz="914400" eaLnBrk="1" hangingPunct="1">
              <a:defRPr/>
            </a:pPr>
            <a:r>
              <a:rPr lang="en-US" b="1" dirty="0" smtClean="0">
                <a:solidFill>
                  <a:srgbClr val="800000"/>
                </a:solidFill>
                <a:ea typeface="MS PGothic" panose="020B0600070205080204" pitchFamily="34" charset="-128"/>
                <a:cs typeface="Calibri"/>
              </a:rPr>
              <a:t>Deaths</a:t>
            </a:r>
            <a:r>
              <a:rPr lang="en-US" dirty="0" smtClean="0">
                <a:solidFill>
                  <a:srgbClr val="800000"/>
                </a:solidFill>
                <a:ea typeface="MS PGothic" panose="020B0600070205080204" pitchFamily="34" charset="-128"/>
                <a:cs typeface="Calibri"/>
              </a:rPr>
              <a:t> + </a:t>
            </a:r>
            <a:r>
              <a:rPr lang="en-US" b="1" dirty="0" smtClean="0">
                <a:solidFill>
                  <a:srgbClr val="800000"/>
                </a:solidFill>
                <a:ea typeface="MS PGothic" panose="020B0600070205080204" pitchFamily="34" charset="-128"/>
                <a:cs typeface="Calibri"/>
              </a:rPr>
              <a:t>injuries</a:t>
            </a:r>
            <a:r>
              <a:rPr lang="en-US" dirty="0" smtClean="0">
                <a:ea typeface="MS PGothic" panose="020B0600070205080204" pitchFamily="34" charset="-128"/>
                <a:cs typeface="Calibri"/>
              </a:rPr>
              <a:t> in certain circumstances.</a:t>
            </a:r>
            <a:endParaRPr lang="en-US" dirty="0">
              <a:ea typeface="MS PGothic" panose="020B0600070205080204" pitchFamily="34" charset="-128"/>
              <a:cs typeface="Calibri"/>
            </a:endParaRPr>
          </a:p>
          <a:p>
            <a:pPr marL="457200" indent="-457200" defTabSz="914400" eaLnBrk="1" hangingPunct="1">
              <a:defRPr/>
            </a:pPr>
            <a:r>
              <a:rPr lang="en-US" b="1" dirty="0" smtClean="0">
                <a:solidFill>
                  <a:srgbClr val="800000"/>
                </a:solidFill>
                <a:ea typeface="MS PGothic" panose="020B0600070205080204" pitchFamily="34" charset="-128"/>
                <a:cs typeface="Calibri"/>
              </a:rPr>
              <a:t>Loss </a:t>
            </a:r>
            <a:r>
              <a:rPr lang="en-US" b="1" dirty="0">
                <a:solidFill>
                  <a:srgbClr val="800000"/>
                </a:solidFill>
                <a:ea typeface="MS PGothic" panose="020B0600070205080204" pitchFamily="34" charset="-128"/>
                <a:cs typeface="Calibri"/>
              </a:rPr>
              <a:t>of function</a:t>
            </a:r>
            <a:r>
              <a:rPr lang="en-US" b="1" dirty="0">
                <a:ea typeface="MS PGothic" panose="020B0600070205080204" pitchFamily="34" charset="-128"/>
                <a:cs typeface="Calibri"/>
              </a:rPr>
              <a:t> </a:t>
            </a:r>
            <a:r>
              <a:rPr lang="en-US" dirty="0">
                <a:ea typeface="MS PGothic" panose="020B0600070205080204" pitchFamily="34" charset="-128"/>
                <a:cs typeface="Calibri"/>
              </a:rPr>
              <a:t>for economic impacts.</a:t>
            </a:r>
            <a:endParaRPr lang="en-US" dirty="0">
              <a:solidFill>
                <a:schemeClr val="tx2"/>
              </a:solidFill>
              <a:ea typeface="MS PGothic" panose="020B0600070205080204" pitchFamily="34" charset="-128"/>
              <a:cs typeface="Calibri"/>
            </a:endParaRPr>
          </a:p>
        </p:txBody>
      </p:sp>
      <p:sp>
        <p:nvSpPr>
          <p:cNvPr id="28058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CF9A2165-EEF9-744D-90EE-B98188BD5973}" type="slidenum">
              <a:rPr lang="en-US" sz="1200">
                <a:solidFill>
                  <a:srgbClr val="800000"/>
                </a:solidFill>
              </a:rPr>
              <a:pPr/>
              <a:t>11</a:t>
            </a:fld>
            <a:endParaRPr lang="en-US" sz="120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331494"/>
            <a:ext cx="9144000" cy="812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262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Calibri" charset="0"/>
              </a:rPr>
              <a:t>What is a </a:t>
            </a:r>
            <a:r>
              <a:rPr lang="en-US" b="1">
                <a:solidFill>
                  <a:srgbClr val="800000"/>
                </a:solidFill>
                <a:latin typeface="Calibri" charset="0"/>
              </a:rPr>
              <a:t>benefit</a:t>
            </a:r>
            <a:r>
              <a:rPr lang="en-US">
                <a:latin typeface="Calibri" charset="0"/>
              </a:rPr>
              <a:t>? </a:t>
            </a:r>
            <a:r>
              <a:rPr lang="en-US" sz="2000">
                <a:latin typeface="Calibri" charset="0"/>
              </a:rPr>
              <a:t>(Continued . . . )</a:t>
            </a:r>
            <a:br>
              <a:rPr lang="en-US" sz="2000">
                <a:latin typeface="Calibri" charset="0"/>
              </a:rPr>
            </a:br>
            <a:r>
              <a:rPr lang="en-US" sz="3200" b="1">
                <a:solidFill>
                  <a:srgbClr val="800000"/>
                </a:solidFill>
                <a:latin typeface="Calibri" charset="0"/>
              </a:rPr>
              <a:t>Deaths + injuries</a:t>
            </a:r>
          </a:p>
        </p:txBody>
      </p:sp>
      <p:sp>
        <p:nvSpPr>
          <p:cNvPr id="282627" name="Rectangle 3"/>
          <p:cNvSpPr>
            <a:spLocks noGrp="1"/>
          </p:cNvSpPr>
          <p:nvPr>
            <p:ph idx="1"/>
          </p:nvPr>
        </p:nvSpPr>
        <p:spPr>
          <a:xfrm>
            <a:off x="457200" y="1914525"/>
            <a:ext cx="8229600" cy="3228975"/>
          </a:xfrm>
        </p:spPr>
        <p:txBody>
          <a:bodyPr>
            <a:normAutofit lnSpcReduction="10000"/>
          </a:bodyPr>
          <a:lstStyle/>
          <a:p>
            <a:pPr marL="457200" indent="-457200" defTabSz="914400" eaLnBrk="1" hangingPunct="1">
              <a:lnSpc>
                <a:spcPct val="110000"/>
              </a:lnSpc>
            </a:pPr>
            <a:r>
              <a:rPr lang="en-US" dirty="0">
                <a:latin typeface="Calibri" charset="0"/>
              </a:rPr>
              <a:t>When they are a </a:t>
            </a:r>
            <a:r>
              <a:rPr lang="en-US" b="1" dirty="0">
                <a:solidFill>
                  <a:srgbClr val="800000"/>
                </a:solidFill>
                <a:latin typeface="Calibri" charset="0"/>
              </a:rPr>
              <a:t>primary impact </a:t>
            </a:r>
            <a:r>
              <a:rPr lang="en-US" dirty="0">
                <a:latin typeface="Calibri" charset="0"/>
              </a:rPr>
              <a:t>of disasters: Earthquakes + tornadoes.</a:t>
            </a:r>
          </a:p>
          <a:p>
            <a:pPr marL="457200" indent="-457200" defTabSz="914400" eaLnBrk="1" hangingPunct="1">
              <a:lnSpc>
                <a:spcPct val="110000"/>
              </a:lnSpc>
              <a:buSzPct val="120000"/>
            </a:pPr>
            <a:r>
              <a:rPr lang="en-US" b="1" dirty="0">
                <a:solidFill>
                  <a:srgbClr val="800000"/>
                </a:solidFill>
                <a:latin typeface="Calibri" charset="0"/>
              </a:rPr>
              <a:t>Do not count</a:t>
            </a:r>
            <a:r>
              <a:rPr lang="en-US" b="1" dirty="0">
                <a:latin typeface="Calibri" charset="0"/>
              </a:rPr>
              <a:t> except</a:t>
            </a:r>
            <a:r>
              <a:rPr lang="en-US" dirty="0">
                <a:latin typeface="Calibri" charset="0"/>
              </a:rPr>
              <a:t> for </a:t>
            </a:r>
            <a:r>
              <a:rPr lang="en-US" b="1" dirty="0">
                <a:latin typeface="Calibri" charset="0"/>
              </a:rPr>
              <a:t>flash floods </a:t>
            </a:r>
            <a:r>
              <a:rPr lang="en-US" dirty="0">
                <a:latin typeface="Calibri" charset="0"/>
              </a:rPr>
              <a:t>or </a:t>
            </a:r>
            <a:r>
              <a:rPr lang="en-US" b="1" dirty="0">
                <a:latin typeface="Calibri" charset="0"/>
              </a:rPr>
              <a:t>dam/levee failures</a:t>
            </a:r>
            <a:r>
              <a:rPr lang="en-US" dirty="0">
                <a:latin typeface="Calibri" charset="0"/>
              </a:rPr>
              <a:t>.</a:t>
            </a:r>
          </a:p>
          <a:p>
            <a:pPr marL="457200" indent="-457200" defTabSz="914400" eaLnBrk="1" hangingPunct="1">
              <a:lnSpc>
                <a:spcPct val="110000"/>
              </a:lnSpc>
              <a:buSzPct val="120000"/>
            </a:pPr>
            <a:r>
              <a:rPr lang="en-US" dirty="0">
                <a:latin typeface="Calibri" charset="0"/>
              </a:rPr>
              <a:t>Benefits of reducing casualties are </a:t>
            </a:r>
            <a:r>
              <a:rPr lang="en-US" b="1" dirty="0">
                <a:solidFill>
                  <a:srgbClr val="800000"/>
                </a:solidFill>
                <a:latin typeface="Calibri" charset="0"/>
              </a:rPr>
              <a:t>always</a:t>
            </a:r>
            <a:r>
              <a:rPr lang="en-US" dirty="0">
                <a:latin typeface="Calibri" charset="0"/>
              </a:rPr>
              <a:t> counted for </a:t>
            </a:r>
            <a:r>
              <a:rPr lang="en-US" b="1" dirty="0">
                <a:latin typeface="Calibri" charset="0"/>
              </a:rPr>
              <a:t>safe room </a:t>
            </a:r>
            <a:r>
              <a:rPr lang="en-US" dirty="0">
                <a:latin typeface="Calibri" charset="0"/>
              </a:rPr>
              <a:t>projects.</a:t>
            </a:r>
          </a:p>
          <a:p>
            <a:pPr marL="457200" indent="-457200" defTabSz="914400" eaLnBrk="1" hangingPunct="1">
              <a:lnSpc>
                <a:spcPct val="110000"/>
              </a:lnSpc>
              <a:buSzPct val="120000"/>
            </a:pPr>
            <a:endParaRPr lang="en-US" dirty="0">
              <a:latin typeface="Calibri" charset="0"/>
            </a:endParaRPr>
          </a:p>
        </p:txBody>
      </p:sp>
      <p:sp>
        <p:nvSpPr>
          <p:cNvPr id="28262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C8209940-7D6D-2941-8280-DE236FA425F1}" type="slidenum">
              <a:rPr lang="en-US" sz="1200">
                <a:solidFill>
                  <a:srgbClr val="800000"/>
                </a:solidFill>
              </a:rPr>
              <a:pPr/>
              <a:t>12</a:t>
            </a:fld>
            <a:endParaRPr lang="en-US" sz="120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331494"/>
            <a:ext cx="9144000" cy="812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46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alibri" charset="0"/>
              </a:rPr>
              <a:t>Benefits count </a:t>
            </a:r>
            <a:r>
              <a:rPr lang="en-US" sz="2000">
                <a:latin typeface="Calibri" charset="0"/>
              </a:rPr>
              <a:t>(Continued . . . )</a:t>
            </a:r>
          </a:p>
        </p:txBody>
      </p:sp>
      <p:sp>
        <p:nvSpPr>
          <p:cNvPr id="284675" name="Rectangle 3"/>
          <p:cNvSpPr>
            <a:spLocks noGrp="1"/>
          </p:cNvSpPr>
          <p:nvPr>
            <p:ph idx="1"/>
          </p:nvPr>
        </p:nvSpPr>
        <p:spPr>
          <a:xfrm>
            <a:off x="196850" y="1914525"/>
            <a:ext cx="8947150" cy="2569369"/>
          </a:xfrm>
        </p:spPr>
        <p:txBody>
          <a:bodyPr>
            <a:normAutofit lnSpcReduction="10000"/>
          </a:bodyPr>
          <a:lstStyle/>
          <a:p>
            <a:pPr marL="457200" indent="-457200" defTabSz="914400" eaLnBrk="1" hangingPunct="1">
              <a:buFont typeface="Arial" charset="0"/>
              <a:buNone/>
            </a:pPr>
            <a:r>
              <a:rPr lang="en-US" sz="3600" dirty="0">
                <a:latin typeface="Calibri" charset="0"/>
              </a:rPr>
              <a:t>FEMA uses </a:t>
            </a:r>
            <a:r>
              <a:rPr lang="en-US" sz="3600" b="1" dirty="0">
                <a:latin typeface="Calibri" charset="0"/>
              </a:rPr>
              <a:t>statistical values </a:t>
            </a:r>
            <a:r>
              <a:rPr lang="en-US" sz="3600" dirty="0">
                <a:latin typeface="Calibri" charset="0"/>
              </a:rPr>
              <a:t>of:</a:t>
            </a:r>
          </a:p>
          <a:p>
            <a:pPr marL="857250" lvl="1" indent="-457200" defTabSz="914400" eaLnBrk="1" hangingPunct="1">
              <a:spcBef>
                <a:spcPts val="600"/>
              </a:spcBef>
              <a:buFont typeface="Arial" charset="0"/>
              <a:buChar char="•"/>
            </a:pPr>
            <a:r>
              <a:rPr lang="en-US" sz="4000" b="1" dirty="0">
                <a:solidFill>
                  <a:srgbClr val="800000"/>
                </a:solidFill>
                <a:latin typeface="Calibri" charset="0"/>
                <a:ea typeface="MS PGothic" charset="0"/>
              </a:rPr>
              <a:t>$5.8 – $6.6 million </a:t>
            </a:r>
            <a:r>
              <a:rPr lang="en-US" sz="3200" b="1" dirty="0">
                <a:latin typeface="Calibri" charset="0"/>
                <a:ea typeface="MS PGothic" charset="0"/>
              </a:rPr>
              <a:t>per person </a:t>
            </a:r>
            <a:r>
              <a:rPr lang="en-US" sz="3200" dirty="0">
                <a:latin typeface="Calibri" charset="0"/>
                <a:ea typeface="MS PGothic" charset="0"/>
              </a:rPr>
              <a:t>for deaths.</a:t>
            </a:r>
          </a:p>
          <a:p>
            <a:pPr marL="857250" lvl="1" indent="-457200" defTabSz="914400" eaLnBrk="1" hangingPunct="1">
              <a:spcBef>
                <a:spcPts val="600"/>
              </a:spcBef>
              <a:buFont typeface="Arial" charset="0"/>
              <a:buChar char="•"/>
            </a:pPr>
            <a:r>
              <a:rPr lang="en-US" sz="4000" b="1" dirty="0">
                <a:solidFill>
                  <a:srgbClr val="800000"/>
                </a:solidFill>
                <a:latin typeface="Calibri" charset="0"/>
                <a:ea typeface="MS PGothic" charset="0"/>
              </a:rPr>
              <a:t>$1.08 million </a:t>
            </a:r>
            <a:r>
              <a:rPr lang="en-US" sz="3200" dirty="0">
                <a:latin typeface="Calibri" charset="0"/>
                <a:ea typeface="MS PGothic" charset="0"/>
              </a:rPr>
              <a:t>for</a:t>
            </a:r>
            <a:r>
              <a:rPr lang="en-US" sz="3200" b="1" dirty="0">
                <a:latin typeface="Calibri" charset="0"/>
                <a:ea typeface="MS PGothic" charset="0"/>
              </a:rPr>
              <a:t> major </a:t>
            </a:r>
            <a:r>
              <a:rPr lang="en-US" sz="3200" dirty="0">
                <a:latin typeface="Calibri" charset="0"/>
                <a:ea typeface="MS PGothic" charset="0"/>
              </a:rPr>
              <a:t>injuries.</a:t>
            </a:r>
            <a:r>
              <a:rPr lang="en-US" sz="3200" b="1" dirty="0">
                <a:latin typeface="Calibri" charset="0"/>
                <a:ea typeface="MS PGothic" charset="0"/>
              </a:rPr>
              <a:t> </a:t>
            </a:r>
          </a:p>
          <a:p>
            <a:pPr marL="857250" lvl="1" indent="-457200" defTabSz="914400" eaLnBrk="1" hangingPunct="1">
              <a:spcBef>
                <a:spcPts val="600"/>
              </a:spcBef>
              <a:buFont typeface="Arial" charset="0"/>
              <a:buChar char="•"/>
            </a:pPr>
            <a:r>
              <a:rPr lang="en-US" sz="4000" b="1" dirty="0">
                <a:solidFill>
                  <a:srgbClr val="800000"/>
                </a:solidFill>
                <a:latin typeface="Calibri" charset="0"/>
                <a:ea typeface="MS PGothic" charset="0"/>
              </a:rPr>
              <a:t>$90 thousand</a:t>
            </a:r>
            <a:r>
              <a:rPr lang="en-US" sz="4000" b="1" dirty="0">
                <a:latin typeface="Calibri" charset="0"/>
                <a:ea typeface="MS PGothic" charset="0"/>
              </a:rPr>
              <a:t> </a:t>
            </a:r>
            <a:r>
              <a:rPr lang="en-US" sz="3200" dirty="0">
                <a:latin typeface="Calibri" charset="0"/>
                <a:ea typeface="MS PGothic" charset="0"/>
              </a:rPr>
              <a:t>for </a:t>
            </a:r>
            <a:r>
              <a:rPr lang="en-US" sz="3200" b="1" dirty="0">
                <a:latin typeface="Calibri" charset="0"/>
                <a:ea typeface="MS PGothic" charset="0"/>
              </a:rPr>
              <a:t>minor</a:t>
            </a:r>
            <a:r>
              <a:rPr lang="en-US" sz="3200" dirty="0">
                <a:latin typeface="Calibri" charset="0"/>
                <a:ea typeface="MS PGothic" charset="0"/>
              </a:rPr>
              <a:t> injuries.</a:t>
            </a:r>
          </a:p>
        </p:txBody>
      </p:sp>
      <p:sp>
        <p:nvSpPr>
          <p:cNvPr id="28467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AEA1BC4E-2905-1645-B4C0-8512D0EDB47B}" type="slidenum">
              <a:rPr lang="en-US" sz="1200">
                <a:solidFill>
                  <a:srgbClr val="800000"/>
                </a:solidFill>
              </a:rPr>
              <a:pPr/>
              <a:t>13</a:t>
            </a:fld>
            <a:endParaRPr lang="en-US" sz="120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331494"/>
            <a:ext cx="9144000" cy="812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6722" name="Rectangle 2"/>
          <p:cNvSpPr>
            <a:spLocks noGrp="1"/>
          </p:cNvSpPr>
          <p:nvPr>
            <p:ph type="title"/>
          </p:nvPr>
        </p:nvSpPr>
        <p:spPr>
          <a:xfrm>
            <a:off x="457200" y="1043512"/>
            <a:ext cx="8229600" cy="67725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Calibri" charset="0"/>
              </a:rPr>
              <a:t>What is a </a:t>
            </a:r>
            <a:r>
              <a:rPr lang="en-US" b="1">
                <a:solidFill>
                  <a:srgbClr val="800000"/>
                </a:solidFill>
                <a:latin typeface="Calibri" charset="0"/>
              </a:rPr>
              <a:t>benefit</a:t>
            </a:r>
            <a:r>
              <a:rPr lang="en-US">
                <a:latin typeface="Calibri" charset="0"/>
              </a:rPr>
              <a:t>? </a:t>
            </a:r>
            <a:r>
              <a:rPr lang="en-US" sz="2000">
                <a:latin typeface="Calibri" charset="0"/>
              </a:rPr>
              <a:t>(Continued . . . )</a:t>
            </a:r>
            <a:br>
              <a:rPr lang="en-US" sz="2000">
                <a:latin typeface="Calibri" charset="0"/>
              </a:rPr>
            </a:br>
            <a:r>
              <a:rPr lang="en-US" sz="3200" b="1">
                <a:solidFill>
                  <a:srgbClr val="800000"/>
                </a:solidFill>
                <a:latin typeface="Calibri" charset="0"/>
              </a:rPr>
              <a:t>Loss of function</a:t>
            </a:r>
          </a:p>
        </p:txBody>
      </p:sp>
      <p:sp>
        <p:nvSpPr>
          <p:cNvPr id="286723" name="Rectangle 3"/>
          <p:cNvSpPr>
            <a:spLocks noGrp="1"/>
          </p:cNvSpPr>
          <p:nvPr>
            <p:ph idx="1"/>
          </p:nvPr>
        </p:nvSpPr>
        <p:spPr>
          <a:xfrm>
            <a:off x="457200" y="1635121"/>
            <a:ext cx="8229600" cy="3372854"/>
          </a:xfrm>
        </p:spPr>
        <p:txBody>
          <a:bodyPr>
            <a:normAutofit lnSpcReduction="10000"/>
          </a:bodyPr>
          <a:lstStyle/>
          <a:p>
            <a:pPr marL="457200" indent="-457200" defTabSz="914400" eaLnBrk="1" hangingPunct="1">
              <a:buFont typeface="Arial" charset="0"/>
              <a:buNone/>
            </a:pPr>
            <a:r>
              <a:rPr lang="en-US" sz="3600" b="1" dirty="0">
                <a:solidFill>
                  <a:srgbClr val="800000"/>
                </a:solidFill>
                <a:latin typeface="Calibri" charset="0"/>
              </a:rPr>
              <a:t>Non-residential</a:t>
            </a:r>
          </a:p>
          <a:p>
            <a:pPr marL="457200" indent="-457200" defTabSz="914400" eaLnBrk="1" hangingPunct="1"/>
            <a:r>
              <a:rPr lang="en-US" dirty="0">
                <a:latin typeface="Calibri" charset="0"/>
              </a:rPr>
              <a:t>Occurs when a </a:t>
            </a:r>
            <a:r>
              <a:rPr lang="en-US" b="1" dirty="0">
                <a:solidFill>
                  <a:srgbClr val="800000"/>
                </a:solidFill>
                <a:latin typeface="Calibri" charset="0"/>
              </a:rPr>
              <a:t>government facility, road, utility or business is interrupted</a:t>
            </a:r>
            <a:r>
              <a:rPr lang="en-US" b="1" dirty="0"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by a natural hazard event. </a:t>
            </a:r>
          </a:p>
          <a:p>
            <a:pPr marL="457200" indent="-457200" defTabSz="914400" eaLnBrk="1" hangingPunct="1"/>
            <a:r>
              <a:rPr lang="en-US" dirty="0">
                <a:latin typeface="Calibri" charset="0"/>
              </a:rPr>
              <a:t>Usually the </a:t>
            </a:r>
            <a:r>
              <a:rPr lang="en-US" b="1" dirty="0">
                <a:solidFill>
                  <a:srgbClr val="800000"/>
                </a:solidFill>
                <a:latin typeface="Calibri" charset="0"/>
              </a:rPr>
              <a:t>largest single benefit</a:t>
            </a:r>
            <a:r>
              <a:rPr lang="en-US" b="1" dirty="0"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for projects that protect </a:t>
            </a:r>
            <a:r>
              <a:rPr lang="en-US" b="1" dirty="0">
                <a:latin typeface="Calibri" charset="0"/>
              </a:rPr>
              <a:t>buildings</a:t>
            </a:r>
            <a:r>
              <a:rPr lang="en-US" dirty="0">
                <a:latin typeface="Calibri" charset="0"/>
              </a:rPr>
              <a:t> or </a:t>
            </a:r>
            <a:r>
              <a:rPr lang="en-US" b="1" dirty="0">
                <a:latin typeface="Calibri" charset="0"/>
              </a:rPr>
              <a:t>infrastructure</a:t>
            </a:r>
            <a:r>
              <a:rPr lang="en-US" dirty="0">
                <a:latin typeface="Calibri" charset="0"/>
              </a:rPr>
              <a:t>.</a:t>
            </a:r>
          </a:p>
          <a:p>
            <a:pPr marL="457200" indent="-457200" defTabSz="914400" eaLnBrk="1" hangingPunct="1"/>
            <a:r>
              <a:rPr lang="en-US" b="1" dirty="0">
                <a:solidFill>
                  <a:srgbClr val="800000"/>
                </a:solidFill>
                <a:latin typeface="Calibri" charset="0"/>
              </a:rPr>
              <a:t>Often overlooked</a:t>
            </a:r>
            <a:r>
              <a:rPr lang="en-US" b="1" dirty="0"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by analysts.</a:t>
            </a:r>
          </a:p>
        </p:txBody>
      </p:sp>
      <p:sp>
        <p:nvSpPr>
          <p:cNvPr id="28672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96B28F75-F24B-F14D-A622-BCA88A58F8C8}" type="slidenum">
              <a:rPr lang="en-US" sz="1200">
                <a:solidFill>
                  <a:srgbClr val="800000"/>
                </a:solidFill>
              </a:rPr>
              <a:pPr/>
              <a:t>14</a:t>
            </a:fld>
            <a:endParaRPr lang="en-US" sz="1200">
              <a:solidFill>
                <a:srgbClr val="800000"/>
              </a:solidFill>
            </a:endParaRPr>
          </a:p>
        </p:txBody>
      </p:sp>
      <p:pic>
        <p:nvPicPr>
          <p:cNvPr id="286724" name="Picture 6" descr="Under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6" y="3914775"/>
            <a:ext cx="3979863" cy="12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331494"/>
            <a:ext cx="9144000" cy="812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8770" name="Rectangle 2"/>
          <p:cNvSpPr>
            <a:spLocks noGrp="1"/>
          </p:cNvSpPr>
          <p:nvPr>
            <p:ph type="title"/>
          </p:nvPr>
        </p:nvSpPr>
        <p:spPr>
          <a:xfrm>
            <a:off x="457200" y="1040501"/>
            <a:ext cx="8229600" cy="67725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Calibri" charset="0"/>
              </a:rPr>
              <a:t>What is a </a:t>
            </a:r>
            <a:r>
              <a:rPr lang="en-US" b="1" dirty="0">
                <a:solidFill>
                  <a:srgbClr val="800000"/>
                </a:solidFill>
                <a:latin typeface="Calibri" charset="0"/>
              </a:rPr>
              <a:t>benefit</a:t>
            </a:r>
            <a:r>
              <a:rPr lang="en-US" dirty="0">
                <a:latin typeface="Calibri" charset="0"/>
              </a:rPr>
              <a:t>? </a:t>
            </a:r>
            <a:r>
              <a:rPr lang="en-US" sz="2000" dirty="0">
                <a:latin typeface="Calibri" charset="0"/>
              </a:rPr>
              <a:t>(Continued . . . )</a:t>
            </a:r>
            <a:br>
              <a:rPr lang="en-US" sz="2000" dirty="0">
                <a:latin typeface="Calibri" charset="0"/>
              </a:rPr>
            </a:br>
            <a:r>
              <a:rPr lang="en-US" sz="3200" b="1" dirty="0">
                <a:solidFill>
                  <a:srgbClr val="800000"/>
                </a:solidFill>
                <a:latin typeface="Calibri" charset="0"/>
              </a:rPr>
              <a:t>Loss of function</a:t>
            </a:r>
          </a:p>
        </p:txBody>
      </p:sp>
      <p:sp>
        <p:nvSpPr>
          <p:cNvPr id="288771" name="Rectangle 3"/>
          <p:cNvSpPr>
            <a:spLocks noGrp="1"/>
          </p:cNvSpPr>
          <p:nvPr>
            <p:ph idx="1"/>
          </p:nvPr>
        </p:nvSpPr>
        <p:spPr>
          <a:xfrm>
            <a:off x="457200" y="1914525"/>
            <a:ext cx="8229600" cy="3228975"/>
          </a:xfrm>
        </p:spPr>
        <p:txBody>
          <a:bodyPr>
            <a:normAutofit/>
          </a:bodyPr>
          <a:lstStyle/>
          <a:p>
            <a:pPr defTabSz="914400" eaLnBrk="1" hangingPunct="1">
              <a:buFont typeface="Arial" charset="0"/>
              <a:buNone/>
            </a:pPr>
            <a:r>
              <a:rPr lang="en-US" sz="3600" b="1" dirty="0">
                <a:solidFill>
                  <a:srgbClr val="800000"/>
                </a:solidFill>
                <a:latin typeface="Calibri" charset="0"/>
              </a:rPr>
              <a:t>Examples </a:t>
            </a:r>
            <a:r>
              <a:rPr lang="en-US" sz="2000" b="1" dirty="0">
                <a:solidFill>
                  <a:srgbClr val="800000"/>
                </a:solidFill>
                <a:latin typeface="Calibri" charset="0"/>
              </a:rPr>
              <a:t>(as a result of a hazard)</a:t>
            </a:r>
            <a:r>
              <a:rPr lang="en-US" sz="3600" b="1" dirty="0">
                <a:solidFill>
                  <a:srgbClr val="800000"/>
                </a:solidFill>
                <a:latin typeface="Calibri" charset="0"/>
              </a:rPr>
              <a:t>:</a:t>
            </a:r>
          </a:p>
          <a:p>
            <a:pPr defTabSz="914400" eaLnBrk="1" hangingPunct="1"/>
            <a:r>
              <a:rPr lang="en-US" dirty="0">
                <a:latin typeface="Calibri" charset="0"/>
              </a:rPr>
              <a:t>Damage to a </a:t>
            </a:r>
            <a:r>
              <a:rPr lang="en-US" b="1" dirty="0">
                <a:solidFill>
                  <a:srgbClr val="800000"/>
                </a:solidFill>
                <a:latin typeface="Calibri" charset="0"/>
              </a:rPr>
              <a:t>hospital’s electrical</a:t>
            </a:r>
            <a:r>
              <a:rPr lang="en-US" dirty="0">
                <a:solidFill>
                  <a:srgbClr val="800000"/>
                </a:solidFill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or </a:t>
            </a:r>
            <a:r>
              <a:rPr lang="en-US" b="1" dirty="0">
                <a:solidFill>
                  <a:srgbClr val="800000"/>
                </a:solidFill>
                <a:latin typeface="Calibri" charset="0"/>
              </a:rPr>
              <a:t>gas</a:t>
            </a:r>
            <a:r>
              <a:rPr lang="en-US" dirty="0">
                <a:solidFill>
                  <a:srgbClr val="800000"/>
                </a:solidFill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connections.</a:t>
            </a:r>
          </a:p>
          <a:p>
            <a:pPr defTabSz="914400" eaLnBrk="1" hangingPunct="1"/>
            <a:r>
              <a:rPr lang="en-US" b="1" dirty="0">
                <a:solidFill>
                  <a:srgbClr val="800000"/>
                </a:solidFill>
                <a:latin typeface="Calibri" charset="0"/>
              </a:rPr>
              <a:t>Road washing out</a:t>
            </a:r>
            <a:r>
              <a:rPr lang="en-US" dirty="0">
                <a:latin typeface="Calibri" charset="0"/>
              </a:rPr>
              <a:t>.</a:t>
            </a:r>
          </a:p>
          <a:p>
            <a:pPr defTabSz="914400" eaLnBrk="1" hangingPunct="1"/>
            <a:r>
              <a:rPr lang="en-US" b="1" dirty="0">
                <a:solidFill>
                  <a:srgbClr val="800000"/>
                </a:solidFill>
                <a:latin typeface="Calibri" charset="0"/>
              </a:rPr>
              <a:t>EOC losing the roof</a:t>
            </a:r>
            <a:r>
              <a:rPr lang="en-US" dirty="0">
                <a:latin typeface="Calibri" charset="0"/>
              </a:rPr>
              <a:t>.</a:t>
            </a:r>
          </a:p>
          <a:p>
            <a:pPr defTabSz="914400" eaLnBrk="1" hangingPunct="1"/>
            <a:r>
              <a:rPr lang="en-US" b="1" dirty="0">
                <a:solidFill>
                  <a:srgbClr val="800000"/>
                </a:solidFill>
                <a:latin typeface="Calibri" charset="0"/>
              </a:rPr>
              <a:t>Utility line breaking</a:t>
            </a:r>
            <a:r>
              <a:rPr lang="en-US" dirty="0">
                <a:latin typeface="Calibri" charset="0"/>
              </a:rPr>
              <a:t>.</a:t>
            </a:r>
          </a:p>
        </p:txBody>
      </p:sp>
      <p:sp>
        <p:nvSpPr>
          <p:cNvPr id="28877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BC023E5F-8152-414B-A8AF-2D2D7E67EB79}" type="slidenum">
              <a:rPr lang="en-US" sz="1200">
                <a:solidFill>
                  <a:srgbClr val="800000"/>
                </a:solidFill>
              </a:rPr>
              <a:pPr/>
              <a:t>15</a:t>
            </a:fld>
            <a:endParaRPr lang="en-US" sz="120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331494"/>
            <a:ext cx="9144000" cy="812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0818" name="Rectangle 2"/>
          <p:cNvSpPr>
            <a:spLocks noGrp="1"/>
          </p:cNvSpPr>
          <p:nvPr>
            <p:ph type="title"/>
          </p:nvPr>
        </p:nvSpPr>
        <p:spPr>
          <a:xfrm>
            <a:off x="457200" y="1019849"/>
            <a:ext cx="8229600" cy="67725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Calibri" charset="0"/>
              </a:rPr>
              <a:t>What is a </a:t>
            </a:r>
            <a:r>
              <a:rPr lang="en-US" b="1" dirty="0">
                <a:solidFill>
                  <a:srgbClr val="800000"/>
                </a:solidFill>
                <a:latin typeface="Calibri" charset="0"/>
              </a:rPr>
              <a:t>benefit</a:t>
            </a:r>
            <a:r>
              <a:rPr lang="en-US" dirty="0">
                <a:latin typeface="Calibri" charset="0"/>
              </a:rPr>
              <a:t>? </a:t>
            </a:r>
            <a:r>
              <a:rPr lang="en-US" sz="2000" dirty="0">
                <a:latin typeface="Calibri" charset="0"/>
              </a:rPr>
              <a:t>(Continued . . . )</a:t>
            </a:r>
            <a:br>
              <a:rPr lang="en-US" sz="2000" dirty="0">
                <a:latin typeface="Calibri" charset="0"/>
              </a:rPr>
            </a:br>
            <a:r>
              <a:rPr lang="en-US" sz="3200" b="1" dirty="0">
                <a:solidFill>
                  <a:srgbClr val="800000"/>
                </a:solidFill>
                <a:latin typeface="Calibri" charset="0"/>
              </a:rPr>
              <a:t>Loss of function</a:t>
            </a:r>
          </a:p>
        </p:txBody>
      </p:sp>
      <p:sp>
        <p:nvSpPr>
          <p:cNvPr id="319491" name="Rectangle 3"/>
          <p:cNvSpPr>
            <a:spLocks noGrp="1"/>
          </p:cNvSpPr>
          <p:nvPr>
            <p:ph idx="1"/>
          </p:nvPr>
        </p:nvSpPr>
        <p:spPr>
          <a:xfrm>
            <a:off x="457200" y="1709370"/>
            <a:ext cx="8229600" cy="3506412"/>
          </a:xfrm>
        </p:spPr>
        <p:txBody>
          <a:bodyPr>
            <a:normAutofit fontScale="92500" lnSpcReduction="10000"/>
          </a:bodyPr>
          <a:lstStyle/>
          <a:p>
            <a:pPr marL="0" indent="0" defTabSz="914400" eaLnBrk="1" hangingPunct="1">
              <a:buFont typeface="Arial" charset="0"/>
              <a:buNone/>
              <a:defRPr/>
            </a:pPr>
            <a:r>
              <a:rPr lang="en-US" sz="3600" b="1" dirty="0">
                <a:solidFill>
                  <a:srgbClr val="800000"/>
                </a:solidFill>
                <a:latin typeface="Calibri"/>
                <a:ea typeface="MS PGothic" charset="0"/>
                <a:cs typeface="Calibri"/>
              </a:rPr>
              <a:t>Residential</a:t>
            </a:r>
            <a:endParaRPr lang="en-US" sz="3600" dirty="0">
              <a:latin typeface="Calibri"/>
              <a:ea typeface="MS PGothic" charset="0"/>
              <a:cs typeface="Calibri"/>
            </a:endParaRPr>
          </a:p>
          <a:p>
            <a:pPr marL="457200" indent="-457200" defTabSz="914400" eaLnBrk="1" hangingPunct="1">
              <a:defRPr/>
            </a:pPr>
            <a:r>
              <a:rPr lang="en-US" dirty="0">
                <a:latin typeface="Calibri"/>
                <a:ea typeface="MS PGothic" charset="0"/>
                <a:cs typeface="Calibri"/>
              </a:rPr>
              <a:t>For residential buildings, a </a:t>
            </a:r>
            <a:r>
              <a:rPr lang="en-US" b="1" dirty="0">
                <a:solidFill>
                  <a:srgbClr val="800000"/>
                </a:solidFill>
                <a:latin typeface="Calibri"/>
                <a:ea typeface="MS PGothic" charset="0"/>
                <a:cs typeface="Calibri"/>
              </a:rPr>
              <a:t>loss of function impact </a:t>
            </a:r>
            <a:r>
              <a:rPr lang="en-US" b="1" dirty="0" smtClean="0">
                <a:solidFill>
                  <a:srgbClr val="800000"/>
                </a:solidFill>
                <a:latin typeface="Calibri"/>
                <a:ea typeface="MS PGothic" charset="0"/>
                <a:cs typeface="Calibri"/>
              </a:rPr>
              <a:t>results </a:t>
            </a:r>
            <a:r>
              <a:rPr lang="en-US" b="1" dirty="0">
                <a:solidFill>
                  <a:srgbClr val="800000"/>
                </a:solidFill>
                <a:latin typeface="Calibri"/>
                <a:ea typeface="MS PGothic" charset="0"/>
                <a:cs typeface="Calibri"/>
              </a:rPr>
              <a:t>in </a:t>
            </a:r>
            <a:r>
              <a:rPr lang="en-US" b="1" dirty="0" smtClean="0">
                <a:solidFill>
                  <a:srgbClr val="800000"/>
                </a:solidFill>
                <a:latin typeface="Calibri"/>
                <a:ea typeface="MS PGothic" charset="0"/>
                <a:cs typeface="Calibri"/>
              </a:rPr>
              <a:t>a “</a:t>
            </a:r>
            <a:r>
              <a:rPr lang="en-US" altLang="ja-JP" b="1" dirty="0" smtClean="0">
                <a:solidFill>
                  <a:srgbClr val="800000"/>
                </a:solidFill>
                <a:latin typeface="Calibri"/>
                <a:ea typeface="MS PGothic" charset="0"/>
                <a:cs typeface="Calibri"/>
              </a:rPr>
              <a:t>displacement”</a:t>
            </a:r>
            <a:r>
              <a:rPr lang="en-US" altLang="ja-JP" dirty="0" smtClean="0">
                <a:latin typeface="Calibri"/>
                <a:ea typeface="MS PGothic" charset="0"/>
                <a:cs typeface="Calibri"/>
              </a:rPr>
              <a:t> </a:t>
            </a:r>
            <a:r>
              <a:rPr lang="en-US" altLang="ja-JP" dirty="0">
                <a:latin typeface="Calibri"/>
                <a:ea typeface="MS PGothic" charset="0"/>
                <a:cs typeface="Calibri"/>
              </a:rPr>
              <a:t>to temporary quarters and includes:</a:t>
            </a:r>
          </a:p>
          <a:p>
            <a:pPr marL="1093787" lvl="1" indent="-457200" defTabSz="914400">
              <a:defRPr/>
            </a:pPr>
            <a:r>
              <a:rPr lang="en-US" b="1" dirty="0">
                <a:solidFill>
                  <a:srgbClr val="800000"/>
                </a:solidFill>
                <a:latin typeface="Calibri"/>
                <a:ea typeface="MS PGothic" charset="0"/>
                <a:cs typeface="Calibri"/>
              </a:rPr>
              <a:t>Temporary rental costs</a:t>
            </a:r>
            <a:r>
              <a:rPr lang="en-US" b="1" dirty="0">
                <a:latin typeface="Calibri"/>
                <a:ea typeface="MS PGothic" charset="0"/>
                <a:cs typeface="Calibri"/>
              </a:rPr>
              <a:t>.</a:t>
            </a:r>
          </a:p>
          <a:p>
            <a:pPr marL="1093787" lvl="1" indent="-457200" defTabSz="914400">
              <a:defRPr/>
            </a:pPr>
            <a:r>
              <a:rPr lang="en-US" b="1" dirty="0">
                <a:solidFill>
                  <a:srgbClr val="800000"/>
                </a:solidFill>
                <a:latin typeface="Calibri"/>
                <a:ea typeface="MS PGothic" charset="0"/>
                <a:cs typeface="Calibri"/>
              </a:rPr>
              <a:t>Other monthly costs</a:t>
            </a:r>
            <a:r>
              <a:rPr lang="en-US" b="1" dirty="0">
                <a:latin typeface="Calibri"/>
                <a:ea typeface="MS PGothic" charset="0"/>
                <a:cs typeface="Calibri"/>
              </a:rPr>
              <a:t>.</a:t>
            </a:r>
          </a:p>
          <a:p>
            <a:pPr marL="1093787" lvl="1" indent="-457200" defTabSz="914400">
              <a:defRPr/>
            </a:pPr>
            <a:r>
              <a:rPr lang="en-US" b="1" dirty="0">
                <a:solidFill>
                  <a:srgbClr val="800000"/>
                </a:solidFill>
                <a:latin typeface="Calibri"/>
                <a:ea typeface="MS PGothic" charset="0"/>
                <a:cs typeface="Calibri"/>
              </a:rPr>
              <a:t>One-time costs</a:t>
            </a:r>
            <a:r>
              <a:rPr lang="en-US" b="1" dirty="0">
                <a:latin typeface="Calibri"/>
                <a:ea typeface="MS PGothic" charset="0"/>
                <a:cs typeface="Calibri"/>
              </a:rPr>
              <a:t>.</a:t>
            </a:r>
          </a:p>
          <a:p>
            <a:pPr marL="1093787" lvl="1" indent="-457200" defTabSz="914400">
              <a:defRPr/>
            </a:pPr>
            <a:r>
              <a:rPr lang="en-US" b="1" dirty="0">
                <a:solidFill>
                  <a:srgbClr val="800000"/>
                </a:solidFill>
                <a:latin typeface="Calibri"/>
                <a:ea typeface="MS PGothic" charset="0"/>
                <a:cs typeface="Calibri"/>
              </a:rPr>
              <a:t>Per diem</a:t>
            </a:r>
            <a:r>
              <a:rPr lang="en-US" b="1" dirty="0">
                <a:latin typeface="Calibri"/>
                <a:ea typeface="MS PGothic" charset="0"/>
                <a:cs typeface="Calibri"/>
              </a:rPr>
              <a:t>.</a:t>
            </a:r>
          </a:p>
        </p:txBody>
      </p:sp>
      <p:sp>
        <p:nvSpPr>
          <p:cNvPr id="29082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6A8A26F-D997-8043-BAC1-F18E55F31FE2}" type="slidenum">
              <a:rPr lang="en-US" sz="1200">
                <a:solidFill>
                  <a:srgbClr val="800000"/>
                </a:solidFill>
              </a:rPr>
              <a:pPr/>
              <a:t>16</a:t>
            </a:fld>
            <a:endParaRPr lang="en-US" sz="120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331494"/>
            <a:ext cx="9144000" cy="812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457200" y="1134933"/>
            <a:ext cx="8229600" cy="67725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800" dirty="0">
                <a:ea typeface="MS PGothic" panose="020B0600070205080204" pitchFamily="34" charset="-128"/>
                <a:cs typeface="Calibri"/>
              </a:rPr>
              <a:t>What is a </a:t>
            </a:r>
            <a:r>
              <a:rPr lang="en-US" sz="4800" b="1" dirty="0">
                <a:solidFill>
                  <a:srgbClr val="800000"/>
                </a:solidFill>
                <a:ea typeface="MS PGothic" panose="020B0600070205080204" pitchFamily="34" charset="-128"/>
                <a:cs typeface="Calibri"/>
              </a:rPr>
              <a:t>benefit</a:t>
            </a:r>
            <a:r>
              <a:rPr lang="en-US" sz="4800" dirty="0">
                <a:ea typeface="MS PGothic" panose="020B0600070205080204" pitchFamily="34" charset="-128"/>
                <a:cs typeface="Calibri"/>
              </a:rPr>
              <a:t>? </a:t>
            </a:r>
            <a:r>
              <a:rPr lang="en-US" sz="2800" dirty="0">
                <a:ea typeface="MS PGothic" panose="020B0600070205080204" pitchFamily="34" charset="-128"/>
                <a:cs typeface="Calibri"/>
              </a:rPr>
              <a:t>(Continued . . . </a:t>
            </a:r>
            <a:r>
              <a:rPr lang="en-US" sz="2800" dirty="0" smtClean="0">
                <a:ea typeface="MS PGothic" panose="020B0600070205080204" pitchFamily="34" charset="-128"/>
                <a:cs typeface="Calibri"/>
              </a:rPr>
              <a:t>)</a:t>
            </a:r>
            <a:br>
              <a:rPr lang="en-US" sz="2800" dirty="0" smtClean="0">
                <a:ea typeface="MS PGothic" panose="020B0600070205080204" pitchFamily="34" charset="-128"/>
                <a:cs typeface="Calibri"/>
              </a:rPr>
            </a:br>
            <a:r>
              <a:rPr lang="en-US" sz="3600" b="1" dirty="0" smtClean="0">
                <a:solidFill>
                  <a:srgbClr val="800000"/>
                </a:solidFill>
                <a:ea typeface="MS PGothic" panose="020B0600070205080204" pitchFamily="34" charset="-128"/>
                <a:cs typeface="Calibri"/>
              </a:rPr>
              <a:t>NEW considerations</a:t>
            </a:r>
            <a:endParaRPr lang="en-US" sz="3600" b="1" dirty="0">
              <a:solidFill>
                <a:srgbClr val="800000"/>
              </a:solidFill>
              <a:latin typeface="Helvetica" charset="0"/>
              <a:ea typeface="MS PGothic" panose="020B0600070205080204" pitchFamily="34" charset="-128"/>
              <a:cs typeface="Helvetica" charset="0"/>
            </a:endParaRPr>
          </a:p>
        </p:txBody>
      </p:sp>
      <p:sp>
        <p:nvSpPr>
          <p:cNvPr id="33795" name="Rectangle 3"/>
          <p:cNvSpPr>
            <a:spLocks noGrp="1"/>
          </p:cNvSpPr>
          <p:nvPr>
            <p:ph idx="1"/>
          </p:nvPr>
        </p:nvSpPr>
        <p:spPr>
          <a:xfrm>
            <a:off x="457200" y="1914525"/>
            <a:ext cx="8229600" cy="3228975"/>
          </a:xfrm>
        </p:spPr>
        <p:txBody>
          <a:bodyPr>
            <a:normAutofit/>
          </a:bodyPr>
          <a:lstStyle/>
          <a:p>
            <a:pPr marL="0" indent="0" defTabSz="914400" eaLnBrk="1" hangingPunct="1">
              <a:buFont typeface="Arial" charset="0"/>
              <a:buNone/>
              <a:defRPr/>
            </a:pPr>
            <a:r>
              <a:rPr lang="en-US" sz="4500" b="1" dirty="0">
                <a:solidFill>
                  <a:srgbClr val="008000"/>
                </a:solidFill>
                <a:ea typeface="MS PGothic" panose="020B0600070205080204" pitchFamily="34" charset="-128"/>
                <a:cs typeface="Calibri"/>
              </a:rPr>
              <a:t>$$$ </a:t>
            </a:r>
            <a:r>
              <a:rPr lang="en-US" sz="4500" b="1" dirty="0" smtClean="0">
                <a:solidFill>
                  <a:srgbClr val="008000"/>
                </a:solidFill>
                <a:ea typeface="MS PGothic" panose="020B0600070205080204" pitchFamily="34" charset="-128"/>
                <a:cs typeface="Calibri"/>
              </a:rPr>
              <a:t>Value </a:t>
            </a:r>
            <a:r>
              <a:rPr lang="en-US" sz="4500" dirty="0" smtClean="0">
                <a:ea typeface="MS PGothic" panose="020B0600070205080204" pitchFamily="34" charset="-128"/>
                <a:cs typeface="Calibri"/>
              </a:rPr>
              <a:t>of </a:t>
            </a:r>
            <a:r>
              <a:rPr lang="en-US" sz="4500" b="1" dirty="0" smtClean="0">
                <a:solidFill>
                  <a:srgbClr val="800000"/>
                </a:solidFill>
                <a:ea typeface="MS PGothic" panose="020B0600070205080204" pitchFamily="34" charset="-128"/>
                <a:cs typeface="Calibri"/>
              </a:rPr>
              <a:t>benefits to society</a:t>
            </a:r>
          </a:p>
          <a:p>
            <a:pPr marL="0" indent="0" defTabSz="914400">
              <a:buFont typeface="Arial" charset="0"/>
              <a:buNone/>
              <a:defRPr/>
            </a:pPr>
            <a:endParaRPr lang="en-US" sz="1200" dirty="0" smtClean="0">
              <a:ea typeface="MS PGothic" panose="020B0600070205080204" pitchFamily="34" charset="-128"/>
              <a:cs typeface="Calibri"/>
            </a:endParaRPr>
          </a:p>
          <a:p>
            <a:pPr marL="457200" indent="-457200" defTabSz="914400">
              <a:defRPr/>
            </a:pPr>
            <a:r>
              <a:rPr lang="en-US" b="1" dirty="0" smtClean="0">
                <a:solidFill>
                  <a:srgbClr val="800000"/>
                </a:solidFill>
                <a:ea typeface="MS PGothic" panose="020B0600070205080204" pitchFamily="34" charset="-128"/>
                <a:cs typeface="Calibri"/>
              </a:rPr>
              <a:t>Mental </a:t>
            </a:r>
            <a:r>
              <a:rPr lang="en-US" b="1" dirty="0">
                <a:solidFill>
                  <a:srgbClr val="800000"/>
                </a:solidFill>
                <a:ea typeface="MS PGothic" panose="020B0600070205080204" pitchFamily="34" charset="-128"/>
                <a:cs typeface="Calibri"/>
              </a:rPr>
              <a:t>s</a:t>
            </a:r>
            <a:r>
              <a:rPr lang="en-US" b="1" dirty="0" smtClean="0">
                <a:solidFill>
                  <a:srgbClr val="800000"/>
                </a:solidFill>
                <a:ea typeface="MS PGothic" panose="020B0600070205080204" pitchFamily="34" charset="-128"/>
                <a:cs typeface="Calibri"/>
              </a:rPr>
              <a:t>tress + anxiety:</a:t>
            </a:r>
          </a:p>
          <a:p>
            <a:pPr marL="912813" lvl="1" indent="-457200" defTabSz="914400">
              <a:defRPr/>
            </a:pPr>
            <a:r>
              <a:rPr lang="en-US" dirty="0" smtClean="0">
                <a:cs typeface="Calibri"/>
              </a:rPr>
              <a:t>Treatment cost </a:t>
            </a:r>
            <a:r>
              <a:rPr lang="en-US" sz="3200" b="1" dirty="0" smtClean="0">
                <a:solidFill>
                  <a:srgbClr val="800000"/>
                </a:solidFill>
                <a:cs typeface="Calibri"/>
              </a:rPr>
              <a:t>$2,443 </a:t>
            </a:r>
            <a:r>
              <a:rPr lang="en-US" b="1" dirty="0" smtClean="0">
                <a:cs typeface="Calibri"/>
              </a:rPr>
              <a:t>per person.</a:t>
            </a:r>
          </a:p>
          <a:p>
            <a:pPr marL="912813" lvl="1" indent="-457200" defTabSz="914400">
              <a:defRPr/>
            </a:pPr>
            <a:r>
              <a:rPr lang="en-US" b="1" dirty="0">
                <a:solidFill>
                  <a:srgbClr val="800000"/>
                </a:solidFill>
                <a:cs typeface="Calibri"/>
              </a:rPr>
              <a:t>Lost p</a:t>
            </a:r>
            <a:r>
              <a:rPr lang="en-US" b="1" dirty="0" smtClean="0">
                <a:solidFill>
                  <a:srgbClr val="800000"/>
                </a:solidFill>
                <a:cs typeface="Calibri"/>
              </a:rPr>
              <a:t>roductivity </a:t>
            </a:r>
            <a:r>
              <a:rPr lang="en-US" b="1" dirty="0">
                <a:solidFill>
                  <a:srgbClr val="800000"/>
                </a:solidFill>
                <a:cs typeface="Calibri"/>
              </a:rPr>
              <a:t>c</a:t>
            </a:r>
            <a:r>
              <a:rPr lang="en-US" b="1" dirty="0" smtClean="0">
                <a:solidFill>
                  <a:srgbClr val="800000"/>
                </a:solidFill>
                <a:cs typeface="Calibri"/>
              </a:rPr>
              <a:t>ost:</a:t>
            </a:r>
          </a:p>
          <a:p>
            <a:pPr marL="1257300" lvl="2" indent="-457200" defTabSz="914400">
              <a:defRPr/>
            </a:pPr>
            <a:r>
              <a:rPr lang="en-US" sz="3000" b="1" dirty="0" smtClean="0">
                <a:solidFill>
                  <a:srgbClr val="800000"/>
                </a:solidFill>
                <a:cs typeface="Calibri"/>
              </a:rPr>
              <a:t>$8,743 </a:t>
            </a:r>
            <a:r>
              <a:rPr lang="en-US" b="1" dirty="0" smtClean="0">
                <a:cs typeface="Calibri"/>
              </a:rPr>
              <a:t>per worker.</a:t>
            </a:r>
            <a:endParaRPr lang="en-US" sz="3000" dirty="0" smtClean="0">
              <a:cs typeface="Calibri"/>
            </a:endParaRPr>
          </a:p>
          <a:p>
            <a:pPr marL="0" indent="0" defTabSz="914400" eaLnBrk="1" hangingPunct="1">
              <a:buFont typeface="Arial" charset="0"/>
              <a:buNone/>
              <a:defRPr/>
            </a:pPr>
            <a:endParaRPr lang="en-US" sz="1200" dirty="0" smtClean="0">
              <a:ea typeface="MS PGothic" panose="020B0600070205080204" pitchFamily="34" charset="-128"/>
              <a:cs typeface="Calibri"/>
            </a:endParaRPr>
          </a:p>
          <a:p>
            <a:pPr marL="0" indent="0" defTabSz="914400" eaLnBrk="1" hangingPunct="1">
              <a:buFont typeface="Arial" charset="0"/>
              <a:buNone/>
              <a:defRPr/>
            </a:pPr>
            <a:endParaRPr lang="en-US" sz="1200" dirty="0">
              <a:ea typeface="MS PGothic" panose="020B0600070205080204" pitchFamily="34" charset="-128"/>
              <a:cs typeface="Calibri"/>
            </a:endParaRPr>
          </a:p>
          <a:p>
            <a:pPr marL="869951" lvl="1" indent="-233363" defTabSz="914400">
              <a:defRPr/>
            </a:pPr>
            <a:endParaRPr lang="en-US" b="1" dirty="0">
              <a:solidFill>
                <a:srgbClr val="800000"/>
              </a:solidFill>
              <a:cs typeface="Calibri"/>
            </a:endParaRPr>
          </a:p>
        </p:txBody>
      </p:sp>
      <p:sp>
        <p:nvSpPr>
          <p:cNvPr id="29286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A0F320F-E10B-C94E-ABFD-9970171755D0}" type="slidenum">
              <a:rPr lang="en-US" sz="1200">
                <a:solidFill>
                  <a:srgbClr val="800000"/>
                </a:solidFill>
              </a:rPr>
              <a:pPr/>
              <a:t>17</a:t>
            </a:fld>
            <a:endParaRPr lang="en-US" sz="1200">
              <a:solidFill>
                <a:srgbClr val="800000"/>
              </a:solidFill>
            </a:endParaRPr>
          </a:p>
        </p:txBody>
      </p:sp>
      <p:pic>
        <p:nvPicPr>
          <p:cNvPr id="292868" name="Picture 6" descr="Under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3" y="1995752"/>
            <a:ext cx="104775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2870" name="Picture 6" descr="newinfo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5097"/>
            <a:ext cx="2120900" cy="110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457200" y="1158614"/>
            <a:ext cx="8229600" cy="67746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900" dirty="0">
                <a:latin typeface="+mn-lt"/>
                <a:ea typeface="MS PGothic" panose="020B0600070205080204" pitchFamily="34" charset="-128"/>
                <a:cs typeface="Calibri"/>
              </a:rPr>
              <a:t>What is a </a:t>
            </a:r>
            <a:r>
              <a:rPr lang="en-US" sz="4900" b="1" dirty="0">
                <a:solidFill>
                  <a:srgbClr val="800000"/>
                </a:solidFill>
                <a:latin typeface="+mn-lt"/>
                <a:ea typeface="MS PGothic" panose="020B0600070205080204" pitchFamily="34" charset="-128"/>
                <a:cs typeface="Calibri"/>
              </a:rPr>
              <a:t>benefit</a:t>
            </a:r>
            <a:r>
              <a:rPr lang="en-US" sz="4900" dirty="0">
                <a:latin typeface="+mn-lt"/>
                <a:ea typeface="MS PGothic" panose="020B0600070205080204" pitchFamily="34" charset="-128"/>
                <a:cs typeface="Calibri"/>
              </a:rPr>
              <a:t>? </a:t>
            </a:r>
            <a:r>
              <a:rPr lang="en-US" sz="2200" dirty="0">
                <a:latin typeface="+mn-lt"/>
                <a:ea typeface="MS PGothic" panose="020B0600070205080204" pitchFamily="34" charset="-128"/>
                <a:cs typeface="Calibri"/>
              </a:rPr>
              <a:t>(Continued . . . )</a:t>
            </a:r>
            <a:br>
              <a:rPr lang="en-US" sz="2200" dirty="0">
                <a:latin typeface="+mn-lt"/>
                <a:ea typeface="MS PGothic" panose="020B0600070205080204" pitchFamily="34" charset="-128"/>
                <a:cs typeface="Calibri"/>
              </a:rPr>
            </a:br>
            <a:r>
              <a:rPr lang="en-US" sz="3600" b="1" dirty="0">
                <a:solidFill>
                  <a:srgbClr val="800000"/>
                </a:solidFill>
                <a:latin typeface="+mn-lt"/>
                <a:ea typeface="MS PGothic" panose="020B0600070205080204" pitchFamily="34" charset="-128"/>
                <a:cs typeface="Calibri"/>
              </a:rPr>
              <a:t>NEW considerations</a:t>
            </a:r>
            <a:r>
              <a:rPr lang="en-US" dirty="0" smtClean="0">
                <a:latin typeface="+mn-lt"/>
                <a:ea typeface="MS PGothic" panose="020B0600070205080204" pitchFamily="34" charset="-128"/>
                <a:cs typeface="Helvetica" charset="0"/>
              </a:rPr>
              <a:t/>
            </a:r>
            <a:br>
              <a:rPr lang="en-US" dirty="0" smtClean="0">
                <a:latin typeface="+mn-lt"/>
                <a:ea typeface="MS PGothic" panose="020B0600070205080204" pitchFamily="34" charset="-128"/>
                <a:cs typeface="Helvetica" charset="0"/>
              </a:rPr>
            </a:br>
            <a:endParaRPr lang="en-US" sz="2200" dirty="0">
              <a:latin typeface="+mn-lt"/>
              <a:ea typeface="MS PGothic" panose="020B0600070205080204" pitchFamily="34" charset="-128"/>
              <a:cs typeface="Helvetica" charset="0"/>
            </a:endParaRPr>
          </a:p>
        </p:txBody>
      </p:sp>
      <p:sp>
        <p:nvSpPr>
          <p:cNvPr id="33795" name="Rectangle 3"/>
          <p:cNvSpPr>
            <a:spLocks noGrp="1"/>
          </p:cNvSpPr>
          <p:nvPr>
            <p:ph idx="1"/>
          </p:nvPr>
        </p:nvSpPr>
        <p:spPr>
          <a:xfrm>
            <a:off x="457200" y="1914525"/>
            <a:ext cx="8229600" cy="3228975"/>
          </a:xfrm>
        </p:spPr>
        <p:txBody>
          <a:bodyPr>
            <a:normAutofit/>
          </a:bodyPr>
          <a:lstStyle/>
          <a:p>
            <a:pPr marL="0" indent="0" defTabSz="914400" eaLnBrk="1" hangingPunct="1">
              <a:buFont typeface="Arial" charset="0"/>
              <a:buNone/>
              <a:defRPr/>
            </a:pPr>
            <a:r>
              <a:rPr lang="en-US" sz="4500" b="1" dirty="0">
                <a:solidFill>
                  <a:srgbClr val="008000"/>
                </a:solidFill>
                <a:ea typeface="MS PGothic" panose="020B0600070205080204" pitchFamily="34" charset="-128"/>
                <a:cs typeface="Calibri"/>
              </a:rPr>
              <a:t>$$$ </a:t>
            </a:r>
            <a:r>
              <a:rPr lang="en-US" sz="4500" b="1" dirty="0" smtClean="0">
                <a:solidFill>
                  <a:srgbClr val="008000"/>
                </a:solidFill>
                <a:ea typeface="MS PGothic" panose="020B0600070205080204" pitchFamily="34" charset="-128"/>
                <a:cs typeface="Calibri"/>
              </a:rPr>
              <a:t>Value </a:t>
            </a:r>
            <a:r>
              <a:rPr lang="en-US" sz="4500" dirty="0" smtClean="0">
                <a:ea typeface="MS PGothic" panose="020B0600070205080204" pitchFamily="34" charset="-128"/>
                <a:cs typeface="Calibri"/>
              </a:rPr>
              <a:t>of </a:t>
            </a:r>
            <a:r>
              <a:rPr lang="en-US" sz="4500" b="1" dirty="0">
                <a:solidFill>
                  <a:srgbClr val="800000"/>
                </a:solidFill>
                <a:ea typeface="MS PGothic" panose="020B0600070205080204" pitchFamily="34" charset="-128"/>
                <a:cs typeface="Calibri"/>
              </a:rPr>
              <a:t>v</a:t>
            </a:r>
            <a:r>
              <a:rPr lang="en-US" sz="4500" b="1" dirty="0" smtClean="0">
                <a:solidFill>
                  <a:srgbClr val="800000"/>
                </a:solidFill>
                <a:ea typeface="MS PGothic" panose="020B0600070205080204" pitchFamily="34" charset="-128"/>
                <a:cs typeface="Calibri"/>
              </a:rPr>
              <a:t>olunteer labor</a:t>
            </a:r>
          </a:p>
          <a:p>
            <a:pPr marL="0" indent="0" defTabSz="914400">
              <a:buFont typeface="Arial" charset="0"/>
              <a:buNone/>
              <a:defRPr/>
            </a:pPr>
            <a:endParaRPr lang="en-US" sz="1200" dirty="0" smtClean="0">
              <a:ea typeface="MS PGothic" panose="020B0600070205080204" pitchFamily="34" charset="-128"/>
              <a:cs typeface="Calibri"/>
            </a:endParaRPr>
          </a:p>
          <a:p>
            <a:pPr marL="457200" indent="-457200" defTabSz="914400">
              <a:defRPr/>
            </a:pPr>
            <a:r>
              <a:rPr lang="en-US" dirty="0" smtClean="0">
                <a:ea typeface="MS PGothic" panose="020B0600070205080204" pitchFamily="34" charset="-128"/>
                <a:cs typeface="Calibri"/>
              </a:rPr>
              <a:t>Based of </a:t>
            </a:r>
            <a:r>
              <a:rPr lang="en-US" b="1" dirty="0" smtClean="0">
                <a:ea typeface="MS PGothic" panose="020B0600070205080204" pitchFamily="34" charset="-128"/>
                <a:cs typeface="Calibri"/>
              </a:rPr>
              <a:t>prevailing labor rate </a:t>
            </a:r>
            <a:r>
              <a:rPr lang="en-US" dirty="0" smtClean="0">
                <a:ea typeface="MS PGothic" panose="020B0600070205080204" pitchFamily="34" charset="-128"/>
                <a:cs typeface="Calibri"/>
              </a:rPr>
              <a:t>per </a:t>
            </a:r>
            <a:r>
              <a:rPr lang="en-US" dirty="0">
                <a:ea typeface="MS PGothic" panose="020B0600070205080204" pitchFamily="34" charset="-128"/>
                <a:cs typeface="Calibri"/>
              </a:rPr>
              <a:t>S</a:t>
            </a:r>
            <a:r>
              <a:rPr lang="en-US" dirty="0" smtClean="0">
                <a:ea typeface="MS PGothic" panose="020B0600070205080204" pitchFamily="34" charset="-128"/>
                <a:cs typeface="Calibri"/>
              </a:rPr>
              <a:t>tate.</a:t>
            </a:r>
          </a:p>
          <a:p>
            <a:pPr marL="912813" lvl="1" indent="-457200" defTabSz="914400">
              <a:defRPr/>
            </a:pPr>
            <a:r>
              <a:rPr lang="en-US" dirty="0" smtClean="0">
                <a:cs typeface="Calibri"/>
              </a:rPr>
              <a:t>Louisiana = </a:t>
            </a:r>
            <a:r>
              <a:rPr lang="en-US" sz="3200" b="1" dirty="0" smtClean="0">
                <a:solidFill>
                  <a:srgbClr val="800000"/>
                </a:solidFill>
                <a:cs typeface="Calibri"/>
              </a:rPr>
              <a:t>$22.13 </a:t>
            </a:r>
            <a:r>
              <a:rPr lang="en-US" dirty="0" smtClean="0">
                <a:cs typeface="Calibri"/>
              </a:rPr>
              <a:t>per hour.</a:t>
            </a:r>
          </a:p>
          <a:p>
            <a:pPr marL="457200" indent="-457200" defTabSz="914400">
              <a:defRPr/>
            </a:pPr>
            <a:r>
              <a:rPr lang="en-US" b="1" dirty="0" smtClean="0">
                <a:ea typeface="MS PGothic" panose="020B0600070205080204" pitchFamily="34" charset="-128"/>
                <a:cs typeface="Calibri"/>
              </a:rPr>
              <a:t>Per diem </a:t>
            </a:r>
            <a:r>
              <a:rPr lang="en-US" dirty="0" smtClean="0">
                <a:ea typeface="MS PGothic" panose="020B0600070205080204" pitchFamily="34" charset="-128"/>
                <a:cs typeface="Calibri"/>
              </a:rPr>
              <a:t>+ </a:t>
            </a:r>
            <a:r>
              <a:rPr lang="en-US" b="1" dirty="0" smtClean="0">
                <a:ea typeface="MS PGothic" panose="020B0600070205080204" pitchFamily="34" charset="-128"/>
                <a:cs typeface="Calibri"/>
              </a:rPr>
              <a:t>lodging</a:t>
            </a:r>
            <a:r>
              <a:rPr lang="en-US" dirty="0" smtClean="0">
                <a:ea typeface="MS PGothic" panose="020B0600070205080204" pitchFamily="34" charset="-128"/>
                <a:cs typeface="Calibri"/>
              </a:rPr>
              <a:t> can be included.</a:t>
            </a:r>
          </a:p>
          <a:p>
            <a:pPr marL="0" indent="0" defTabSz="914400">
              <a:buFont typeface="Arial" charset="0"/>
              <a:buNone/>
              <a:defRPr/>
            </a:pPr>
            <a:r>
              <a:rPr lang="en-US" dirty="0">
                <a:ea typeface="MS PGothic" panose="020B0600070205080204" pitchFamily="34" charset="-128"/>
                <a:cs typeface="Calibri"/>
              </a:rPr>
              <a:t>	</a:t>
            </a:r>
            <a:endParaRPr lang="en-US" dirty="0" smtClean="0">
              <a:ea typeface="MS PGothic" panose="020B0600070205080204" pitchFamily="34" charset="-128"/>
              <a:cs typeface="Calibri"/>
            </a:endParaRPr>
          </a:p>
          <a:p>
            <a:pPr marL="0" indent="0" defTabSz="914400" eaLnBrk="1" hangingPunct="1">
              <a:buFont typeface="Arial" charset="0"/>
              <a:buNone/>
              <a:defRPr/>
            </a:pPr>
            <a:endParaRPr lang="en-US" sz="1200" dirty="0" smtClean="0">
              <a:ea typeface="MS PGothic" panose="020B0600070205080204" pitchFamily="34" charset="-128"/>
              <a:cs typeface="Calibri"/>
            </a:endParaRPr>
          </a:p>
          <a:p>
            <a:pPr marL="0" indent="0" defTabSz="914400" eaLnBrk="1" hangingPunct="1">
              <a:buFont typeface="Arial" charset="0"/>
              <a:buNone/>
              <a:defRPr/>
            </a:pPr>
            <a:endParaRPr lang="en-US" sz="1200" dirty="0">
              <a:ea typeface="MS PGothic" panose="020B0600070205080204" pitchFamily="34" charset="-128"/>
              <a:cs typeface="Calibri"/>
            </a:endParaRPr>
          </a:p>
          <a:p>
            <a:pPr marL="869951" lvl="1" indent="-233363" defTabSz="914400">
              <a:defRPr/>
            </a:pPr>
            <a:endParaRPr lang="en-US" b="1" dirty="0">
              <a:solidFill>
                <a:srgbClr val="800000"/>
              </a:solidFill>
              <a:cs typeface="Calibri"/>
            </a:endParaRPr>
          </a:p>
        </p:txBody>
      </p:sp>
      <p:sp>
        <p:nvSpPr>
          <p:cNvPr id="29491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0CC2757-511D-5145-9974-BBC01FB42847}" type="slidenum">
              <a:rPr lang="en-US" sz="1200">
                <a:solidFill>
                  <a:srgbClr val="800000"/>
                </a:solidFill>
              </a:rPr>
              <a:pPr/>
              <a:t>18</a:t>
            </a:fld>
            <a:endParaRPr lang="en-US" sz="1200">
              <a:solidFill>
                <a:srgbClr val="800000"/>
              </a:solidFill>
            </a:endParaRPr>
          </a:p>
        </p:txBody>
      </p:sp>
      <p:pic>
        <p:nvPicPr>
          <p:cNvPr id="294915" name="Picture 6" descr="Under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3" y="1834890"/>
            <a:ext cx="104775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4917" name="Picture 5" descr="newinfo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5097"/>
            <a:ext cx="2120900" cy="110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329112"/>
            <a:ext cx="9144000" cy="814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6962" name="Rectangle 2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eaLnBrk="1" hangingPunct="1"/>
            <a:r>
              <a:rPr lang="en-US">
                <a:latin typeface="Calibri" charset="0"/>
              </a:rPr>
              <a:t>Concept of risk</a:t>
            </a:r>
            <a:endParaRPr lang="en-US" sz="2400" i="1">
              <a:solidFill>
                <a:schemeClr val="folHlink"/>
              </a:solidFill>
              <a:latin typeface="Calibri" charset="0"/>
            </a:endParaRPr>
          </a:p>
        </p:txBody>
      </p:sp>
      <p:sp>
        <p:nvSpPr>
          <p:cNvPr id="296963" name="Rectangle 3"/>
          <p:cNvSpPr>
            <a:spLocks noGrp="1"/>
          </p:cNvSpPr>
          <p:nvPr>
            <p:ph idx="1"/>
          </p:nvPr>
        </p:nvSpPr>
        <p:spPr>
          <a:xfrm>
            <a:off x="457200" y="1914526"/>
            <a:ext cx="8229600" cy="2880122"/>
          </a:xfrm>
        </p:spPr>
        <p:txBody>
          <a:bodyPr/>
          <a:lstStyle/>
          <a:p>
            <a:pPr marL="457200" indent="-457200" eaLnBrk="1" hangingPunct="1"/>
            <a:r>
              <a:rPr lang="en-US" altLang="ja-JP">
                <a:latin typeface="Calibri" charset="0"/>
                <a:cs typeface="Calibri" charset="0"/>
              </a:rPr>
              <a:t>“</a:t>
            </a:r>
            <a:r>
              <a:rPr lang="en-US" altLang="ja-JP" b="1">
                <a:solidFill>
                  <a:srgbClr val="800000"/>
                </a:solidFill>
                <a:latin typeface="Calibri" charset="0"/>
                <a:cs typeface="Calibri" charset="0"/>
              </a:rPr>
              <a:t>Risk</a:t>
            </a:r>
            <a:r>
              <a:rPr lang="en-US" altLang="ja-JP">
                <a:latin typeface="Calibri" charset="0"/>
                <a:cs typeface="Calibri" charset="0"/>
              </a:rPr>
              <a:t>” is a simple term for the </a:t>
            </a:r>
            <a:r>
              <a:rPr lang="en-US" altLang="ja-JP" b="1">
                <a:solidFill>
                  <a:srgbClr val="800000"/>
                </a:solidFill>
                <a:latin typeface="Calibri" charset="0"/>
                <a:cs typeface="Calibri" charset="0"/>
              </a:rPr>
              <a:t>monetary value of future damages</a:t>
            </a:r>
            <a:r>
              <a:rPr lang="en-US" altLang="ja-JP">
                <a:latin typeface="Calibri" charset="0"/>
                <a:cs typeface="Calibri" charset="0"/>
              </a:rPr>
              <a:t>.</a:t>
            </a:r>
          </a:p>
          <a:p>
            <a:pPr marL="912813" lvl="1" indent="-457200" eaLnBrk="1" hangingPunct="1"/>
            <a:r>
              <a:rPr lang="en-US">
                <a:latin typeface="Calibri" charset="0"/>
                <a:ea typeface="MS PGothic" charset="0"/>
                <a:cs typeface="Calibri" charset="0"/>
              </a:rPr>
              <a:t>Based on </a:t>
            </a:r>
            <a:r>
              <a:rPr lang="en-US" b="1">
                <a:latin typeface="Calibri" charset="0"/>
                <a:ea typeface="MS PGothic" charset="0"/>
                <a:cs typeface="Calibri" charset="0"/>
              </a:rPr>
              <a:t>vulnerability</a:t>
            </a:r>
            <a:r>
              <a:rPr lang="en-US">
                <a:latin typeface="Calibri" charset="0"/>
                <a:ea typeface="MS PGothic" charset="0"/>
                <a:cs typeface="Calibri" charset="0"/>
              </a:rPr>
              <a:t> + </a:t>
            </a:r>
            <a:r>
              <a:rPr lang="en-US" b="1">
                <a:latin typeface="Calibri" charset="0"/>
                <a:ea typeface="MS PGothic" charset="0"/>
                <a:cs typeface="Calibri" charset="0"/>
              </a:rPr>
              <a:t>frequency</a:t>
            </a:r>
            <a:r>
              <a:rPr lang="en-US">
                <a:latin typeface="Calibri" charset="0"/>
                <a:ea typeface="MS PGothic" charset="0"/>
                <a:cs typeface="Calibri" charset="0"/>
              </a:rPr>
              <a:t>.</a:t>
            </a:r>
          </a:p>
          <a:p>
            <a:pPr marL="457200" indent="-457200" eaLnBrk="1" hangingPunct="1"/>
            <a:r>
              <a:rPr lang="en-US" b="1">
                <a:solidFill>
                  <a:srgbClr val="800000"/>
                </a:solidFill>
                <a:latin typeface="Calibri" charset="0"/>
                <a:cs typeface="Calibri" charset="0"/>
              </a:rPr>
              <a:t>Risk</a:t>
            </a:r>
            <a:r>
              <a:rPr lang="en-US">
                <a:latin typeface="Calibri" charset="0"/>
                <a:cs typeface="Calibri" charset="0"/>
              </a:rPr>
              <a:t> is the </a:t>
            </a:r>
            <a:r>
              <a:rPr lang="en-US" b="1">
                <a:solidFill>
                  <a:srgbClr val="800000"/>
                </a:solidFill>
                <a:latin typeface="Calibri" charset="0"/>
                <a:cs typeface="Calibri" charset="0"/>
              </a:rPr>
              <a:t>single most important concept </a:t>
            </a:r>
            <a:r>
              <a:rPr lang="en-US">
                <a:latin typeface="Calibri" charset="0"/>
                <a:cs typeface="Calibri" charset="0"/>
              </a:rPr>
              <a:t>in mitigation planning + BCAs.</a:t>
            </a:r>
          </a:p>
        </p:txBody>
      </p:sp>
      <p:sp>
        <p:nvSpPr>
          <p:cNvPr id="2969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F04F9542-D4B3-8A46-8F5F-220BB30088F1}" type="slidenum">
              <a:rPr lang="en-US" sz="1200">
                <a:solidFill>
                  <a:srgbClr val="800000"/>
                </a:solidFill>
              </a:rPr>
              <a:pPr/>
              <a:t>19</a:t>
            </a:fld>
            <a:endParaRPr lang="en-US" sz="120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7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latin typeface="+mn-lt"/>
                <a:ea typeface="MS PGothic" charset="0"/>
              </a:rPr>
              <a:t>Basics</a:t>
            </a:r>
          </a:p>
        </p:txBody>
      </p:sp>
      <p:sp>
        <p:nvSpPr>
          <p:cNvPr id="26214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9300" eaLnBrk="1" hangingPunct="1"/>
            <a:r>
              <a:rPr lang="en-US" b="1" dirty="0">
                <a:solidFill>
                  <a:srgbClr val="800000"/>
                </a:solidFill>
                <a:latin typeface="Calibri" charset="0"/>
              </a:rPr>
              <a:t>What</a:t>
            </a:r>
            <a:r>
              <a:rPr lang="en-US" dirty="0">
                <a:latin typeface="Calibri" charset="0"/>
              </a:rPr>
              <a:t> is it?</a:t>
            </a:r>
          </a:p>
          <a:p>
            <a:pPr marL="749300" eaLnBrk="1" hangingPunct="1"/>
            <a:r>
              <a:rPr lang="en-US" dirty="0">
                <a:latin typeface="Calibri" charset="0"/>
              </a:rPr>
              <a:t>Why is it </a:t>
            </a:r>
            <a:r>
              <a:rPr lang="en-US" b="1" dirty="0">
                <a:solidFill>
                  <a:srgbClr val="800000"/>
                </a:solidFill>
                <a:latin typeface="Calibri" charset="0"/>
              </a:rPr>
              <a:t>important</a:t>
            </a:r>
            <a:r>
              <a:rPr lang="en-US" dirty="0">
                <a:latin typeface="Calibri" charset="0"/>
              </a:rPr>
              <a:t>?</a:t>
            </a:r>
          </a:p>
          <a:p>
            <a:pPr marL="749300" eaLnBrk="1" hangingPunct="1"/>
            <a:r>
              <a:rPr lang="en-US" dirty="0">
                <a:latin typeface="Calibri" charset="0"/>
              </a:rPr>
              <a:t>Understanding BCA </a:t>
            </a:r>
            <a:r>
              <a:rPr lang="en-US" b="1" dirty="0">
                <a:solidFill>
                  <a:srgbClr val="800000"/>
                </a:solidFill>
                <a:latin typeface="Calibri" charset="0"/>
              </a:rPr>
              <a:t>fundamentals</a:t>
            </a:r>
            <a:r>
              <a:rPr lang="en-US" dirty="0">
                <a:latin typeface="Calibri" charset="0"/>
              </a:rPr>
              <a:t>.</a:t>
            </a:r>
          </a:p>
        </p:txBody>
      </p:sp>
      <p:sp>
        <p:nvSpPr>
          <p:cNvPr id="26214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FF3292D4-9F7F-2C4B-A515-0EBF786B36E3}" type="slidenum">
              <a:rPr lang="en-US" sz="1200">
                <a:solidFill>
                  <a:srgbClr val="800000"/>
                </a:solidFill>
              </a:rPr>
              <a:pPr/>
              <a:t>2</a:t>
            </a:fld>
            <a:endParaRPr lang="en-US" sz="1200">
              <a:solidFill>
                <a:srgbClr val="8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329112"/>
            <a:ext cx="9144000" cy="814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99010" name="Picture 6" descr="graph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832248"/>
            <a:ext cx="6624638" cy="425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901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364F6E2B-E866-9A4A-B491-93A757492A2B}" type="slidenum">
              <a:rPr lang="en-US" sz="1200">
                <a:solidFill>
                  <a:srgbClr val="800000"/>
                </a:solidFill>
              </a:rPr>
              <a:pPr/>
              <a:t>20</a:t>
            </a:fld>
            <a:endParaRPr lang="en-US" sz="1200">
              <a:solidFill>
                <a:srgbClr val="8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329112"/>
            <a:ext cx="9144000" cy="814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1058" name="Rectangle 2"/>
          <p:cNvSpPr>
            <a:spLocks noGrp="1"/>
          </p:cNvSpPr>
          <p:nvPr>
            <p:ph type="title"/>
          </p:nvPr>
        </p:nvSpPr>
        <p:spPr>
          <a:xfrm>
            <a:off x="-2355850" y="971550"/>
            <a:ext cx="11387138" cy="67746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Calibri" charset="0"/>
              </a:rPr>
              <a:t>           Is it worth </a:t>
            </a:r>
            <a:r>
              <a:rPr lang="en-US" b="1">
                <a:solidFill>
                  <a:srgbClr val="800000"/>
                </a:solidFill>
                <a:latin typeface="Calibri" charset="0"/>
              </a:rPr>
              <a:t>$1 million </a:t>
            </a:r>
            <a:r>
              <a:rPr lang="en-US">
                <a:latin typeface="Calibri" charset="0"/>
              </a:rPr>
              <a:t>to protect . . .</a:t>
            </a:r>
          </a:p>
        </p:txBody>
      </p:sp>
      <p:graphicFrame>
        <p:nvGraphicFramePr>
          <p:cNvPr id="37947" name="Group 59"/>
          <p:cNvGraphicFramePr>
            <a:graphicFrameLocks noGrp="1"/>
          </p:cNvGraphicFramePr>
          <p:nvPr>
            <p:ph idx="1"/>
          </p:nvPr>
        </p:nvGraphicFramePr>
        <p:xfrm>
          <a:off x="5715000" y="1649016"/>
          <a:ext cx="3098800" cy="3126582"/>
        </p:xfrm>
        <a:graphic>
          <a:graphicData uri="http://schemas.openxmlformats.org/drawingml/2006/table">
            <a:tbl>
              <a:tblPr/>
              <a:tblGrid>
                <a:gridCol w="1549400"/>
                <a:gridCol w="1549400"/>
              </a:tblGrid>
              <a:tr h="612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Probably</a:t>
                      </a:r>
                    </a:p>
                  </a:txBody>
                  <a:tcPr marL="205740" marR="205740" marT="31939" marB="3193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Probably Not</a:t>
                      </a:r>
                    </a:p>
                  </a:txBody>
                  <a:tcPr marL="205740" marR="205740" marT="31939" marB="319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91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205740" marR="205740" marT="31939" marB="3193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205740" marR="205740" marT="31939" marB="319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5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205740" marR="205740" marT="31939" marB="3193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205740" marR="205740" marT="31939" marB="319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16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205740" marR="205740" marT="31939" marB="3193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205740" marR="205740" marT="31939" marB="319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5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205740" marR="205740" marT="31939" marB="3193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205740" marR="205740" marT="31939" marB="319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108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FD54C63F-DEFF-9E42-9F7A-F48F412B7B6E}" type="slidenum">
              <a:rPr lang="en-US" sz="1200">
                <a:solidFill>
                  <a:srgbClr val="800000"/>
                </a:solidFill>
              </a:rPr>
              <a:pPr/>
              <a:t>21</a:t>
            </a:fld>
            <a:endParaRPr lang="en-US" sz="1200">
              <a:solidFill>
                <a:srgbClr val="800000"/>
              </a:solidFill>
            </a:endParaRPr>
          </a:p>
        </p:txBody>
      </p:sp>
      <p:sp>
        <p:nvSpPr>
          <p:cNvPr id="301079" name="Rectangle 3"/>
          <p:cNvSpPr>
            <a:spLocks noChangeArrowheads="1"/>
          </p:cNvSpPr>
          <p:nvPr/>
        </p:nvSpPr>
        <p:spPr bwMode="auto">
          <a:xfrm>
            <a:off x="149223" y="1824038"/>
            <a:ext cx="5630863" cy="290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defTabSz="56991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</a:pPr>
            <a:r>
              <a:rPr lang="en-US" sz="2800" b="1" dirty="0" smtClean="0">
                <a:solidFill>
                  <a:srgbClr val="595959"/>
                </a:solidFill>
                <a:latin typeface="Calibri" charset="0"/>
                <a:ea typeface="ＭＳ Ｐゴシック" charset="0"/>
                <a:cs typeface="ＭＳ Ｐゴシック" charset="0"/>
              </a:rPr>
              <a:t>1 </a:t>
            </a:r>
            <a:r>
              <a:rPr lang="en-US" sz="2800" b="1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doghouse</a:t>
            </a:r>
            <a:r>
              <a:rPr lang="en-US" sz="2800" b="1" dirty="0" smtClean="0">
                <a:solidFill>
                  <a:srgbClr val="595959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smtClean="0">
                <a:solidFill>
                  <a:srgbClr val="595959"/>
                </a:solidFill>
                <a:latin typeface="Calibri" charset="0"/>
                <a:ea typeface="ＭＳ Ｐゴシック" charset="0"/>
                <a:cs typeface="ＭＳ Ｐゴシック" charset="0"/>
              </a:rPr>
              <a:t>or</a:t>
            </a:r>
            <a:r>
              <a:rPr lang="en-US" sz="2800" b="1" dirty="0" smtClean="0">
                <a:solidFill>
                  <a:srgbClr val="595959"/>
                </a:solidFill>
                <a:latin typeface="Calibri" charset="0"/>
                <a:ea typeface="ＭＳ Ｐゴシック" charset="0"/>
                <a:cs typeface="ＭＳ Ｐゴシック" charset="0"/>
              </a:rPr>
              <a:t> 1 </a:t>
            </a:r>
            <a:r>
              <a:rPr lang="en-US" sz="2800" b="1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outhouse</a:t>
            </a:r>
            <a:r>
              <a:rPr lang="en-US" sz="2800" b="1" dirty="0" smtClean="0">
                <a:solidFill>
                  <a:srgbClr val="595959"/>
                </a:solidFill>
                <a:latin typeface="Calibri" charset="0"/>
                <a:ea typeface="ＭＳ Ｐゴシック" charset="0"/>
                <a:cs typeface="ＭＳ Ｐゴシック" charset="0"/>
              </a:rPr>
              <a:t>?</a:t>
            </a:r>
          </a:p>
          <a:p>
            <a:pPr marL="457200" indent="-457200" defTabSz="56991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</a:pPr>
            <a:r>
              <a:rPr lang="en-US" sz="2800" b="1" dirty="0" smtClean="0">
                <a:solidFill>
                  <a:srgbClr val="595959"/>
                </a:solidFill>
                <a:latin typeface="Calibri" charset="0"/>
                <a:ea typeface="ＭＳ Ｐゴシック" charset="0"/>
                <a:cs typeface="ＭＳ Ｐゴシック" charset="0"/>
              </a:rPr>
              <a:t>1 house that </a:t>
            </a:r>
            <a:r>
              <a:rPr lang="en-US" sz="2800" b="1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floods infrequently</a:t>
            </a:r>
            <a:r>
              <a:rPr lang="en-US" sz="2800" b="1" dirty="0" smtClean="0">
                <a:solidFill>
                  <a:srgbClr val="595959"/>
                </a:solidFill>
                <a:latin typeface="Calibri" charset="0"/>
                <a:ea typeface="ＭＳ Ｐゴシック" charset="0"/>
                <a:cs typeface="ＭＳ Ｐゴシック" charset="0"/>
              </a:rPr>
              <a:t>?</a:t>
            </a:r>
          </a:p>
          <a:p>
            <a:pPr marL="457200" indent="-457200" defTabSz="56991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</a:pPr>
            <a:r>
              <a:rPr lang="en-US" sz="2800" b="1" dirty="0" smtClean="0">
                <a:solidFill>
                  <a:srgbClr val="595959"/>
                </a:solidFill>
                <a:latin typeface="Calibri" charset="0"/>
                <a:ea typeface="ＭＳ Ｐゴシック" charset="0"/>
                <a:cs typeface="ＭＳ Ｐゴシック" charset="0"/>
              </a:rPr>
              <a:t>A flood-prone </a:t>
            </a:r>
            <a:r>
              <a:rPr lang="en-US" sz="2800" b="1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hospital</a:t>
            </a:r>
            <a:r>
              <a:rPr lang="en-US" sz="2800" b="1" dirty="0" smtClean="0">
                <a:solidFill>
                  <a:srgbClr val="595959"/>
                </a:solidFill>
                <a:latin typeface="Calibri" charset="0"/>
                <a:ea typeface="ＭＳ Ｐゴシック" charset="0"/>
                <a:cs typeface="ＭＳ Ｐゴシック" charset="0"/>
              </a:rPr>
              <a:t> + </a:t>
            </a:r>
            <a:r>
              <a:rPr lang="en-US" sz="2800" b="1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city hall</a:t>
            </a:r>
            <a:r>
              <a:rPr lang="en-US" sz="2800" b="1" dirty="0" smtClean="0">
                <a:solidFill>
                  <a:srgbClr val="595959"/>
                </a:solidFill>
                <a:latin typeface="Calibri" charset="0"/>
                <a:ea typeface="ＭＳ Ｐゴシック" charset="0"/>
                <a:cs typeface="ＭＳ Ｐゴシック" charset="0"/>
              </a:rPr>
              <a:t> + </a:t>
            </a:r>
            <a:r>
              <a:rPr lang="en-US" sz="2800" b="1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school</a:t>
            </a:r>
            <a:r>
              <a:rPr lang="en-US" sz="2800" b="1" dirty="0" smtClean="0">
                <a:solidFill>
                  <a:srgbClr val="595959"/>
                </a:solidFill>
                <a:latin typeface="Calibri" charset="0"/>
                <a:ea typeface="ＭＳ Ｐゴシック" charset="0"/>
                <a:cs typeface="ＭＳ Ｐゴシック" charset="0"/>
              </a:rPr>
              <a:t> + other </a:t>
            </a:r>
            <a:r>
              <a:rPr lang="en-US" sz="2800" b="1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important buildings</a:t>
            </a:r>
            <a:r>
              <a:rPr lang="en-US" sz="2800" b="1" dirty="0" smtClean="0">
                <a:solidFill>
                  <a:srgbClr val="595959"/>
                </a:solidFill>
                <a:latin typeface="Calibri" charset="0"/>
                <a:ea typeface="ＭＳ Ｐゴシック" charset="0"/>
                <a:cs typeface="ＭＳ Ｐゴシック" charset="0"/>
              </a:rPr>
              <a:t>?</a:t>
            </a:r>
          </a:p>
          <a:p>
            <a:pPr marL="457200" indent="-457200" defTabSz="56991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</a:pPr>
            <a:r>
              <a:rPr lang="en-US" sz="2800" b="1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150 flood-prone houses</a:t>
            </a:r>
            <a:r>
              <a:rPr lang="en-US" sz="2800" b="1" dirty="0" smtClean="0">
                <a:solidFill>
                  <a:srgbClr val="595959"/>
                </a:solidFill>
                <a:latin typeface="Calibri" charset="0"/>
                <a:ea typeface="ＭＳ Ｐゴシック" charset="0"/>
                <a:cs typeface="ＭＳ Ｐゴシック" charset="0"/>
              </a:rPr>
              <a:t>?</a:t>
            </a:r>
          </a:p>
        </p:txBody>
      </p:sp>
      <p:sp>
        <p:nvSpPr>
          <p:cNvPr id="301080" name="Rectangle 4"/>
          <p:cNvSpPr>
            <a:spLocks noChangeArrowheads="1"/>
          </p:cNvSpPr>
          <p:nvPr/>
        </p:nvSpPr>
        <p:spPr bwMode="auto">
          <a:xfrm>
            <a:off x="5257800" y="685800"/>
            <a:ext cx="342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defTabSz="569913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13" name="Freeform 25"/>
          <p:cNvSpPr>
            <a:spLocks/>
          </p:cNvSpPr>
          <p:nvPr/>
        </p:nvSpPr>
        <p:spPr bwMode="auto">
          <a:xfrm>
            <a:off x="7924800" y="2272904"/>
            <a:ext cx="533400" cy="400050"/>
          </a:xfrm>
          <a:custGeom>
            <a:avLst/>
            <a:gdLst>
              <a:gd name="T0" fmla="*/ 2147483647 w 364"/>
              <a:gd name="T1" fmla="*/ 2147483647 h 404"/>
              <a:gd name="T2" fmla="*/ 0 w 364"/>
              <a:gd name="T3" fmla="*/ 2147483647 h 404"/>
              <a:gd name="T4" fmla="*/ 2147483647 w 364"/>
              <a:gd name="T5" fmla="*/ 2147483647 h 404"/>
              <a:gd name="T6" fmla="*/ 2147483647 w 364"/>
              <a:gd name="T7" fmla="*/ 2147483647 h 404"/>
              <a:gd name="T8" fmla="*/ 2147483647 w 364"/>
              <a:gd name="T9" fmla="*/ 0 h 404"/>
              <a:gd name="T10" fmla="*/ 2147483647 w 364"/>
              <a:gd name="T11" fmla="*/ 2147483647 h 404"/>
              <a:gd name="T12" fmla="*/ 2147483647 w 364"/>
              <a:gd name="T13" fmla="*/ 2147483647 h 4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4"/>
              <a:gd name="T22" fmla="*/ 0 h 404"/>
              <a:gd name="T23" fmla="*/ 364 w 364"/>
              <a:gd name="T24" fmla="*/ 404 h 40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4" h="404">
                <a:moveTo>
                  <a:pt x="41" y="187"/>
                </a:moveTo>
                <a:lnTo>
                  <a:pt x="0" y="297"/>
                </a:lnTo>
                <a:lnTo>
                  <a:pt x="140" y="403"/>
                </a:lnTo>
                <a:lnTo>
                  <a:pt x="363" y="46"/>
                </a:lnTo>
                <a:lnTo>
                  <a:pt x="363" y="0"/>
                </a:lnTo>
                <a:lnTo>
                  <a:pt x="114" y="299"/>
                </a:lnTo>
                <a:lnTo>
                  <a:pt x="41" y="187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14" name="Freeform 26"/>
          <p:cNvSpPr>
            <a:spLocks/>
          </p:cNvSpPr>
          <p:nvPr/>
        </p:nvSpPr>
        <p:spPr bwMode="auto">
          <a:xfrm>
            <a:off x="7924800" y="2857500"/>
            <a:ext cx="533400" cy="400050"/>
          </a:xfrm>
          <a:custGeom>
            <a:avLst/>
            <a:gdLst>
              <a:gd name="T0" fmla="*/ 2147483647 w 364"/>
              <a:gd name="T1" fmla="*/ 2147483647 h 404"/>
              <a:gd name="T2" fmla="*/ 0 w 364"/>
              <a:gd name="T3" fmla="*/ 2147483647 h 404"/>
              <a:gd name="T4" fmla="*/ 2147483647 w 364"/>
              <a:gd name="T5" fmla="*/ 2147483647 h 404"/>
              <a:gd name="T6" fmla="*/ 2147483647 w 364"/>
              <a:gd name="T7" fmla="*/ 2147483647 h 404"/>
              <a:gd name="T8" fmla="*/ 2147483647 w 364"/>
              <a:gd name="T9" fmla="*/ 0 h 404"/>
              <a:gd name="T10" fmla="*/ 2147483647 w 364"/>
              <a:gd name="T11" fmla="*/ 2147483647 h 404"/>
              <a:gd name="T12" fmla="*/ 2147483647 w 364"/>
              <a:gd name="T13" fmla="*/ 2147483647 h 4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4"/>
              <a:gd name="T22" fmla="*/ 0 h 404"/>
              <a:gd name="T23" fmla="*/ 364 w 364"/>
              <a:gd name="T24" fmla="*/ 404 h 40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4" h="404">
                <a:moveTo>
                  <a:pt x="41" y="187"/>
                </a:moveTo>
                <a:lnTo>
                  <a:pt x="0" y="297"/>
                </a:lnTo>
                <a:lnTo>
                  <a:pt x="140" y="403"/>
                </a:lnTo>
                <a:lnTo>
                  <a:pt x="363" y="46"/>
                </a:lnTo>
                <a:lnTo>
                  <a:pt x="363" y="0"/>
                </a:lnTo>
                <a:lnTo>
                  <a:pt x="114" y="299"/>
                </a:lnTo>
                <a:lnTo>
                  <a:pt x="41" y="187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15" name="Freeform 27"/>
          <p:cNvSpPr>
            <a:spLocks/>
          </p:cNvSpPr>
          <p:nvPr/>
        </p:nvSpPr>
        <p:spPr bwMode="auto">
          <a:xfrm>
            <a:off x="6172200" y="4229100"/>
            <a:ext cx="533400" cy="400050"/>
          </a:xfrm>
          <a:custGeom>
            <a:avLst/>
            <a:gdLst>
              <a:gd name="T0" fmla="*/ 2147483647 w 364"/>
              <a:gd name="T1" fmla="*/ 2147483647 h 404"/>
              <a:gd name="T2" fmla="*/ 0 w 364"/>
              <a:gd name="T3" fmla="*/ 2147483647 h 404"/>
              <a:gd name="T4" fmla="*/ 2147483647 w 364"/>
              <a:gd name="T5" fmla="*/ 2147483647 h 404"/>
              <a:gd name="T6" fmla="*/ 2147483647 w 364"/>
              <a:gd name="T7" fmla="*/ 2147483647 h 404"/>
              <a:gd name="T8" fmla="*/ 2147483647 w 364"/>
              <a:gd name="T9" fmla="*/ 0 h 404"/>
              <a:gd name="T10" fmla="*/ 2147483647 w 364"/>
              <a:gd name="T11" fmla="*/ 2147483647 h 404"/>
              <a:gd name="T12" fmla="*/ 2147483647 w 364"/>
              <a:gd name="T13" fmla="*/ 2147483647 h 4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4"/>
              <a:gd name="T22" fmla="*/ 0 h 404"/>
              <a:gd name="T23" fmla="*/ 364 w 364"/>
              <a:gd name="T24" fmla="*/ 404 h 40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4" h="404">
                <a:moveTo>
                  <a:pt x="41" y="187"/>
                </a:moveTo>
                <a:lnTo>
                  <a:pt x="0" y="297"/>
                </a:lnTo>
                <a:lnTo>
                  <a:pt x="140" y="403"/>
                </a:lnTo>
                <a:lnTo>
                  <a:pt x="363" y="46"/>
                </a:lnTo>
                <a:lnTo>
                  <a:pt x="363" y="0"/>
                </a:lnTo>
                <a:lnTo>
                  <a:pt x="114" y="299"/>
                </a:lnTo>
                <a:lnTo>
                  <a:pt x="41" y="187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16" name="Freeform 28"/>
          <p:cNvSpPr>
            <a:spLocks/>
          </p:cNvSpPr>
          <p:nvPr/>
        </p:nvSpPr>
        <p:spPr bwMode="auto">
          <a:xfrm>
            <a:off x="6172200" y="3543300"/>
            <a:ext cx="533400" cy="400050"/>
          </a:xfrm>
          <a:custGeom>
            <a:avLst/>
            <a:gdLst>
              <a:gd name="T0" fmla="*/ 2147483647 w 364"/>
              <a:gd name="T1" fmla="*/ 2147483647 h 404"/>
              <a:gd name="T2" fmla="*/ 0 w 364"/>
              <a:gd name="T3" fmla="*/ 2147483647 h 404"/>
              <a:gd name="T4" fmla="*/ 2147483647 w 364"/>
              <a:gd name="T5" fmla="*/ 2147483647 h 404"/>
              <a:gd name="T6" fmla="*/ 2147483647 w 364"/>
              <a:gd name="T7" fmla="*/ 2147483647 h 404"/>
              <a:gd name="T8" fmla="*/ 2147483647 w 364"/>
              <a:gd name="T9" fmla="*/ 0 h 404"/>
              <a:gd name="T10" fmla="*/ 2147483647 w 364"/>
              <a:gd name="T11" fmla="*/ 2147483647 h 404"/>
              <a:gd name="T12" fmla="*/ 2147483647 w 364"/>
              <a:gd name="T13" fmla="*/ 2147483647 h 4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4"/>
              <a:gd name="T22" fmla="*/ 0 h 404"/>
              <a:gd name="T23" fmla="*/ 364 w 364"/>
              <a:gd name="T24" fmla="*/ 404 h 40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4" h="404">
                <a:moveTo>
                  <a:pt x="41" y="187"/>
                </a:moveTo>
                <a:lnTo>
                  <a:pt x="0" y="297"/>
                </a:lnTo>
                <a:lnTo>
                  <a:pt x="140" y="403"/>
                </a:lnTo>
                <a:lnTo>
                  <a:pt x="363" y="46"/>
                </a:lnTo>
                <a:lnTo>
                  <a:pt x="363" y="0"/>
                </a:lnTo>
                <a:lnTo>
                  <a:pt x="114" y="299"/>
                </a:lnTo>
                <a:lnTo>
                  <a:pt x="41" y="187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3" grpId="0" animBg="1"/>
      <p:bldP spid="37914" grpId="0" animBg="1"/>
      <p:bldP spid="37915" grpId="0" animBg="1"/>
      <p:bldP spid="379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5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Calibri" charset="0"/>
              </a:rPr>
              <a:t>Frequency</a:t>
            </a:r>
          </a:p>
        </p:txBody>
      </p:sp>
      <p:sp>
        <p:nvSpPr>
          <p:cNvPr id="30310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defTabSz="914400" eaLnBrk="1" hangingPunct="1">
              <a:lnSpc>
                <a:spcPct val="90000"/>
              </a:lnSpc>
            </a:pPr>
            <a:r>
              <a:rPr lang="en-US" b="1">
                <a:solidFill>
                  <a:srgbClr val="800000"/>
                </a:solidFill>
                <a:latin typeface="Calibri" charset="0"/>
              </a:rPr>
              <a:t>All reoccurring events can be assigned a frequency.</a:t>
            </a:r>
          </a:p>
        </p:txBody>
      </p:sp>
      <p:sp>
        <p:nvSpPr>
          <p:cNvPr id="30310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D79FC555-C3CA-5248-8592-46364C23FA09}" type="slidenum">
              <a:rPr lang="en-US" sz="1200">
                <a:solidFill>
                  <a:srgbClr val="800000"/>
                </a:solidFill>
              </a:rPr>
              <a:pPr/>
              <a:t>22</a:t>
            </a:fld>
            <a:endParaRPr lang="en-US" sz="120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4329112"/>
            <a:ext cx="9144000" cy="814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Calibri"/>
              </a:rPr>
              <a:t>        </a:t>
            </a:r>
            <a:r>
              <a:rPr lang="en-US" dirty="0" smtClean="0">
                <a:ea typeface="+mj-ea"/>
                <a:cs typeface="Calibri"/>
              </a:rPr>
              <a:t>Frequency + </a:t>
            </a:r>
            <a:r>
              <a:rPr lang="en-US" dirty="0">
                <a:ea typeface="MS PGothic" panose="020B0600070205080204" pitchFamily="34" charset="-128"/>
                <a:cs typeface="Calibri"/>
              </a:rPr>
              <a:t>s</a:t>
            </a:r>
            <a:r>
              <a:rPr lang="en-US" dirty="0" smtClean="0">
                <a:ea typeface="+mj-ea"/>
                <a:cs typeface="Calibri"/>
              </a:rPr>
              <a:t>everity</a:t>
            </a:r>
          </a:p>
        </p:txBody>
      </p:sp>
      <p:sp>
        <p:nvSpPr>
          <p:cNvPr id="3051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2186AD3-2D8F-3B4A-A74A-172662D60C30}" type="slidenum">
              <a:rPr lang="en-US" sz="1200">
                <a:solidFill>
                  <a:srgbClr val="800000"/>
                </a:solidFill>
              </a:rPr>
              <a:pPr/>
              <a:t>23</a:t>
            </a:fld>
            <a:endParaRPr lang="en-US" sz="1200">
              <a:solidFill>
                <a:srgbClr val="800000"/>
              </a:solidFill>
            </a:endParaRPr>
          </a:p>
        </p:txBody>
      </p:sp>
      <p:grpSp>
        <p:nvGrpSpPr>
          <p:cNvPr id="305155" name="Group 1"/>
          <p:cNvGrpSpPr>
            <a:grpSpLocks/>
          </p:cNvGrpSpPr>
          <p:nvPr/>
        </p:nvGrpSpPr>
        <p:grpSpPr bwMode="auto">
          <a:xfrm>
            <a:off x="155576" y="1850231"/>
            <a:ext cx="9129713" cy="3325416"/>
            <a:chOff x="948267" y="2574568"/>
            <a:chExt cx="7545388" cy="3663950"/>
          </a:xfrm>
        </p:grpSpPr>
        <p:sp>
          <p:nvSpPr>
            <p:cNvPr id="305157" name="Rectangle 3"/>
            <p:cNvSpPr>
              <a:spLocks noChangeArrowheads="1"/>
            </p:cNvSpPr>
            <p:nvPr/>
          </p:nvSpPr>
          <p:spPr bwMode="auto">
            <a:xfrm>
              <a:off x="6707717" y="3069868"/>
              <a:ext cx="1309688" cy="1331913"/>
            </a:xfrm>
            <a:prstGeom prst="rect">
              <a:avLst/>
            </a:prstGeom>
            <a:solidFill>
              <a:srgbClr val="FFD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56991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5158" name="Line 4"/>
            <p:cNvSpPr>
              <a:spLocks noChangeShapeType="1"/>
            </p:cNvSpPr>
            <p:nvPr/>
          </p:nvSpPr>
          <p:spPr bwMode="auto">
            <a:xfrm flipH="1">
              <a:off x="3818466" y="3154006"/>
              <a:ext cx="2871788" cy="0"/>
            </a:xfrm>
            <a:prstGeom prst="line">
              <a:avLst/>
            </a:prstGeom>
            <a:noFill/>
            <a:ln w="25400">
              <a:solidFill>
                <a:srgbClr val="7F7F7F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5159" name="Rectangle 5"/>
            <p:cNvSpPr>
              <a:spLocks noChangeArrowheads="1"/>
            </p:cNvSpPr>
            <p:nvPr/>
          </p:nvSpPr>
          <p:spPr bwMode="auto">
            <a:xfrm>
              <a:off x="4085167" y="4235093"/>
              <a:ext cx="4379913" cy="196215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56991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5160" name="Rectangle 6"/>
            <p:cNvSpPr>
              <a:spLocks noChangeArrowheads="1"/>
            </p:cNvSpPr>
            <p:nvPr/>
          </p:nvSpPr>
          <p:spPr bwMode="auto">
            <a:xfrm>
              <a:off x="6791855" y="2574568"/>
              <a:ext cx="230187" cy="346075"/>
            </a:xfrm>
            <a:prstGeom prst="rect">
              <a:avLst/>
            </a:prstGeom>
            <a:solidFill>
              <a:srgbClr val="A5002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56991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5161" name="Freeform 7"/>
            <p:cNvSpPr>
              <a:spLocks/>
            </p:cNvSpPr>
            <p:nvPr/>
          </p:nvSpPr>
          <p:spPr bwMode="auto">
            <a:xfrm>
              <a:off x="6418792" y="2590443"/>
              <a:ext cx="1830388" cy="479425"/>
            </a:xfrm>
            <a:custGeom>
              <a:avLst/>
              <a:gdLst>
                <a:gd name="T0" fmla="*/ 2147483647 w 1153"/>
                <a:gd name="T1" fmla="*/ 2147483647 h 302"/>
                <a:gd name="T2" fmla="*/ 2147483647 w 1153"/>
                <a:gd name="T3" fmla="*/ 2147483647 h 302"/>
                <a:gd name="T4" fmla="*/ 2147483647 w 1153"/>
                <a:gd name="T5" fmla="*/ 0 h 302"/>
                <a:gd name="T6" fmla="*/ 0 w 1153"/>
                <a:gd name="T7" fmla="*/ 2147483647 h 3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3"/>
                <a:gd name="T13" fmla="*/ 0 h 302"/>
                <a:gd name="T14" fmla="*/ 1153 w 1153"/>
                <a:gd name="T15" fmla="*/ 302 h 3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3" h="302">
                  <a:moveTo>
                    <a:pt x="44" y="301"/>
                  </a:moveTo>
                  <a:lnTo>
                    <a:pt x="1152" y="301"/>
                  </a:lnTo>
                  <a:lnTo>
                    <a:pt x="620" y="0"/>
                  </a:lnTo>
                  <a:lnTo>
                    <a:pt x="0" y="301"/>
                  </a:lnTo>
                </a:path>
              </a:pathLst>
            </a:custGeom>
            <a:solidFill>
              <a:srgbClr val="FFD939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5162" name="Rectangle 8"/>
            <p:cNvSpPr>
              <a:spLocks noChangeArrowheads="1"/>
            </p:cNvSpPr>
            <p:nvPr/>
          </p:nvSpPr>
          <p:spPr bwMode="auto">
            <a:xfrm>
              <a:off x="6729942" y="4433531"/>
              <a:ext cx="1268413" cy="104775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56991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5163" name="Rectangle 9"/>
            <p:cNvSpPr>
              <a:spLocks noChangeArrowheads="1"/>
            </p:cNvSpPr>
            <p:nvPr/>
          </p:nvSpPr>
          <p:spPr bwMode="auto">
            <a:xfrm>
              <a:off x="4085167" y="4165243"/>
              <a:ext cx="4391025" cy="2058988"/>
            </a:xfrm>
            <a:prstGeom prst="rect">
              <a:avLst/>
            </a:prstGeom>
            <a:gradFill rotWithShape="0">
              <a:gsLst>
                <a:gs pos="0">
                  <a:srgbClr val="A95400"/>
                </a:gs>
                <a:gs pos="100000">
                  <a:srgbClr val="984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56991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5164" name="Freeform 10"/>
            <p:cNvSpPr>
              <a:spLocks/>
            </p:cNvSpPr>
            <p:nvPr/>
          </p:nvSpPr>
          <p:spPr bwMode="auto">
            <a:xfrm>
              <a:off x="4072467" y="3965218"/>
              <a:ext cx="3941763" cy="1941513"/>
            </a:xfrm>
            <a:custGeom>
              <a:avLst/>
              <a:gdLst>
                <a:gd name="T0" fmla="*/ 2147483647 w 2483"/>
                <a:gd name="T1" fmla="*/ 2147483647 h 1223"/>
                <a:gd name="T2" fmla="*/ 2147483647 w 2483"/>
                <a:gd name="T3" fmla="*/ 2147483647 h 1223"/>
                <a:gd name="T4" fmla="*/ 2147483647 w 2483"/>
                <a:gd name="T5" fmla="*/ 2147483647 h 1223"/>
                <a:gd name="T6" fmla="*/ 2147483647 w 2483"/>
                <a:gd name="T7" fmla="*/ 2147483647 h 1223"/>
                <a:gd name="T8" fmla="*/ 2147483647 w 2483"/>
                <a:gd name="T9" fmla="*/ 2147483647 h 1223"/>
                <a:gd name="T10" fmla="*/ 2147483647 w 2483"/>
                <a:gd name="T11" fmla="*/ 2147483647 h 1223"/>
                <a:gd name="T12" fmla="*/ 2147483647 w 2483"/>
                <a:gd name="T13" fmla="*/ 2147483647 h 1223"/>
                <a:gd name="T14" fmla="*/ 2147483647 w 2483"/>
                <a:gd name="T15" fmla="*/ 2147483647 h 1223"/>
                <a:gd name="T16" fmla="*/ 2147483647 w 2483"/>
                <a:gd name="T17" fmla="*/ 2147483647 h 1223"/>
                <a:gd name="T18" fmla="*/ 2147483647 w 2483"/>
                <a:gd name="T19" fmla="*/ 2147483647 h 1223"/>
                <a:gd name="T20" fmla="*/ 2147483647 w 2483"/>
                <a:gd name="T21" fmla="*/ 2147483647 h 1223"/>
                <a:gd name="T22" fmla="*/ 2147483647 w 2483"/>
                <a:gd name="T23" fmla="*/ 2147483647 h 1223"/>
                <a:gd name="T24" fmla="*/ 2147483647 w 2483"/>
                <a:gd name="T25" fmla="*/ 2147483647 h 1223"/>
                <a:gd name="T26" fmla="*/ 2147483647 w 2483"/>
                <a:gd name="T27" fmla="*/ 2147483647 h 1223"/>
                <a:gd name="T28" fmla="*/ 2147483647 w 2483"/>
                <a:gd name="T29" fmla="*/ 2147483647 h 1223"/>
                <a:gd name="T30" fmla="*/ 2147483647 w 2483"/>
                <a:gd name="T31" fmla="*/ 2147483647 h 1223"/>
                <a:gd name="T32" fmla="*/ 2147483647 w 2483"/>
                <a:gd name="T33" fmla="*/ 2147483647 h 1223"/>
                <a:gd name="T34" fmla="*/ 2147483647 w 2483"/>
                <a:gd name="T35" fmla="*/ 2147483647 h 1223"/>
                <a:gd name="T36" fmla="*/ 2147483647 w 2483"/>
                <a:gd name="T37" fmla="*/ 2147483647 h 1223"/>
                <a:gd name="T38" fmla="*/ 2147483647 w 2483"/>
                <a:gd name="T39" fmla="*/ 2147483647 h 1223"/>
                <a:gd name="T40" fmla="*/ 2147483647 w 2483"/>
                <a:gd name="T41" fmla="*/ 2147483647 h 1223"/>
                <a:gd name="T42" fmla="*/ 2147483647 w 2483"/>
                <a:gd name="T43" fmla="*/ 2147483647 h 1223"/>
                <a:gd name="T44" fmla="*/ 2147483647 w 2483"/>
                <a:gd name="T45" fmla="*/ 2147483647 h 1223"/>
                <a:gd name="T46" fmla="*/ 2147483647 w 2483"/>
                <a:gd name="T47" fmla="*/ 2147483647 h 1223"/>
                <a:gd name="T48" fmla="*/ 2147483647 w 2483"/>
                <a:gd name="T49" fmla="*/ 2147483647 h 1223"/>
                <a:gd name="T50" fmla="*/ 2147483647 w 2483"/>
                <a:gd name="T51" fmla="*/ 2147483647 h 1223"/>
                <a:gd name="T52" fmla="*/ 2147483647 w 2483"/>
                <a:gd name="T53" fmla="*/ 2147483647 h 1223"/>
                <a:gd name="T54" fmla="*/ 2147483647 w 2483"/>
                <a:gd name="T55" fmla="*/ 2147483647 h 1223"/>
                <a:gd name="T56" fmla="*/ 2147483647 w 2483"/>
                <a:gd name="T57" fmla="*/ 2147483647 h 1223"/>
                <a:gd name="T58" fmla="*/ 2147483647 w 2483"/>
                <a:gd name="T59" fmla="*/ 2147483647 h 1223"/>
                <a:gd name="T60" fmla="*/ 2147483647 w 2483"/>
                <a:gd name="T61" fmla="*/ 2147483647 h 1223"/>
                <a:gd name="T62" fmla="*/ 2147483647 w 2483"/>
                <a:gd name="T63" fmla="*/ 2147483647 h 1223"/>
                <a:gd name="T64" fmla="*/ 2147483647 w 2483"/>
                <a:gd name="T65" fmla="*/ 2147483647 h 1223"/>
                <a:gd name="T66" fmla="*/ 2147483647 w 2483"/>
                <a:gd name="T67" fmla="*/ 2147483647 h 1223"/>
                <a:gd name="T68" fmla="*/ 2147483647 w 2483"/>
                <a:gd name="T69" fmla="*/ 2147483647 h 1223"/>
                <a:gd name="T70" fmla="*/ 2147483647 w 2483"/>
                <a:gd name="T71" fmla="*/ 2147483647 h 1223"/>
                <a:gd name="T72" fmla="*/ 2147483647 w 2483"/>
                <a:gd name="T73" fmla="*/ 2147483647 h 1223"/>
                <a:gd name="T74" fmla="*/ 2147483647 w 2483"/>
                <a:gd name="T75" fmla="*/ 2147483647 h 1223"/>
                <a:gd name="T76" fmla="*/ 2147483647 w 2483"/>
                <a:gd name="T77" fmla="*/ 2147483647 h 1223"/>
                <a:gd name="T78" fmla="*/ 2147483647 w 2483"/>
                <a:gd name="T79" fmla="*/ 2147483647 h 1223"/>
                <a:gd name="T80" fmla="*/ 2147483647 w 2483"/>
                <a:gd name="T81" fmla="*/ 2147483647 h 1223"/>
                <a:gd name="T82" fmla="*/ 2147483647 w 2483"/>
                <a:gd name="T83" fmla="*/ 0 h 1223"/>
                <a:gd name="T84" fmla="*/ 2147483647 w 2483"/>
                <a:gd name="T85" fmla="*/ 2147483647 h 1223"/>
                <a:gd name="T86" fmla="*/ 2147483647 w 2483"/>
                <a:gd name="T87" fmla="*/ 2147483647 h 1223"/>
                <a:gd name="T88" fmla="*/ 2147483647 w 2483"/>
                <a:gd name="T89" fmla="*/ 2147483647 h 1223"/>
                <a:gd name="T90" fmla="*/ 2147483647 w 2483"/>
                <a:gd name="T91" fmla="*/ 2147483647 h 1223"/>
                <a:gd name="T92" fmla="*/ 2147483647 w 2483"/>
                <a:gd name="T93" fmla="*/ 2147483647 h 1223"/>
                <a:gd name="T94" fmla="*/ 2147483647 w 2483"/>
                <a:gd name="T95" fmla="*/ 2147483647 h 1223"/>
                <a:gd name="T96" fmla="*/ 2147483647 w 2483"/>
                <a:gd name="T97" fmla="*/ 2147483647 h 1223"/>
                <a:gd name="T98" fmla="*/ 2147483647 w 2483"/>
                <a:gd name="T99" fmla="*/ 2147483647 h 1223"/>
                <a:gd name="T100" fmla="*/ 2147483647 w 2483"/>
                <a:gd name="T101" fmla="*/ 2147483647 h 1223"/>
                <a:gd name="T102" fmla="*/ 2147483647 w 2483"/>
                <a:gd name="T103" fmla="*/ 2147483647 h 1223"/>
                <a:gd name="T104" fmla="*/ 2147483647 w 2483"/>
                <a:gd name="T105" fmla="*/ 2147483647 h 1223"/>
                <a:gd name="T106" fmla="*/ 2147483647 w 2483"/>
                <a:gd name="T107" fmla="*/ 2147483647 h 1223"/>
                <a:gd name="T108" fmla="*/ 2147483647 w 2483"/>
                <a:gd name="T109" fmla="*/ 2147483647 h 1223"/>
                <a:gd name="T110" fmla="*/ 0 w 2483"/>
                <a:gd name="T111" fmla="*/ 2147483647 h 122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483"/>
                <a:gd name="T169" fmla="*/ 0 h 1223"/>
                <a:gd name="T170" fmla="*/ 2483 w 2483"/>
                <a:gd name="T171" fmla="*/ 1223 h 122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483" h="1223">
                  <a:moveTo>
                    <a:pt x="2" y="50"/>
                  </a:moveTo>
                  <a:lnTo>
                    <a:pt x="2" y="659"/>
                  </a:lnTo>
                  <a:lnTo>
                    <a:pt x="2" y="953"/>
                  </a:lnTo>
                  <a:lnTo>
                    <a:pt x="52" y="1024"/>
                  </a:lnTo>
                  <a:lnTo>
                    <a:pt x="77" y="1051"/>
                  </a:lnTo>
                  <a:lnTo>
                    <a:pt x="132" y="1099"/>
                  </a:lnTo>
                  <a:lnTo>
                    <a:pt x="168" y="1127"/>
                  </a:lnTo>
                  <a:lnTo>
                    <a:pt x="196" y="1143"/>
                  </a:lnTo>
                  <a:lnTo>
                    <a:pt x="226" y="1160"/>
                  </a:lnTo>
                  <a:lnTo>
                    <a:pt x="269" y="1177"/>
                  </a:lnTo>
                  <a:lnTo>
                    <a:pt x="318" y="1191"/>
                  </a:lnTo>
                  <a:lnTo>
                    <a:pt x="368" y="1204"/>
                  </a:lnTo>
                  <a:lnTo>
                    <a:pt x="397" y="1211"/>
                  </a:lnTo>
                  <a:lnTo>
                    <a:pt x="435" y="1216"/>
                  </a:lnTo>
                  <a:lnTo>
                    <a:pt x="494" y="1223"/>
                  </a:lnTo>
                  <a:lnTo>
                    <a:pt x="540" y="1223"/>
                  </a:lnTo>
                  <a:lnTo>
                    <a:pt x="589" y="1223"/>
                  </a:lnTo>
                  <a:lnTo>
                    <a:pt x="642" y="1217"/>
                  </a:lnTo>
                  <a:lnTo>
                    <a:pt x="695" y="1211"/>
                  </a:lnTo>
                  <a:lnTo>
                    <a:pt x="735" y="1203"/>
                  </a:lnTo>
                  <a:lnTo>
                    <a:pt x="777" y="1193"/>
                  </a:lnTo>
                  <a:lnTo>
                    <a:pt x="832" y="1177"/>
                  </a:lnTo>
                  <a:lnTo>
                    <a:pt x="895" y="1154"/>
                  </a:lnTo>
                  <a:lnTo>
                    <a:pt x="945" y="1130"/>
                  </a:lnTo>
                  <a:lnTo>
                    <a:pt x="986" y="1100"/>
                  </a:lnTo>
                  <a:lnTo>
                    <a:pt x="1028" y="1055"/>
                  </a:lnTo>
                  <a:lnTo>
                    <a:pt x="1072" y="1004"/>
                  </a:lnTo>
                  <a:lnTo>
                    <a:pt x="1113" y="951"/>
                  </a:lnTo>
                  <a:lnTo>
                    <a:pt x="1154" y="888"/>
                  </a:lnTo>
                  <a:lnTo>
                    <a:pt x="1207" y="803"/>
                  </a:lnTo>
                  <a:lnTo>
                    <a:pt x="1284" y="671"/>
                  </a:lnTo>
                  <a:lnTo>
                    <a:pt x="1326" y="609"/>
                  </a:lnTo>
                  <a:lnTo>
                    <a:pt x="1367" y="554"/>
                  </a:lnTo>
                  <a:lnTo>
                    <a:pt x="1408" y="507"/>
                  </a:lnTo>
                  <a:lnTo>
                    <a:pt x="1440" y="477"/>
                  </a:lnTo>
                  <a:lnTo>
                    <a:pt x="1485" y="437"/>
                  </a:lnTo>
                  <a:lnTo>
                    <a:pt x="1525" y="405"/>
                  </a:lnTo>
                  <a:lnTo>
                    <a:pt x="1568" y="373"/>
                  </a:lnTo>
                  <a:lnTo>
                    <a:pt x="1609" y="344"/>
                  </a:lnTo>
                  <a:lnTo>
                    <a:pt x="1634" y="329"/>
                  </a:lnTo>
                  <a:lnTo>
                    <a:pt x="1656" y="314"/>
                  </a:lnTo>
                  <a:lnTo>
                    <a:pt x="1706" y="289"/>
                  </a:lnTo>
                  <a:lnTo>
                    <a:pt x="1805" y="273"/>
                  </a:lnTo>
                  <a:lnTo>
                    <a:pt x="1853" y="275"/>
                  </a:lnTo>
                  <a:lnTo>
                    <a:pt x="2481" y="278"/>
                  </a:lnTo>
                  <a:lnTo>
                    <a:pt x="2483" y="72"/>
                  </a:lnTo>
                  <a:lnTo>
                    <a:pt x="2361" y="76"/>
                  </a:lnTo>
                  <a:lnTo>
                    <a:pt x="2343" y="76"/>
                  </a:lnTo>
                  <a:lnTo>
                    <a:pt x="2327" y="76"/>
                  </a:lnTo>
                  <a:lnTo>
                    <a:pt x="2323" y="76"/>
                  </a:lnTo>
                  <a:lnTo>
                    <a:pt x="2343" y="78"/>
                  </a:lnTo>
                  <a:lnTo>
                    <a:pt x="2309" y="76"/>
                  </a:lnTo>
                  <a:lnTo>
                    <a:pt x="2221" y="78"/>
                  </a:lnTo>
                  <a:lnTo>
                    <a:pt x="2241" y="78"/>
                  </a:lnTo>
                  <a:lnTo>
                    <a:pt x="2287" y="76"/>
                  </a:lnTo>
                  <a:lnTo>
                    <a:pt x="2129" y="78"/>
                  </a:lnTo>
                  <a:lnTo>
                    <a:pt x="2032" y="78"/>
                  </a:lnTo>
                  <a:lnTo>
                    <a:pt x="2022" y="78"/>
                  </a:lnTo>
                  <a:lnTo>
                    <a:pt x="2008" y="78"/>
                  </a:lnTo>
                  <a:lnTo>
                    <a:pt x="1968" y="80"/>
                  </a:lnTo>
                  <a:lnTo>
                    <a:pt x="1993" y="81"/>
                  </a:lnTo>
                  <a:lnTo>
                    <a:pt x="1960" y="80"/>
                  </a:lnTo>
                  <a:lnTo>
                    <a:pt x="1992" y="80"/>
                  </a:lnTo>
                  <a:lnTo>
                    <a:pt x="1936" y="80"/>
                  </a:lnTo>
                  <a:lnTo>
                    <a:pt x="1918" y="80"/>
                  </a:lnTo>
                  <a:lnTo>
                    <a:pt x="1888" y="80"/>
                  </a:lnTo>
                  <a:lnTo>
                    <a:pt x="1854" y="82"/>
                  </a:lnTo>
                  <a:lnTo>
                    <a:pt x="1798" y="82"/>
                  </a:lnTo>
                  <a:lnTo>
                    <a:pt x="1680" y="80"/>
                  </a:lnTo>
                  <a:lnTo>
                    <a:pt x="1644" y="70"/>
                  </a:lnTo>
                  <a:lnTo>
                    <a:pt x="1646" y="72"/>
                  </a:lnTo>
                  <a:lnTo>
                    <a:pt x="1633" y="64"/>
                  </a:lnTo>
                  <a:lnTo>
                    <a:pt x="1604" y="38"/>
                  </a:lnTo>
                  <a:lnTo>
                    <a:pt x="1600" y="19"/>
                  </a:lnTo>
                  <a:lnTo>
                    <a:pt x="1552" y="60"/>
                  </a:lnTo>
                  <a:lnTo>
                    <a:pt x="1521" y="73"/>
                  </a:lnTo>
                  <a:lnTo>
                    <a:pt x="1505" y="81"/>
                  </a:lnTo>
                  <a:lnTo>
                    <a:pt x="1451" y="97"/>
                  </a:lnTo>
                  <a:lnTo>
                    <a:pt x="1408" y="108"/>
                  </a:lnTo>
                  <a:lnTo>
                    <a:pt x="1316" y="107"/>
                  </a:lnTo>
                  <a:lnTo>
                    <a:pt x="1250" y="84"/>
                  </a:lnTo>
                  <a:lnTo>
                    <a:pt x="1221" y="65"/>
                  </a:lnTo>
                  <a:lnTo>
                    <a:pt x="1197" y="52"/>
                  </a:lnTo>
                  <a:lnTo>
                    <a:pt x="1176" y="0"/>
                  </a:lnTo>
                  <a:lnTo>
                    <a:pt x="1176" y="11"/>
                  </a:lnTo>
                  <a:lnTo>
                    <a:pt x="1159" y="41"/>
                  </a:lnTo>
                  <a:lnTo>
                    <a:pt x="1131" y="62"/>
                  </a:lnTo>
                  <a:lnTo>
                    <a:pt x="1077" y="91"/>
                  </a:lnTo>
                  <a:lnTo>
                    <a:pt x="1030" y="108"/>
                  </a:lnTo>
                  <a:lnTo>
                    <a:pt x="958" y="108"/>
                  </a:lnTo>
                  <a:lnTo>
                    <a:pt x="928" y="95"/>
                  </a:lnTo>
                  <a:lnTo>
                    <a:pt x="868" y="73"/>
                  </a:lnTo>
                  <a:lnTo>
                    <a:pt x="814" y="25"/>
                  </a:lnTo>
                  <a:lnTo>
                    <a:pt x="812" y="6"/>
                  </a:lnTo>
                  <a:lnTo>
                    <a:pt x="789" y="23"/>
                  </a:lnTo>
                  <a:lnTo>
                    <a:pt x="765" y="59"/>
                  </a:lnTo>
                  <a:lnTo>
                    <a:pt x="725" y="83"/>
                  </a:lnTo>
                  <a:lnTo>
                    <a:pt x="685" y="104"/>
                  </a:lnTo>
                  <a:lnTo>
                    <a:pt x="549" y="108"/>
                  </a:lnTo>
                  <a:lnTo>
                    <a:pt x="483" y="95"/>
                  </a:lnTo>
                  <a:lnTo>
                    <a:pt x="458" y="87"/>
                  </a:lnTo>
                  <a:lnTo>
                    <a:pt x="422" y="53"/>
                  </a:lnTo>
                  <a:lnTo>
                    <a:pt x="406" y="45"/>
                  </a:lnTo>
                  <a:lnTo>
                    <a:pt x="401" y="23"/>
                  </a:lnTo>
                  <a:lnTo>
                    <a:pt x="395" y="7"/>
                  </a:lnTo>
                  <a:lnTo>
                    <a:pt x="362" y="62"/>
                  </a:lnTo>
                  <a:lnTo>
                    <a:pt x="307" y="91"/>
                  </a:lnTo>
                  <a:lnTo>
                    <a:pt x="236" y="107"/>
                  </a:lnTo>
                  <a:lnTo>
                    <a:pt x="206" y="107"/>
                  </a:lnTo>
                  <a:lnTo>
                    <a:pt x="118" y="102"/>
                  </a:lnTo>
                  <a:lnTo>
                    <a:pt x="76" y="86"/>
                  </a:lnTo>
                  <a:lnTo>
                    <a:pt x="0" y="50"/>
                  </a:lnTo>
                </a:path>
              </a:pathLst>
            </a:custGeom>
            <a:gradFill rotWithShape="0">
              <a:gsLst>
                <a:gs pos="0">
                  <a:srgbClr val="00D2B9"/>
                </a:gs>
                <a:gs pos="100000">
                  <a:srgbClr val="00A09C"/>
                </a:gs>
              </a:gsLst>
              <a:lin ang="5400000" scaled="1"/>
            </a:gradFill>
            <a:ln w="9525" cap="rnd">
              <a:solidFill>
                <a:srgbClr val="00C2AB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5165" name="Rectangle 11"/>
            <p:cNvSpPr>
              <a:spLocks noChangeArrowheads="1"/>
            </p:cNvSpPr>
            <p:nvPr/>
          </p:nvSpPr>
          <p:spPr bwMode="auto">
            <a:xfrm>
              <a:off x="6704542" y="3065106"/>
              <a:ext cx="1308100" cy="1341437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56991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5166" name="Line 12"/>
            <p:cNvSpPr>
              <a:spLocks noChangeShapeType="1"/>
            </p:cNvSpPr>
            <p:nvPr/>
          </p:nvSpPr>
          <p:spPr bwMode="auto">
            <a:xfrm>
              <a:off x="4077230" y="4043006"/>
              <a:ext cx="0" cy="219551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5167" name="Freeform 13"/>
            <p:cNvSpPr>
              <a:spLocks noChangeArrowheads="1"/>
            </p:cNvSpPr>
            <p:nvPr/>
          </p:nvSpPr>
          <p:spPr bwMode="auto">
            <a:xfrm>
              <a:off x="4085167" y="6224231"/>
              <a:ext cx="4389438" cy="1587"/>
            </a:xfrm>
            <a:custGeom>
              <a:avLst/>
              <a:gdLst>
                <a:gd name="T0" fmla="*/ 0 w 2765"/>
                <a:gd name="T1" fmla="*/ 0 h 1"/>
                <a:gd name="T2" fmla="*/ 2147483647 w 2765"/>
                <a:gd name="T3" fmla="*/ 0 h 1"/>
                <a:gd name="T4" fmla="*/ 0 60000 65536"/>
                <a:gd name="T5" fmla="*/ 0 60000 65536"/>
                <a:gd name="T6" fmla="*/ 0 w 2765"/>
                <a:gd name="T7" fmla="*/ 0 h 1"/>
                <a:gd name="T8" fmla="*/ 2765 w 276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5" h="1">
                  <a:moveTo>
                    <a:pt x="0" y="0"/>
                  </a:moveTo>
                  <a:lnTo>
                    <a:pt x="2765" y="0"/>
                  </a:lnTo>
                </a:path>
              </a:pathLst>
            </a:custGeom>
            <a:noFill/>
            <a:ln w="12700" cmpd="sng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5168" name="Line 14"/>
            <p:cNvSpPr>
              <a:spLocks noChangeShapeType="1"/>
            </p:cNvSpPr>
            <p:nvPr/>
          </p:nvSpPr>
          <p:spPr bwMode="auto">
            <a:xfrm flipH="1">
              <a:off x="8030105" y="4149368"/>
              <a:ext cx="4635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5169" name="Rectangle 15"/>
            <p:cNvSpPr>
              <a:spLocks noChangeArrowheads="1"/>
            </p:cNvSpPr>
            <p:nvPr/>
          </p:nvSpPr>
          <p:spPr bwMode="auto">
            <a:xfrm>
              <a:off x="6815667" y="4417656"/>
              <a:ext cx="1128713" cy="77787"/>
            </a:xfrm>
            <a:prstGeom prst="rect">
              <a:avLst/>
            </a:prstGeom>
            <a:solidFill>
              <a:srgbClr val="00CEB5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56991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5170" name="Line 16"/>
            <p:cNvSpPr>
              <a:spLocks noChangeShapeType="1"/>
            </p:cNvSpPr>
            <p:nvPr/>
          </p:nvSpPr>
          <p:spPr bwMode="auto">
            <a:xfrm flipH="1">
              <a:off x="3818467" y="4073168"/>
              <a:ext cx="2878138" cy="0"/>
            </a:xfrm>
            <a:prstGeom prst="line">
              <a:avLst/>
            </a:prstGeom>
            <a:noFill/>
            <a:ln w="25400">
              <a:solidFill>
                <a:srgbClr val="7F7F7F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5171" name="Line 17"/>
            <p:cNvSpPr>
              <a:spLocks noChangeShapeType="1"/>
            </p:cNvSpPr>
            <p:nvPr/>
          </p:nvSpPr>
          <p:spPr bwMode="auto">
            <a:xfrm flipH="1">
              <a:off x="3818467" y="4406543"/>
              <a:ext cx="2871788" cy="11617"/>
            </a:xfrm>
            <a:prstGeom prst="line">
              <a:avLst/>
            </a:prstGeom>
            <a:noFill/>
            <a:ln w="25400">
              <a:solidFill>
                <a:srgbClr val="7F7F7F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5172" name="Line 18"/>
            <p:cNvSpPr>
              <a:spLocks noChangeShapeType="1"/>
            </p:cNvSpPr>
            <p:nvPr/>
          </p:nvSpPr>
          <p:spPr bwMode="auto">
            <a:xfrm>
              <a:off x="8471430" y="4154131"/>
              <a:ext cx="0" cy="20669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305173" name="Group 19"/>
            <p:cNvGrpSpPr>
              <a:grpSpLocks/>
            </p:cNvGrpSpPr>
            <p:nvPr/>
          </p:nvGrpSpPr>
          <p:grpSpPr bwMode="auto">
            <a:xfrm>
              <a:off x="6852180" y="3509606"/>
              <a:ext cx="990600" cy="409575"/>
              <a:chOff x="4878" y="2442"/>
              <a:chExt cx="624" cy="258"/>
            </a:xfrm>
          </p:grpSpPr>
          <p:sp>
            <p:nvSpPr>
              <p:cNvPr id="305175" name="Rectangle 20"/>
              <p:cNvSpPr>
                <a:spLocks noChangeArrowheads="1"/>
              </p:cNvSpPr>
              <p:nvPr/>
            </p:nvSpPr>
            <p:spPr bwMode="auto">
              <a:xfrm>
                <a:off x="4878" y="2442"/>
                <a:ext cx="222" cy="25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3366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56991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05176" name="Line 21"/>
              <p:cNvSpPr>
                <a:spLocks noChangeShapeType="1"/>
              </p:cNvSpPr>
              <p:nvPr/>
            </p:nvSpPr>
            <p:spPr bwMode="auto">
              <a:xfrm>
                <a:off x="4881" y="2580"/>
                <a:ext cx="217" cy="0"/>
              </a:xfrm>
              <a:prstGeom prst="line">
                <a:avLst/>
              </a:prstGeom>
              <a:noFill/>
              <a:ln w="12700">
                <a:solidFill>
                  <a:srgbClr val="336633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05177" name="Rectangle 22"/>
              <p:cNvSpPr>
                <a:spLocks noChangeArrowheads="1"/>
              </p:cNvSpPr>
              <p:nvPr/>
            </p:nvSpPr>
            <p:spPr bwMode="auto">
              <a:xfrm>
                <a:off x="5280" y="2442"/>
                <a:ext cx="222" cy="25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3366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56991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05178" name="Line 23"/>
              <p:cNvSpPr>
                <a:spLocks noChangeShapeType="1"/>
              </p:cNvSpPr>
              <p:nvPr/>
            </p:nvSpPr>
            <p:spPr bwMode="auto">
              <a:xfrm>
                <a:off x="5281" y="2580"/>
                <a:ext cx="220" cy="0"/>
              </a:xfrm>
              <a:prstGeom prst="line">
                <a:avLst/>
              </a:prstGeom>
              <a:noFill/>
              <a:ln w="12700">
                <a:solidFill>
                  <a:srgbClr val="336633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05179" name="Line 24"/>
              <p:cNvSpPr>
                <a:spLocks noChangeShapeType="1"/>
              </p:cNvSpPr>
              <p:nvPr/>
            </p:nvSpPr>
            <p:spPr bwMode="auto">
              <a:xfrm>
                <a:off x="4986" y="2442"/>
                <a:ext cx="0" cy="25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05180" name="Line 25"/>
              <p:cNvSpPr>
                <a:spLocks noChangeShapeType="1"/>
              </p:cNvSpPr>
              <p:nvPr/>
            </p:nvSpPr>
            <p:spPr bwMode="auto">
              <a:xfrm>
                <a:off x="5392" y="2442"/>
                <a:ext cx="0" cy="25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305174" name="Rectangle 26"/>
            <p:cNvSpPr>
              <a:spLocks noChangeArrowheads="1"/>
            </p:cNvSpPr>
            <p:nvPr/>
          </p:nvSpPr>
          <p:spPr bwMode="auto">
            <a:xfrm>
              <a:off x="948267" y="2898418"/>
              <a:ext cx="3581400" cy="1882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defTabSz="56991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srgbClr val="80000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100-year </a:t>
              </a:r>
              <a:r>
                <a:rPr lang="en-US" sz="2400" b="1" dirty="0" smtClean="0">
                  <a:solidFill>
                    <a:srgbClr val="7F7F7F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flood	= </a:t>
              </a:r>
              <a:r>
                <a:rPr lang="en-US" sz="2800" b="1" dirty="0" smtClean="0">
                  <a:solidFill>
                    <a:srgbClr val="80000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510’</a:t>
              </a:r>
              <a:endParaRPr lang="en-US" sz="2100" b="1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 defTabSz="56991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100" b="1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 defTabSz="56991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srgbClr val="80000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10-year </a:t>
              </a:r>
              <a:r>
                <a:rPr lang="en-US" sz="2400" b="1" dirty="0" smtClean="0">
                  <a:solidFill>
                    <a:srgbClr val="7F7F7F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flood 	= </a:t>
              </a:r>
              <a:r>
                <a:rPr lang="en-US" sz="2800" b="1" dirty="0" smtClean="0">
                  <a:solidFill>
                    <a:srgbClr val="80000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502’</a:t>
              </a:r>
              <a:endParaRPr lang="en-US" sz="2400" b="1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 defTabSz="56991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srgbClr val="7F7F7F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FFE				</a:t>
              </a:r>
              <a:r>
                <a:rPr lang="en-US" sz="2000" b="1" dirty="0" smtClean="0">
                  <a:solidFill>
                    <a:srgbClr val="7F7F7F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=</a:t>
              </a:r>
              <a:r>
                <a:rPr lang="en-US" sz="2800" b="1" dirty="0" smtClean="0">
                  <a:solidFill>
                    <a:srgbClr val="7F7F7F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 </a:t>
              </a:r>
              <a:r>
                <a:rPr lang="en-US" sz="2800" b="1" dirty="0" smtClean="0">
                  <a:solidFill>
                    <a:srgbClr val="80000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500’</a:t>
              </a:r>
              <a:endParaRPr lang="en-US" altLang="ja-JP" sz="2800" b="1" dirty="0" smtClean="0">
                <a:solidFill>
                  <a:srgbClr val="7F7F7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329112"/>
            <a:ext cx="9144000" cy="814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7202" name="Rectangle 2"/>
          <p:cNvSpPr>
            <a:spLocks noGrp="1"/>
          </p:cNvSpPr>
          <p:nvPr>
            <p:ph type="title"/>
          </p:nvPr>
        </p:nvSpPr>
        <p:spPr>
          <a:xfrm>
            <a:off x="1388533" y="802084"/>
            <a:ext cx="7437967" cy="67746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charset="0"/>
              </a:rPr>
              <a:t>Frequency + </a:t>
            </a:r>
            <a:r>
              <a:rPr lang="en-US" dirty="0" smtClean="0">
                <a:latin typeface="Calibri" charset="0"/>
              </a:rPr>
              <a:t>severity </a:t>
            </a:r>
            <a:r>
              <a:rPr lang="en-US" sz="2200" dirty="0" smtClean="0">
                <a:latin typeface="Calibri" charset="0"/>
              </a:rPr>
              <a:t>(Continued . . . )</a:t>
            </a:r>
            <a:endParaRPr lang="en-US" sz="2200" dirty="0">
              <a:latin typeface="Calibri" charset="0"/>
            </a:endParaRPr>
          </a:p>
        </p:txBody>
      </p:sp>
      <p:sp>
        <p:nvSpPr>
          <p:cNvPr id="30720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C2DF044-B2A2-2F4D-9A53-8BD875BDAE50}" type="slidenum">
              <a:rPr lang="en-US" sz="1200">
                <a:solidFill>
                  <a:srgbClr val="800000"/>
                </a:solidFill>
              </a:rPr>
              <a:pPr/>
              <a:t>24</a:t>
            </a:fld>
            <a:endParaRPr lang="en-US" sz="1200">
              <a:solidFill>
                <a:srgbClr val="800000"/>
              </a:solidFill>
            </a:endParaRPr>
          </a:p>
        </p:txBody>
      </p:sp>
      <p:pic>
        <p:nvPicPr>
          <p:cNvPr id="307204" name="Picture 2" descr="wind speed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1477567"/>
            <a:ext cx="7336825" cy="370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329112"/>
            <a:ext cx="9144000" cy="814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9249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Calibri" charset="0"/>
              </a:rPr>
              <a:t>Documentation</a:t>
            </a:r>
          </a:p>
        </p:txBody>
      </p:sp>
      <p:sp>
        <p:nvSpPr>
          <p:cNvPr id="309250" name="Rectangle 3"/>
          <p:cNvSpPr>
            <a:spLocks noGrp="1"/>
          </p:cNvSpPr>
          <p:nvPr>
            <p:ph idx="1"/>
          </p:nvPr>
        </p:nvSpPr>
        <p:spPr>
          <a:xfrm>
            <a:off x="457200" y="1914526"/>
            <a:ext cx="8229600" cy="2869406"/>
          </a:xfrm>
        </p:spPr>
        <p:txBody>
          <a:bodyPr>
            <a:normAutofit fontScale="92500" lnSpcReduction="10000"/>
          </a:bodyPr>
          <a:lstStyle/>
          <a:p>
            <a:pPr marL="457200" indent="-457200" defTabSz="914400"/>
            <a:r>
              <a:rPr lang="en-US" b="1">
                <a:solidFill>
                  <a:srgbClr val="800000"/>
                </a:solidFill>
                <a:latin typeface="Calibri" charset="0"/>
              </a:rPr>
              <a:t>Document! Document! Document!</a:t>
            </a:r>
          </a:p>
          <a:p>
            <a:pPr marL="457200" indent="-457200" defTabSz="914400"/>
            <a:r>
              <a:rPr lang="en-US">
                <a:latin typeface="Calibri" charset="0"/>
              </a:rPr>
              <a:t>It is important to </a:t>
            </a:r>
            <a:r>
              <a:rPr lang="en-US" b="1">
                <a:solidFill>
                  <a:srgbClr val="800000"/>
                </a:solidFill>
                <a:latin typeface="Calibri" charset="0"/>
              </a:rPr>
              <a:t>track</a:t>
            </a:r>
            <a:r>
              <a:rPr lang="en-US">
                <a:solidFill>
                  <a:srgbClr val="800000"/>
                </a:solidFill>
                <a:latin typeface="Calibri" charset="0"/>
              </a:rPr>
              <a:t> </a:t>
            </a:r>
            <a:r>
              <a:rPr lang="en-US">
                <a:latin typeface="Calibri" charset="0"/>
              </a:rPr>
              <a:t>+ </a:t>
            </a:r>
            <a:r>
              <a:rPr lang="en-US" b="1">
                <a:solidFill>
                  <a:srgbClr val="800000"/>
                </a:solidFill>
                <a:latin typeface="Calibri" charset="0"/>
              </a:rPr>
              <a:t>record</a:t>
            </a:r>
            <a:r>
              <a:rPr lang="en-US">
                <a:latin typeface="Calibri" charset="0"/>
              </a:rPr>
              <a:t> + </a:t>
            </a:r>
            <a:r>
              <a:rPr lang="en-US" b="1">
                <a:solidFill>
                  <a:srgbClr val="800000"/>
                </a:solidFill>
                <a:latin typeface="Calibri" charset="0"/>
              </a:rPr>
              <a:t>include</a:t>
            </a:r>
            <a:r>
              <a:rPr lang="en-US">
                <a:latin typeface="Calibri" charset="0"/>
              </a:rPr>
              <a:t> in the application:</a:t>
            </a:r>
            <a:endParaRPr lang="en-US" sz="1400">
              <a:latin typeface="Calibri" charset="0"/>
            </a:endParaRPr>
          </a:p>
          <a:p>
            <a:pPr marL="1090613" lvl="1" indent="-457200" defTabSz="914400"/>
            <a:r>
              <a:rPr lang="en-US" b="1">
                <a:solidFill>
                  <a:srgbClr val="800000"/>
                </a:solidFill>
                <a:latin typeface="Calibri" charset="0"/>
                <a:ea typeface="MS PGothic" charset="0"/>
              </a:rPr>
              <a:t>Data sources</a:t>
            </a:r>
          </a:p>
          <a:p>
            <a:pPr marL="1090613" lvl="1" indent="-457200" defTabSz="914400"/>
            <a:r>
              <a:rPr lang="en-US" b="1">
                <a:solidFill>
                  <a:srgbClr val="800000"/>
                </a:solidFill>
                <a:latin typeface="Calibri" charset="0"/>
                <a:ea typeface="MS PGothic" charset="0"/>
              </a:rPr>
              <a:t>Dates</a:t>
            </a:r>
          </a:p>
          <a:p>
            <a:pPr marL="1090613" lvl="1" indent="-457200" defTabSz="914400"/>
            <a:r>
              <a:rPr lang="en-US" b="1">
                <a:solidFill>
                  <a:srgbClr val="800000"/>
                </a:solidFill>
                <a:latin typeface="Calibri" charset="0"/>
                <a:ea typeface="MS PGothic" charset="0"/>
              </a:rPr>
              <a:t>Assumptions</a:t>
            </a:r>
          </a:p>
          <a:p>
            <a:pPr marL="1090613" lvl="1" indent="-457200" defTabSz="914400"/>
            <a:r>
              <a:rPr lang="en-US" b="1">
                <a:solidFill>
                  <a:srgbClr val="800000"/>
                </a:solidFill>
                <a:latin typeface="Calibri" charset="0"/>
                <a:ea typeface="MS PGothic" charset="0"/>
              </a:rPr>
              <a:t>Analysis procedures</a:t>
            </a:r>
          </a:p>
        </p:txBody>
      </p:sp>
      <p:sp>
        <p:nvSpPr>
          <p:cNvPr id="30925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2E1BE26-632D-684F-AC50-0CAD98801A4F}" type="slidenum">
              <a:rPr lang="en-US" sz="1200">
                <a:solidFill>
                  <a:srgbClr val="800000"/>
                </a:solidFill>
              </a:rPr>
              <a:pPr/>
              <a:t>25</a:t>
            </a:fld>
            <a:endParaRPr lang="en-US" sz="120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329112"/>
            <a:ext cx="9144000" cy="814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129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Calibri" charset="0"/>
              </a:rPr>
              <a:t>Documentation </a:t>
            </a:r>
            <a:r>
              <a:rPr lang="en-US" sz="2000">
                <a:latin typeface="Calibri" charset="0"/>
              </a:rPr>
              <a:t>(Continued . . . ) </a:t>
            </a:r>
            <a:endParaRPr lang="en-US" sz="2000" i="1">
              <a:solidFill>
                <a:schemeClr val="folHlink"/>
              </a:solidFill>
              <a:latin typeface="Calibri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14525"/>
            <a:ext cx="8229600" cy="2911079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i="1" dirty="0">
                <a:ea typeface="MS PGothic" panose="020B0600070205080204" pitchFamily="34" charset="-128"/>
                <a:cs typeface="Calibri"/>
              </a:rPr>
              <a:t>Data D</a:t>
            </a:r>
            <a:r>
              <a:rPr lang="en-US" i="1" dirty="0" smtClean="0">
                <a:ea typeface="MS PGothic" panose="020B0600070205080204" pitchFamily="34" charset="-128"/>
                <a:cs typeface="Calibri"/>
              </a:rPr>
              <a:t>ocumentation </a:t>
            </a:r>
            <a:r>
              <a:rPr lang="en-US" i="1" dirty="0">
                <a:ea typeface="MS PGothic" panose="020B0600070205080204" pitchFamily="34" charset="-128"/>
                <a:cs typeface="Calibri"/>
              </a:rPr>
              <a:t>Template </a:t>
            </a:r>
            <a:r>
              <a:rPr lang="en-US" sz="2000" dirty="0" smtClean="0">
                <a:ea typeface="MS PGothic" panose="020B0600070205080204" pitchFamily="34" charset="-128"/>
                <a:cs typeface="Calibri"/>
              </a:rPr>
              <a:t>(DDT).</a:t>
            </a:r>
            <a:endParaRPr lang="en-US" sz="2000" dirty="0">
              <a:ea typeface="MS PGothic" panose="020B0600070205080204" pitchFamily="34" charset="-128"/>
              <a:cs typeface="Calibri"/>
            </a:endParaRPr>
          </a:p>
          <a:p>
            <a:pPr>
              <a:defRPr/>
            </a:pPr>
            <a:r>
              <a:rPr lang="en-US" dirty="0">
                <a:ea typeface="MS PGothic" panose="020B0600070205080204" pitchFamily="34" charset="-128"/>
                <a:cs typeface="Calibri"/>
              </a:rPr>
              <a:t>Acceptable forms of </a:t>
            </a:r>
            <a:r>
              <a:rPr lang="en-US" dirty="0" smtClean="0">
                <a:ea typeface="MS PGothic" panose="020B0600070205080204" pitchFamily="34" charset="-128"/>
                <a:cs typeface="Calibri"/>
              </a:rPr>
              <a:t>documentation:</a:t>
            </a:r>
            <a:endParaRPr lang="en-US" dirty="0">
              <a:ea typeface="MS PGothic" panose="020B0600070205080204" pitchFamily="34" charset="-128"/>
              <a:cs typeface="Calibri"/>
            </a:endParaRPr>
          </a:p>
          <a:p>
            <a:pPr lvl="1">
              <a:spcBef>
                <a:spcPts val="600"/>
              </a:spcBef>
              <a:defRPr/>
            </a:pPr>
            <a:r>
              <a:rPr lang="en-US" b="1" dirty="0">
                <a:solidFill>
                  <a:srgbClr val="800000"/>
                </a:solidFill>
                <a:cs typeface="Calibri"/>
              </a:rPr>
              <a:t>Project Useful Life</a:t>
            </a:r>
          </a:p>
          <a:p>
            <a:pPr lvl="1">
              <a:spcBef>
                <a:spcPts val="600"/>
              </a:spcBef>
              <a:defRPr/>
            </a:pPr>
            <a:r>
              <a:rPr lang="en-US" b="1" dirty="0">
                <a:solidFill>
                  <a:srgbClr val="800000"/>
                </a:solidFill>
                <a:cs typeface="Calibri"/>
              </a:rPr>
              <a:t>Loss of Function</a:t>
            </a:r>
          </a:p>
          <a:p>
            <a:pPr lvl="1">
              <a:spcBef>
                <a:spcPts val="600"/>
              </a:spcBef>
              <a:defRPr/>
            </a:pPr>
            <a:r>
              <a:rPr lang="en-US" b="1" dirty="0">
                <a:solidFill>
                  <a:srgbClr val="800000"/>
                </a:solidFill>
                <a:cs typeface="Calibri"/>
              </a:rPr>
              <a:t>Frequency</a:t>
            </a:r>
          </a:p>
          <a:p>
            <a:pPr lvl="1">
              <a:spcBef>
                <a:spcPts val="600"/>
              </a:spcBef>
              <a:defRPr/>
            </a:pPr>
            <a:r>
              <a:rPr lang="en-US" b="1" dirty="0">
                <a:solidFill>
                  <a:srgbClr val="800000"/>
                </a:solidFill>
                <a:cs typeface="Calibri"/>
              </a:rPr>
              <a:t>Building Replacement </a:t>
            </a:r>
            <a:endParaRPr lang="en-US" b="1" dirty="0" smtClean="0">
              <a:solidFill>
                <a:srgbClr val="800000"/>
              </a:solidFill>
              <a:cs typeface="Calibri"/>
            </a:endParaRPr>
          </a:p>
          <a:p>
            <a:pPr marL="738188" lvl="1" indent="0">
              <a:spcBef>
                <a:spcPts val="600"/>
              </a:spcBef>
              <a:buFont typeface="Arial" charset="0"/>
              <a:buNone/>
              <a:defRPr/>
            </a:pPr>
            <a:r>
              <a:rPr lang="en-US" b="1" dirty="0">
                <a:solidFill>
                  <a:srgbClr val="800000"/>
                </a:solidFill>
                <a:cs typeface="Calibri"/>
              </a:rPr>
              <a:t>	</a:t>
            </a:r>
            <a:r>
              <a:rPr lang="en-US" b="1" dirty="0" smtClean="0">
                <a:solidFill>
                  <a:srgbClr val="800000"/>
                </a:solidFill>
                <a:cs typeface="Calibri"/>
              </a:rPr>
              <a:t> Values</a:t>
            </a:r>
            <a:endParaRPr lang="en-US" b="1" dirty="0">
              <a:solidFill>
                <a:srgbClr val="7F7F7F"/>
              </a:solidFill>
              <a:cs typeface="Calibri"/>
            </a:endParaRPr>
          </a:p>
          <a:p>
            <a:pPr>
              <a:defRPr/>
            </a:pPr>
            <a:endParaRPr lang="en-US" sz="2800" dirty="0">
              <a:solidFill>
                <a:srgbClr val="000000"/>
              </a:solidFill>
              <a:ea typeface="MS PGothic" panose="020B0600070205080204" pitchFamily="34" charset="-128"/>
              <a:cs typeface="Calibri"/>
            </a:endParaRPr>
          </a:p>
          <a:p>
            <a:pPr>
              <a:defRPr/>
            </a:pPr>
            <a:endParaRPr lang="en-US" dirty="0">
              <a:ea typeface="MS PGothic" panose="020B0600070205080204" pitchFamily="34" charset="-128"/>
              <a:cs typeface="Calibri"/>
            </a:endParaRPr>
          </a:p>
        </p:txBody>
      </p:sp>
      <p:sp>
        <p:nvSpPr>
          <p:cNvPr id="31130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D0CE692D-7ECE-9042-B270-738B77093C6D}" type="slidenum">
              <a:rPr lang="en-US" sz="1200">
                <a:solidFill>
                  <a:srgbClr val="800000"/>
                </a:solidFill>
              </a:rPr>
              <a:pPr/>
              <a:t>26</a:t>
            </a:fld>
            <a:endParaRPr lang="en-US" sz="1200">
              <a:solidFill>
                <a:srgbClr val="800000"/>
              </a:solidFill>
            </a:endParaRPr>
          </a:p>
        </p:txBody>
      </p:sp>
      <p:pic>
        <p:nvPicPr>
          <p:cNvPr id="3" name="Picture 2" descr="87A-Flood Full DDT_BLANK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3828">
            <a:off x="5200650" y="2800350"/>
            <a:ext cx="4140200" cy="2400300"/>
          </a:xfrm>
          <a:prstGeom prst="rect">
            <a:avLst/>
          </a:prstGeom>
          <a:solidFill>
            <a:schemeClr val="bg1"/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329112"/>
            <a:ext cx="9144000" cy="814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334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alibri" charset="0"/>
              </a:rPr>
              <a:t>Damage frequency assessment</a:t>
            </a:r>
          </a:p>
        </p:txBody>
      </p:sp>
      <p:sp>
        <p:nvSpPr>
          <p:cNvPr id="3133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libri" charset="0"/>
              </a:rPr>
              <a:t>Calculated</a:t>
            </a:r>
            <a:r>
              <a:rPr lang="en-US" dirty="0">
                <a:latin typeface="Calibri" charset="0"/>
              </a:rPr>
              <a:t> using either: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Various FEMA </a:t>
            </a:r>
            <a:r>
              <a:rPr lang="en-US" b="1" dirty="0">
                <a:solidFill>
                  <a:srgbClr val="800000"/>
                </a:solidFill>
                <a:latin typeface="Calibri" charset="0"/>
                <a:ea typeface="MS PGothic" charset="0"/>
              </a:rPr>
              <a:t>BCA full data modules </a:t>
            </a:r>
            <a:r>
              <a:rPr lang="en-US" dirty="0">
                <a:latin typeface="Calibri" charset="0"/>
                <a:ea typeface="MS PGothic" charset="0"/>
              </a:rPr>
              <a:t>OR . . .</a:t>
            </a:r>
          </a:p>
          <a:p>
            <a:pPr lvl="2"/>
            <a:r>
              <a:rPr lang="en-US" dirty="0">
                <a:latin typeface="Calibri" charset="0"/>
                <a:ea typeface="MS PGothic" charset="0"/>
              </a:rPr>
              <a:t>Use if you have </a:t>
            </a:r>
            <a:r>
              <a:rPr lang="en-US" b="1" dirty="0">
                <a:latin typeface="Calibri" charset="0"/>
                <a:ea typeface="MS PGothic" charset="0"/>
              </a:rPr>
              <a:t>specific data</a:t>
            </a:r>
            <a:r>
              <a:rPr lang="en-US" dirty="0">
                <a:latin typeface="Calibri" charset="0"/>
                <a:ea typeface="MS PGothic" charset="0"/>
              </a:rPr>
              <a:t>.</a:t>
            </a:r>
          </a:p>
          <a:p>
            <a:pPr lvl="1"/>
            <a:r>
              <a:rPr lang="en-US" b="1" dirty="0" smtClean="0">
                <a:solidFill>
                  <a:srgbClr val="800000"/>
                </a:solidFill>
                <a:latin typeface="Calibri" charset="0"/>
                <a:ea typeface="MS PGothic" charset="0"/>
              </a:rPr>
              <a:t>Damage-Frequency </a:t>
            </a:r>
            <a:r>
              <a:rPr lang="en-US" b="1" dirty="0">
                <a:solidFill>
                  <a:srgbClr val="800000"/>
                </a:solidFill>
                <a:latin typeface="Calibri" charset="0"/>
                <a:ea typeface="MS PGothic" charset="0"/>
              </a:rPr>
              <a:t>A</a:t>
            </a:r>
            <a:r>
              <a:rPr lang="en-US" b="1" dirty="0" smtClean="0">
                <a:solidFill>
                  <a:srgbClr val="800000"/>
                </a:solidFill>
                <a:latin typeface="Calibri" charset="0"/>
                <a:ea typeface="MS PGothic" charset="0"/>
              </a:rPr>
              <a:t>ssessment </a:t>
            </a:r>
            <a:r>
              <a:rPr lang="en-US" dirty="0">
                <a:latin typeface="Calibri" charset="0"/>
                <a:ea typeface="MS PGothic" charset="0"/>
              </a:rPr>
              <a:t>module.</a:t>
            </a:r>
          </a:p>
          <a:p>
            <a:pPr lvl="2"/>
            <a:r>
              <a:rPr lang="en-US" dirty="0">
                <a:latin typeface="Calibri" charset="0"/>
                <a:ea typeface="MS PGothic" charset="0"/>
              </a:rPr>
              <a:t>Use if you have to </a:t>
            </a:r>
            <a:r>
              <a:rPr lang="en-US" b="1" dirty="0">
                <a:latin typeface="Calibri" charset="0"/>
                <a:ea typeface="MS PGothic" charset="0"/>
              </a:rPr>
              <a:t>estimate</a:t>
            </a:r>
            <a:r>
              <a:rPr lang="en-US" dirty="0">
                <a:latin typeface="Calibri" charset="0"/>
                <a:ea typeface="MS PGothic" charset="0"/>
              </a:rPr>
              <a:t>.</a:t>
            </a:r>
          </a:p>
          <a:p>
            <a:pPr lvl="1"/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3133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359C4B8C-8C79-A44C-8E8A-D0AE3F9D9E5E}" type="slidenum">
              <a:rPr lang="en-US" sz="1200">
                <a:solidFill>
                  <a:srgbClr val="800000"/>
                </a:solidFill>
              </a:rPr>
              <a:pPr/>
              <a:t>27</a:t>
            </a:fld>
            <a:endParaRPr lang="en-US" sz="1200">
              <a:solidFill>
                <a:srgbClr val="8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329112"/>
            <a:ext cx="9144000" cy="814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4369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alibri" charset="0"/>
              </a:rPr>
              <a:t>BCA modules</a:t>
            </a:r>
          </a:p>
        </p:txBody>
      </p:sp>
      <p:sp>
        <p:nvSpPr>
          <p:cNvPr id="314370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alibri" charset="0"/>
              </a:rPr>
              <a:t>Damage-Frequency Assessment</a:t>
            </a:r>
            <a:endParaRPr lang="en-US" dirty="0">
              <a:latin typeface="Calibri" charset="0"/>
            </a:endParaRPr>
          </a:p>
          <a:p>
            <a:pPr lvl="1">
              <a:spcBef>
                <a:spcPts val="1000"/>
              </a:spcBef>
            </a:pPr>
            <a:r>
              <a:rPr lang="en-US" b="1" dirty="0">
                <a:solidFill>
                  <a:srgbClr val="800000"/>
                </a:solidFill>
                <a:latin typeface="Calibri" charset="0"/>
                <a:ea typeface="MS PGothic" charset="0"/>
              </a:rPr>
              <a:t>Formerly known </a:t>
            </a:r>
            <a:r>
              <a:rPr lang="en-US" dirty="0">
                <a:latin typeface="Calibri" charset="0"/>
                <a:ea typeface="MS PGothic" charset="0"/>
              </a:rPr>
              <a:t>as </a:t>
            </a:r>
            <a:r>
              <a:rPr lang="en-US" i="1" dirty="0">
                <a:latin typeface="Calibri" charset="0"/>
                <a:ea typeface="MS PGothic" charset="0"/>
              </a:rPr>
              <a:t>Limited Data </a:t>
            </a:r>
            <a:r>
              <a:rPr lang="en-US" dirty="0">
                <a:latin typeface="Calibri" charset="0"/>
                <a:ea typeface="MS PGothic" charset="0"/>
              </a:rPr>
              <a:t>module.</a:t>
            </a:r>
          </a:p>
          <a:p>
            <a:pPr lvl="1">
              <a:spcBef>
                <a:spcPts val="1000"/>
              </a:spcBef>
            </a:pPr>
            <a:r>
              <a:rPr lang="en-US" dirty="0">
                <a:latin typeface="Calibri" charset="0"/>
                <a:ea typeface="MS PGothic" charset="0"/>
              </a:rPr>
              <a:t>Requires </a:t>
            </a:r>
            <a:r>
              <a:rPr lang="en-US" b="1" dirty="0">
                <a:solidFill>
                  <a:srgbClr val="800000"/>
                </a:solidFill>
                <a:latin typeface="Calibri" charset="0"/>
                <a:ea typeface="MS PGothic" charset="0"/>
              </a:rPr>
              <a:t>detailed documentation</a:t>
            </a:r>
            <a:r>
              <a:rPr lang="en-US" dirty="0">
                <a:latin typeface="Helvetica" charset="0"/>
                <a:ea typeface="MS PGothic" charset="0"/>
              </a:rPr>
              <a:t>.</a:t>
            </a:r>
            <a:endParaRPr lang="en-US" dirty="0">
              <a:solidFill>
                <a:srgbClr val="800000"/>
              </a:solidFill>
              <a:latin typeface="Calibri" charset="0"/>
              <a:ea typeface="MS PGothic" charset="0"/>
            </a:endParaRPr>
          </a:p>
          <a:p>
            <a:pPr lvl="1">
              <a:spcBef>
                <a:spcPts val="1000"/>
              </a:spcBef>
            </a:pPr>
            <a:r>
              <a:rPr lang="en-US" b="1" dirty="0">
                <a:solidFill>
                  <a:srgbClr val="800000"/>
                </a:solidFill>
                <a:latin typeface="Calibri" charset="0"/>
                <a:ea typeface="MS PGothic" charset="0"/>
              </a:rPr>
              <a:t>Full explanation</a:t>
            </a:r>
            <a:r>
              <a:rPr lang="en-US" dirty="0">
                <a:latin typeface="Calibri" charset="0"/>
                <a:ea typeface="MS PGothic" charset="0"/>
              </a:rPr>
              <a:t> of damage scenarios before- and after-mitigation.</a:t>
            </a:r>
          </a:p>
        </p:txBody>
      </p:sp>
      <p:sp>
        <p:nvSpPr>
          <p:cNvPr id="31437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B3BD9B7C-C77D-5145-908D-8A4FF8063017}" type="slidenum">
              <a:rPr lang="en-US" sz="1200">
                <a:solidFill>
                  <a:srgbClr val="800000"/>
                </a:solidFill>
              </a:rPr>
              <a:pPr/>
              <a:t>28</a:t>
            </a:fld>
            <a:endParaRPr lang="en-US" sz="1200">
              <a:solidFill>
                <a:srgbClr val="8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TextBox 4"/>
          <p:cNvSpPr txBox="1">
            <a:spLocks noChangeArrowheads="1"/>
          </p:cNvSpPr>
          <p:nvPr/>
        </p:nvSpPr>
        <p:spPr bwMode="auto">
          <a:xfrm>
            <a:off x="1763714" y="1354932"/>
            <a:ext cx="3132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3366FF"/>
                </a:solidFill>
              </a:rPr>
              <a:t>Add image of modules</a:t>
            </a:r>
          </a:p>
        </p:txBody>
      </p:sp>
      <p:pic>
        <p:nvPicPr>
          <p:cNvPr id="31641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394"/>
            <a:ext cx="9144000" cy="490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42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5" t="74617" r="55202" b="11285"/>
          <a:stretch>
            <a:fillRect/>
          </a:stretch>
        </p:blipFill>
        <p:spPr bwMode="auto">
          <a:xfrm>
            <a:off x="-209550" y="2713435"/>
            <a:ext cx="9686925" cy="1794272"/>
          </a:xfrm>
          <a:prstGeom prst="rect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3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Calibri" charset="0"/>
              </a:rPr>
              <a:t>What is a BCA?</a:t>
            </a:r>
            <a:endParaRPr lang="en-US" sz="2000">
              <a:latin typeface="Calibri" charset="0"/>
            </a:endParaRPr>
          </a:p>
        </p:txBody>
      </p:sp>
      <p:sp>
        <p:nvSpPr>
          <p:cNvPr id="264194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9300" eaLnBrk="1" hangingPunct="1"/>
            <a:r>
              <a:rPr lang="en-US" sz="3600">
                <a:latin typeface="Calibri" charset="0"/>
              </a:rPr>
              <a:t>A</a:t>
            </a:r>
            <a:r>
              <a:rPr lang="en-US" sz="3600" b="1">
                <a:latin typeface="Calibri" charset="0"/>
              </a:rPr>
              <a:t> methodology</a:t>
            </a:r>
            <a:r>
              <a:rPr lang="en-US" sz="3600">
                <a:latin typeface="Calibri" charset="0"/>
              </a:rPr>
              <a:t> to </a:t>
            </a:r>
            <a:r>
              <a:rPr lang="en-US" sz="3600" b="1">
                <a:latin typeface="Calibri" charset="0"/>
              </a:rPr>
              <a:t>compare</a:t>
            </a:r>
            <a:r>
              <a:rPr lang="en-US" sz="3600">
                <a:latin typeface="Calibri" charset="0"/>
              </a:rPr>
              <a:t> the </a:t>
            </a:r>
            <a:r>
              <a:rPr lang="en-US" sz="3600" b="1">
                <a:latin typeface="Calibri" charset="0"/>
              </a:rPr>
              <a:t>value</a:t>
            </a:r>
            <a:r>
              <a:rPr lang="en-US" sz="3600">
                <a:latin typeface="Calibri" charset="0"/>
              </a:rPr>
              <a:t> of the </a:t>
            </a:r>
            <a:r>
              <a:rPr lang="en-US" sz="3600" b="1">
                <a:solidFill>
                  <a:srgbClr val="800000"/>
                </a:solidFill>
                <a:latin typeface="Calibri" charset="0"/>
              </a:rPr>
              <a:t>lifetime benefits </a:t>
            </a:r>
            <a:r>
              <a:rPr lang="en-US" sz="3600">
                <a:latin typeface="Calibri" charset="0"/>
              </a:rPr>
              <a:t>of a </a:t>
            </a:r>
            <a:r>
              <a:rPr lang="en-US" sz="3600" b="1">
                <a:latin typeface="Calibri" charset="0"/>
              </a:rPr>
              <a:t>project</a:t>
            </a:r>
            <a:r>
              <a:rPr lang="en-US" sz="3600">
                <a:latin typeface="Calibri" charset="0"/>
              </a:rPr>
              <a:t> to the </a:t>
            </a:r>
            <a:r>
              <a:rPr lang="en-US" sz="3600" b="1">
                <a:solidFill>
                  <a:srgbClr val="800000"/>
                </a:solidFill>
                <a:latin typeface="Calibri" charset="0"/>
              </a:rPr>
              <a:t>cost</a:t>
            </a:r>
            <a:r>
              <a:rPr lang="en-US" sz="3600">
                <a:solidFill>
                  <a:srgbClr val="800000"/>
                </a:solidFill>
                <a:latin typeface="Calibri" charset="0"/>
              </a:rPr>
              <a:t> </a:t>
            </a:r>
            <a:r>
              <a:rPr lang="en-US" sz="3600">
                <a:latin typeface="Calibri" charset="0"/>
              </a:rPr>
              <a:t>of the </a:t>
            </a:r>
            <a:r>
              <a:rPr lang="en-US" sz="3600" b="1">
                <a:latin typeface="Calibri" charset="0"/>
              </a:rPr>
              <a:t>project</a:t>
            </a:r>
            <a:r>
              <a:rPr lang="en-US" sz="3600">
                <a:latin typeface="Calibri" charset="0"/>
              </a:rPr>
              <a:t>.</a:t>
            </a:r>
            <a:endParaRPr lang="en-US">
              <a:latin typeface="Calibri" charset="0"/>
            </a:endParaRPr>
          </a:p>
        </p:txBody>
      </p:sp>
      <p:sp>
        <p:nvSpPr>
          <p:cNvPr id="26419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C3B14DF4-5FBC-EE43-86C2-E5AE8C93847C}" type="slidenum">
              <a:rPr lang="en-US" sz="1200">
                <a:solidFill>
                  <a:srgbClr val="800000"/>
                </a:solidFill>
              </a:rPr>
              <a:pPr/>
              <a:t>3</a:t>
            </a:fld>
            <a:endParaRPr lang="en-US" sz="1200">
              <a:solidFill>
                <a:srgbClr val="8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206"/>
            <a:ext cx="9144000" cy="490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46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" t="35533" r="49744" b="37427"/>
          <a:stretch>
            <a:fillRect/>
          </a:stretch>
        </p:blipFill>
        <p:spPr bwMode="auto">
          <a:xfrm>
            <a:off x="47626" y="1724025"/>
            <a:ext cx="8945563" cy="2844404"/>
          </a:xfrm>
          <a:prstGeom prst="rect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063"/>
            <a:ext cx="91440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051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" t="31073" r="66115" b="62224"/>
          <a:stretch>
            <a:fillRect/>
          </a:stretch>
        </p:blipFill>
        <p:spPr bwMode="auto">
          <a:xfrm>
            <a:off x="65088" y="2494360"/>
            <a:ext cx="8731250" cy="1032272"/>
          </a:xfrm>
          <a:prstGeom prst="rect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62" name="Picture 2" descr="F:\2014 HM Workshops\Mental Stress and Loss of Productivity\Mental Stress Loss of Productivity Data Collec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71450"/>
            <a:ext cx="9753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2563" name="Picture 2" descr="F:\2014 HM Workshops\Mental Stress and Loss of Productivity\Mental Stress Loss of Productivity Data Collec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6" t="29768" r="41699" b="31171"/>
          <a:stretch>
            <a:fillRect/>
          </a:stretch>
        </p:blipFill>
        <p:spPr bwMode="auto">
          <a:xfrm>
            <a:off x="928688" y="177403"/>
            <a:ext cx="7486650" cy="5053013"/>
          </a:xfrm>
          <a:prstGeom prst="rect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256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B71DDA2-34D8-C34B-B454-375D4B49F6A3}" type="slidenum">
              <a:rPr lang="en-US" sz="1200">
                <a:solidFill>
                  <a:srgbClr val="800000"/>
                </a:solidFill>
              </a:rPr>
              <a:pPr/>
              <a:t>32</a:t>
            </a:fld>
            <a:endParaRPr lang="en-US" sz="120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329112"/>
            <a:ext cx="9144000" cy="814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358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Helvetica" charset="0"/>
              </a:rPr>
              <a:t>BCA full data modules</a:t>
            </a:r>
            <a:endParaRPr lang="en-US" i="1">
              <a:solidFill>
                <a:schemeClr val="folHlink"/>
              </a:solidFill>
              <a:latin typeface="Helvetica" charset="0"/>
            </a:endParaRPr>
          </a:p>
        </p:txBody>
      </p:sp>
      <p:sp>
        <p:nvSpPr>
          <p:cNvPr id="323587" name="Rectangle 3"/>
          <p:cNvSpPr>
            <a:spLocks noGrp="1"/>
          </p:cNvSpPr>
          <p:nvPr>
            <p:ph idx="1"/>
          </p:nvPr>
        </p:nvSpPr>
        <p:spPr>
          <a:xfrm>
            <a:off x="457200" y="1914525"/>
            <a:ext cx="8229600" cy="3027760"/>
          </a:xfrm>
        </p:spPr>
        <p:txBody>
          <a:bodyPr>
            <a:normAutofit fontScale="85000" lnSpcReduction="20000"/>
          </a:bodyPr>
          <a:lstStyle/>
          <a:p>
            <a:pPr marL="457200" indent="-457200" defTabSz="914400"/>
            <a:r>
              <a:rPr lang="en-US" sz="2800">
                <a:latin typeface="Helvetica" charset="0"/>
              </a:rPr>
              <a:t>FEMA has BCA modules for </a:t>
            </a:r>
            <a:r>
              <a:rPr lang="en-US" sz="2800" b="1">
                <a:solidFill>
                  <a:srgbClr val="800000"/>
                </a:solidFill>
                <a:latin typeface="Helvetica" charset="0"/>
              </a:rPr>
              <a:t>various hazards</a:t>
            </a:r>
            <a:r>
              <a:rPr lang="en-US" sz="2800">
                <a:latin typeface="Helvetica" charset="0"/>
              </a:rPr>
              <a:t>:</a:t>
            </a:r>
          </a:p>
          <a:p>
            <a:pPr marL="912813" lvl="1" indent="-457200" defTabSz="914400">
              <a:spcBef>
                <a:spcPts val="1000"/>
              </a:spcBef>
            </a:pPr>
            <a:r>
              <a:rPr lang="en-US" sz="2400">
                <a:latin typeface="Helvetica" charset="0"/>
                <a:ea typeface="MS PGothic" charset="0"/>
              </a:rPr>
              <a:t>Two</a:t>
            </a:r>
            <a:r>
              <a:rPr lang="en-US" sz="2200">
                <a:latin typeface="Helvetica" charset="0"/>
                <a:ea typeface="MS PGothic" charset="0"/>
              </a:rPr>
              <a:t> </a:t>
            </a:r>
            <a:r>
              <a:rPr lang="en-US" sz="2000">
                <a:latin typeface="Helvetica" charset="0"/>
                <a:ea typeface="MS PGothic" charset="0"/>
              </a:rPr>
              <a:t>(2) </a:t>
            </a:r>
            <a:r>
              <a:rPr lang="en-US" sz="2400">
                <a:latin typeface="Helvetica" charset="0"/>
                <a:ea typeface="MS PGothic" charset="0"/>
              </a:rPr>
              <a:t>for </a:t>
            </a:r>
            <a:r>
              <a:rPr lang="en-US" sz="2400" b="1">
                <a:solidFill>
                  <a:srgbClr val="800000"/>
                </a:solidFill>
                <a:latin typeface="Helvetica" charset="0"/>
                <a:ea typeface="MS PGothic" charset="0"/>
              </a:rPr>
              <a:t>riverine</a:t>
            </a:r>
            <a:r>
              <a:rPr lang="en-US" sz="2400">
                <a:solidFill>
                  <a:srgbClr val="FFFF00"/>
                </a:solidFill>
                <a:latin typeface="Helvetica" charset="0"/>
                <a:ea typeface="MS PGothic" charset="0"/>
              </a:rPr>
              <a:t> </a:t>
            </a:r>
            <a:r>
              <a:rPr lang="en-US" sz="2400">
                <a:latin typeface="Helvetica" charset="0"/>
                <a:ea typeface="MS PGothic" charset="0"/>
              </a:rPr>
              <a:t>flooding.</a:t>
            </a:r>
          </a:p>
          <a:p>
            <a:pPr marL="912813" lvl="1" indent="-457200" defTabSz="914400">
              <a:spcBef>
                <a:spcPts val="1000"/>
              </a:spcBef>
            </a:pPr>
            <a:r>
              <a:rPr lang="en-US" sz="2400">
                <a:latin typeface="Helvetica" charset="0"/>
                <a:ea typeface="MS PGothic" charset="0"/>
              </a:rPr>
              <a:t>One</a:t>
            </a:r>
            <a:r>
              <a:rPr lang="en-US" sz="2200">
                <a:latin typeface="Helvetica" charset="0"/>
                <a:ea typeface="MS PGothic" charset="0"/>
              </a:rPr>
              <a:t> </a:t>
            </a:r>
            <a:r>
              <a:rPr lang="en-US" sz="2000">
                <a:latin typeface="Helvetica" charset="0"/>
                <a:ea typeface="MS PGothic" charset="0"/>
              </a:rPr>
              <a:t>(1) </a:t>
            </a:r>
            <a:r>
              <a:rPr lang="en-US" sz="2400">
                <a:latin typeface="Helvetica" charset="0"/>
                <a:ea typeface="MS PGothic" charset="0"/>
              </a:rPr>
              <a:t>for </a:t>
            </a:r>
            <a:r>
              <a:rPr lang="en-US" sz="2400" b="1">
                <a:solidFill>
                  <a:srgbClr val="800000"/>
                </a:solidFill>
                <a:latin typeface="Helvetica" charset="0"/>
                <a:ea typeface="MS PGothic" charset="0"/>
              </a:rPr>
              <a:t>coastal A-zone</a:t>
            </a:r>
            <a:r>
              <a:rPr lang="en-US" sz="2400" b="1">
                <a:latin typeface="Helvetica" charset="0"/>
                <a:ea typeface="MS PGothic" charset="0"/>
              </a:rPr>
              <a:t> </a:t>
            </a:r>
            <a:r>
              <a:rPr lang="en-US" sz="2400">
                <a:latin typeface="Helvetica" charset="0"/>
                <a:ea typeface="MS PGothic" charset="0"/>
              </a:rPr>
              <a:t>flooding.</a:t>
            </a:r>
          </a:p>
          <a:p>
            <a:pPr marL="912813" lvl="1" indent="-457200" defTabSz="914400">
              <a:spcBef>
                <a:spcPts val="1000"/>
              </a:spcBef>
            </a:pPr>
            <a:r>
              <a:rPr lang="en-US" sz="2400">
                <a:latin typeface="Helvetica" charset="0"/>
                <a:ea typeface="MS PGothic" charset="0"/>
              </a:rPr>
              <a:t>One </a:t>
            </a:r>
            <a:r>
              <a:rPr lang="en-US" sz="2000">
                <a:latin typeface="Helvetica" charset="0"/>
                <a:ea typeface="MS PGothic" charset="0"/>
              </a:rPr>
              <a:t>(1) </a:t>
            </a:r>
            <a:r>
              <a:rPr lang="en-US" sz="2400">
                <a:latin typeface="Helvetica" charset="0"/>
                <a:ea typeface="MS PGothic" charset="0"/>
              </a:rPr>
              <a:t>for </a:t>
            </a:r>
            <a:r>
              <a:rPr lang="en-US" sz="2400" b="1">
                <a:solidFill>
                  <a:srgbClr val="800000"/>
                </a:solidFill>
                <a:latin typeface="Helvetica" charset="0"/>
                <a:ea typeface="MS PGothic" charset="0"/>
              </a:rPr>
              <a:t>coastal V-zone</a:t>
            </a:r>
            <a:r>
              <a:rPr lang="en-US" sz="2400" b="1">
                <a:latin typeface="Helvetica" charset="0"/>
                <a:ea typeface="MS PGothic" charset="0"/>
              </a:rPr>
              <a:t> </a:t>
            </a:r>
            <a:r>
              <a:rPr lang="en-US" sz="2400">
                <a:latin typeface="Helvetica" charset="0"/>
                <a:ea typeface="MS PGothic" charset="0"/>
              </a:rPr>
              <a:t>flooding.</a:t>
            </a:r>
          </a:p>
          <a:p>
            <a:pPr marL="912813" lvl="1" indent="-457200" defTabSz="914400">
              <a:spcBef>
                <a:spcPts val="1000"/>
              </a:spcBef>
            </a:pPr>
            <a:r>
              <a:rPr lang="en-US" sz="2400">
                <a:latin typeface="Helvetica" charset="0"/>
                <a:ea typeface="MS PGothic" charset="0"/>
              </a:rPr>
              <a:t>Two</a:t>
            </a:r>
            <a:r>
              <a:rPr lang="en-US" sz="2000">
                <a:latin typeface="Helvetica" charset="0"/>
                <a:ea typeface="MS PGothic" charset="0"/>
              </a:rPr>
              <a:t> (2) </a:t>
            </a:r>
            <a:r>
              <a:rPr lang="en-US" sz="2400">
                <a:latin typeface="Helvetica" charset="0"/>
                <a:ea typeface="MS PGothic" charset="0"/>
              </a:rPr>
              <a:t>for </a:t>
            </a:r>
            <a:r>
              <a:rPr lang="en-US" sz="2400" b="1">
                <a:solidFill>
                  <a:srgbClr val="800000"/>
                </a:solidFill>
                <a:latin typeface="Helvetica" charset="0"/>
                <a:ea typeface="MS PGothic" charset="0"/>
              </a:rPr>
              <a:t>earthquakes</a:t>
            </a:r>
            <a:r>
              <a:rPr lang="en-US" sz="2400" b="1">
                <a:latin typeface="Helvetica" charset="0"/>
                <a:ea typeface="MS PGothic" charset="0"/>
              </a:rPr>
              <a:t>.</a:t>
            </a:r>
          </a:p>
          <a:p>
            <a:pPr marL="912813" lvl="1" indent="-457200" defTabSz="914400">
              <a:spcBef>
                <a:spcPts val="1000"/>
              </a:spcBef>
            </a:pPr>
            <a:r>
              <a:rPr lang="en-US" sz="2400">
                <a:latin typeface="Helvetica" charset="0"/>
                <a:ea typeface="MS PGothic" charset="0"/>
              </a:rPr>
              <a:t>One </a:t>
            </a:r>
            <a:r>
              <a:rPr lang="en-US" sz="2000">
                <a:latin typeface="Helvetica" charset="0"/>
                <a:ea typeface="MS PGothic" charset="0"/>
              </a:rPr>
              <a:t>(1) </a:t>
            </a:r>
            <a:r>
              <a:rPr lang="en-US" sz="2400">
                <a:latin typeface="Helvetica" charset="0"/>
                <a:ea typeface="MS PGothic" charset="0"/>
              </a:rPr>
              <a:t>for </a:t>
            </a:r>
            <a:r>
              <a:rPr lang="en-US" sz="2400" b="1">
                <a:solidFill>
                  <a:srgbClr val="800000"/>
                </a:solidFill>
                <a:latin typeface="Helvetica" charset="0"/>
                <a:ea typeface="MS PGothic" charset="0"/>
              </a:rPr>
              <a:t>tornado/hurricane shelters</a:t>
            </a:r>
            <a:r>
              <a:rPr lang="en-US" sz="2400" b="1">
                <a:latin typeface="Helvetica" charset="0"/>
                <a:ea typeface="MS PGothic" charset="0"/>
              </a:rPr>
              <a:t>.</a:t>
            </a:r>
            <a:endParaRPr lang="en-US" sz="2400" b="1">
              <a:solidFill>
                <a:srgbClr val="800000"/>
              </a:solidFill>
              <a:latin typeface="Helvetica" charset="0"/>
              <a:ea typeface="MS PGothic" charset="0"/>
            </a:endParaRPr>
          </a:p>
          <a:p>
            <a:pPr marL="912813" lvl="1" indent="-457200" defTabSz="914400">
              <a:spcBef>
                <a:spcPts val="1000"/>
              </a:spcBef>
            </a:pPr>
            <a:r>
              <a:rPr lang="en-US" sz="2400">
                <a:latin typeface="Helvetica" charset="0"/>
                <a:ea typeface="MS PGothic" charset="0"/>
              </a:rPr>
              <a:t>One </a:t>
            </a:r>
            <a:r>
              <a:rPr lang="en-US" sz="2000">
                <a:latin typeface="Helvetica" charset="0"/>
                <a:ea typeface="MS PGothic" charset="0"/>
              </a:rPr>
              <a:t>(1) </a:t>
            </a:r>
            <a:r>
              <a:rPr lang="en-US" sz="2400">
                <a:latin typeface="Helvetica" charset="0"/>
                <a:ea typeface="MS PGothic" charset="0"/>
              </a:rPr>
              <a:t>for </a:t>
            </a:r>
            <a:r>
              <a:rPr lang="en-US" sz="2400" b="1">
                <a:solidFill>
                  <a:srgbClr val="800000"/>
                </a:solidFill>
                <a:latin typeface="Helvetica" charset="0"/>
                <a:ea typeface="MS PGothic" charset="0"/>
              </a:rPr>
              <a:t>hurricane wind</a:t>
            </a:r>
            <a:r>
              <a:rPr lang="en-US" sz="2400" b="1">
                <a:latin typeface="Helvetica" charset="0"/>
                <a:ea typeface="MS PGothic" charset="0"/>
              </a:rPr>
              <a:t>.</a:t>
            </a:r>
            <a:endParaRPr lang="en-US" sz="2400" b="1">
              <a:solidFill>
                <a:srgbClr val="800000"/>
              </a:solidFill>
              <a:latin typeface="Helvetica" charset="0"/>
              <a:ea typeface="MS PGothic" charset="0"/>
            </a:endParaRPr>
          </a:p>
          <a:p>
            <a:pPr marL="912813" lvl="1" indent="-457200" defTabSz="914400">
              <a:spcBef>
                <a:spcPts val="1000"/>
              </a:spcBef>
            </a:pPr>
            <a:r>
              <a:rPr lang="en-US" sz="2400">
                <a:latin typeface="Helvetica" charset="0"/>
                <a:ea typeface="MS PGothic" charset="0"/>
              </a:rPr>
              <a:t>One </a:t>
            </a:r>
            <a:r>
              <a:rPr lang="en-US" sz="2000">
                <a:latin typeface="Helvetica" charset="0"/>
                <a:ea typeface="MS PGothic" charset="0"/>
              </a:rPr>
              <a:t>(1) </a:t>
            </a:r>
            <a:r>
              <a:rPr lang="en-US" sz="2400">
                <a:latin typeface="Helvetica" charset="0"/>
                <a:ea typeface="MS PGothic" charset="0"/>
              </a:rPr>
              <a:t>for </a:t>
            </a:r>
            <a:r>
              <a:rPr lang="en-US" sz="2400" b="1">
                <a:solidFill>
                  <a:srgbClr val="800000"/>
                </a:solidFill>
                <a:latin typeface="Helvetica" charset="0"/>
                <a:ea typeface="MS PGothic" charset="0"/>
              </a:rPr>
              <a:t>wildfire/urban fires</a:t>
            </a:r>
            <a:r>
              <a:rPr lang="en-US" sz="2400" b="1">
                <a:latin typeface="Helvetica" charset="0"/>
                <a:ea typeface="MS PGothic" charset="0"/>
              </a:rPr>
              <a:t>.</a:t>
            </a:r>
            <a:endParaRPr lang="en-US" sz="2400" b="1">
              <a:solidFill>
                <a:srgbClr val="800000"/>
              </a:solidFill>
              <a:latin typeface="Helvetica" charset="0"/>
              <a:ea typeface="MS PGothic" charset="0"/>
            </a:endParaRPr>
          </a:p>
        </p:txBody>
      </p:sp>
      <p:sp>
        <p:nvSpPr>
          <p:cNvPr id="32358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027442F-4113-484E-965F-D30E2A6ADDF9}" type="slidenum">
              <a:rPr lang="en-US" sz="1200">
                <a:solidFill>
                  <a:srgbClr val="800000"/>
                </a:solidFill>
              </a:rPr>
              <a:pPr/>
              <a:t>33</a:t>
            </a:fld>
            <a:endParaRPr lang="en-US" sz="120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</a:rPr>
              <a:t>FEMA BCA 5.0 module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4525"/>
            <a:ext cx="8229600" cy="2646892"/>
          </a:xfrm>
          <a:extLst/>
        </p:spPr>
        <p:txBody>
          <a:bodyPr numCol="2">
            <a:normAutofit fontScale="85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US" dirty="0" smtClean="0">
                <a:ea typeface="+mn-ea"/>
              </a:rPr>
              <a:t>Most </a:t>
            </a:r>
            <a:r>
              <a:rPr lang="en-US" b="1" dirty="0" smtClean="0">
                <a:solidFill>
                  <a:srgbClr val="800000"/>
                </a:solidFill>
                <a:ea typeface="+mn-ea"/>
              </a:rPr>
              <a:t>recent</a:t>
            </a:r>
            <a:r>
              <a:rPr lang="en-US" dirty="0" smtClean="0">
                <a:ea typeface="+mn-ea"/>
              </a:rPr>
              <a:t> release.</a:t>
            </a:r>
          </a:p>
          <a:p>
            <a:pPr>
              <a:lnSpc>
                <a:spcPct val="120000"/>
              </a:lnSpc>
              <a:defRPr/>
            </a:pPr>
            <a:r>
              <a:rPr lang="en-US" dirty="0" smtClean="0">
                <a:ea typeface="+mn-ea"/>
              </a:rPr>
              <a:t>Incorporates </a:t>
            </a:r>
            <a:r>
              <a:rPr lang="en-US" b="1" dirty="0" smtClean="0">
                <a:solidFill>
                  <a:srgbClr val="800000"/>
                </a:solidFill>
                <a:ea typeface="+mn-ea"/>
              </a:rPr>
              <a:t>several hazard </a:t>
            </a:r>
            <a:r>
              <a:rPr lang="en-US" dirty="0" smtClean="0">
                <a:ea typeface="+mn-ea"/>
              </a:rPr>
              <a:t>modules.</a:t>
            </a:r>
          </a:p>
          <a:p>
            <a:pPr>
              <a:lnSpc>
                <a:spcPct val="120000"/>
              </a:lnSpc>
              <a:defRPr/>
            </a:pPr>
            <a:r>
              <a:rPr lang="en-US" dirty="0" smtClean="0">
                <a:ea typeface="+mn-ea"/>
              </a:rPr>
              <a:t>Provides </a:t>
            </a:r>
            <a:r>
              <a:rPr lang="en-US" b="1" dirty="0" smtClean="0">
                <a:solidFill>
                  <a:srgbClr val="800000"/>
                </a:solidFill>
                <a:ea typeface="+mn-ea"/>
              </a:rPr>
              <a:t>guidance</a:t>
            </a:r>
            <a:r>
              <a:rPr lang="en-US" dirty="0" smtClean="0">
                <a:ea typeface="+mn-ea"/>
              </a:rPr>
              <a:t>  or </a:t>
            </a:r>
            <a:r>
              <a:rPr lang="en-US" b="1" dirty="0" smtClean="0">
                <a:solidFill>
                  <a:srgbClr val="800000"/>
                </a:solidFill>
                <a:ea typeface="+mn-ea"/>
              </a:rPr>
              <a:t>help button.</a:t>
            </a:r>
          </a:p>
          <a:p>
            <a:pPr>
              <a:lnSpc>
                <a:spcPct val="120000"/>
              </a:lnSpc>
              <a:defRPr/>
            </a:pPr>
            <a:r>
              <a:rPr lang="en-US" b="1" dirty="0" smtClean="0">
                <a:solidFill>
                  <a:srgbClr val="800000"/>
                </a:solidFill>
                <a:ea typeface="+mn-ea"/>
              </a:rPr>
              <a:t>Wind Speed </a:t>
            </a:r>
            <a:r>
              <a:rPr lang="en-US" dirty="0" smtClean="0">
                <a:ea typeface="+mn-ea"/>
              </a:rPr>
              <a:t>Data.</a:t>
            </a:r>
          </a:p>
          <a:p>
            <a:pPr>
              <a:lnSpc>
                <a:spcPct val="120000"/>
              </a:lnSpc>
              <a:defRPr/>
            </a:pPr>
            <a:r>
              <a:rPr lang="en-US" b="1" dirty="0" smtClean="0">
                <a:solidFill>
                  <a:srgbClr val="800000"/>
                </a:solidFill>
                <a:ea typeface="+mn-ea"/>
              </a:rPr>
              <a:t>Wind Damage </a:t>
            </a:r>
            <a:r>
              <a:rPr lang="en-US" dirty="0" smtClean="0">
                <a:ea typeface="+mn-ea"/>
              </a:rPr>
              <a:t>Functions.</a:t>
            </a:r>
          </a:p>
          <a:p>
            <a:pPr>
              <a:lnSpc>
                <a:spcPct val="120000"/>
              </a:lnSpc>
              <a:defRPr/>
            </a:pPr>
            <a:r>
              <a:rPr lang="en-US" b="1" dirty="0" smtClean="0">
                <a:solidFill>
                  <a:srgbClr val="800000"/>
                </a:solidFill>
                <a:ea typeface="+mn-ea"/>
              </a:rPr>
              <a:t>Flood Damage </a:t>
            </a:r>
            <a:r>
              <a:rPr lang="en-US" dirty="0" smtClean="0">
                <a:ea typeface="+mn-ea"/>
              </a:rPr>
              <a:t>Functions.</a:t>
            </a:r>
          </a:p>
          <a:p>
            <a:pPr>
              <a:lnSpc>
                <a:spcPct val="120000"/>
              </a:lnSpc>
              <a:defRPr/>
            </a:pPr>
            <a:r>
              <a:rPr lang="en-US" b="1" dirty="0" smtClean="0">
                <a:solidFill>
                  <a:srgbClr val="800000"/>
                </a:solidFill>
                <a:ea typeface="+mn-ea"/>
              </a:rPr>
              <a:t>Upload</a:t>
            </a:r>
            <a:r>
              <a:rPr lang="en-US" dirty="0" smtClean="0">
                <a:ea typeface="+mn-ea"/>
              </a:rPr>
              <a:t> Capability.</a:t>
            </a:r>
            <a:endParaRPr lang="en-US" dirty="0">
              <a:ea typeface="+mn-ea"/>
            </a:endParaRPr>
          </a:p>
        </p:txBody>
      </p:sp>
      <p:sp>
        <p:nvSpPr>
          <p:cNvPr id="32563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BD60C4FC-1B30-D542-8FF5-51E58DFDBC54}" type="slidenum">
              <a:rPr lang="en-US" sz="1200">
                <a:solidFill>
                  <a:srgbClr val="800000"/>
                </a:solidFill>
              </a:rPr>
              <a:pPr/>
              <a:t>34</a:t>
            </a:fld>
            <a:endParaRPr lang="en-US" sz="1200">
              <a:solidFill>
                <a:srgbClr val="800000"/>
              </a:solidFill>
            </a:endParaRPr>
          </a:p>
        </p:txBody>
      </p:sp>
      <p:pic>
        <p:nvPicPr>
          <p:cNvPr id="325636" name="Picture 4" descr="newinfo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5097"/>
            <a:ext cx="2120900" cy="110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1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alibri" charset="0"/>
              </a:rPr>
              <a:t>For more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14525"/>
            <a:ext cx="7867650" cy="2569369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MS PGothic" panose="020B0600070205080204" pitchFamily="34" charset="-128"/>
              </a:rPr>
              <a:t>Benefit Cost Analysis Toolkit </a:t>
            </a:r>
            <a:r>
              <a:rPr lang="en-US" b="1" dirty="0" smtClean="0">
                <a:solidFill>
                  <a:srgbClr val="800000"/>
                </a:solidFill>
                <a:ea typeface="MS PGothic" panose="020B0600070205080204" pitchFamily="34" charset="-128"/>
              </a:rPr>
              <a:t>version 5.0</a:t>
            </a:r>
          </a:p>
          <a:p>
            <a:pPr marL="225425" indent="0">
              <a:buFont typeface="Arial" charset="0"/>
              <a:buNone/>
              <a:defRPr/>
            </a:pPr>
            <a:r>
              <a:rPr lang="en-US" dirty="0" smtClean="0">
                <a:solidFill>
                  <a:srgbClr val="3366FF"/>
                </a:solidFill>
                <a:ea typeface="MS PGothic" panose="020B0600070205080204" pitchFamily="34" charset="-128"/>
              </a:rPr>
              <a:t>	https://www.fema.gov/media-library/	assets/documents/92923</a:t>
            </a:r>
          </a:p>
          <a:p>
            <a:pPr marL="225425" indent="0">
              <a:buFont typeface="Arial" charset="0"/>
              <a:buNone/>
              <a:defRPr/>
            </a:pPr>
            <a:r>
              <a:rPr lang="en-US" dirty="0" smtClean="0">
                <a:ea typeface="MS PGothic" panose="020B0600070205080204" pitchFamily="34" charset="-128"/>
              </a:rPr>
              <a:t>	1</a:t>
            </a:r>
            <a:r>
              <a:rPr lang="en-US" dirty="0">
                <a:ea typeface="MS PGothic" panose="020B0600070205080204" pitchFamily="34" charset="-128"/>
              </a:rPr>
              <a:t>-855-540-</a:t>
            </a:r>
            <a:r>
              <a:rPr lang="en-US" dirty="0" smtClean="0">
                <a:ea typeface="MS PGothic" panose="020B0600070205080204" pitchFamily="34" charset="-128"/>
              </a:rPr>
              <a:t>6744</a:t>
            </a:r>
          </a:p>
          <a:p>
            <a:pPr marL="225425" indent="0">
              <a:buFont typeface="Arial" charset="0"/>
              <a:buNone/>
              <a:defRPr/>
            </a:pPr>
            <a:r>
              <a:rPr lang="en-US" dirty="0">
                <a:solidFill>
                  <a:srgbClr val="3366FF"/>
                </a:solidFill>
                <a:ea typeface="MS PGothic" panose="020B0600070205080204" pitchFamily="34" charset="-128"/>
              </a:rPr>
              <a:t>	</a:t>
            </a:r>
            <a:r>
              <a:rPr lang="en-US" dirty="0" smtClean="0">
                <a:solidFill>
                  <a:srgbClr val="3366FF"/>
                </a:solidFill>
                <a:ea typeface="MS PGothic" panose="020B0600070205080204" pitchFamily="34" charset="-128"/>
              </a:rPr>
              <a:t>www.bchelpline.com</a:t>
            </a:r>
            <a:endParaRPr lang="en-US" dirty="0">
              <a:solidFill>
                <a:srgbClr val="3366FF"/>
              </a:solidFill>
              <a:ea typeface="MS PGothic" panose="020B0600070205080204" pitchFamily="34" charset="-128"/>
            </a:endParaRPr>
          </a:p>
        </p:txBody>
      </p:sp>
      <p:sp>
        <p:nvSpPr>
          <p:cNvPr id="32768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3D285DD-238B-6F4B-B0F3-7A6C12819359}" type="slidenum">
              <a:rPr lang="en-US" sz="1200">
                <a:solidFill>
                  <a:srgbClr val="800000"/>
                </a:solidFill>
              </a:rPr>
              <a:pPr/>
              <a:t>35</a:t>
            </a:fld>
            <a:endParaRPr lang="en-US" sz="1200">
              <a:solidFill>
                <a:srgbClr val="800000"/>
              </a:solidFill>
            </a:endParaRPr>
          </a:p>
        </p:txBody>
      </p:sp>
      <p:pic>
        <p:nvPicPr>
          <p:cNvPr id="327684" name="Picture 4" descr="newinfo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5097"/>
            <a:ext cx="2120900" cy="110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329112"/>
            <a:ext cx="9144000" cy="814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97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000" b="1">
                <a:solidFill>
                  <a:srgbClr val="800000"/>
                </a:solidFill>
                <a:latin typeface="Calibri" charset="0"/>
              </a:rPr>
              <a:t>2</a:t>
            </a:r>
            <a:r>
              <a:rPr lang="en-US">
                <a:latin typeface="Calibri" charset="0"/>
              </a:rPr>
              <a:t> keys to BCA success . . .</a:t>
            </a:r>
          </a:p>
        </p:txBody>
      </p:sp>
      <p:sp>
        <p:nvSpPr>
          <p:cNvPr id="80898" name="Rectangle 2"/>
          <p:cNvSpPr>
            <a:spLocks noGrp="1"/>
          </p:cNvSpPr>
          <p:nvPr>
            <p:ph idx="1"/>
          </p:nvPr>
        </p:nvSpPr>
        <p:spPr>
          <a:xfrm>
            <a:off x="352426" y="1914525"/>
            <a:ext cx="8334375" cy="2911079"/>
          </a:xfrm>
        </p:spPr>
        <p:txBody>
          <a:bodyPr>
            <a:normAutofit/>
          </a:bodyPr>
          <a:lstStyle/>
          <a:p>
            <a:pPr marL="514350" indent="-514350" eaLnBrk="1" hangingPunct="1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800000"/>
                </a:solidFill>
                <a:ea typeface="+mn-ea"/>
                <a:cs typeface="Calibri"/>
              </a:rPr>
              <a:t>Start early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Calibri"/>
              </a:rPr>
              <a:t> </a:t>
            </a:r>
            <a:r>
              <a:rPr lang="en-US" dirty="0" smtClean="0">
                <a:ea typeface="+mn-ea"/>
                <a:cs typeface="Calibri"/>
              </a:rPr>
              <a:t>in the project evaluation process and </a:t>
            </a:r>
            <a:r>
              <a:rPr lang="en-US" b="1" dirty="0" smtClean="0">
                <a:solidFill>
                  <a:srgbClr val="800000"/>
                </a:solidFill>
                <a:ea typeface="+mn-ea"/>
                <a:cs typeface="Calibri"/>
              </a:rPr>
              <a:t>provide reasonable and defensible data</a:t>
            </a:r>
            <a:r>
              <a:rPr lang="en-US" dirty="0" smtClean="0">
                <a:ea typeface="+mn-ea"/>
                <a:cs typeface="Calibri"/>
              </a:rPr>
              <a:t>. 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b="1" spc="-60" dirty="0" smtClean="0">
                <a:ea typeface="MS PGothic" panose="020B0600070205080204" pitchFamily="34" charset="-128"/>
                <a:cs typeface="Calibri"/>
              </a:rPr>
              <a:t> Ensure</a:t>
            </a:r>
            <a:r>
              <a:rPr lang="en-US" spc="-60" dirty="0" smtClean="0">
                <a:ea typeface="MS PGothic" panose="020B0600070205080204" pitchFamily="34" charset="-128"/>
                <a:cs typeface="Calibri"/>
              </a:rPr>
              <a:t> that someone </a:t>
            </a:r>
            <a:r>
              <a:rPr lang="en-US" spc="-60" dirty="0">
                <a:ea typeface="MS PGothic" panose="020B0600070205080204" pitchFamily="34" charset="-128"/>
                <a:cs typeface="Calibri"/>
              </a:rPr>
              <a:t>other than the </a:t>
            </a:r>
            <a:r>
              <a:rPr lang="en-US" b="1" spc="-60" dirty="0">
                <a:ea typeface="MS PGothic" panose="020B0600070205080204" pitchFamily="34" charset="-128"/>
                <a:cs typeface="Calibri"/>
              </a:rPr>
              <a:t>original BCA analyst</a:t>
            </a:r>
            <a:r>
              <a:rPr lang="en-US" spc="-60" dirty="0">
                <a:ea typeface="MS PGothic" panose="020B0600070205080204" pitchFamily="34" charset="-128"/>
                <a:cs typeface="Calibri"/>
              </a:rPr>
              <a:t> </a:t>
            </a:r>
            <a:r>
              <a:rPr lang="en-US" b="1" spc="-60" dirty="0">
                <a:solidFill>
                  <a:srgbClr val="800000"/>
                </a:solidFill>
                <a:ea typeface="MS PGothic" panose="020B0600070205080204" pitchFamily="34" charset="-128"/>
                <a:cs typeface="Calibri"/>
              </a:rPr>
              <a:t>can easily verify</a:t>
            </a:r>
            <a:r>
              <a:rPr lang="en-US" b="1" spc="-60" dirty="0">
                <a:ea typeface="MS PGothic" panose="020B0600070205080204" pitchFamily="34" charset="-128"/>
                <a:cs typeface="Calibri"/>
              </a:rPr>
              <a:t> </a:t>
            </a:r>
            <a:r>
              <a:rPr lang="en-US" spc="-60" dirty="0">
                <a:ea typeface="MS PGothic" panose="020B0600070205080204" pitchFamily="34" charset="-128"/>
                <a:cs typeface="Calibri"/>
              </a:rPr>
              <a:t>and </a:t>
            </a:r>
            <a:r>
              <a:rPr lang="en-US" b="1" spc="-60" dirty="0">
                <a:solidFill>
                  <a:srgbClr val="800000"/>
                </a:solidFill>
                <a:ea typeface="MS PGothic" panose="020B0600070205080204" pitchFamily="34" charset="-128"/>
                <a:cs typeface="Calibri"/>
              </a:rPr>
              <a:t>re-create </a:t>
            </a:r>
            <a:r>
              <a:rPr lang="en-US" spc="-60" dirty="0">
                <a:ea typeface="MS PGothic" panose="020B0600070205080204" pitchFamily="34" charset="-128"/>
                <a:cs typeface="Calibri"/>
              </a:rPr>
              <a:t>the </a:t>
            </a:r>
            <a:r>
              <a:rPr lang="en-US" b="1" spc="-60" dirty="0">
                <a:ea typeface="MS PGothic" panose="020B0600070205080204" pitchFamily="34" charset="-128"/>
                <a:cs typeface="Calibri"/>
              </a:rPr>
              <a:t>data inputs </a:t>
            </a:r>
            <a:r>
              <a:rPr lang="en-US" spc="-60" dirty="0">
                <a:ea typeface="MS PGothic" panose="020B0600070205080204" pitchFamily="34" charset="-128"/>
                <a:cs typeface="Calibri"/>
              </a:rPr>
              <a:t>and </a:t>
            </a:r>
            <a:r>
              <a:rPr lang="en-US" b="1" spc="-60" dirty="0">
                <a:ea typeface="MS PGothic" panose="020B0600070205080204" pitchFamily="34" charset="-128"/>
                <a:cs typeface="Calibri"/>
              </a:rPr>
              <a:t>conclusions</a:t>
            </a:r>
            <a:r>
              <a:rPr lang="en-US" spc="-60" dirty="0">
                <a:ea typeface="MS PGothic" panose="020B0600070205080204" pitchFamily="34" charset="-128"/>
                <a:cs typeface="Calibri"/>
              </a:rPr>
              <a:t> of the BCA</a:t>
            </a:r>
            <a:r>
              <a:rPr lang="en-US" spc="-60" dirty="0" smtClean="0">
                <a:ea typeface="MS PGothic" panose="020B0600070205080204" pitchFamily="34" charset="-128"/>
                <a:cs typeface="Calibri"/>
              </a:rPr>
              <a:t>.</a:t>
            </a:r>
            <a:endParaRPr lang="en-US" spc="-60" dirty="0">
              <a:ea typeface="MS PGothic" panose="020B0600070205080204" pitchFamily="34" charset="-128"/>
              <a:cs typeface="Calibri"/>
            </a:endParaRPr>
          </a:p>
        </p:txBody>
      </p:sp>
      <p:sp>
        <p:nvSpPr>
          <p:cNvPr id="32973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C9A75BF-652D-1B46-A2CC-03630BB42F23}" type="slidenum">
              <a:rPr lang="en-US" sz="1200">
                <a:solidFill>
                  <a:srgbClr val="800000"/>
                </a:solidFill>
              </a:rPr>
              <a:pPr/>
              <a:t>36</a:t>
            </a:fld>
            <a:endParaRPr lang="en-US" sz="120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Questions?</a:t>
            </a:r>
          </a:p>
        </p:txBody>
      </p:sp>
      <p:sp>
        <p:nvSpPr>
          <p:cNvPr id="34611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7BD4F3A9-C8E3-D849-8C77-2F6CE34981E2}" type="slidenum">
              <a:rPr lang="en-US" sz="1200">
                <a:solidFill>
                  <a:srgbClr val="800000"/>
                </a:solidFill>
              </a:rPr>
              <a:pPr/>
              <a:t>37</a:t>
            </a:fld>
            <a:endParaRPr lang="en-US" sz="120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7" name="Title 1"/>
          <p:cNvSpPr>
            <a:spLocks noGrp="1"/>
          </p:cNvSpPr>
          <p:nvPr>
            <p:ph type="title"/>
          </p:nvPr>
        </p:nvSpPr>
        <p:spPr>
          <a:xfrm>
            <a:off x="838200" y="1678781"/>
            <a:ext cx="8305800" cy="1724025"/>
          </a:xfrm>
        </p:spPr>
        <p:txBody>
          <a:bodyPr>
            <a:normAutofit fontScale="90000"/>
          </a:bodyPr>
          <a:lstStyle/>
          <a:p>
            <a:pPr algn="l"/>
            <a:r>
              <a:rPr lang="en-US" sz="4500">
                <a:latin typeface="Calibri" charset="0"/>
              </a:rPr>
              <a:t>For more information + to download materials from today’s seminar:</a:t>
            </a:r>
          </a:p>
        </p:txBody>
      </p:sp>
      <p:sp>
        <p:nvSpPr>
          <p:cNvPr id="347139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9192EED8-4A54-C643-A1B5-F2DEBE286083}" type="slidenum">
              <a:rPr lang="en-US" sz="1200">
                <a:solidFill>
                  <a:srgbClr val="800000"/>
                </a:solidFill>
              </a:rPr>
              <a:pPr/>
              <a:t>38</a:t>
            </a:fld>
            <a:endParaRPr lang="en-US" sz="1200">
              <a:solidFill>
                <a:srgbClr val="800000"/>
              </a:solidFill>
            </a:endParaRPr>
          </a:p>
        </p:txBody>
      </p:sp>
      <p:sp>
        <p:nvSpPr>
          <p:cNvPr id="347138" name="Text Box 5"/>
          <p:cNvSpPr txBox="1">
            <a:spLocks noChangeArrowheads="1"/>
          </p:cNvSpPr>
          <p:nvPr/>
        </p:nvSpPr>
        <p:spPr bwMode="auto">
          <a:xfrm>
            <a:off x="752476" y="3314700"/>
            <a:ext cx="83915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rgbClr val="0000FF"/>
                </a:solidFill>
              </a:rPr>
              <a:t>gohsep.la.gov/outreach.aspx</a:t>
            </a:r>
          </a:p>
        </p:txBody>
      </p:sp>
    </p:spTree>
  </p:cSld>
  <p:clrMapOvr>
    <a:masterClrMapping/>
  </p:clrMapOvr>
  <p:transition xmlns:p14="http://schemas.microsoft.com/office/powerpoint/2010/main" spd="med">
    <p:pull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338637"/>
            <a:ext cx="9144000" cy="804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6244" name="Title 2"/>
          <p:cNvSpPr>
            <a:spLocks noGrp="1"/>
          </p:cNvSpPr>
          <p:nvPr>
            <p:ph type="title"/>
          </p:nvPr>
        </p:nvSpPr>
        <p:spPr>
          <a:xfrm>
            <a:off x="457200" y="1077380"/>
            <a:ext cx="8229600" cy="67725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Calibri" charset="0"/>
              </a:rPr>
              <a:t>Why is it important?</a:t>
            </a:r>
          </a:p>
        </p:txBody>
      </p:sp>
      <p:sp>
        <p:nvSpPr>
          <p:cNvPr id="266242" name="Content Placeholder 1"/>
          <p:cNvSpPr>
            <a:spLocks noGrp="1"/>
          </p:cNvSpPr>
          <p:nvPr>
            <p:ph idx="1"/>
          </p:nvPr>
        </p:nvSpPr>
        <p:spPr>
          <a:xfrm>
            <a:off x="457200" y="1963206"/>
            <a:ext cx="8229600" cy="2435954"/>
          </a:xfrm>
        </p:spPr>
        <p:txBody>
          <a:bodyPr/>
          <a:lstStyle/>
          <a:p>
            <a:pPr marL="225425" indent="0">
              <a:buFont typeface="Arial" charset="0"/>
              <a:buNone/>
            </a:pPr>
            <a:r>
              <a:rPr lang="en-US" b="1">
                <a:latin typeface="Calibri" charset="0"/>
              </a:rPr>
              <a:t>BCA is a way of determining if </a:t>
            </a:r>
            <a:r>
              <a:rPr lang="en-US" b="1" i="1">
                <a:solidFill>
                  <a:srgbClr val="800000"/>
                </a:solidFill>
                <a:latin typeface="Calibri" charset="0"/>
              </a:rPr>
              <a:t>funding</a:t>
            </a:r>
            <a:r>
              <a:rPr lang="en-US" b="1" i="1">
                <a:latin typeface="Calibri" charset="0"/>
              </a:rPr>
              <a:t> </a:t>
            </a:r>
            <a:r>
              <a:rPr lang="en-US" b="1">
                <a:latin typeface="Calibri" charset="0"/>
              </a:rPr>
              <a:t>a</a:t>
            </a:r>
            <a:r>
              <a:rPr lang="en-US" b="1" i="1">
                <a:latin typeface="Calibri" charset="0"/>
              </a:rPr>
              <a:t> </a:t>
            </a:r>
            <a:r>
              <a:rPr lang="en-US" b="1">
                <a:latin typeface="Calibri" charset="0"/>
              </a:rPr>
              <a:t>project is a</a:t>
            </a:r>
            <a:r>
              <a:rPr lang="en-US" b="1" i="1">
                <a:latin typeface="Calibri" charset="0"/>
              </a:rPr>
              <a:t> </a:t>
            </a:r>
            <a:r>
              <a:rPr lang="en-US" b="1" i="1">
                <a:solidFill>
                  <a:srgbClr val="800000"/>
                </a:solidFill>
                <a:latin typeface="Calibri" charset="0"/>
              </a:rPr>
              <a:t>wise</a:t>
            </a:r>
            <a:r>
              <a:rPr lang="en-US" b="1" i="1">
                <a:latin typeface="Calibri" charset="0"/>
              </a:rPr>
              <a:t> </a:t>
            </a:r>
            <a:r>
              <a:rPr lang="en-US" b="1" i="1">
                <a:solidFill>
                  <a:srgbClr val="800000"/>
                </a:solidFill>
                <a:latin typeface="Calibri" charset="0"/>
              </a:rPr>
              <a:t>use</a:t>
            </a:r>
            <a:r>
              <a:rPr lang="en-US" b="1" i="1">
                <a:latin typeface="Calibri" charset="0"/>
              </a:rPr>
              <a:t> </a:t>
            </a:r>
            <a:r>
              <a:rPr lang="en-US" b="1">
                <a:latin typeface="Calibri" charset="0"/>
              </a:rPr>
              <a:t>of taxpayers’</a:t>
            </a:r>
            <a:endParaRPr lang="en-US" b="1" i="1">
              <a:latin typeface="Calibri" charset="0"/>
            </a:endParaRPr>
          </a:p>
        </p:txBody>
      </p:sp>
      <p:sp>
        <p:nvSpPr>
          <p:cNvPr id="26624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0FB8A59-B63B-B94C-A025-1BC393BAC06C}" type="slidenum">
              <a:rPr lang="en-US" sz="1200">
                <a:solidFill>
                  <a:srgbClr val="800000"/>
                </a:solidFill>
              </a:rPr>
              <a:pPr/>
              <a:t>4</a:t>
            </a:fld>
            <a:endParaRPr lang="en-US" sz="1200">
              <a:solidFill>
                <a:srgbClr val="800000"/>
              </a:solidFill>
            </a:endParaRPr>
          </a:p>
        </p:txBody>
      </p:sp>
      <p:pic>
        <p:nvPicPr>
          <p:cNvPr id="266243" name="Picture 8" descr="MC90044213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964656"/>
            <a:ext cx="283845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alibri" charset="0"/>
              </a:rPr>
              <a:t>BCA fundamentals</a:t>
            </a: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defTabSz="914400" eaLnBrk="1" hangingPunct="1">
              <a:defRPr/>
            </a:pPr>
            <a:r>
              <a:rPr lang="en-US" b="1" dirty="0">
                <a:solidFill>
                  <a:srgbClr val="800000"/>
                </a:solidFill>
                <a:ea typeface="MS PGothic" panose="020B0600070205080204" pitchFamily="34" charset="-128"/>
              </a:rPr>
              <a:t>Start early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anose="020B0600070205080204" pitchFamily="34" charset="-128"/>
              </a:rPr>
              <a:t> </a:t>
            </a:r>
            <a:r>
              <a:rPr lang="en-US" dirty="0">
                <a:ea typeface="MS PGothic" panose="020B0600070205080204" pitchFamily="34" charset="-128"/>
              </a:rPr>
              <a:t>in the project evaluation </a:t>
            </a:r>
            <a:r>
              <a:rPr lang="en-US" dirty="0" smtClean="0">
                <a:ea typeface="MS PGothic" panose="020B0600070205080204" pitchFamily="34" charset="-128"/>
              </a:rPr>
              <a:t>process.</a:t>
            </a:r>
            <a:endParaRPr lang="en-US" dirty="0" smtClean="0">
              <a:ea typeface="MS PGothic" panose="020B0600070205080204" pitchFamily="34" charset="-128"/>
              <a:cs typeface="Calibri"/>
            </a:endParaRPr>
          </a:p>
          <a:p>
            <a:pPr marL="457200" indent="-457200" defTabSz="914400" eaLnBrk="1" hangingPunct="1">
              <a:defRPr/>
            </a:pPr>
            <a:r>
              <a:rPr lang="en-US" dirty="0" smtClean="0">
                <a:ea typeface="MS PGothic" panose="020B0600070205080204" pitchFamily="34" charset="-128"/>
                <a:cs typeface="Calibri"/>
              </a:rPr>
              <a:t>Every </a:t>
            </a:r>
            <a:r>
              <a:rPr lang="en-US" dirty="0">
                <a:ea typeface="MS PGothic" panose="020B0600070205080204" pitchFamily="34" charset="-128"/>
                <a:cs typeface="Calibri"/>
              </a:rPr>
              <a:t>BCA needs to be </a:t>
            </a:r>
            <a:r>
              <a:rPr lang="en-US" b="1" dirty="0">
                <a:solidFill>
                  <a:srgbClr val="800000"/>
                </a:solidFill>
                <a:ea typeface="MS PGothic" panose="020B0600070205080204" pitchFamily="34" charset="-128"/>
                <a:cs typeface="Calibri"/>
              </a:rPr>
              <a:t>credible </a:t>
            </a:r>
            <a:r>
              <a:rPr lang="en-US" dirty="0">
                <a:ea typeface="MS PGothic" panose="020B0600070205080204" pitchFamily="34" charset="-128"/>
                <a:cs typeface="Calibri"/>
              </a:rPr>
              <a:t>and</a:t>
            </a:r>
            <a:r>
              <a:rPr lang="en-US" b="1" dirty="0">
                <a:solidFill>
                  <a:srgbClr val="800000"/>
                </a:solidFill>
                <a:ea typeface="MS PGothic" panose="020B0600070205080204" pitchFamily="34" charset="-128"/>
                <a:cs typeface="Calibri"/>
              </a:rPr>
              <a:t> defensible </a:t>
            </a:r>
            <a:r>
              <a:rPr lang="en-US" dirty="0">
                <a:ea typeface="MS PGothic" panose="020B0600070205080204" pitchFamily="34" charset="-128"/>
                <a:cs typeface="Calibri"/>
              </a:rPr>
              <a:t>to</a:t>
            </a:r>
            <a:r>
              <a:rPr lang="en-US" b="1" dirty="0">
                <a:solidFill>
                  <a:srgbClr val="800000"/>
                </a:solidFill>
                <a:ea typeface="MS PGothic" panose="020B0600070205080204" pitchFamily="34" charset="-128"/>
                <a:cs typeface="Calibri"/>
              </a:rPr>
              <a:t> </a:t>
            </a:r>
            <a:r>
              <a:rPr lang="en-US" b="1" dirty="0">
                <a:ea typeface="MS PGothic" panose="020B0600070205080204" pitchFamily="34" charset="-128"/>
                <a:cs typeface="Calibri"/>
              </a:rPr>
              <a:t>FEMA</a:t>
            </a:r>
            <a:r>
              <a:rPr lang="en-US" dirty="0" smtClean="0">
                <a:ea typeface="MS PGothic" panose="020B0600070205080204" pitchFamily="34" charset="-128"/>
                <a:cs typeface="Calibri"/>
              </a:rPr>
              <a:t>.</a:t>
            </a:r>
          </a:p>
        </p:txBody>
      </p:sp>
      <p:sp>
        <p:nvSpPr>
          <p:cNvPr id="26829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F583F059-2616-C84B-BB5B-6E46BBC5772D}" type="slidenum">
              <a:rPr lang="en-US" sz="1200">
                <a:solidFill>
                  <a:srgbClr val="800000"/>
                </a:solidFill>
              </a:rPr>
              <a:pPr/>
              <a:t>5</a:t>
            </a:fld>
            <a:endParaRPr lang="en-US" sz="120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338637"/>
            <a:ext cx="9144000" cy="804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033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rgbClr val="800000"/>
                </a:solidFill>
                <a:latin typeface="Calibri" charset="0"/>
                <a:cs typeface="Calibri" charset="0"/>
              </a:rPr>
              <a:t>6</a:t>
            </a:r>
            <a:r>
              <a:rPr lang="en-US" dirty="0">
                <a:latin typeface="Calibri" charset="0"/>
                <a:cs typeface="Calibri" charset="0"/>
              </a:rPr>
              <a:t> things to remember</a:t>
            </a:r>
            <a:endParaRPr lang="en-US" sz="2000" dirty="0">
              <a:latin typeface="Calibri" charset="0"/>
              <a:cs typeface="Calibri" charset="0"/>
            </a:endParaRPr>
          </a:p>
        </p:txBody>
      </p:sp>
      <p:sp>
        <p:nvSpPr>
          <p:cNvPr id="270339" name="Rectangle 3"/>
          <p:cNvSpPr>
            <a:spLocks noGrp="1"/>
          </p:cNvSpPr>
          <p:nvPr>
            <p:ph idx="1"/>
          </p:nvPr>
        </p:nvSpPr>
        <p:spPr>
          <a:xfrm>
            <a:off x="457200" y="1914525"/>
            <a:ext cx="8229600" cy="3228975"/>
          </a:xfrm>
        </p:spPr>
        <p:txBody>
          <a:bodyPr/>
          <a:lstStyle/>
          <a:p>
            <a:pPr marL="381000" indent="-381000" defTabSz="914400" eaLnBrk="1" hangingPunct="1">
              <a:spcBef>
                <a:spcPts val="1200"/>
              </a:spcBef>
              <a:buFont typeface="Arial" charset="0"/>
              <a:buAutoNum type="arabicPeriod"/>
            </a:pPr>
            <a:r>
              <a:rPr lang="en-US" b="1" dirty="0">
                <a:solidFill>
                  <a:srgbClr val="800000"/>
                </a:solidFill>
                <a:latin typeface="Calibri" charset="0"/>
                <a:cs typeface="Calibri" charset="0"/>
              </a:rPr>
              <a:t> Before-mitigation</a:t>
            </a:r>
            <a:r>
              <a:rPr lang="en-US" b="1" dirty="0">
                <a:latin typeface="Calibri" charset="0"/>
                <a:cs typeface="Calibri" charset="0"/>
              </a:rPr>
              <a:t> </a:t>
            </a:r>
            <a:r>
              <a:rPr lang="en-US" dirty="0">
                <a:latin typeface="Calibri" charset="0"/>
                <a:cs typeface="Calibri" charset="0"/>
              </a:rPr>
              <a:t>vs. </a:t>
            </a:r>
            <a:r>
              <a:rPr lang="en-US" b="1" dirty="0">
                <a:solidFill>
                  <a:srgbClr val="800000"/>
                </a:solidFill>
                <a:latin typeface="Calibri" charset="0"/>
                <a:cs typeface="Calibri" charset="0"/>
              </a:rPr>
              <a:t>after-mitigation</a:t>
            </a:r>
            <a:r>
              <a:rPr lang="en-US" dirty="0">
                <a:latin typeface="Calibri" charset="0"/>
                <a:cs typeface="Calibri" charset="0"/>
              </a:rPr>
              <a:t> conditions.</a:t>
            </a:r>
          </a:p>
          <a:p>
            <a:pPr marL="381000" indent="-381000" defTabSz="914400" eaLnBrk="1" hangingPunct="1">
              <a:spcBef>
                <a:spcPts val="1200"/>
              </a:spcBef>
              <a:buFont typeface="Arial" charset="0"/>
              <a:buAutoNum type="arabicPeriod"/>
            </a:pPr>
            <a:r>
              <a:rPr lang="en-US" dirty="0">
                <a:latin typeface="Calibri" charset="0"/>
                <a:cs typeface="Calibri" charset="0"/>
              </a:rPr>
              <a:t>Benefits = </a:t>
            </a:r>
            <a:r>
              <a:rPr lang="en-US" b="1" dirty="0">
                <a:solidFill>
                  <a:srgbClr val="800000"/>
                </a:solidFill>
                <a:latin typeface="Calibri" charset="0"/>
                <a:cs typeface="Calibri" charset="0"/>
              </a:rPr>
              <a:t>avoided future damages</a:t>
            </a:r>
            <a:r>
              <a:rPr lang="en-US" dirty="0">
                <a:latin typeface="Calibri" charset="0"/>
                <a:cs typeface="Calibri" charset="0"/>
              </a:rPr>
              <a:t>.</a:t>
            </a:r>
          </a:p>
          <a:p>
            <a:pPr marL="381000" indent="-381000" defTabSz="914400" eaLnBrk="1" hangingPunct="1">
              <a:spcBef>
                <a:spcPts val="1200"/>
              </a:spcBef>
              <a:buFont typeface="Arial" charset="0"/>
              <a:buAutoNum type="arabicPeriod"/>
            </a:pPr>
            <a:r>
              <a:rPr lang="en-US" dirty="0">
                <a:latin typeface="Calibri" charset="0"/>
                <a:cs typeface="Calibri" charset="0"/>
              </a:rPr>
              <a:t>Damages </a:t>
            </a:r>
            <a:r>
              <a:rPr lang="en-US" b="1" dirty="0">
                <a:latin typeface="Calibri" charset="0"/>
                <a:cs typeface="Calibri" charset="0"/>
              </a:rPr>
              <a:t>reduced</a:t>
            </a:r>
            <a:r>
              <a:rPr lang="en-US" dirty="0">
                <a:latin typeface="Calibri" charset="0"/>
                <a:cs typeface="Calibri" charset="0"/>
              </a:rPr>
              <a:t> after mitigation =</a:t>
            </a:r>
            <a:r>
              <a:rPr lang="en-US" b="1" dirty="0">
                <a:solidFill>
                  <a:srgbClr val="800000"/>
                </a:solidFill>
                <a:latin typeface="Calibri" charset="0"/>
                <a:cs typeface="Calibri" charset="0"/>
              </a:rPr>
              <a:t> benefits to count</a:t>
            </a:r>
            <a:r>
              <a:rPr lang="en-US" dirty="0">
                <a:latin typeface="Calibri" charset="0"/>
                <a:cs typeface="Calibri" charset="0"/>
              </a:rPr>
              <a:t>.</a:t>
            </a:r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A6BE8A0-D709-FE48-AE91-799E958A11F5}" type="slidenum">
              <a:rPr lang="en-US" sz="1200">
                <a:solidFill>
                  <a:srgbClr val="800000"/>
                </a:solidFill>
              </a:rPr>
              <a:pPr/>
              <a:t>6</a:t>
            </a:fld>
            <a:endParaRPr lang="en-US" sz="120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338637"/>
            <a:ext cx="9144000" cy="804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238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>
                <a:solidFill>
                  <a:srgbClr val="800000"/>
                </a:solidFill>
                <a:latin typeface="Calibri" charset="0"/>
                <a:cs typeface="Calibri" charset="0"/>
              </a:rPr>
              <a:t>6</a:t>
            </a:r>
            <a:r>
              <a:rPr lang="en-US">
                <a:latin typeface="Calibri" charset="0"/>
                <a:cs typeface="Calibri" charset="0"/>
              </a:rPr>
              <a:t> things to remember </a:t>
            </a:r>
            <a:r>
              <a:rPr lang="en-US" sz="2200">
                <a:latin typeface="Calibri" charset="0"/>
                <a:cs typeface="Calibri" charset="0"/>
              </a:rPr>
              <a:t>(Continued . . . )</a:t>
            </a:r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xfrm>
            <a:off x="457200" y="1914525"/>
            <a:ext cx="8555038" cy="3228975"/>
          </a:xfrm>
        </p:spPr>
        <p:txBody>
          <a:bodyPr>
            <a:normAutofit fontScale="92500" lnSpcReduction="10000"/>
          </a:bodyPr>
          <a:lstStyle/>
          <a:p>
            <a:pPr marL="514350" indent="-514350" defTabSz="914400">
              <a:lnSpc>
                <a:spcPct val="110000"/>
              </a:lnSpc>
              <a:spcBef>
                <a:spcPts val="1000"/>
              </a:spcBef>
              <a:buFont typeface="+mj-lt"/>
              <a:buAutoNum type="arabicPeriod" startAt="4"/>
              <a:defRPr/>
            </a:pPr>
            <a:r>
              <a:rPr lang="en-US" b="1" dirty="0" smtClean="0">
                <a:solidFill>
                  <a:srgbClr val="800000"/>
                </a:solidFill>
                <a:latin typeface="Calibri"/>
                <a:ea typeface="MS PGothic" panose="020B0600070205080204" pitchFamily="34" charset="-128"/>
                <a:cs typeface="Calibri"/>
              </a:rPr>
              <a:t>Benefits</a:t>
            </a:r>
            <a:r>
              <a:rPr lang="en-US" dirty="0" smtClean="0">
                <a:solidFill>
                  <a:srgbClr val="800000"/>
                </a:solidFill>
                <a:latin typeface="Calibri"/>
                <a:ea typeface="MS PGothic" panose="020B0600070205080204" pitchFamily="34" charset="-128"/>
                <a:cs typeface="Calibri"/>
              </a:rPr>
              <a:t> </a:t>
            </a:r>
            <a:r>
              <a:rPr lang="en-US" sz="3000" dirty="0" smtClean="0">
                <a:latin typeface="Calibri"/>
                <a:ea typeface="MS PGothic" panose="020B0600070205080204" pitchFamily="34" charset="-128"/>
                <a:cs typeface="Calibri"/>
              </a:rPr>
              <a:t>(avoided future damages in dollar value)</a:t>
            </a:r>
            <a:r>
              <a:rPr lang="en-US" dirty="0" smtClean="0">
                <a:latin typeface="Calibri"/>
                <a:ea typeface="MS PGothic" panose="020B0600070205080204" pitchFamily="34" charset="-128"/>
                <a:cs typeface="Calibri"/>
              </a:rPr>
              <a:t> </a:t>
            </a:r>
            <a:r>
              <a:rPr lang="en-US" b="1" dirty="0" smtClean="0">
                <a:solidFill>
                  <a:srgbClr val="800000"/>
                </a:solidFill>
                <a:latin typeface="Calibri"/>
                <a:ea typeface="MS PGothic" panose="020B0600070205080204" pitchFamily="34" charset="-128"/>
                <a:cs typeface="Calibri"/>
              </a:rPr>
              <a:t>&gt; costs</a:t>
            </a:r>
            <a:r>
              <a:rPr lang="en-US" dirty="0" smtClean="0">
                <a:latin typeface="Calibri"/>
                <a:ea typeface="MS PGothic" panose="020B0600070205080204" pitchFamily="34" charset="-128"/>
                <a:cs typeface="Calibri"/>
              </a:rPr>
              <a:t> = cost-effective.</a:t>
            </a:r>
          </a:p>
          <a:p>
            <a:pPr marL="381000" indent="-381000" defTabSz="914400">
              <a:lnSpc>
                <a:spcPct val="110000"/>
              </a:lnSpc>
              <a:spcBef>
                <a:spcPts val="1000"/>
              </a:spcBef>
              <a:buFont typeface="Arial" charset="0"/>
              <a:buAutoNum type="arabicPeriod" startAt="4"/>
              <a:defRPr/>
            </a:pPr>
            <a:r>
              <a:rPr lang="en-US" dirty="0" smtClean="0">
                <a:latin typeface="Calibri"/>
                <a:ea typeface="MS PGothic" panose="020B0600070205080204" pitchFamily="34" charset="-128"/>
                <a:cs typeface="Calibri"/>
              </a:rPr>
              <a:t>Some mitigation projects are </a:t>
            </a:r>
            <a:r>
              <a:rPr lang="en-US" b="1" dirty="0" smtClean="0">
                <a:latin typeface="Calibri"/>
                <a:ea typeface="MS PGothic" panose="020B0600070205080204" pitchFamily="34" charset="-128"/>
                <a:cs typeface="Calibri"/>
              </a:rPr>
              <a:t>more cost-effective </a:t>
            </a:r>
            <a:r>
              <a:rPr lang="en-US" dirty="0" smtClean="0">
                <a:latin typeface="Calibri"/>
                <a:ea typeface="MS PGothic" panose="020B0600070205080204" pitchFamily="34" charset="-128"/>
                <a:cs typeface="Calibri"/>
              </a:rPr>
              <a:t>than others. </a:t>
            </a:r>
          </a:p>
          <a:p>
            <a:pPr marL="381000" indent="-381000" defTabSz="914400">
              <a:lnSpc>
                <a:spcPct val="110000"/>
              </a:lnSpc>
              <a:spcBef>
                <a:spcPts val="1000"/>
              </a:spcBef>
              <a:buFont typeface="Arial" charset="0"/>
              <a:buAutoNum type="arabicPeriod" startAt="4"/>
              <a:defRPr/>
            </a:pPr>
            <a:r>
              <a:rPr lang="en-US" b="1" dirty="0" smtClean="0">
                <a:solidFill>
                  <a:srgbClr val="800000"/>
                </a:solidFill>
                <a:latin typeface="Calibri"/>
                <a:ea typeface="MS PGothic" panose="020B0600070205080204" pitchFamily="34" charset="-128"/>
                <a:cs typeface="Calibri"/>
              </a:rPr>
              <a:t> Benefit Cost </a:t>
            </a:r>
            <a:r>
              <a:rPr lang="en-US" b="1" dirty="0">
                <a:solidFill>
                  <a:srgbClr val="800000"/>
                </a:solidFill>
                <a:latin typeface="Calibri"/>
                <a:ea typeface="MS PGothic" panose="020B0600070205080204" pitchFamily="34" charset="-128"/>
                <a:cs typeface="Calibri"/>
              </a:rPr>
              <a:t>Ratio </a:t>
            </a:r>
            <a:r>
              <a:rPr lang="en-US" sz="2000" b="1" dirty="0">
                <a:solidFill>
                  <a:srgbClr val="800000"/>
                </a:solidFill>
                <a:latin typeface="Calibri"/>
                <a:ea typeface="MS PGothic" panose="020B0600070205080204" pitchFamily="34" charset="-128"/>
                <a:cs typeface="Calibri"/>
              </a:rPr>
              <a:t>(BCR)</a:t>
            </a:r>
            <a:r>
              <a:rPr lang="en-US" b="1" dirty="0">
                <a:latin typeface="Calibri"/>
                <a:ea typeface="MS PGothic" panose="020B0600070205080204" pitchFamily="34" charset="-128"/>
                <a:cs typeface="Calibri"/>
              </a:rPr>
              <a:t> </a:t>
            </a:r>
            <a:r>
              <a:rPr lang="en-US" dirty="0">
                <a:latin typeface="Calibri"/>
                <a:ea typeface="MS PGothic" panose="020B0600070205080204" pitchFamily="34" charset="-128"/>
                <a:cs typeface="Calibri"/>
              </a:rPr>
              <a:t>is used to </a:t>
            </a:r>
            <a:r>
              <a:rPr lang="en-US" dirty="0" smtClean="0">
                <a:latin typeface="Calibri"/>
                <a:ea typeface="MS PGothic" panose="020B0600070205080204" pitchFamily="34" charset="-128"/>
                <a:cs typeface="Calibri"/>
              </a:rPr>
              <a:t>compare </a:t>
            </a:r>
            <a:r>
              <a:rPr lang="en-US" dirty="0">
                <a:latin typeface="Calibri"/>
                <a:ea typeface="MS PGothic" panose="020B0600070205080204" pitchFamily="34" charset="-128"/>
                <a:cs typeface="Calibri"/>
              </a:rPr>
              <a:t>cost-effectiveness</a:t>
            </a:r>
            <a:r>
              <a:rPr lang="en-US" dirty="0" smtClean="0">
                <a:latin typeface="Calibri"/>
                <a:ea typeface="MS PGothic" panose="020B0600070205080204" pitchFamily="34" charset="-128"/>
                <a:cs typeface="Calibri"/>
              </a:rPr>
              <a:t>.</a:t>
            </a:r>
            <a:endParaRPr lang="en-US" dirty="0">
              <a:latin typeface="Calibri"/>
              <a:ea typeface="MS PGothic" panose="020B0600070205080204" pitchFamily="34" charset="-128"/>
              <a:cs typeface="Calibri"/>
            </a:endParaRPr>
          </a:p>
        </p:txBody>
      </p:sp>
      <p:sp>
        <p:nvSpPr>
          <p:cNvPr id="2723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CAC5E43C-EE47-C64D-8F7B-574C0AFA2C2E}" type="slidenum">
              <a:rPr lang="en-US" sz="1200">
                <a:solidFill>
                  <a:srgbClr val="800000"/>
                </a:solidFill>
              </a:rPr>
              <a:pPr/>
              <a:t>7</a:t>
            </a:fld>
            <a:endParaRPr lang="en-US" sz="120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3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Calibri" charset="0"/>
              </a:rPr>
              <a:t>Benefit cost ratio </a:t>
            </a:r>
            <a:r>
              <a:rPr lang="en-US" sz="2000">
                <a:latin typeface="Calibri" charset="0"/>
              </a:rPr>
              <a:t>(BCR)</a:t>
            </a:r>
          </a:p>
        </p:txBody>
      </p:sp>
      <p:sp>
        <p:nvSpPr>
          <p:cNvPr id="274434" name="Rectangle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en-US">
                <a:latin typeface="Calibri" charset="0"/>
              </a:rPr>
              <a:t>	A project is </a:t>
            </a:r>
            <a:r>
              <a:rPr lang="en-US" i="1">
                <a:solidFill>
                  <a:srgbClr val="800000"/>
                </a:solidFill>
                <a:latin typeface="Calibri" charset="0"/>
              </a:rPr>
              <a:t>cost-effective</a:t>
            </a:r>
            <a:r>
              <a:rPr lang="en-US" i="1">
                <a:latin typeface="Calibri" charset="0"/>
              </a:rPr>
              <a:t> </a:t>
            </a:r>
            <a:r>
              <a:rPr lang="en-US">
                <a:latin typeface="Calibri" charset="0"/>
              </a:rPr>
              <a:t>if:</a:t>
            </a:r>
          </a:p>
          <a:p>
            <a:pPr eaLnBrk="1" hangingPunct="1"/>
            <a:endParaRPr lang="en-US" sz="1300">
              <a:latin typeface="Calibri" charset="0"/>
            </a:endParaRPr>
          </a:p>
          <a:p>
            <a:pPr eaLnBrk="1" hangingPunct="1"/>
            <a:endParaRPr lang="en-US" sz="1300">
              <a:latin typeface="Calibri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300">
                <a:latin typeface="Calibri" charset="0"/>
              </a:rPr>
              <a:t>      </a:t>
            </a:r>
            <a:r>
              <a:rPr lang="en-US" sz="2400">
                <a:latin typeface="Calibri" charset="0"/>
              </a:rPr>
              <a:t>         </a:t>
            </a:r>
            <a:r>
              <a:rPr lang="en-US" sz="3600" b="1">
                <a:latin typeface="Calibri" charset="0"/>
              </a:rPr>
              <a:t>Project Benefit </a:t>
            </a:r>
            <a:r>
              <a:rPr lang="en-US" sz="3000">
                <a:latin typeface="Calibri" charset="0"/>
              </a:rPr>
              <a:t>(in </a:t>
            </a:r>
            <a:r>
              <a:rPr lang="en-US" sz="3000">
                <a:solidFill>
                  <a:srgbClr val="008000"/>
                </a:solidFill>
                <a:latin typeface="Calibri" charset="0"/>
              </a:rPr>
              <a:t>$$$</a:t>
            </a:r>
            <a:r>
              <a:rPr lang="en-US" sz="3000">
                <a:latin typeface="Calibri" charset="0"/>
              </a:rPr>
              <a:t>)</a:t>
            </a:r>
          </a:p>
          <a:p>
            <a:pPr eaLnBrk="1" hangingPunct="1">
              <a:buFont typeface="Arial" charset="0"/>
              <a:buNone/>
            </a:pPr>
            <a:endParaRPr lang="en-US" sz="2800">
              <a:latin typeface="Calibri" charset="0"/>
            </a:endParaRPr>
          </a:p>
          <a:p>
            <a:pPr lvl="1" eaLnBrk="1" hangingPunct="1">
              <a:buFont typeface="Arial" charset="0"/>
              <a:buNone/>
            </a:pPr>
            <a:r>
              <a:rPr lang="en-US" sz="3600">
                <a:latin typeface="Calibri" charset="0"/>
                <a:ea typeface="MS PGothic" charset="0"/>
              </a:rPr>
              <a:t>       </a:t>
            </a:r>
            <a:r>
              <a:rPr lang="en-US" sz="3600" b="1">
                <a:latin typeface="Calibri" charset="0"/>
                <a:ea typeface="MS PGothic" charset="0"/>
              </a:rPr>
              <a:t>Total Project Cost</a:t>
            </a:r>
          </a:p>
        </p:txBody>
      </p:sp>
      <p:sp>
        <p:nvSpPr>
          <p:cNvPr id="27443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A1DFDDA0-792C-F54A-846E-1722071ABFFB}" type="slidenum">
              <a:rPr lang="en-US" sz="1200">
                <a:solidFill>
                  <a:srgbClr val="800000"/>
                </a:solidFill>
              </a:rPr>
              <a:pPr/>
              <a:t>8</a:t>
            </a:fld>
            <a:endParaRPr lang="en-US" sz="1200">
              <a:solidFill>
                <a:srgbClr val="800000"/>
              </a:solidFill>
            </a:endParaRPr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>
            <a:off x="1316038" y="3415904"/>
            <a:ext cx="4779962" cy="0"/>
          </a:xfrm>
          <a:prstGeom prst="line">
            <a:avLst/>
          </a:prstGeom>
          <a:noFill/>
          <a:ln w="38100">
            <a:solidFill>
              <a:srgbClr val="175195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charset="0"/>
              <a:ea typeface="ＭＳ Ｐゴシック" charset="0"/>
              <a:cs typeface="MS PGothic" charset="0"/>
            </a:endParaRPr>
          </a:p>
        </p:txBody>
      </p:sp>
      <p:sp>
        <p:nvSpPr>
          <p:cNvPr id="303108" name="Text Box 5"/>
          <p:cNvSpPr txBox="1">
            <a:spLocks noChangeArrowheads="1"/>
          </p:cNvSpPr>
          <p:nvPr/>
        </p:nvSpPr>
        <p:spPr bwMode="auto">
          <a:xfrm>
            <a:off x="6286500" y="2969419"/>
            <a:ext cx="685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699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5699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5699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5699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5699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000" b="1" dirty="0" smtClean="0">
                <a:solidFill>
                  <a:srgbClr val="800000"/>
                </a:solidFill>
                <a:latin typeface="Calibri"/>
              </a:rPr>
              <a:t>≥</a:t>
            </a:r>
          </a:p>
        </p:txBody>
      </p:sp>
      <p:sp>
        <p:nvSpPr>
          <p:cNvPr id="303109" name="Text Box 6"/>
          <p:cNvSpPr txBox="1">
            <a:spLocks noChangeArrowheads="1"/>
          </p:cNvSpPr>
          <p:nvPr/>
        </p:nvSpPr>
        <p:spPr bwMode="auto">
          <a:xfrm>
            <a:off x="7124700" y="2981325"/>
            <a:ext cx="533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699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5699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5699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5699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5699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000" b="1" dirty="0" smtClean="0">
                <a:solidFill>
                  <a:srgbClr val="800000"/>
                </a:solidFill>
                <a:latin typeface="Calibri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4331494"/>
            <a:ext cx="9144000" cy="812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331494"/>
            <a:ext cx="9144000" cy="812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515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latin typeface="+mn-lt"/>
                <a:ea typeface="MS PGothic" charset="0"/>
              </a:rPr>
              <a:t>Project costs</a:t>
            </a:r>
            <a:endParaRPr lang="en-US" i="1" dirty="0">
              <a:solidFill>
                <a:schemeClr val="folHlink"/>
              </a:solidFill>
              <a:latin typeface="+mn-lt"/>
              <a:ea typeface="MS PGothic" charset="0"/>
            </a:endParaRPr>
          </a:p>
        </p:txBody>
      </p:sp>
      <p:sp>
        <p:nvSpPr>
          <p:cNvPr id="276483" name="Rectangle 3"/>
          <p:cNvSpPr>
            <a:spLocks noGrp="1"/>
          </p:cNvSpPr>
          <p:nvPr>
            <p:ph idx="1"/>
          </p:nvPr>
        </p:nvSpPr>
        <p:spPr>
          <a:xfrm>
            <a:off x="457200" y="1798618"/>
            <a:ext cx="8229600" cy="2940888"/>
          </a:xfrm>
        </p:spPr>
        <p:txBody>
          <a:bodyPr>
            <a:normAutofit/>
          </a:bodyPr>
          <a:lstStyle/>
          <a:p>
            <a:pPr marL="457200" indent="-457200" defTabSz="914400"/>
            <a:r>
              <a:rPr lang="en-US" b="1" dirty="0">
                <a:latin typeface="Calibri" charset="0"/>
              </a:rPr>
              <a:t>Costs</a:t>
            </a:r>
            <a:r>
              <a:rPr lang="en-US" dirty="0">
                <a:latin typeface="Calibri" charset="0"/>
              </a:rPr>
              <a:t> should be . . .</a:t>
            </a:r>
            <a:endParaRPr lang="en-US" sz="1800" dirty="0">
              <a:latin typeface="Calibri" charset="0"/>
            </a:endParaRPr>
          </a:p>
          <a:p>
            <a:pPr marL="912813" lvl="1" indent="-457200" defTabSz="914400"/>
            <a:r>
              <a:rPr lang="en-US" b="1" dirty="0">
                <a:solidFill>
                  <a:srgbClr val="800000"/>
                </a:solidFill>
                <a:latin typeface="Calibri" charset="0"/>
                <a:ea typeface="MS PGothic" charset="0"/>
              </a:rPr>
              <a:t>Appropriate for the project</a:t>
            </a:r>
            <a:r>
              <a:rPr lang="en-US" dirty="0">
                <a:latin typeface="Calibri" charset="0"/>
                <a:ea typeface="MS PGothic" charset="0"/>
              </a:rPr>
              <a:t>.</a:t>
            </a:r>
          </a:p>
          <a:p>
            <a:pPr marL="912813" lvl="1" indent="-457200" defTabSz="914400"/>
            <a:r>
              <a:rPr lang="en-US" dirty="0">
                <a:latin typeface="Calibri" charset="0"/>
                <a:ea typeface="MS PGothic" charset="0"/>
              </a:rPr>
              <a:t>In</a:t>
            </a:r>
            <a:r>
              <a:rPr lang="en-US" b="1" dirty="0">
                <a:latin typeface="Calibri" charset="0"/>
                <a:ea typeface="MS PGothic" charset="0"/>
              </a:rPr>
              <a:t> </a:t>
            </a:r>
            <a:r>
              <a:rPr lang="en-US" b="1" dirty="0">
                <a:solidFill>
                  <a:srgbClr val="800000"/>
                </a:solidFill>
                <a:latin typeface="Calibri" charset="0"/>
                <a:ea typeface="MS PGothic" charset="0"/>
              </a:rPr>
              <a:t>present-day dollars</a:t>
            </a:r>
            <a:r>
              <a:rPr lang="en-US" dirty="0">
                <a:latin typeface="Calibri" charset="0"/>
                <a:ea typeface="MS PGothic" charset="0"/>
              </a:rPr>
              <a:t>.</a:t>
            </a:r>
          </a:p>
          <a:p>
            <a:pPr marL="912813" lvl="1" indent="-457200" defTabSz="914400"/>
            <a:r>
              <a:rPr lang="en-US" b="1" dirty="0">
                <a:solidFill>
                  <a:srgbClr val="800000"/>
                </a:solidFill>
                <a:latin typeface="Calibri" charset="0"/>
                <a:ea typeface="MS PGothic" charset="0"/>
              </a:rPr>
              <a:t>Well documented </a:t>
            </a:r>
            <a:r>
              <a:rPr lang="en-US" dirty="0">
                <a:latin typeface="Calibri" charset="0"/>
                <a:ea typeface="MS PGothic" charset="0"/>
              </a:rPr>
              <a:t>+ from a </a:t>
            </a:r>
            <a:r>
              <a:rPr lang="en-US" b="1" dirty="0">
                <a:solidFill>
                  <a:srgbClr val="800000"/>
                </a:solidFill>
                <a:latin typeface="Calibri" charset="0"/>
                <a:ea typeface="MS PGothic" charset="0"/>
              </a:rPr>
              <a:t>credible source</a:t>
            </a:r>
            <a:r>
              <a:rPr lang="en-US" sz="2400" dirty="0">
                <a:latin typeface="Calibri" charset="0"/>
                <a:ea typeface="MS PGothic" charset="0"/>
              </a:rPr>
              <a:t>.</a:t>
            </a:r>
          </a:p>
          <a:p>
            <a:pPr marL="457200" indent="-457200" defTabSz="914400"/>
            <a:r>
              <a:rPr lang="en-US" b="1" dirty="0">
                <a:solidFill>
                  <a:srgbClr val="800000"/>
                </a:solidFill>
                <a:latin typeface="Calibri" charset="0"/>
              </a:rPr>
              <a:t>Project costs occur up front</a:t>
            </a:r>
            <a:r>
              <a:rPr lang="en-US" b="1" dirty="0"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and are determined by cost estimates.</a:t>
            </a:r>
          </a:p>
        </p:txBody>
      </p:sp>
      <p:sp>
        <p:nvSpPr>
          <p:cNvPr id="27648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F782659-9EE0-EB45-9769-69533A140BDD}" type="slidenum">
              <a:rPr lang="en-US" sz="1200">
                <a:solidFill>
                  <a:srgbClr val="800000"/>
                </a:solidFill>
              </a:rPr>
              <a:pPr/>
              <a:t>9</a:t>
            </a:fld>
            <a:endParaRPr lang="en-US" sz="120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13405</TotalTime>
  <Words>1071</Words>
  <Application>Microsoft Macintosh PowerPoint</Application>
  <PresentationFormat>On-screen Show (16:9)</PresentationFormat>
  <Paragraphs>200</Paragraphs>
  <Slides>38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4_Office Theme</vt:lpstr>
      <vt:lpstr>Benefit Cost Analysis (BCA)</vt:lpstr>
      <vt:lpstr>Basics</vt:lpstr>
      <vt:lpstr>What is a BCA?</vt:lpstr>
      <vt:lpstr>Why is it important?</vt:lpstr>
      <vt:lpstr>BCA fundamentals</vt:lpstr>
      <vt:lpstr>6 things to remember</vt:lpstr>
      <vt:lpstr>6 things to remember (Continued . . . )</vt:lpstr>
      <vt:lpstr>Benefit cost ratio (BCR)</vt:lpstr>
      <vt:lpstr>Project costs</vt:lpstr>
      <vt:lpstr>        What is a benefit?</vt:lpstr>
      <vt:lpstr>What is a benefit? (Continued . . . )</vt:lpstr>
      <vt:lpstr>What is a benefit? (Continued . . . ) Deaths + injuries</vt:lpstr>
      <vt:lpstr>Benefits count (Continued . . . )</vt:lpstr>
      <vt:lpstr>What is a benefit? (Continued . . . ) Loss of function</vt:lpstr>
      <vt:lpstr>What is a benefit? (Continued . . . ) Loss of function</vt:lpstr>
      <vt:lpstr>What is a benefit? (Continued . . . ) Loss of function</vt:lpstr>
      <vt:lpstr>What is a benefit? (Continued . . . ) NEW considerations</vt:lpstr>
      <vt:lpstr>What is a benefit? (Continued . . . ) NEW considerations </vt:lpstr>
      <vt:lpstr>Concept of risk</vt:lpstr>
      <vt:lpstr>PowerPoint Presentation</vt:lpstr>
      <vt:lpstr>           Is it worth $1 million to protect . . .</vt:lpstr>
      <vt:lpstr>Frequency</vt:lpstr>
      <vt:lpstr>        Frequency + severity</vt:lpstr>
      <vt:lpstr>Frequency + severity (Continued . . . )</vt:lpstr>
      <vt:lpstr>Documentation</vt:lpstr>
      <vt:lpstr>Documentation (Continued . . . ) </vt:lpstr>
      <vt:lpstr>Damage frequency assessment</vt:lpstr>
      <vt:lpstr>BCA modules</vt:lpstr>
      <vt:lpstr>PowerPoint Presentation</vt:lpstr>
      <vt:lpstr>PowerPoint Presentation</vt:lpstr>
      <vt:lpstr>PowerPoint Presentation</vt:lpstr>
      <vt:lpstr>PowerPoint Presentation</vt:lpstr>
      <vt:lpstr>BCA full data modules</vt:lpstr>
      <vt:lpstr>FEMA BCA 5.0 module</vt:lpstr>
      <vt:lpstr>For more information</vt:lpstr>
      <vt:lpstr>2 keys to BCA success . . .</vt:lpstr>
      <vt:lpstr>Questions?</vt:lpstr>
      <vt:lpstr>For more information + to download materials from today’s seminar:</vt:lpstr>
    </vt:vector>
  </TitlesOfParts>
  <Company>Sides &amp; Associates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Media</dc:creator>
  <cp:lastModifiedBy>Donny Gallagher</cp:lastModifiedBy>
  <cp:revision>710</cp:revision>
  <cp:lastPrinted>2014-06-24T14:15:35Z</cp:lastPrinted>
  <dcterms:created xsi:type="dcterms:W3CDTF">2014-02-10T16:12:32Z</dcterms:created>
  <dcterms:modified xsi:type="dcterms:W3CDTF">2014-07-02T15:49:31Z</dcterms:modified>
</cp:coreProperties>
</file>