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5"/>
  </p:notesMasterIdLst>
  <p:sldIdLst>
    <p:sldId id="257" r:id="rId4"/>
    <p:sldId id="283" r:id="rId5"/>
    <p:sldId id="285" r:id="rId6"/>
    <p:sldId id="303" r:id="rId7"/>
    <p:sldId id="302" r:id="rId8"/>
    <p:sldId id="304" r:id="rId9"/>
    <p:sldId id="260" r:id="rId10"/>
    <p:sldId id="287" r:id="rId11"/>
    <p:sldId id="288" r:id="rId12"/>
    <p:sldId id="289" r:id="rId13"/>
    <p:sldId id="297" r:id="rId14"/>
    <p:sldId id="298" r:id="rId15"/>
    <p:sldId id="290" r:id="rId16"/>
    <p:sldId id="266" r:id="rId17"/>
    <p:sldId id="270" r:id="rId18"/>
    <p:sldId id="267" r:id="rId19"/>
    <p:sldId id="300" r:id="rId20"/>
    <p:sldId id="268" r:id="rId21"/>
    <p:sldId id="291" r:id="rId22"/>
    <p:sldId id="271" r:id="rId23"/>
    <p:sldId id="292" r:id="rId24"/>
    <p:sldId id="293" r:id="rId25"/>
    <p:sldId id="294" r:id="rId26"/>
    <p:sldId id="269" r:id="rId27"/>
    <p:sldId id="301" r:id="rId28"/>
    <p:sldId id="276" r:id="rId29"/>
    <p:sldId id="277" r:id="rId30"/>
    <p:sldId id="278" r:id="rId31"/>
    <p:sldId id="279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D3664-09EA-1042-B135-DC179EFADDEC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218FA-288D-E649-81B4-990F5EC581A1}">
      <dgm:prSet phldrT="[Text]"/>
      <dgm:spPr>
        <a:solidFill>
          <a:srgbClr val="1B55AB"/>
        </a:solidFill>
      </dgm:spPr>
      <dgm:t>
        <a:bodyPr/>
        <a:lstStyle/>
        <a:p>
          <a:r>
            <a:rPr lang="en-US" dirty="0" smtClean="0"/>
            <a:t>30 days</a:t>
          </a:r>
          <a:endParaRPr lang="en-US" dirty="0"/>
        </a:p>
      </dgm:t>
    </dgm:pt>
    <dgm:pt modelId="{9FAA67F7-C6F5-5543-9C61-D3009DBF20F6}" type="parTrans" cxnId="{1736C22F-2877-574F-9496-F1C6CF0DC008}">
      <dgm:prSet/>
      <dgm:spPr/>
      <dgm:t>
        <a:bodyPr/>
        <a:lstStyle/>
        <a:p>
          <a:endParaRPr lang="en-US"/>
        </a:p>
      </dgm:t>
    </dgm:pt>
    <dgm:pt modelId="{EA50053B-CA9C-B347-9930-B044ECC54C9F}" type="sibTrans" cxnId="{1736C22F-2877-574F-9496-F1C6CF0DC008}">
      <dgm:prSet/>
      <dgm:spPr>
        <a:solidFill>
          <a:srgbClr val="1B55AB"/>
        </a:solidFill>
      </dgm:spPr>
      <dgm:t>
        <a:bodyPr/>
        <a:lstStyle/>
        <a:p>
          <a:endParaRPr lang="en-US"/>
        </a:p>
      </dgm:t>
    </dgm:pt>
    <dgm:pt modelId="{60F3825F-2463-1643-9CA6-440045379136}">
      <dgm:prSet phldrT="[Text]" custT="1"/>
      <dgm:spPr>
        <a:ln>
          <a:solidFill>
            <a:srgbClr val="376092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No</a:t>
          </a:r>
          <a:r>
            <a:rPr lang="en-US" sz="2000" dirty="0" smtClean="0">
              <a:solidFill>
                <a:schemeClr val="tx1"/>
              </a:solidFill>
            </a:rPr>
            <a:t> actions required/no compliance deficiencies </a:t>
          </a:r>
          <a:r>
            <a:rPr lang="en-US" sz="2000" b="1" dirty="0" smtClean="0">
              <a:solidFill>
                <a:schemeClr val="tx1"/>
              </a:solidFill>
            </a:rPr>
            <a:t>OR</a:t>
          </a:r>
          <a:endParaRPr lang="en-US" sz="2000" dirty="0">
            <a:solidFill>
              <a:schemeClr val="tx1"/>
            </a:solidFill>
          </a:endParaRPr>
        </a:p>
      </dgm:t>
    </dgm:pt>
    <dgm:pt modelId="{4CA70D6A-4156-C344-BF71-CB99A04CD1F1}" type="parTrans" cxnId="{7C305C0A-60E1-FF40-BA5A-DD9122D3338D}">
      <dgm:prSet/>
      <dgm:spPr/>
      <dgm:t>
        <a:bodyPr/>
        <a:lstStyle/>
        <a:p>
          <a:endParaRPr lang="en-US"/>
        </a:p>
      </dgm:t>
    </dgm:pt>
    <dgm:pt modelId="{FDE61C09-E586-9B40-90D2-5E248DA8A7D7}" type="sibTrans" cxnId="{7C305C0A-60E1-FF40-BA5A-DD9122D3338D}">
      <dgm:prSet/>
      <dgm:spPr/>
      <dgm:t>
        <a:bodyPr/>
        <a:lstStyle/>
        <a:p>
          <a:endParaRPr lang="en-US"/>
        </a:p>
      </dgm:t>
    </dgm:pt>
    <dgm:pt modelId="{CF1228FA-5483-4D40-8139-F35356987752}">
      <dgm:prSet phldrT="[Text]"/>
      <dgm:spPr>
        <a:solidFill>
          <a:srgbClr val="1B55AB"/>
        </a:solidFill>
      </dgm:spPr>
      <dgm:t>
        <a:bodyPr/>
        <a:lstStyle/>
        <a:p>
          <a:r>
            <a:rPr lang="en-US" dirty="0" smtClean="0"/>
            <a:t>30 days</a:t>
          </a:r>
          <a:endParaRPr lang="en-US" dirty="0"/>
        </a:p>
      </dgm:t>
    </dgm:pt>
    <dgm:pt modelId="{560C0E73-40A1-AF4E-AC26-DD8F2D17B656}" type="parTrans" cxnId="{431C0AB8-CAEC-694F-8B8B-5021E80A6AF2}">
      <dgm:prSet/>
      <dgm:spPr/>
      <dgm:t>
        <a:bodyPr/>
        <a:lstStyle/>
        <a:p>
          <a:endParaRPr lang="en-US"/>
        </a:p>
      </dgm:t>
    </dgm:pt>
    <dgm:pt modelId="{7BC3FFB3-F29C-BD46-A856-038A32BC7216}" type="sibTrans" cxnId="{431C0AB8-CAEC-694F-8B8B-5021E80A6AF2}">
      <dgm:prSet/>
      <dgm:spPr>
        <a:solidFill>
          <a:srgbClr val="1B55AB"/>
        </a:solidFill>
      </dgm:spPr>
      <dgm:t>
        <a:bodyPr/>
        <a:lstStyle/>
        <a:p>
          <a:endParaRPr lang="en-US"/>
        </a:p>
      </dgm:t>
    </dgm:pt>
    <dgm:pt modelId="{19A12DB6-50A6-384D-A128-16B83D9791EB}">
      <dgm:prSet phldrT="[Text]" custT="1"/>
      <dgm:spPr>
        <a:ln>
          <a:solidFill>
            <a:srgbClr val="376092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Corrective Action Plan</a:t>
          </a:r>
          <a:endParaRPr lang="en-US" sz="2000" b="1" dirty="0">
            <a:solidFill>
              <a:schemeClr val="tx1"/>
            </a:solidFill>
          </a:endParaRPr>
        </a:p>
      </dgm:t>
    </dgm:pt>
    <dgm:pt modelId="{108609A8-3293-4041-BA96-68E91BB2A887}" type="parTrans" cxnId="{B890AAF4-AB53-5F45-89CE-CF22894E1723}">
      <dgm:prSet/>
      <dgm:spPr/>
      <dgm:t>
        <a:bodyPr/>
        <a:lstStyle/>
        <a:p>
          <a:endParaRPr lang="en-US"/>
        </a:p>
      </dgm:t>
    </dgm:pt>
    <dgm:pt modelId="{230853F8-705E-9844-92F3-9CB096EE7053}" type="sibTrans" cxnId="{B890AAF4-AB53-5F45-89CE-CF22894E1723}">
      <dgm:prSet/>
      <dgm:spPr/>
      <dgm:t>
        <a:bodyPr/>
        <a:lstStyle/>
        <a:p>
          <a:endParaRPr lang="en-US"/>
        </a:p>
      </dgm:t>
    </dgm:pt>
    <dgm:pt modelId="{7A41A05B-0C91-4A45-A603-C9E1DD7F4538}">
      <dgm:prSet phldrT="[Text]" custT="1"/>
      <dgm:spPr>
        <a:ln>
          <a:solidFill>
            <a:srgbClr val="376092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Non-acceptance </a:t>
          </a:r>
          <a:endParaRPr lang="en-US" sz="2000" b="1" dirty="0">
            <a:solidFill>
              <a:schemeClr val="tx1"/>
            </a:solidFill>
          </a:endParaRPr>
        </a:p>
      </dgm:t>
    </dgm:pt>
    <dgm:pt modelId="{FCC67D3C-1DBF-534A-AAA0-A878669727A6}" type="sibTrans" cxnId="{DE6F90EF-92A0-D64C-B300-F994EC7CE0B8}">
      <dgm:prSet/>
      <dgm:spPr/>
      <dgm:t>
        <a:bodyPr/>
        <a:lstStyle/>
        <a:p>
          <a:endParaRPr lang="en-US"/>
        </a:p>
      </dgm:t>
    </dgm:pt>
    <dgm:pt modelId="{B23F188A-03C8-974F-B645-0E198022F30C}" type="parTrans" cxnId="{DE6F90EF-92A0-D64C-B300-F994EC7CE0B8}">
      <dgm:prSet/>
      <dgm:spPr/>
      <dgm:t>
        <a:bodyPr/>
        <a:lstStyle/>
        <a:p>
          <a:endParaRPr lang="en-US"/>
        </a:p>
      </dgm:t>
    </dgm:pt>
    <dgm:pt modelId="{5F7AD7E8-CE0C-924B-82D9-6F264DE1E5B1}">
      <dgm:prSet phldrT="[Text]" custT="1"/>
      <dgm:spPr>
        <a:ln>
          <a:solidFill>
            <a:srgbClr val="376092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Acceptance</a:t>
          </a:r>
          <a:endParaRPr lang="en-US" sz="2000" b="1" dirty="0">
            <a:solidFill>
              <a:schemeClr val="tx1"/>
            </a:solidFill>
          </a:endParaRPr>
        </a:p>
      </dgm:t>
    </dgm:pt>
    <dgm:pt modelId="{74D3CBAC-1EB3-3A46-B399-D2F9E338BE12}" type="sibTrans" cxnId="{C4B1C1A9-ECAC-5A48-B687-71AE45E90AA1}">
      <dgm:prSet/>
      <dgm:spPr/>
      <dgm:t>
        <a:bodyPr/>
        <a:lstStyle/>
        <a:p>
          <a:endParaRPr lang="en-US"/>
        </a:p>
      </dgm:t>
    </dgm:pt>
    <dgm:pt modelId="{B4225EDC-BD4D-7845-B3B2-7DF62EEF53B7}" type="parTrans" cxnId="{C4B1C1A9-ECAC-5A48-B687-71AE45E90AA1}">
      <dgm:prSet/>
      <dgm:spPr/>
      <dgm:t>
        <a:bodyPr/>
        <a:lstStyle/>
        <a:p>
          <a:endParaRPr lang="en-US"/>
        </a:p>
      </dgm:t>
    </dgm:pt>
    <dgm:pt modelId="{8C95EC92-41C6-444F-8985-985F00CDFF6A}">
      <dgm:prSet phldrT="[Text]"/>
      <dgm:spPr>
        <a:solidFill>
          <a:srgbClr val="1B55AB"/>
        </a:solidFill>
      </dgm:spPr>
      <dgm:t>
        <a:bodyPr/>
        <a:lstStyle/>
        <a:p>
          <a:r>
            <a:rPr lang="en-US" dirty="0" smtClean="0"/>
            <a:t>Closeout</a:t>
          </a:r>
          <a:endParaRPr lang="en-US" dirty="0"/>
        </a:p>
      </dgm:t>
    </dgm:pt>
    <dgm:pt modelId="{EDC5BAEC-C6FB-B04B-B8AC-AAA931A950FB}" type="sibTrans" cxnId="{D24B2913-7029-1748-BAAF-4A4AF3535DA9}">
      <dgm:prSet/>
      <dgm:spPr/>
      <dgm:t>
        <a:bodyPr/>
        <a:lstStyle/>
        <a:p>
          <a:endParaRPr lang="en-US"/>
        </a:p>
      </dgm:t>
    </dgm:pt>
    <dgm:pt modelId="{B3A8FEF6-D469-5041-8B35-908ED39564B1}" type="parTrans" cxnId="{D24B2913-7029-1748-BAAF-4A4AF3535DA9}">
      <dgm:prSet/>
      <dgm:spPr/>
      <dgm:t>
        <a:bodyPr/>
        <a:lstStyle/>
        <a:p>
          <a:endParaRPr lang="en-US"/>
        </a:p>
      </dgm:t>
    </dgm:pt>
    <dgm:pt modelId="{0ED165C9-EABA-419C-9641-62D23F6FCE8A}">
      <dgm:prSet phldrT="[Text]" custT="1"/>
      <dgm:spPr>
        <a:ln>
          <a:solidFill>
            <a:srgbClr val="376092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Written </a:t>
          </a:r>
          <a:r>
            <a:rPr lang="en-US" sz="2000" dirty="0" smtClean="0">
              <a:solidFill>
                <a:schemeClr val="tx1"/>
              </a:solidFill>
            </a:rPr>
            <a:t>recommendations + required </a:t>
          </a:r>
          <a:r>
            <a:rPr lang="en-US" sz="2000" b="1" dirty="0" smtClean="0">
              <a:solidFill>
                <a:schemeClr val="tx1"/>
              </a:solidFill>
            </a:rPr>
            <a:t>courses of action </a:t>
          </a:r>
          <a:r>
            <a:rPr lang="en-US" sz="2000" dirty="0" smtClean="0">
              <a:solidFill>
                <a:schemeClr val="tx1"/>
              </a:solidFill>
            </a:rPr>
            <a:t>within </a:t>
          </a:r>
          <a:r>
            <a:rPr lang="en-US" sz="2000" b="1" dirty="0" smtClean="0">
              <a:solidFill>
                <a:srgbClr val="800000"/>
              </a:solidFill>
            </a:rPr>
            <a:t>30 days</a:t>
          </a:r>
          <a:endParaRPr lang="en-US" sz="2000" dirty="0">
            <a:solidFill>
              <a:srgbClr val="595959"/>
            </a:solidFill>
          </a:endParaRPr>
        </a:p>
      </dgm:t>
    </dgm:pt>
    <dgm:pt modelId="{4E6E807B-773F-47DB-85B2-34C92E19C272}" type="parTrans" cxnId="{46D68AC5-3DCA-4637-A322-910FCAFB829B}">
      <dgm:prSet/>
      <dgm:spPr/>
      <dgm:t>
        <a:bodyPr/>
        <a:lstStyle/>
        <a:p>
          <a:endParaRPr lang="en-US"/>
        </a:p>
      </dgm:t>
    </dgm:pt>
    <dgm:pt modelId="{C9B285C0-7D20-47C9-8A5B-1C82DF0F13F5}" type="sibTrans" cxnId="{46D68AC5-3DCA-4637-A322-910FCAFB829B}">
      <dgm:prSet/>
      <dgm:spPr/>
      <dgm:t>
        <a:bodyPr/>
        <a:lstStyle/>
        <a:p>
          <a:endParaRPr lang="en-US"/>
        </a:p>
      </dgm:t>
    </dgm:pt>
    <dgm:pt modelId="{06607D38-B024-454E-A994-8EE84CB808F9}">
      <dgm:prSet phldrT="[Text]" custT="1"/>
      <dgm:spPr>
        <a:ln>
          <a:solidFill>
            <a:srgbClr val="376092"/>
          </a:solidFill>
        </a:ln>
      </dgm:spPr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55587523-842C-4E70-BB5E-16BE756B2890}" type="parTrans" cxnId="{B2632AB9-FDE8-426A-A8D9-2EAF3D0D8175}">
      <dgm:prSet/>
      <dgm:spPr/>
      <dgm:t>
        <a:bodyPr/>
        <a:lstStyle/>
        <a:p>
          <a:endParaRPr lang="en-US"/>
        </a:p>
      </dgm:t>
    </dgm:pt>
    <dgm:pt modelId="{96BA356D-DCA1-43D5-964C-A80E49DC0BE7}" type="sibTrans" cxnId="{B2632AB9-FDE8-426A-A8D9-2EAF3D0D8175}">
      <dgm:prSet/>
      <dgm:spPr/>
      <dgm:t>
        <a:bodyPr/>
        <a:lstStyle/>
        <a:p>
          <a:endParaRPr lang="en-US"/>
        </a:p>
      </dgm:t>
    </dgm:pt>
    <dgm:pt modelId="{608BCF11-3258-8446-8BBA-F27D297514FF}" type="pres">
      <dgm:prSet presAssocID="{C6DD3664-09EA-1042-B135-DC179EFADD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83EBF7-4D24-A24D-BD8F-EBCAFF74DE57}" type="pres">
      <dgm:prSet presAssocID="{C6DD3664-09EA-1042-B135-DC179EFADDEC}" presName="tSp" presStyleCnt="0"/>
      <dgm:spPr/>
    </dgm:pt>
    <dgm:pt modelId="{EFD752C3-9F26-6146-AED2-D022EEA16A2D}" type="pres">
      <dgm:prSet presAssocID="{C6DD3664-09EA-1042-B135-DC179EFADDEC}" presName="bSp" presStyleCnt="0"/>
      <dgm:spPr/>
    </dgm:pt>
    <dgm:pt modelId="{FCBCD988-CB4A-EB4C-B2EE-CA4F647AA3B2}" type="pres">
      <dgm:prSet presAssocID="{C6DD3664-09EA-1042-B135-DC179EFADDEC}" presName="process" presStyleCnt="0"/>
      <dgm:spPr/>
    </dgm:pt>
    <dgm:pt modelId="{A3D96EFF-41ED-6044-9220-7A8DC8071189}" type="pres">
      <dgm:prSet presAssocID="{5D1218FA-288D-E649-81B4-990F5EC581A1}" presName="composite1" presStyleCnt="0"/>
      <dgm:spPr/>
    </dgm:pt>
    <dgm:pt modelId="{BA4AEC8C-5399-5E48-A261-E50883ACF90C}" type="pres">
      <dgm:prSet presAssocID="{5D1218FA-288D-E649-81B4-990F5EC581A1}" presName="dummyNode1" presStyleLbl="node1" presStyleIdx="0" presStyleCnt="3"/>
      <dgm:spPr/>
    </dgm:pt>
    <dgm:pt modelId="{5A7465C0-24A9-F34D-B8ED-90778E81D310}" type="pres">
      <dgm:prSet presAssocID="{5D1218FA-288D-E649-81B4-990F5EC581A1}" presName="childNode1" presStyleLbl="bgAcc1" presStyleIdx="0" presStyleCnt="3" custScaleX="133624" custScaleY="193869" custLinFactNeighborX="-35" custLinFactNeighborY="-3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970CD-B287-0341-A048-BC60CF897FC4}" type="pres">
      <dgm:prSet presAssocID="{5D1218FA-288D-E649-81B4-990F5EC581A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ACF0F-AB25-9E42-BD01-23E9E5A4720B}" type="pres">
      <dgm:prSet presAssocID="{5D1218FA-288D-E649-81B4-990F5EC581A1}" presName="parentNode1" presStyleLbl="node1" presStyleIdx="0" presStyleCnt="3" custLinFactY="19822" custLinFactNeighborX="-98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A580E-9358-F946-A9D3-FD5254F9FD54}" type="pres">
      <dgm:prSet presAssocID="{5D1218FA-288D-E649-81B4-990F5EC581A1}" presName="connSite1" presStyleCnt="0"/>
      <dgm:spPr/>
    </dgm:pt>
    <dgm:pt modelId="{6762F4EB-6520-134F-A9B9-433445AAF9D7}" type="pres">
      <dgm:prSet presAssocID="{EA50053B-CA9C-B347-9930-B044ECC54C9F}" presName="Name9" presStyleLbl="sibTrans2D1" presStyleIdx="0" presStyleCnt="2" custLinFactNeighborX="36609" custLinFactNeighborY="-10898"/>
      <dgm:spPr/>
      <dgm:t>
        <a:bodyPr/>
        <a:lstStyle/>
        <a:p>
          <a:endParaRPr lang="en-US"/>
        </a:p>
      </dgm:t>
    </dgm:pt>
    <dgm:pt modelId="{7CBA5657-CF88-B249-BFEC-39592E45F856}" type="pres">
      <dgm:prSet presAssocID="{CF1228FA-5483-4D40-8139-F35356987752}" presName="composite2" presStyleCnt="0"/>
      <dgm:spPr/>
    </dgm:pt>
    <dgm:pt modelId="{52658DA2-3C80-5840-B0A2-6C6B515B5E5E}" type="pres">
      <dgm:prSet presAssocID="{CF1228FA-5483-4D40-8139-F35356987752}" presName="dummyNode2" presStyleLbl="node1" presStyleIdx="0" presStyleCnt="3"/>
      <dgm:spPr/>
    </dgm:pt>
    <dgm:pt modelId="{07130EC6-55C6-7A42-9DD8-580AF6328611}" type="pres">
      <dgm:prSet presAssocID="{CF1228FA-5483-4D40-8139-F35356987752}" presName="childNode2" presStyleLbl="bgAcc1" presStyleIdx="1" presStyleCnt="3" custLinFactNeighborX="867" custLinFactNeighborY="-1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39497-9155-5247-9CBC-2D2BAA512297}" type="pres">
      <dgm:prSet presAssocID="{CF1228FA-5483-4D40-8139-F3535698775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C6B80-9BCE-E448-91DA-09E3DC8AACBD}" type="pres">
      <dgm:prSet presAssocID="{CF1228FA-5483-4D40-8139-F35356987752}" presName="parentNode2" presStyleLbl="node1" presStyleIdx="1" presStyleCnt="3" custLinFactNeighborX="10958" custLinFactNeighborY="-211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BCAF5-B0B0-4241-8363-B954FEE93266}" type="pres">
      <dgm:prSet presAssocID="{CF1228FA-5483-4D40-8139-F35356987752}" presName="connSite2" presStyleCnt="0"/>
      <dgm:spPr/>
    </dgm:pt>
    <dgm:pt modelId="{62168096-4B0F-BA4E-870E-757A2281D1D9}" type="pres">
      <dgm:prSet presAssocID="{7BC3FFB3-F29C-BD46-A856-038A32BC7216}" presName="Name18" presStyleLbl="sibTrans2D1" presStyleIdx="1" presStyleCnt="2" custLinFactNeighborX="10767" custLinFactNeighborY="8263"/>
      <dgm:spPr/>
      <dgm:t>
        <a:bodyPr/>
        <a:lstStyle/>
        <a:p>
          <a:endParaRPr lang="en-US"/>
        </a:p>
      </dgm:t>
    </dgm:pt>
    <dgm:pt modelId="{5DCE642C-B69E-304C-BFD2-D9D70FDD4693}" type="pres">
      <dgm:prSet presAssocID="{8C95EC92-41C6-444F-8985-985F00CDFF6A}" presName="composite1" presStyleCnt="0"/>
      <dgm:spPr/>
    </dgm:pt>
    <dgm:pt modelId="{B710DA3E-E8E2-0246-90E9-4F296FA9C766}" type="pres">
      <dgm:prSet presAssocID="{8C95EC92-41C6-444F-8985-985F00CDFF6A}" presName="dummyNode1" presStyleLbl="node1" presStyleIdx="1" presStyleCnt="3"/>
      <dgm:spPr/>
    </dgm:pt>
    <dgm:pt modelId="{A193E4DA-BC40-004C-AE2C-DF4150BEE753}" type="pres">
      <dgm:prSet presAssocID="{8C95EC92-41C6-444F-8985-985F00CDFF6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6AD2F-DEC7-874E-B646-1534F09728B0}" type="pres">
      <dgm:prSet presAssocID="{8C95EC92-41C6-444F-8985-985F00CDFF6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7723B-87FD-3B48-B957-EA8D314A6C8A}" type="pres">
      <dgm:prSet presAssocID="{8C95EC92-41C6-444F-8985-985F00CDFF6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A9F9C-B30A-954D-95CE-C298512ADF0B}" type="pres">
      <dgm:prSet presAssocID="{8C95EC92-41C6-444F-8985-985F00CDFF6A}" presName="connSite1" presStyleCnt="0"/>
      <dgm:spPr/>
    </dgm:pt>
  </dgm:ptLst>
  <dgm:cxnLst>
    <dgm:cxn modelId="{EB8293F9-E550-4E07-B8EC-677251E8DA76}" type="presOf" srcId="{06607D38-B024-454E-A994-8EE84CB808F9}" destId="{93E970CD-B287-0341-A048-BC60CF897FC4}" srcOrd="1" destOrd="1" presId="urn:microsoft.com/office/officeart/2005/8/layout/hProcess4"/>
    <dgm:cxn modelId="{7F259953-B1B3-44BE-8ABA-7124085B041F}" type="presOf" srcId="{7A41A05B-0C91-4A45-A603-C9E1DD7F4538}" destId="{5DD6AD2F-DEC7-874E-B646-1534F09728B0}" srcOrd="1" destOrd="1" presId="urn:microsoft.com/office/officeart/2005/8/layout/hProcess4"/>
    <dgm:cxn modelId="{7C305C0A-60E1-FF40-BA5A-DD9122D3338D}" srcId="{5D1218FA-288D-E649-81B4-990F5EC581A1}" destId="{60F3825F-2463-1643-9CA6-440045379136}" srcOrd="0" destOrd="0" parTransId="{4CA70D6A-4156-C344-BF71-CB99A04CD1F1}" sibTransId="{FDE61C09-E586-9B40-90D2-5E248DA8A7D7}"/>
    <dgm:cxn modelId="{76083E88-EEEF-4DE7-A420-FD8AEBBAE2D8}" type="presOf" srcId="{7A41A05B-0C91-4A45-A603-C9E1DD7F4538}" destId="{A193E4DA-BC40-004C-AE2C-DF4150BEE753}" srcOrd="0" destOrd="1" presId="urn:microsoft.com/office/officeart/2005/8/layout/hProcess4"/>
    <dgm:cxn modelId="{AD283785-9A96-45CE-9F2C-3100B651A890}" type="presOf" srcId="{CF1228FA-5483-4D40-8139-F35356987752}" destId="{22FC6B80-9BCE-E448-91DA-09E3DC8AACBD}" srcOrd="0" destOrd="0" presId="urn:microsoft.com/office/officeart/2005/8/layout/hProcess4"/>
    <dgm:cxn modelId="{F46DF397-6C33-4039-A253-3E9D1B5B0356}" type="presOf" srcId="{06607D38-B024-454E-A994-8EE84CB808F9}" destId="{5A7465C0-24A9-F34D-B8ED-90778E81D310}" srcOrd="0" destOrd="1" presId="urn:microsoft.com/office/officeart/2005/8/layout/hProcess4"/>
    <dgm:cxn modelId="{1736C22F-2877-574F-9496-F1C6CF0DC008}" srcId="{C6DD3664-09EA-1042-B135-DC179EFADDEC}" destId="{5D1218FA-288D-E649-81B4-990F5EC581A1}" srcOrd="0" destOrd="0" parTransId="{9FAA67F7-C6F5-5543-9C61-D3009DBF20F6}" sibTransId="{EA50053B-CA9C-B347-9930-B044ECC54C9F}"/>
    <dgm:cxn modelId="{02E231AA-C4AF-4110-A552-3F34DC134A4D}" type="presOf" srcId="{8C95EC92-41C6-444F-8985-985F00CDFF6A}" destId="{6717723B-87FD-3B48-B957-EA8D314A6C8A}" srcOrd="0" destOrd="0" presId="urn:microsoft.com/office/officeart/2005/8/layout/hProcess4"/>
    <dgm:cxn modelId="{B0BA42BE-6EB3-41AB-B38F-E97AF3A6CF5B}" type="presOf" srcId="{0ED165C9-EABA-419C-9641-62D23F6FCE8A}" destId="{93E970CD-B287-0341-A048-BC60CF897FC4}" srcOrd="1" destOrd="2" presId="urn:microsoft.com/office/officeart/2005/8/layout/hProcess4"/>
    <dgm:cxn modelId="{0236909B-D9A2-46EF-9242-953F7A74FDDF}" type="presOf" srcId="{19A12DB6-50A6-384D-A128-16B83D9791EB}" destId="{5AE39497-9155-5247-9CBC-2D2BAA512297}" srcOrd="1" destOrd="0" presId="urn:microsoft.com/office/officeart/2005/8/layout/hProcess4"/>
    <dgm:cxn modelId="{C292FE3F-E3B4-4394-A5D3-67E2E74A779E}" type="presOf" srcId="{60F3825F-2463-1643-9CA6-440045379136}" destId="{93E970CD-B287-0341-A048-BC60CF897FC4}" srcOrd="1" destOrd="0" presId="urn:microsoft.com/office/officeart/2005/8/layout/hProcess4"/>
    <dgm:cxn modelId="{6BA18037-0144-4B28-910F-E0CADCFDA4A2}" type="presOf" srcId="{5F7AD7E8-CE0C-924B-82D9-6F264DE1E5B1}" destId="{A193E4DA-BC40-004C-AE2C-DF4150BEE753}" srcOrd="0" destOrd="0" presId="urn:microsoft.com/office/officeart/2005/8/layout/hProcess4"/>
    <dgm:cxn modelId="{D5B366E1-0FD1-4959-B417-9370AAA19B71}" type="presOf" srcId="{60F3825F-2463-1643-9CA6-440045379136}" destId="{5A7465C0-24A9-F34D-B8ED-90778E81D310}" srcOrd="0" destOrd="0" presId="urn:microsoft.com/office/officeart/2005/8/layout/hProcess4"/>
    <dgm:cxn modelId="{8FB979BB-B5FD-453B-98CE-817D9E34D7DD}" type="presOf" srcId="{C6DD3664-09EA-1042-B135-DC179EFADDEC}" destId="{608BCF11-3258-8446-8BBA-F27D297514FF}" srcOrd="0" destOrd="0" presId="urn:microsoft.com/office/officeart/2005/8/layout/hProcess4"/>
    <dgm:cxn modelId="{0D63D7B5-B638-4482-BE5A-30F9AC0836CC}" type="presOf" srcId="{5F7AD7E8-CE0C-924B-82D9-6F264DE1E5B1}" destId="{5DD6AD2F-DEC7-874E-B646-1534F09728B0}" srcOrd="1" destOrd="0" presId="urn:microsoft.com/office/officeart/2005/8/layout/hProcess4"/>
    <dgm:cxn modelId="{431C0AB8-CAEC-694F-8B8B-5021E80A6AF2}" srcId="{C6DD3664-09EA-1042-B135-DC179EFADDEC}" destId="{CF1228FA-5483-4D40-8139-F35356987752}" srcOrd="1" destOrd="0" parTransId="{560C0E73-40A1-AF4E-AC26-DD8F2D17B656}" sibTransId="{7BC3FFB3-F29C-BD46-A856-038A32BC7216}"/>
    <dgm:cxn modelId="{46D68AC5-3DCA-4637-A322-910FCAFB829B}" srcId="{5D1218FA-288D-E649-81B4-990F5EC581A1}" destId="{0ED165C9-EABA-419C-9641-62D23F6FCE8A}" srcOrd="2" destOrd="0" parTransId="{4E6E807B-773F-47DB-85B2-34C92E19C272}" sibTransId="{C9B285C0-7D20-47C9-8A5B-1C82DF0F13F5}"/>
    <dgm:cxn modelId="{DE6F90EF-92A0-D64C-B300-F994EC7CE0B8}" srcId="{8C95EC92-41C6-444F-8985-985F00CDFF6A}" destId="{7A41A05B-0C91-4A45-A603-C9E1DD7F4538}" srcOrd="1" destOrd="0" parTransId="{B23F188A-03C8-974F-B645-0E198022F30C}" sibTransId="{FCC67D3C-1DBF-534A-AAA0-A878669727A6}"/>
    <dgm:cxn modelId="{B2632AB9-FDE8-426A-A8D9-2EAF3D0D8175}" srcId="{5D1218FA-288D-E649-81B4-990F5EC581A1}" destId="{06607D38-B024-454E-A994-8EE84CB808F9}" srcOrd="1" destOrd="0" parTransId="{55587523-842C-4E70-BB5E-16BE756B2890}" sibTransId="{96BA356D-DCA1-43D5-964C-A80E49DC0BE7}"/>
    <dgm:cxn modelId="{154DAAA3-CDAF-43C3-9C66-6DDFE0646154}" type="presOf" srcId="{7BC3FFB3-F29C-BD46-A856-038A32BC7216}" destId="{62168096-4B0F-BA4E-870E-757A2281D1D9}" srcOrd="0" destOrd="0" presId="urn:microsoft.com/office/officeart/2005/8/layout/hProcess4"/>
    <dgm:cxn modelId="{11513014-2105-40D1-82F1-DA234D012F7F}" type="presOf" srcId="{EA50053B-CA9C-B347-9930-B044ECC54C9F}" destId="{6762F4EB-6520-134F-A9B9-433445AAF9D7}" srcOrd="0" destOrd="0" presId="urn:microsoft.com/office/officeart/2005/8/layout/hProcess4"/>
    <dgm:cxn modelId="{C14AF149-E693-4F63-A028-0FFFADC19D92}" type="presOf" srcId="{19A12DB6-50A6-384D-A128-16B83D9791EB}" destId="{07130EC6-55C6-7A42-9DD8-580AF6328611}" srcOrd="0" destOrd="0" presId="urn:microsoft.com/office/officeart/2005/8/layout/hProcess4"/>
    <dgm:cxn modelId="{0259CE74-BE7E-4261-8D63-F3AA783011CE}" type="presOf" srcId="{5D1218FA-288D-E649-81B4-990F5EC581A1}" destId="{A59ACF0F-AB25-9E42-BD01-23E9E5A4720B}" srcOrd="0" destOrd="0" presId="urn:microsoft.com/office/officeart/2005/8/layout/hProcess4"/>
    <dgm:cxn modelId="{B890AAF4-AB53-5F45-89CE-CF22894E1723}" srcId="{CF1228FA-5483-4D40-8139-F35356987752}" destId="{19A12DB6-50A6-384D-A128-16B83D9791EB}" srcOrd="0" destOrd="0" parTransId="{108609A8-3293-4041-BA96-68E91BB2A887}" sibTransId="{230853F8-705E-9844-92F3-9CB096EE7053}"/>
    <dgm:cxn modelId="{D24B2913-7029-1748-BAAF-4A4AF3535DA9}" srcId="{C6DD3664-09EA-1042-B135-DC179EFADDEC}" destId="{8C95EC92-41C6-444F-8985-985F00CDFF6A}" srcOrd="2" destOrd="0" parTransId="{B3A8FEF6-D469-5041-8B35-908ED39564B1}" sibTransId="{EDC5BAEC-C6FB-B04B-B8AC-AAA931A950FB}"/>
    <dgm:cxn modelId="{C4B1C1A9-ECAC-5A48-B687-71AE45E90AA1}" srcId="{8C95EC92-41C6-444F-8985-985F00CDFF6A}" destId="{5F7AD7E8-CE0C-924B-82D9-6F264DE1E5B1}" srcOrd="0" destOrd="0" parTransId="{B4225EDC-BD4D-7845-B3B2-7DF62EEF53B7}" sibTransId="{74D3CBAC-1EB3-3A46-B399-D2F9E338BE12}"/>
    <dgm:cxn modelId="{63B12ADB-6745-4F72-92DE-AE49555BBAC5}" type="presOf" srcId="{0ED165C9-EABA-419C-9641-62D23F6FCE8A}" destId="{5A7465C0-24A9-F34D-B8ED-90778E81D310}" srcOrd="0" destOrd="2" presId="urn:microsoft.com/office/officeart/2005/8/layout/hProcess4"/>
    <dgm:cxn modelId="{F0590D2B-AEB2-4B48-825A-EA0C4AA924A3}" type="presParOf" srcId="{608BCF11-3258-8446-8BBA-F27D297514FF}" destId="{4683EBF7-4D24-A24D-BD8F-EBCAFF74DE57}" srcOrd="0" destOrd="0" presId="urn:microsoft.com/office/officeart/2005/8/layout/hProcess4"/>
    <dgm:cxn modelId="{9147B994-9216-4285-A80D-21DA3A5EA8D3}" type="presParOf" srcId="{608BCF11-3258-8446-8BBA-F27D297514FF}" destId="{EFD752C3-9F26-6146-AED2-D022EEA16A2D}" srcOrd="1" destOrd="0" presId="urn:microsoft.com/office/officeart/2005/8/layout/hProcess4"/>
    <dgm:cxn modelId="{43517B69-869B-49B5-B1F4-E623D65AD0B3}" type="presParOf" srcId="{608BCF11-3258-8446-8BBA-F27D297514FF}" destId="{FCBCD988-CB4A-EB4C-B2EE-CA4F647AA3B2}" srcOrd="2" destOrd="0" presId="urn:microsoft.com/office/officeart/2005/8/layout/hProcess4"/>
    <dgm:cxn modelId="{94D6DFE3-AA73-4845-A1D1-16575396040A}" type="presParOf" srcId="{FCBCD988-CB4A-EB4C-B2EE-CA4F647AA3B2}" destId="{A3D96EFF-41ED-6044-9220-7A8DC8071189}" srcOrd="0" destOrd="0" presId="urn:microsoft.com/office/officeart/2005/8/layout/hProcess4"/>
    <dgm:cxn modelId="{72507812-5A8E-4B0A-9B42-FAFB5B038F64}" type="presParOf" srcId="{A3D96EFF-41ED-6044-9220-7A8DC8071189}" destId="{BA4AEC8C-5399-5E48-A261-E50883ACF90C}" srcOrd="0" destOrd="0" presId="urn:microsoft.com/office/officeart/2005/8/layout/hProcess4"/>
    <dgm:cxn modelId="{8F2F61AF-86D6-4343-8B60-3E8D5BEDC4A6}" type="presParOf" srcId="{A3D96EFF-41ED-6044-9220-7A8DC8071189}" destId="{5A7465C0-24A9-F34D-B8ED-90778E81D310}" srcOrd="1" destOrd="0" presId="urn:microsoft.com/office/officeart/2005/8/layout/hProcess4"/>
    <dgm:cxn modelId="{C9EF057C-A29B-4E06-9053-F1EC85962C11}" type="presParOf" srcId="{A3D96EFF-41ED-6044-9220-7A8DC8071189}" destId="{93E970CD-B287-0341-A048-BC60CF897FC4}" srcOrd="2" destOrd="0" presId="urn:microsoft.com/office/officeart/2005/8/layout/hProcess4"/>
    <dgm:cxn modelId="{B17CEF4F-E072-4FE6-911B-5D00E5E96B43}" type="presParOf" srcId="{A3D96EFF-41ED-6044-9220-7A8DC8071189}" destId="{A59ACF0F-AB25-9E42-BD01-23E9E5A4720B}" srcOrd="3" destOrd="0" presId="urn:microsoft.com/office/officeart/2005/8/layout/hProcess4"/>
    <dgm:cxn modelId="{4963F95C-D78E-4DB0-B857-D41855B79BBD}" type="presParOf" srcId="{A3D96EFF-41ED-6044-9220-7A8DC8071189}" destId="{68DA580E-9358-F946-A9D3-FD5254F9FD54}" srcOrd="4" destOrd="0" presId="urn:microsoft.com/office/officeart/2005/8/layout/hProcess4"/>
    <dgm:cxn modelId="{72605D6C-86DC-4D01-8C7D-0ECDF4EBF67C}" type="presParOf" srcId="{FCBCD988-CB4A-EB4C-B2EE-CA4F647AA3B2}" destId="{6762F4EB-6520-134F-A9B9-433445AAF9D7}" srcOrd="1" destOrd="0" presId="urn:microsoft.com/office/officeart/2005/8/layout/hProcess4"/>
    <dgm:cxn modelId="{22ABACD9-EE31-4700-8409-7356BB44D8B4}" type="presParOf" srcId="{FCBCD988-CB4A-EB4C-B2EE-CA4F647AA3B2}" destId="{7CBA5657-CF88-B249-BFEC-39592E45F856}" srcOrd="2" destOrd="0" presId="urn:microsoft.com/office/officeart/2005/8/layout/hProcess4"/>
    <dgm:cxn modelId="{4D271EC4-D080-4401-8B78-412945952F03}" type="presParOf" srcId="{7CBA5657-CF88-B249-BFEC-39592E45F856}" destId="{52658DA2-3C80-5840-B0A2-6C6B515B5E5E}" srcOrd="0" destOrd="0" presId="urn:microsoft.com/office/officeart/2005/8/layout/hProcess4"/>
    <dgm:cxn modelId="{C68B61ED-4BD9-4EA2-9306-8CD5087EC6F6}" type="presParOf" srcId="{7CBA5657-CF88-B249-BFEC-39592E45F856}" destId="{07130EC6-55C6-7A42-9DD8-580AF6328611}" srcOrd="1" destOrd="0" presId="urn:microsoft.com/office/officeart/2005/8/layout/hProcess4"/>
    <dgm:cxn modelId="{2620C973-99A3-45BA-AA28-F283688C4EAC}" type="presParOf" srcId="{7CBA5657-CF88-B249-BFEC-39592E45F856}" destId="{5AE39497-9155-5247-9CBC-2D2BAA512297}" srcOrd="2" destOrd="0" presId="urn:microsoft.com/office/officeart/2005/8/layout/hProcess4"/>
    <dgm:cxn modelId="{DEBEBB99-4B75-4A62-9F9F-E82BA4992B18}" type="presParOf" srcId="{7CBA5657-CF88-B249-BFEC-39592E45F856}" destId="{22FC6B80-9BCE-E448-91DA-09E3DC8AACBD}" srcOrd="3" destOrd="0" presId="urn:microsoft.com/office/officeart/2005/8/layout/hProcess4"/>
    <dgm:cxn modelId="{A4C74685-70DD-48C3-8F2E-76418941EDE4}" type="presParOf" srcId="{7CBA5657-CF88-B249-BFEC-39592E45F856}" destId="{E54BCAF5-B0B0-4241-8363-B954FEE93266}" srcOrd="4" destOrd="0" presId="urn:microsoft.com/office/officeart/2005/8/layout/hProcess4"/>
    <dgm:cxn modelId="{1367EE73-1E22-4C77-B7DA-8B00DC540C9C}" type="presParOf" srcId="{FCBCD988-CB4A-EB4C-B2EE-CA4F647AA3B2}" destId="{62168096-4B0F-BA4E-870E-757A2281D1D9}" srcOrd="3" destOrd="0" presId="urn:microsoft.com/office/officeart/2005/8/layout/hProcess4"/>
    <dgm:cxn modelId="{2A5B2CD9-74C7-4C8D-8484-3F2D9D9B857F}" type="presParOf" srcId="{FCBCD988-CB4A-EB4C-B2EE-CA4F647AA3B2}" destId="{5DCE642C-B69E-304C-BFD2-D9D70FDD4693}" srcOrd="4" destOrd="0" presId="urn:microsoft.com/office/officeart/2005/8/layout/hProcess4"/>
    <dgm:cxn modelId="{4712C6AB-9B7E-4299-B8A6-E34E4AF4CC54}" type="presParOf" srcId="{5DCE642C-B69E-304C-BFD2-D9D70FDD4693}" destId="{B710DA3E-E8E2-0246-90E9-4F296FA9C766}" srcOrd="0" destOrd="0" presId="urn:microsoft.com/office/officeart/2005/8/layout/hProcess4"/>
    <dgm:cxn modelId="{37028A05-CB12-4693-88FD-52EAF34277ED}" type="presParOf" srcId="{5DCE642C-B69E-304C-BFD2-D9D70FDD4693}" destId="{A193E4DA-BC40-004C-AE2C-DF4150BEE753}" srcOrd="1" destOrd="0" presId="urn:microsoft.com/office/officeart/2005/8/layout/hProcess4"/>
    <dgm:cxn modelId="{0847ADBC-2142-4814-AC89-2BA77F5BAE4A}" type="presParOf" srcId="{5DCE642C-B69E-304C-BFD2-D9D70FDD4693}" destId="{5DD6AD2F-DEC7-874E-B646-1534F09728B0}" srcOrd="2" destOrd="0" presId="urn:microsoft.com/office/officeart/2005/8/layout/hProcess4"/>
    <dgm:cxn modelId="{2A585228-293C-49D9-8570-86007A7AE495}" type="presParOf" srcId="{5DCE642C-B69E-304C-BFD2-D9D70FDD4693}" destId="{6717723B-87FD-3B48-B957-EA8D314A6C8A}" srcOrd="3" destOrd="0" presId="urn:microsoft.com/office/officeart/2005/8/layout/hProcess4"/>
    <dgm:cxn modelId="{05FBA3AE-9743-473D-9A8C-19BAA97DC01F}" type="presParOf" srcId="{5DCE642C-B69E-304C-BFD2-D9D70FDD4693}" destId="{A50A9F9C-B30A-954D-95CE-C298512ADF0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0FD8D-BCEF-42A1-81D5-A13569524C1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FBC08-F846-4269-95F6-3A46E9A9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AE049EA-9D93-F94E-852B-DD9A9C50420F}" type="datetime1">
              <a:rPr lang="en-US" smtClean="0">
                <a:solidFill>
                  <a:prstClr val="black"/>
                </a:solidFill>
                <a:latin typeface="Calibri"/>
              </a:rPr>
              <a:t>5/3/2018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Subreciepient Monitoring_v15_7_09_2015_650p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06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  <a:latin typeface="Calibri"/>
              </a:rPr>
              <a:t>Subreciepient Monitoring_v15_7_09_2015_650p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64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3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  <a:latin typeface="Calibri"/>
              </a:rPr>
              <a:t>Subreciepient Monitoring_v15_7_09_2015_650p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4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3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42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0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19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  <a:latin typeface="Calibri"/>
              </a:rPr>
              <a:t>Subreciepient Monitoring_v15_7_09_2015_650p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462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75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6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two areas apply to conducting</a:t>
            </a:r>
            <a:r>
              <a:rPr lang="en-US" baseline="0" dirty="0" smtClean="0"/>
              <a:t> SVs and </a:t>
            </a:r>
            <a:r>
              <a:rPr lang="en-US" dirty="0" smtClean="0"/>
              <a:t>monitoring </a:t>
            </a:r>
            <a:r>
              <a:rPr lang="en-US" dirty="0" err="1" smtClean="0"/>
              <a:t>DRs</a:t>
            </a:r>
            <a:r>
              <a:rPr lang="en-US" baseline="0" dirty="0" err="1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  <a:latin typeface="Calibri"/>
              </a:rPr>
              <a:t>Subreciepient Monitoring_v15_7_09_2015_650p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11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92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5210C13-28E6-8149-8696-A90E1302513D}" type="datetime1">
              <a:rPr lang="en-US" smtClean="0">
                <a:solidFill>
                  <a:prstClr val="black"/>
                </a:solidFill>
                <a:latin typeface="Calibri"/>
              </a:rPr>
              <a:t>5/3/2018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Subreciepient Monitoring_v15_7_09_2015_650p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645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36F8F6F-3515-D04B-A526-3BD8BC88DA43}" type="datetime1">
              <a:rPr lang="en-US" smtClean="0">
                <a:solidFill>
                  <a:prstClr val="black"/>
                </a:solidFill>
                <a:latin typeface="Calibri"/>
              </a:rPr>
              <a:t>5/3/2018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Subreciepient Monitoring_v15_7_09_2015_650p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32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sections</a:t>
            </a:r>
            <a:r>
              <a:rPr lang="en-US" baseline="0" dirty="0" smtClean="0"/>
              <a:t> of 2 CFR that gives GOHSEP the authority to </a:t>
            </a:r>
            <a:r>
              <a:rPr lang="en-US" baseline="0" smtClean="0"/>
              <a:t>monitor federal grants.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FDAE-B67D-40DA-9A0B-84767B7372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Therefore: 44 CFR and</a:t>
            </a:r>
            <a:r>
              <a:rPr lang="en-US" baseline="0" dirty="0" smtClean="0"/>
              <a:t> the individual circular guidance will apply to grants awarded prior to December 26, 2014 except for the threshold for a single audit.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FDAE-B67D-40DA-9A0B-84767B7372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7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6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0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Subreciepient Monitoring_v15_7_09_2015_650p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2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5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327765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1" y="190505"/>
            <a:ext cx="1435100" cy="7035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140643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2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1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600"/>
          <a:stretch/>
        </p:blipFill>
        <p:spPr bwMode="auto">
          <a:xfrm>
            <a:off x="1" y="0"/>
            <a:ext cx="9144000" cy="12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33363" algn="l" defTabSz="9144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23336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84163" algn="l"/>
        </a:tabLst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7763" indent="-231775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5100" indent="-228600" algn="l" defTabSz="9144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ouisianaPA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otes01.ohsep.louisiana.gov/lspgrants.nsf?Op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://www.whitehouse.gov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800000"/>
                </a:solidFill>
                <a:effectLst/>
              </a:rPr>
              <a:t>Subrecipient </a:t>
            </a:r>
            <a:r>
              <a:rPr lang="en-US" sz="5000" b="1" dirty="0" smtClean="0">
                <a:solidFill>
                  <a:srgbClr val="800000"/>
                </a:solidFill>
                <a:effectLst/>
              </a:rPr>
              <a:t>(Applicant)</a:t>
            </a:r>
            <a:br>
              <a:rPr lang="en-US" sz="5000" b="1" dirty="0" smtClean="0">
                <a:solidFill>
                  <a:srgbClr val="800000"/>
                </a:solidFill>
                <a:effectLst/>
              </a:rPr>
            </a:br>
            <a:r>
              <a:rPr lang="en-US" sz="8000" b="1" dirty="0" smtClean="0">
                <a:solidFill>
                  <a:srgbClr val="800000"/>
                </a:solidFill>
                <a:effectLst/>
              </a:rPr>
              <a:t>Monitoring</a:t>
            </a:r>
            <a:endParaRPr lang="en-US" sz="8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5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Prior to a site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800000"/>
                </a:solidFill>
              </a:rPr>
              <a:t>Contact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the </a:t>
            </a:r>
            <a:r>
              <a:rPr lang="en-US" sz="3800" dirty="0" err="1" smtClean="0">
                <a:solidFill>
                  <a:schemeClr val="tx1"/>
                </a:solidFill>
              </a:rPr>
              <a:t>Subrecipient</a:t>
            </a:r>
            <a:r>
              <a:rPr lang="en-US" sz="3800" dirty="0" smtClean="0">
                <a:solidFill>
                  <a:schemeClr val="tx1"/>
                </a:solidFill>
              </a:rPr>
              <a:t> to schedule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(most visits lasts up to three [3] days).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The </a:t>
            </a:r>
            <a:r>
              <a:rPr lang="en-US" sz="2800" b="1" dirty="0" err="1" smtClean="0">
                <a:solidFill>
                  <a:schemeClr val="tx1"/>
                </a:solidFill>
              </a:rPr>
              <a:t>Subrecipient</a:t>
            </a:r>
            <a:r>
              <a:rPr lang="en-US" sz="2800" b="1" dirty="0" smtClean="0">
                <a:solidFill>
                  <a:schemeClr val="tx1"/>
                </a:solidFill>
              </a:rPr>
              <a:t> Monitoring Section Chief will contact the </a:t>
            </a:r>
            <a:r>
              <a:rPr lang="en-US" sz="2800" b="1" dirty="0" err="1" smtClean="0">
                <a:solidFill>
                  <a:schemeClr val="tx1"/>
                </a:solidFill>
              </a:rPr>
              <a:t>Subrecipients</a:t>
            </a:r>
            <a:r>
              <a:rPr lang="en-US" sz="2800" b="1" dirty="0" smtClean="0">
                <a:solidFill>
                  <a:schemeClr val="tx1"/>
                </a:solidFill>
              </a:rPr>
              <a:t> Via Email and/or </a:t>
            </a:r>
            <a:r>
              <a:rPr lang="en-US" sz="2800" b="1" dirty="0" smtClean="0">
                <a:solidFill>
                  <a:srgbClr val="800000"/>
                </a:solidFill>
              </a:rPr>
              <a:t>Telephone</a:t>
            </a:r>
            <a:r>
              <a:rPr lang="en-US" sz="2800" dirty="0" smtClean="0"/>
              <a:t>. </a:t>
            </a:r>
            <a:endParaRPr lang="en-US" sz="2800" dirty="0"/>
          </a:p>
          <a:p>
            <a:pPr marL="225425" indent="0">
              <a:buNone/>
            </a:pPr>
            <a:endParaRPr lang="en-US" sz="3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10</a:t>
            </a:fld>
            <a:endParaRPr lang="en-US" dirty="0">
              <a:latin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5380041"/>
            <a:ext cx="9144000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0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380041"/>
            <a:ext cx="91439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11</a:t>
            </a:fld>
            <a:endParaRPr lang="en-US" dirty="0"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397000"/>
            <a:ext cx="6934200" cy="620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Prior to a site visit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286000"/>
            <a:ext cx="7924800" cy="2133600"/>
          </a:xfrm>
        </p:spPr>
        <p:txBody>
          <a:bodyPr>
            <a:normAutofit/>
          </a:bodyPr>
          <a:lstStyle/>
          <a:p>
            <a:pPr lvl="1"/>
            <a:r>
              <a:rPr lang="en-US" sz="3400" b="1" dirty="0" smtClean="0">
                <a:solidFill>
                  <a:schemeClr val="tx1"/>
                </a:solidFill>
              </a:rPr>
              <a:t>Louisiana Public Assistance </a:t>
            </a:r>
            <a:r>
              <a:rPr lang="en-US" sz="2000" dirty="0" smtClean="0">
                <a:solidFill>
                  <a:schemeClr val="tx1"/>
                </a:solidFill>
              </a:rPr>
              <a:t>(LAPA) </a:t>
            </a:r>
            <a:r>
              <a:rPr lang="en-US" sz="3400" dirty="0" smtClean="0">
                <a:solidFill>
                  <a:srgbClr val="0000FF"/>
                </a:solidFill>
                <a:hlinkClick r:id="rId2"/>
              </a:rPr>
              <a:t>LouisianaPA.com</a:t>
            </a:r>
            <a:endParaRPr lang="en-US" sz="3400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 descr="Screen Shot 2015-07-09 at 8.58.42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64" y="3498112"/>
            <a:ext cx="7657336" cy="33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" y="5380041"/>
            <a:ext cx="9149977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12</a:t>
            </a:fld>
            <a:endParaRPr lang="en-US" dirty="0"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397000"/>
            <a:ext cx="6934200" cy="620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Prior to a site visit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286000"/>
            <a:ext cx="7924800" cy="1824899"/>
          </a:xfrm>
        </p:spPr>
        <p:txBody>
          <a:bodyPr>
            <a:normAutofit/>
          </a:bodyPr>
          <a:lstStyle/>
          <a:p>
            <a:pPr lvl="1"/>
            <a:r>
              <a:rPr lang="en-US" sz="3400" b="1" dirty="0" smtClean="0">
                <a:solidFill>
                  <a:schemeClr val="tx1"/>
                </a:solidFill>
              </a:rPr>
              <a:t>Louisiana Hazard Mitigation </a:t>
            </a:r>
            <a:r>
              <a:rPr lang="en-US" sz="2000" dirty="0" smtClean="0">
                <a:solidFill>
                  <a:schemeClr val="tx1"/>
                </a:solidFill>
              </a:rPr>
              <a:t>(LAHM)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rgbClr val="0000FF"/>
                </a:solidFill>
              </a:rPr>
              <a:t>LouisianaHM.com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42"/>
          <a:stretch/>
        </p:blipFill>
        <p:spPr>
          <a:xfrm>
            <a:off x="1376672" y="3476847"/>
            <a:ext cx="7773305" cy="32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4400" dirty="0">
                <a:solidFill>
                  <a:srgbClr val="17375E"/>
                </a:solidFill>
              </a:rPr>
              <a:t>Prior to a site visit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856" y="2378149"/>
            <a:ext cx="8229600" cy="3277658"/>
          </a:xfrm>
        </p:spPr>
        <p:txBody>
          <a:bodyPr/>
          <a:lstStyle/>
          <a:p>
            <a:pPr lvl="1"/>
            <a:r>
              <a:rPr lang="en-US" sz="3400" b="1" dirty="0" smtClean="0">
                <a:solidFill>
                  <a:schemeClr val="tx1"/>
                </a:solidFill>
              </a:rPr>
              <a:t>Louisiana Preparedness Grant Login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notes01.ohsep.louisiana.gov/lspgrants.nsf?Open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062" y="3370521"/>
            <a:ext cx="5384756" cy="34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2" y="1333504"/>
            <a:ext cx="4648200" cy="1752600"/>
          </a:xfrm>
        </p:spPr>
        <p:txBody>
          <a:bodyPr>
            <a:normAutofit fontScale="92500" lnSpcReduction="10000"/>
          </a:bodyPr>
          <a:lstStyle/>
          <a:p>
            <a:pPr marL="225425" indent="0">
              <a:buNone/>
            </a:pPr>
            <a:r>
              <a:rPr lang="en-US" sz="4100" b="1" dirty="0" smtClean="0">
                <a:solidFill>
                  <a:srgbClr val="800000"/>
                </a:solidFill>
              </a:rPr>
              <a:t>Site </a:t>
            </a:r>
            <a:r>
              <a:rPr lang="en-US" sz="4100" b="1" dirty="0">
                <a:solidFill>
                  <a:srgbClr val="800000"/>
                </a:solidFill>
              </a:rPr>
              <a:t>V</a:t>
            </a:r>
            <a:r>
              <a:rPr lang="en-US" sz="4100" b="1" dirty="0" smtClean="0">
                <a:solidFill>
                  <a:srgbClr val="800000"/>
                </a:solidFill>
              </a:rPr>
              <a:t>isit </a:t>
            </a:r>
            <a:r>
              <a:rPr lang="en-US" sz="4100" b="1" dirty="0">
                <a:solidFill>
                  <a:srgbClr val="800000"/>
                </a:solidFill>
              </a:rPr>
              <a:t>A</a:t>
            </a:r>
            <a:r>
              <a:rPr lang="en-US" sz="4100" b="1" dirty="0" smtClean="0">
                <a:solidFill>
                  <a:srgbClr val="800000"/>
                </a:solidFill>
              </a:rPr>
              <a:t>nnouncement letter</a:t>
            </a:r>
            <a:endParaRPr lang="en-US" sz="4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14</a:t>
            </a:fld>
            <a:endParaRPr lang="en-US" dirty="0"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1397000"/>
            <a:ext cx="6934200" cy="6206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Prior to a site </a:t>
            </a:r>
            <a:r>
              <a:rPr lang="en-US" sz="4400" dirty="0" smtClean="0"/>
              <a:t>visit</a:t>
            </a:r>
            <a:endParaRPr lang="en-US" sz="4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4"/>
            <a:ext cx="3778037" cy="46482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5302188" y="3276600"/>
            <a:ext cx="1248583" cy="914400"/>
          </a:xfrm>
          <a:prstGeom prst="ellipse">
            <a:avLst/>
          </a:prstGeom>
          <a:noFill/>
          <a:ln w="25400">
            <a:solidFill>
              <a:srgbClr val="80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7411" y="2876659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Parish President Name</a:t>
            </a:r>
          </a:p>
          <a:p>
            <a:r>
              <a:rPr lang="en-US" sz="2400" b="1" dirty="0" smtClean="0"/>
              <a:t>Parish Name</a:t>
            </a:r>
          </a:p>
          <a:p>
            <a:r>
              <a:rPr lang="en-US" sz="2400" b="1" dirty="0" smtClean="0"/>
              <a:t>Address</a:t>
            </a:r>
          </a:p>
          <a:p>
            <a:r>
              <a:rPr lang="en-US" sz="2400" b="1" dirty="0" smtClean="0"/>
              <a:t>City, LA Zip</a:t>
            </a:r>
          </a:p>
          <a:p>
            <a:endParaRPr lang="en-US" sz="2400" b="1" dirty="0"/>
          </a:p>
          <a:p>
            <a:r>
              <a:rPr lang="en-US" sz="2400" b="1" dirty="0" smtClean="0"/>
              <a:t>Subject:  Compliance Monitoring Visit Announcement</a:t>
            </a:r>
          </a:p>
          <a:p>
            <a:endParaRPr lang="en-US" sz="2400" b="1" dirty="0"/>
          </a:p>
          <a:p>
            <a:r>
              <a:rPr lang="en-US" sz="2400" b="1" dirty="0" smtClean="0"/>
              <a:t>Dear Mr./Ms. President: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31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" y="5380041"/>
            <a:ext cx="9144000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Announcement letter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381000" y="2361139"/>
            <a:ext cx="8458200" cy="3201461"/>
          </a:xfrm>
        </p:spPr>
        <p:txBody>
          <a:bodyPr>
            <a:normAutofit/>
          </a:bodyPr>
          <a:lstStyle/>
          <a:p>
            <a:pPr marL="292100" indent="-241300"/>
            <a:r>
              <a:rPr lang="en-US" sz="3800" dirty="0" err="1" smtClean="0">
                <a:solidFill>
                  <a:schemeClr val="tx1"/>
                </a:solidFill>
              </a:rPr>
              <a:t>Subrecipient’s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are </a:t>
            </a:r>
            <a:r>
              <a:rPr lang="en-US" sz="3800" b="1" dirty="0">
                <a:solidFill>
                  <a:schemeClr val="tx1"/>
                </a:solidFill>
              </a:rPr>
              <a:t>encouraged</a:t>
            </a:r>
            <a:r>
              <a:rPr lang="en-US" sz="3800" dirty="0">
                <a:solidFill>
                  <a:schemeClr val="tx1"/>
                </a:solidFill>
              </a:rPr>
              <a:t> to </a:t>
            </a:r>
            <a:r>
              <a:rPr lang="en-US" sz="3800" b="1" dirty="0">
                <a:solidFill>
                  <a:srgbClr val="800000"/>
                </a:solidFill>
              </a:rPr>
              <a:t>contact our office</a:t>
            </a:r>
            <a:r>
              <a:rPr lang="en-US" sz="3800" dirty="0"/>
              <a:t> </a:t>
            </a:r>
            <a:r>
              <a:rPr lang="en-US" sz="3800" dirty="0">
                <a:solidFill>
                  <a:schemeClr val="tx1"/>
                </a:solidFill>
              </a:rPr>
              <a:t>with </a:t>
            </a:r>
            <a:r>
              <a:rPr lang="en-US" sz="3800" b="1" dirty="0">
                <a:solidFill>
                  <a:schemeClr val="tx1"/>
                </a:solidFill>
              </a:rPr>
              <a:t>questions</a:t>
            </a:r>
            <a:r>
              <a:rPr lang="en-US" sz="3800" dirty="0">
                <a:solidFill>
                  <a:schemeClr val="tx1"/>
                </a:solidFill>
              </a:rPr>
              <a:t> or </a:t>
            </a:r>
            <a:r>
              <a:rPr lang="en-US" sz="3800" b="1" dirty="0" smtClean="0">
                <a:solidFill>
                  <a:schemeClr val="tx1"/>
                </a:solidFill>
              </a:rPr>
              <a:t>concerns. </a:t>
            </a:r>
            <a:r>
              <a:rPr lang="en-US" sz="3800" dirty="0" smtClean="0">
                <a:solidFill>
                  <a:schemeClr val="tx1"/>
                </a:solidFill>
              </a:rPr>
              <a:t> The </a:t>
            </a:r>
            <a:r>
              <a:rPr lang="en-US" sz="3800" b="1" dirty="0">
                <a:solidFill>
                  <a:srgbClr val="800000"/>
                </a:solidFill>
              </a:rPr>
              <a:t>analyst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name and contact information will be </a:t>
            </a:r>
            <a:r>
              <a:rPr lang="en-US" sz="3800" b="1" dirty="0">
                <a:solidFill>
                  <a:schemeClr val="tx1"/>
                </a:solidFill>
              </a:rPr>
              <a:t>listed</a:t>
            </a:r>
            <a:r>
              <a:rPr lang="en-US" sz="3800" dirty="0" smtClean="0">
                <a:solidFill>
                  <a:schemeClr val="tx1"/>
                </a:solidFill>
              </a:rPr>
              <a:t> in the letter.</a:t>
            </a:r>
            <a:endParaRPr lang="en-US" sz="38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15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8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0416" y="1295400"/>
            <a:ext cx="8364984" cy="7147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3600" dirty="0" smtClean="0">
                <a:solidFill>
                  <a:srgbClr val="17375E"/>
                </a:solidFill>
              </a:rPr>
              <a:t>Preliminary General </a:t>
            </a:r>
            <a:r>
              <a:rPr lang="en-US" sz="3600" dirty="0">
                <a:solidFill>
                  <a:srgbClr val="17375E"/>
                </a:solidFill>
              </a:rPr>
              <a:t>D</a:t>
            </a:r>
            <a:r>
              <a:rPr lang="en-US" sz="3600" dirty="0" smtClean="0">
                <a:solidFill>
                  <a:srgbClr val="17375E"/>
                </a:solidFill>
              </a:rPr>
              <a:t>ocument </a:t>
            </a:r>
            <a:r>
              <a:rPr lang="en-US" sz="3600" dirty="0">
                <a:solidFill>
                  <a:srgbClr val="17375E"/>
                </a:solidFill>
              </a:rPr>
              <a:t>R</a:t>
            </a:r>
            <a:r>
              <a:rPr lang="en-US" sz="3600" dirty="0" smtClean="0">
                <a:solidFill>
                  <a:srgbClr val="17375E"/>
                </a:solidFill>
              </a:rPr>
              <a:t>equest </a:t>
            </a:r>
            <a:r>
              <a:rPr lang="en-US" sz="3600" dirty="0">
                <a:solidFill>
                  <a:srgbClr val="17375E"/>
                </a:solidFill>
              </a:rPr>
              <a:t>L</a:t>
            </a:r>
            <a:r>
              <a:rPr lang="en-US" sz="3600" dirty="0" smtClean="0">
                <a:solidFill>
                  <a:srgbClr val="17375E"/>
                </a:solidFill>
              </a:rPr>
              <a:t>ist</a:t>
            </a:r>
            <a:endParaRPr lang="en-US" sz="3600" dirty="0">
              <a:solidFill>
                <a:srgbClr val="17375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4185" y="1997476"/>
            <a:ext cx="8851037" cy="4669654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Policies </a:t>
            </a:r>
            <a:r>
              <a:rPr lang="en-US" dirty="0">
                <a:solidFill>
                  <a:schemeClr val="tx1"/>
                </a:solidFill>
              </a:rPr>
              <a:t>+ Procedures for areas related to the Public Assistance (PA), Hazard Mitigation (HM</a:t>
            </a:r>
            <a:r>
              <a:rPr lang="en-US" dirty="0" smtClean="0">
                <a:solidFill>
                  <a:schemeClr val="tx1"/>
                </a:solidFill>
              </a:rPr>
              <a:t>), and Homeland Security (HLS) grant programs.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Organizational Charts for all administrative functions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Job profiles/descriptions for all administrative functions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Single Audit Reports </a:t>
            </a:r>
            <a:r>
              <a:rPr lang="en-US" dirty="0">
                <a:solidFill>
                  <a:schemeClr val="tx1"/>
                </a:solidFill>
              </a:rPr>
              <a:t>and Management Letters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Code of Ethics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Quarterly Reports and Project Progress Reports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Listing of all vendors related to the PA/ HM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Bidding process documentation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Listing of all project sites (related to the PA, HM Grant Program)</a:t>
            </a:r>
          </a:p>
          <a:p>
            <a:pPr marL="274320" lvl="1" indent="0">
              <a:buNone/>
            </a:pPr>
            <a:endParaRPr lang="en-US" sz="1100" dirty="0"/>
          </a:p>
          <a:p>
            <a:pPr marL="51435" indent="0">
              <a:buNone/>
            </a:pP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16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92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smtClean="0"/>
              <a:t>Preliminary Sample Document Request List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90501" y="1802167"/>
            <a:ext cx="8763000" cy="4891595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Invoices </a:t>
            </a:r>
            <a:r>
              <a:rPr lang="en-US" sz="2400" dirty="0">
                <a:solidFill>
                  <a:schemeClr val="tx1"/>
                </a:solidFill>
              </a:rPr>
              <a:t>for PA, HM related expenses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Purchase Orders for PA, HM related purchases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Contracts for any goods/services related to the PA, HM Program transactions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Bank Statements for accounts with PA, HM Program transactions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Internal Reports used to account for transactions relevant to the PA, HM Program (e.g. trial balances, system reports, treasury reports)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Payroll reports, time cards, and employee certification forms for employees supporting PA, HM Program functions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Travel + per diem reports, invoices, and reimbursement documentation for administrative expenses related to the PA, HM Program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17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2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43000" y="5791200"/>
            <a:ext cx="6870940" cy="10668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230080"/>
          </a:xfrm>
        </p:spPr>
        <p:txBody>
          <a:bodyPr>
            <a:noAutofit/>
          </a:bodyPr>
          <a:lstStyle/>
          <a:p>
            <a:r>
              <a:rPr lang="en-US" sz="3700" b="0" dirty="0" smtClean="0">
                <a:solidFill>
                  <a:srgbClr val="17375E"/>
                </a:solidFill>
                <a:effectLst/>
              </a:rPr>
              <a:t>Project Worksheet/</a:t>
            </a:r>
            <a:r>
              <a:rPr lang="en-US" sz="3700" b="0" dirty="0" smtClean="0">
                <a:solidFill>
                  <a:srgbClr val="17375E"/>
                </a:solidFill>
              </a:rPr>
              <a:t>P</a:t>
            </a:r>
            <a:r>
              <a:rPr lang="en-US" sz="3700" b="0" dirty="0" smtClean="0">
                <a:solidFill>
                  <a:srgbClr val="17375E"/>
                </a:solidFill>
                <a:effectLst/>
              </a:rPr>
              <a:t>roject </a:t>
            </a:r>
            <a:r>
              <a:rPr lang="en-US" sz="3700" b="0" dirty="0">
                <a:solidFill>
                  <a:srgbClr val="17375E"/>
                </a:solidFill>
              </a:rPr>
              <a:t>S</a:t>
            </a:r>
            <a:r>
              <a:rPr lang="en-US" sz="3700" b="0" dirty="0" smtClean="0">
                <a:solidFill>
                  <a:srgbClr val="17375E"/>
                </a:solidFill>
                <a:effectLst/>
              </a:rPr>
              <a:t>ample </a:t>
            </a:r>
            <a:r>
              <a:rPr lang="en-US" sz="3700" b="0" dirty="0">
                <a:solidFill>
                  <a:srgbClr val="17375E"/>
                </a:solidFill>
              </a:rPr>
              <a:t>S</a:t>
            </a:r>
            <a:r>
              <a:rPr lang="en-US" sz="3700" b="0" dirty="0" smtClean="0">
                <a:solidFill>
                  <a:srgbClr val="17375E"/>
                </a:solidFill>
                <a:effectLst/>
              </a:rPr>
              <a:t>elected</a:t>
            </a:r>
            <a:endParaRPr lang="en-US" sz="3700" b="0" dirty="0">
              <a:solidFill>
                <a:srgbClr val="17375E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18</a:t>
            </a:fld>
            <a:endParaRPr lang="en-US" dirty="0">
              <a:latin typeface="Calibri"/>
            </a:endParaRP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413157"/>
              </p:ext>
            </p:extLst>
          </p:nvPr>
        </p:nvGraphicFramePr>
        <p:xfrm>
          <a:off x="0" y="2356439"/>
          <a:ext cx="9143999" cy="45776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13901"/>
                <a:gridCol w="684271"/>
                <a:gridCol w="1175657"/>
                <a:gridCol w="783771"/>
                <a:gridCol w="979714"/>
                <a:gridCol w="1145587"/>
                <a:gridCol w="1374995"/>
                <a:gridCol w="1986103"/>
              </a:tblGrid>
              <a:tr h="447887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Sample Selection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3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PW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Project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RRF#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Doc. No.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Amount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Approval Status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Submitted Date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Approved Date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3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EMPG 2014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040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Grant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N</a:t>
                      </a:r>
                      <a:r>
                        <a:rPr lang="en-US" sz="1600" dirty="0">
                          <a:effectLst/>
                        </a:rPr>
                        <a:t>/A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85,000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Normal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5/4/2014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5/5/2014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</a:tr>
              <a:tr h="73688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PW 2239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040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BAB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Contract Work Summary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BAB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BAB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</a:t>
                      </a:r>
                      <a:r>
                        <a:rPr lang="en-US" sz="1600" dirty="0" smtClean="0">
                          <a:effectLst/>
                        </a:rPr>
                        <a:t>626,420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BABAF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Normal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11/23/2009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BAB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6/23/2010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BABAFD"/>
                    </a:solidFill>
                  </a:tcPr>
                </a:tc>
              </a:tr>
              <a:tr h="890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BAB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Force Account Payroll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Multiple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</a:t>
                      </a:r>
                      <a:r>
                        <a:rPr lang="en-US" sz="1600" dirty="0" smtClean="0">
                          <a:effectLst/>
                        </a:rPr>
                        <a:t>4,073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2/15/2011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5/31/2011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993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HMGP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1603-0412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040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Structural </a:t>
                      </a:r>
                      <a:r>
                        <a:rPr lang="en-US" sz="1600" dirty="0" smtClean="0">
                          <a:effectLst/>
                        </a:rPr>
                        <a:t>+ </a:t>
                      </a:r>
                      <a:r>
                        <a:rPr lang="en-US" sz="1600" dirty="0">
                          <a:effectLst/>
                        </a:rPr>
                        <a:t>Non-structural Retrofit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$8,394,305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Normal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10/2/2008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1/15/2009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solidFill>
                      <a:srgbClr val="DFD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989290"/>
              </p:ext>
            </p:extLst>
          </p:nvPr>
        </p:nvGraphicFramePr>
        <p:xfrm>
          <a:off x="1371600" y="4267122"/>
          <a:ext cx="7772399" cy="1752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54539"/>
                <a:gridCol w="1164924"/>
                <a:gridCol w="2787422"/>
                <a:gridCol w="1665514"/>
              </a:tblGrid>
              <a:tr h="175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 smtClean="0">
                          <a:effectLst/>
                        </a:rPr>
                        <a:t>PW 2239</a:t>
                      </a:r>
                      <a:endParaRPr lang="en-US" sz="4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0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4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Contract</a:t>
                      </a:r>
                      <a:r>
                        <a:rPr lang="en-US" sz="3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Work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Summary</a:t>
                      </a:r>
                      <a:endParaRPr 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45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en-US" sz="4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/A</a:t>
                      </a:r>
                      <a:endParaRPr lang="en-US" sz="4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5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685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Preparing for site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90501" y="2077704"/>
            <a:ext cx="8763000" cy="41876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 smtClean="0">
                <a:solidFill>
                  <a:srgbClr val="800000"/>
                </a:solidFill>
              </a:rPr>
              <a:t>Review the Site Visit Checklist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tx1"/>
                </a:solidFill>
              </a:rPr>
              <a:t>Be </a:t>
            </a:r>
            <a:r>
              <a:rPr lang="en-US" sz="3400" b="1" dirty="0">
                <a:solidFill>
                  <a:schemeClr val="tx1"/>
                </a:solidFill>
              </a:rPr>
              <a:t>Organized</a:t>
            </a:r>
          </a:p>
          <a:p>
            <a:pPr lvl="1">
              <a:lnSpc>
                <a:spcPct val="100000"/>
              </a:lnSpc>
            </a:pPr>
            <a:r>
              <a:rPr lang="en-US" sz="3400" dirty="0" smtClean="0">
                <a:solidFill>
                  <a:schemeClr val="tx1"/>
                </a:solidFill>
              </a:rPr>
              <a:t>Has</a:t>
            </a:r>
            <a:r>
              <a:rPr lang="en-US" sz="3400" dirty="0" smtClean="0"/>
              <a:t> </a:t>
            </a:r>
            <a:r>
              <a:rPr lang="en-US" sz="3400" b="1" dirty="0">
                <a:solidFill>
                  <a:srgbClr val="800000"/>
                </a:solidFill>
              </a:rPr>
              <a:t>implemented</a:t>
            </a:r>
            <a:r>
              <a:rPr lang="en-US" sz="3400" dirty="0" smtClean="0"/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and updated </a:t>
            </a:r>
            <a:r>
              <a:rPr lang="en-US" sz="3400" b="1" dirty="0" smtClean="0">
                <a:solidFill>
                  <a:schemeClr val="tx1"/>
                </a:solidFill>
              </a:rPr>
              <a:t>written</a:t>
            </a:r>
            <a:r>
              <a:rPr lang="en-US" sz="3400" dirty="0" smtClean="0">
                <a:solidFill>
                  <a:schemeClr val="tx1"/>
                </a:solidFill>
              </a:rPr>
              <a:t> policies + procedures.</a:t>
            </a:r>
          </a:p>
          <a:p>
            <a:pPr lvl="1">
              <a:lnSpc>
                <a:spcPct val="100000"/>
              </a:lnSpc>
            </a:pPr>
            <a:r>
              <a:rPr lang="en-US" sz="3400" dirty="0" smtClean="0">
                <a:solidFill>
                  <a:schemeClr val="tx1"/>
                </a:solidFill>
              </a:rPr>
              <a:t>Is </a:t>
            </a:r>
            <a:r>
              <a:rPr lang="en-US" sz="3400" b="1" dirty="0" smtClean="0">
                <a:solidFill>
                  <a:srgbClr val="800000"/>
                </a:solidFill>
              </a:rPr>
              <a:t>familiar</a:t>
            </a:r>
            <a:r>
              <a:rPr lang="en-US" sz="3400" dirty="0" smtClean="0">
                <a:solidFill>
                  <a:srgbClr val="800000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with grant requirements + </a:t>
            </a:r>
            <a:r>
              <a:rPr lang="en-US" sz="3400" b="1" dirty="0" smtClean="0">
                <a:solidFill>
                  <a:srgbClr val="800000"/>
                </a:solidFill>
              </a:rPr>
              <a:t>follows</a:t>
            </a:r>
            <a:r>
              <a:rPr lang="en-US" sz="3400" dirty="0" smtClean="0">
                <a:solidFill>
                  <a:srgbClr val="800000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requirements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19</a:t>
            </a:fld>
            <a:endParaRPr lang="en-US" dirty="0">
              <a:latin typeface="Calibri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" y="6096000"/>
            <a:ext cx="9144000" cy="762004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2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049" y="2009955"/>
            <a:ext cx="7772400" cy="372023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C00000"/>
                </a:solidFill>
              </a:rPr>
              <a:t>Not</a:t>
            </a:r>
            <a:r>
              <a:rPr lang="en-US" sz="6700" dirty="0">
                <a:solidFill>
                  <a:srgbClr val="800000"/>
                </a:solidFill>
              </a:rPr>
              <a:t> </a:t>
            </a:r>
            <a:r>
              <a:rPr lang="en-US" sz="6700" dirty="0">
                <a:solidFill>
                  <a:schemeClr val="tx1"/>
                </a:solidFill>
              </a:rPr>
              <a:t>auditors</a:t>
            </a:r>
            <a:r>
              <a:rPr lang="en-US" sz="6700" dirty="0" smtClean="0">
                <a:solidFill>
                  <a:schemeClr val="tx1"/>
                </a:solidFill>
              </a:rPr>
              <a:t>.</a:t>
            </a:r>
            <a:r>
              <a:rPr lang="en-US" sz="6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6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6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7400" b="1" dirty="0" smtClean="0">
                <a:solidFill>
                  <a:srgbClr val="C00000"/>
                </a:solidFill>
              </a:rPr>
              <a:t>Purpose</a:t>
            </a:r>
            <a:r>
              <a:rPr lang="en-US" sz="5000" b="1" dirty="0" smtClean="0">
                <a:solidFill>
                  <a:srgbClr val="C00000"/>
                </a:solidFill>
              </a:rPr>
              <a:t>:</a:t>
            </a:r>
            <a:r>
              <a:rPr lang="en-US" sz="5000" dirty="0" smtClean="0">
                <a:solidFill>
                  <a:schemeClr val="tx1"/>
                </a:solidFill>
              </a:rPr>
              <a:t> </a:t>
            </a:r>
            <a:r>
              <a:rPr lang="en-US" sz="6700" dirty="0">
                <a:solidFill>
                  <a:schemeClr val="tx1"/>
                </a:solidFill>
              </a:rPr>
              <a:t>to </a:t>
            </a:r>
            <a:r>
              <a:rPr lang="en-US" sz="6700" b="1" dirty="0">
                <a:solidFill>
                  <a:srgbClr val="0070C0"/>
                </a:solidFill>
              </a:rPr>
              <a:t>assist</a:t>
            </a:r>
            <a:r>
              <a:rPr lang="en-US" sz="6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6700" dirty="0" smtClean="0">
                <a:solidFill>
                  <a:schemeClr val="tx1"/>
                </a:solidFill>
              </a:rPr>
              <a:t>the</a:t>
            </a:r>
            <a:br>
              <a:rPr lang="en-US" sz="6700" dirty="0" smtClean="0">
                <a:solidFill>
                  <a:schemeClr val="tx1"/>
                </a:solidFill>
              </a:rPr>
            </a:br>
            <a:r>
              <a:rPr lang="en-US" sz="6700" dirty="0" err="1" smtClean="0">
                <a:solidFill>
                  <a:schemeClr val="tx1"/>
                </a:solidFill>
              </a:rPr>
              <a:t>Subrecipient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28433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43000" y="5380041"/>
            <a:ext cx="6870940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20</a:t>
            </a:fld>
            <a:endParaRPr lang="en-US" dirty="0">
              <a:latin typeface="Calibri"/>
            </a:endParaRPr>
          </a:p>
        </p:txBody>
      </p:sp>
      <p:pic>
        <p:nvPicPr>
          <p:cNvPr id="11" name="Picture 10" descr="SiteVisit_Documentation_Checklist_v39_6-6-13_1040a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1"/>
            <a:ext cx="3474027" cy="44958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iteVisit_Documentation_Checklist_v39_6-6-13_1040a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3474027" cy="4495800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iteVisit_Documentation_Checklist_v39_6-6-13_1040a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801"/>
            <a:ext cx="3415146" cy="4419600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monitoring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3200400"/>
            <a:ext cx="9283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Need help?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438400"/>
            <a:ext cx="8229600" cy="4082143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/>
                </a:solidFill>
              </a:rPr>
              <a:t>What </a:t>
            </a:r>
            <a:r>
              <a:rPr lang="en-US" sz="3800" b="1" dirty="0" smtClean="0">
                <a:solidFill>
                  <a:schemeClr val="tx1"/>
                </a:solidFill>
              </a:rPr>
              <a:t>happens</a:t>
            </a:r>
            <a:r>
              <a:rPr lang="en-US" sz="3800" dirty="0" smtClean="0">
                <a:solidFill>
                  <a:schemeClr val="tx1"/>
                </a:solidFill>
              </a:rPr>
              <a:t> if I </a:t>
            </a:r>
            <a:r>
              <a:rPr lang="en-US" sz="3800" b="1" dirty="0" smtClean="0">
                <a:solidFill>
                  <a:srgbClr val="800000"/>
                </a:solidFill>
              </a:rPr>
              <a:t>can</a:t>
            </a:r>
            <a:r>
              <a:rPr lang="fr-FR" sz="3800" b="1" dirty="0" smtClean="0">
                <a:solidFill>
                  <a:srgbClr val="800000"/>
                </a:solidFill>
              </a:rPr>
              <a:t>’</a:t>
            </a:r>
            <a:r>
              <a:rPr lang="en-US" sz="3800" b="1" dirty="0" smtClean="0">
                <a:solidFill>
                  <a:srgbClr val="800000"/>
                </a:solidFill>
              </a:rPr>
              <a:t>t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or </a:t>
            </a:r>
            <a:r>
              <a:rPr lang="en-US" sz="3800" b="1" dirty="0" smtClean="0">
                <a:solidFill>
                  <a:srgbClr val="800000"/>
                </a:solidFill>
              </a:rPr>
              <a:t>don’t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fulfill documentation requirements?</a:t>
            </a:r>
          </a:p>
          <a:p>
            <a:pPr marL="800100" lvl="1" indent="-411163"/>
            <a:r>
              <a:rPr lang="en-US" sz="3400" b="1" dirty="0" smtClean="0">
                <a:solidFill>
                  <a:srgbClr val="800000"/>
                </a:solidFill>
              </a:rPr>
              <a:t>Call us. </a:t>
            </a:r>
            <a:r>
              <a:rPr lang="en-US" sz="3400" dirty="0" smtClean="0">
                <a:solidFill>
                  <a:schemeClr val="tx1"/>
                </a:solidFill>
              </a:rPr>
              <a:t>We can </a:t>
            </a:r>
            <a:r>
              <a:rPr lang="en-US" sz="3400" b="1" dirty="0" smtClean="0">
                <a:solidFill>
                  <a:schemeClr val="tx1"/>
                </a:solidFill>
              </a:rPr>
              <a:t>help</a:t>
            </a:r>
            <a:r>
              <a:rPr lang="en-US" sz="3400" dirty="0" smtClean="0">
                <a:solidFill>
                  <a:schemeClr val="tx1"/>
                </a:solidFill>
              </a:rPr>
              <a:t> . . . </a:t>
            </a:r>
          </a:p>
          <a:p>
            <a:pPr marL="800100" lvl="1" indent="-411163"/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Don’t </a:t>
            </a:r>
            <a:r>
              <a:rPr lang="en-US" sz="3600" b="1" i="1" dirty="0">
                <a:solidFill>
                  <a:srgbClr val="800000"/>
                </a:solidFill>
              </a:rPr>
              <a:t>create</a:t>
            </a:r>
            <a:r>
              <a:rPr lang="en-US" sz="3600" b="1" dirty="0">
                <a:solidFill>
                  <a:srgbClr val="800000"/>
                </a:solidFill>
              </a:rPr>
              <a:t> backup documents</a:t>
            </a:r>
            <a:r>
              <a:rPr lang="en-US" sz="3600" b="1" dirty="0" smtClean="0">
                <a:solidFill>
                  <a:srgbClr val="800000"/>
                </a:solidFill>
              </a:rPr>
              <a:t>.</a:t>
            </a:r>
            <a:endParaRPr lang="en-US" sz="3600" dirty="0" smtClean="0"/>
          </a:p>
          <a:p>
            <a:pPr marL="738188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21</a:t>
            </a:fld>
            <a:endParaRPr lang="en-US" dirty="0">
              <a:latin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5380041"/>
            <a:ext cx="9144000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2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22</a:t>
            </a:fld>
            <a:endParaRPr lang="en-US" dirty="0">
              <a:latin typeface="Calibri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590800"/>
            <a:ext cx="8229600" cy="4267204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Entrance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m</a:t>
            </a:r>
            <a:r>
              <a:rPr lang="en-US" sz="3800" dirty="0" smtClean="0">
                <a:solidFill>
                  <a:schemeClr val="tx1"/>
                </a:solidFill>
              </a:rPr>
              <a:t>eeting:</a:t>
            </a:r>
            <a:endParaRPr lang="en-US" sz="3800" dirty="0">
              <a:solidFill>
                <a:schemeClr val="tx1"/>
              </a:solidFill>
            </a:endParaRPr>
          </a:p>
          <a:p>
            <a:pPr lvl="1"/>
            <a:r>
              <a:rPr lang="en-US" sz="3400" b="1" dirty="0">
                <a:solidFill>
                  <a:schemeClr val="tx1"/>
                </a:solidFill>
              </a:rPr>
              <a:t>Discuss</a:t>
            </a:r>
            <a:r>
              <a:rPr lang="en-US" sz="3400" dirty="0"/>
              <a:t> </a:t>
            </a:r>
            <a:r>
              <a:rPr lang="en-US" sz="3400" b="1" dirty="0">
                <a:solidFill>
                  <a:srgbClr val="800000"/>
                </a:solidFill>
              </a:rPr>
              <a:t>why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we are there.</a:t>
            </a:r>
          </a:p>
          <a:p>
            <a:pPr lvl="1"/>
            <a:r>
              <a:rPr lang="en-US" sz="3400" b="1" dirty="0">
                <a:solidFill>
                  <a:srgbClr val="800000"/>
                </a:solidFill>
              </a:rPr>
              <a:t>Ask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our </a:t>
            </a:r>
            <a:r>
              <a:rPr lang="en-US" sz="3400" b="1" dirty="0" smtClean="0">
                <a:solidFill>
                  <a:schemeClr val="tx1"/>
                </a:solidFill>
              </a:rPr>
              <a:t>procedural questions </a:t>
            </a:r>
            <a:r>
              <a:rPr lang="en-US" b="1" dirty="0" smtClean="0">
                <a:solidFill>
                  <a:schemeClr val="tx1"/>
                </a:solidFill>
              </a:rPr>
              <a:t>                   </a:t>
            </a:r>
            <a:endParaRPr lang="en-US" sz="3400" b="1" dirty="0">
              <a:solidFill>
                <a:schemeClr val="tx1"/>
              </a:solidFill>
            </a:endParaRPr>
          </a:p>
          <a:p>
            <a:pPr lvl="1"/>
            <a:r>
              <a:rPr lang="en-US" sz="3400" b="1" dirty="0">
                <a:solidFill>
                  <a:srgbClr val="800000"/>
                </a:solidFill>
              </a:rPr>
              <a:t>Request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b="1" dirty="0">
                <a:solidFill>
                  <a:schemeClr val="tx1"/>
                </a:solidFill>
              </a:rPr>
              <a:t>documents.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/>
              <a:t>Site visit – Day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422" b="9372"/>
          <a:stretch/>
        </p:blipFill>
        <p:spPr>
          <a:xfrm>
            <a:off x="6172200" y="2964278"/>
            <a:ext cx="2856723" cy="259805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" y="6096000"/>
            <a:ext cx="9144000" cy="762004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4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096000"/>
            <a:ext cx="9144000" cy="762004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Site visit – Day </a:t>
            </a:r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209802"/>
            <a:ext cx="8229600" cy="4267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2 to 3 </a:t>
            </a:r>
            <a:r>
              <a:rPr lang="en-US" sz="3600" b="1" dirty="0">
                <a:solidFill>
                  <a:srgbClr val="800000"/>
                </a:solidFill>
              </a:rPr>
              <a:t>Compliance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Analysts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800000"/>
                </a:solidFill>
              </a:rPr>
              <a:t>Subrecipient’s</a:t>
            </a:r>
            <a:r>
              <a:rPr lang="en-US" sz="3600" dirty="0" smtClean="0">
                <a:solidFill>
                  <a:srgbClr val="595959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staff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Place to work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Reviewing</a:t>
            </a:r>
            <a:r>
              <a:rPr lang="en-US" sz="3600" dirty="0" smtClean="0">
                <a:solidFill>
                  <a:srgbClr val="595959"/>
                </a:solidFill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requested</a:t>
            </a:r>
            <a:r>
              <a:rPr lang="en-US" sz="3600" dirty="0" smtClean="0">
                <a:solidFill>
                  <a:srgbClr val="595959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9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453596"/>
            <a:ext cx="8382000" cy="7147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4000" dirty="0">
                <a:solidFill>
                  <a:srgbClr val="17375E"/>
                </a:solidFill>
              </a:rPr>
              <a:t>Site Visit </a:t>
            </a:r>
            <a:r>
              <a:rPr lang="en-US" sz="4000" dirty="0" smtClean="0">
                <a:solidFill>
                  <a:srgbClr val="17375E"/>
                </a:solidFill>
              </a:rPr>
              <a:t>Entrance </a:t>
            </a:r>
            <a:r>
              <a:rPr lang="en-US" sz="4000" dirty="0">
                <a:solidFill>
                  <a:srgbClr val="17375E"/>
                </a:solidFill>
              </a:rPr>
              <a:t>Meeting 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3704" y="2365993"/>
            <a:ext cx="4114800" cy="449200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chemeClr val="tx1"/>
                </a:solidFill>
              </a:rPr>
              <a:t>Introductions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Overview of the </a:t>
            </a:r>
            <a:r>
              <a:rPr lang="en-US" sz="2000" dirty="0" smtClean="0">
                <a:solidFill>
                  <a:schemeClr val="tx1"/>
                </a:solidFill>
              </a:rPr>
              <a:t>Subrecipient </a:t>
            </a:r>
            <a:r>
              <a:rPr lang="en-US" sz="2000" dirty="0">
                <a:solidFill>
                  <a:schemeClr val="tx1"/>
                </a:solidFill>
              </a:rPr>
              <a:t>Monitoring Program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Sub-recipient Monitoring Components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A-133 Single Audit Desk Reviews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Site Visit Reviews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Ongoing Communication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Why are we here today?</a:t>
            </a:r>
          </a:p>
          <a:p>
            <a:r>
              <a:rPr lang="en-US" sz="2000" dirty="0">
                <a:solidFill>
                  <a:schemeClr val="tx1"/>
                </a:solidFill>
              </a:rPr>
              <a:t>Site visits are a monitoring activity implemented by </a:t>
            </a:r>
            <a:r>
              <a:rPr lang="en-US" sz="2000" dirty="0" smtClean="0">
                <a:solidFill>
                  <a:schemeClr val="tx1"/>
                </a:solidFill>
              </a:rPr>
              <a:t>the Grant Programs </a:t>
            </a:r>
            <a:r>
              <a:rPr lang="en-US" sz="2000" dirty="0">
                <a:solidFill>
                  <a:schemeClr val="tx1"/>
                </a:solidFill>
              </a:rPr>
              <a:t>to assess compliance and administration of Federal funds.</a:t>
            </a:r>
          </a:p>
          <a:p>
            <a:pPr marL="51435" indent="0">
              <a:buNone/>
            </a:pP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365993"/>
            <a:ext cx="4114800" cy="44920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Site </a:t>
            </a:r>
            <a:r>
              <a:rPr lang="en-US" sz="2000" dirty="0">
                <a:solidFill>
                  <a:schemeClr val="tx1"/>
                </a:solidFill>
              </a:rPr>
              <a:t>Visit Objectives 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Timing </a:t>
            </a:r>
            <a:r>
              <a:rPr lang="en-US" sz="2000" dirty="0">
                <a:solidFill>
                  <a:schemeClr val="tx1"/>
                </a:solidFill>
              </a:rPr>
              <a:t>and Logistics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Benefits to applicants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Assistance with preparation to the close-out process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Increased understanding of your unique situation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Improved insight into the Expense Review process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Exercise for your administrative </a:t>
            </a:r>
            <a:r>
              <a:rPr lang="en-US" sz="2000" dirty="0" smtClean="0">
                <a:solidFill>
                  <a:schemeClr val="tx1"/>
                </a:solidFill>
              </a:rPr>
              <a:t>function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24</a:t>
            </a:fld>
            <a:endParaRPr lang="en-US" dirty="0">
              <a:latin typeface="Calibri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53704" y="2413391"/>
            <a:ext cx="6324600" cy="132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anchor="ctr">
            <a:noAutofit/>
          </a:bodyPr>
          <a:lstStyle/>
          <a:p>
            <a:pPr marL="342900" indent="-205740"/>
            <a:r>
              <a:rPr lang="en-US" sz="3600" b="1" dirty="0"/>
              <a:t>Overview of the </a:t>
            </a:r>
            <a:r>
              <a:rPr lang="en-US" sz="3600" b="1" dirty="0" smtClean="0"/>
              <a:t>Subrecipient Monitoring </a:t>
            </a:r>
            <a:r>
              <a:rPr lang="en-US" sz="3600" b="1" dirty="0"/>
              <a:t>Program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286000" y="3966642"/>
            <a:ext cx="4419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anchor="ctr">
            <a:noAutofit/>
          </a:bodyPr>
          <a:lstStyle/>
          <a:p>
            <a:pPr marL="342900" indent="-205740"/>
            <a:r>
              <a:rPr lang="en-US" sz="3600" b="1" dirty="0"/>
              <a:t>Timing and Logistics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536271" y="4939351"/>
            <a:ext cx="5379129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anchor="ctr">
            <a:noAutofit/>
          </a:bodyPr>
          <a:lstStyle/>
          <a:p>
            <a:pPr marL="342900" indent="-205740"/>
            <a:r>
              <a:rPr lang="en-US" sz="3600" b="1" dirty="0"/>
              <a:t>Benefits to </a:t>
            </a:r>
            <a:r>
              <a:rPr lang="en-US" sz="3600" b="1" dirty="0" err="1" smtClean="0"/>
              <a:t>Subrecipients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837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45" y="1277644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Site Visit Areas of Review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819019"/>
              </p:ext>
            </p:extLst>
          </p:nvPr>
        </p:nvGraphicFramePr>
        <p:xfrm>
          <a:off x="228601" y="2133600"/>
          <a:ext cx="8839200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99"/>
                <a:gridCol w="2057401"/>
                <a:gridCol w="6477000"/>
              </a:tblGrid>
              <a:tr h="15147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Area of Review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Monitoring Visit Objectives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/>
                </a:tc>
              </a:tr>
              <a:tr h="27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General Control Environment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assess whether the </a:t>
                      </a:r>
                      <a:r>
                        <a:rPr lang="en-US" sz="900" dirty="0" err="1">
                          <a:effectLst/>
                        </a:rPr>
                        <a:t>Subrecipient</a:t>
                      </a:r>
                      <a:r>
                        <a:rPr lang="en-US" sz="900" dirty="0">
                          <a:effectLst/>
                        </a:rPr>
                        <a:t> has a defined organizational structure and assignment of authority and responsibility to promote a sound control environment within the organization.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4089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Expenditures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assess the expenditure approval process by the </a:t>
                      </a:r>
                      <a:r>
                        <a:rPr lang="en-US" sz="900" dirty="0" err="1">
                          <a:effectLst/>
                        </a:rPr>
                        <a:t>Subrecipient</a:t>
                      </a:r>
                      <a:r>
                        <a:rPr lang="en-US" sz="900" dirty="0">
                          <a:effectLst/>
                        </a:rPr>
                        <a:t> and determine if approvals are performed by individuals with the knowledge and background of program and federal requirements.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317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Accounting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assess the accounting system of the organization and understand how transactions are processed and how the organization maintains a budget for each project/grant.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4089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Reporting and Project Progress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review the overall project progress of the Subrecipient for all in-scope grant programs and to select a recent sample of quarterly reports to assess the accuracy of the project status as indicated in the report.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27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Cash Management &amp; Advances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assess whether the program funds are managed appropriately and that advances are in progress of being supported by approved expenditures.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1363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Equipment &amp; Inventory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 determine if controls are in place to protect assets acquired with federal funds.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27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Force Account Labor &amp; Administration Costs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assess how employee time and administration costs that are charged to the project is accounted for and segregated from non-project related activities and responsibilities.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243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Procurement / Contracts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review the procurement process used for a sample of contracts for compliance with federal, state, and local procurement requirements.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4089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Sub-grantee Monitoring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If the </a:t>
                      </a:r>
                      <a:r>
                        <a:rPr lang="en-US" sz="900" dirty="0" err="1">
                          <a:effectLst/>
                        </a:rPr>
                        <a:t>Subrecipient</a:t>
                      </a:r>
                      <a:r>
                        <a:rPr lang="en-US" sz="900" dirty="0">
                          <a:effectLst/>
                        </a:rPr>
                        <a:t> has passed-through funds to additional sub-grantees, to assess the approach and methodology used to monitor those sub-grantees for compliance with federal program requirements.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27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Records Retention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review the </a:t>
                      </a:r>
                      <a:r>
                        <a:rPr lang="en-US" sz="900" dirty="0" err="1">
                          <a:effectLst/>
                        </a:rPr>
                        <a:t>Subrecipient's</a:t>
                      </a:r>
                      <a:r>
                        <a:rPr lang="en-US" sz="900" dirty="0">
                          <a:effectLst/>
                        </a:rPr>
                        <a:t> record retention policy for financial records, supporting documents, statistical records, and all other records pertinent to the grant programs.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27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Insurance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review the </a:t>
                      </a:r>
                      <a:r>
                        <a:rPr lang="en-US" sz="900" dirty="0" err="1">
                          <a:effectLst/>
                        </a:rPr>
                        <a:t>Subrecipient's</a:t>
                      </a:r>
                      <a:r>
                        <a:rPr lang="en-US" sz="900" dirty="0">
                          <a:effectLst/>
                        </a:rPr>
                        <a:t> insurance documentation and assess if they are in compliance with program requirements.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407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Duplication of Benefits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determine the status of duplicated benefits and assess whether the proceeds overlap with project activities funded by GOHSEP.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100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DUNS Validity / CCR Registration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 assess whether the </a:t>
                      </a:r>
                      <a:r>
                        <a:rPr lang="en-US" sz="900" dirty="0" err="1">
                          <a:effectLst/>
                        </a:rPr>
                        <a:t>Subrecipient</a:t>
                      </a:r>
                      <a:r>
                        <a:rPr lang="en-US" sz="900" dirty="0">
                          <a:effectLst/>
                        </a:rPr>
                        <a:t> has maintained an active Data Universal Numbering System (DUNS) number and also registered with the Federal Government Central Contractor Registry, this is required to receive federal grant funds.</a:t>
                      </a:r>
                      <a:endParaRPr lang="en-US" sz="1000" dirty="0">
                        <a:solidFill>
                          <a:srgbClr val="002776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63" marR="68163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6336" y="1840627"/>
            <a:ext cx="6568845" cy="1948359"/>
            <a:chOff x="546336" y="1840627"/>
            <a:chExt cx="6568845" cy="1948359"/>
          </a:xfrm>
        </p:grpSpPr>
        <p:sp>
          <p:nvSpPr>
            <p:cNvPr id="58" name="Oval 57"/>
            <p:cNvSpPr/>
            <p:nvPr/>
          </p:nvSpPr>
          <p:spPr bwMode="auto">
            <a:xfrm>
              <a:off x="546336" y="2020835"/>
              <a:ext cx="1958368" cy="707758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694407" y="1840627"/>
              <a:ext cx="4420774" cy="19483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44395" y="2231698"/>
              <a:ext cx="3200957" cy="113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800000"/>
                  </a:solidFill>
                  <a:latin typeface="Calibri"/>
                </a:rPr>
                <a:t>General Control Environment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6731" y="2090235"/>
            <a:ext cx="6968403" cy="1948752"/>
            <a:chOff x="576731" y="2090235"/>
            <a:chExt cx="6968403" cy="1948752"/>
          </a:xfrm>
        </p:grpSpPr>
        <p:sp>
          <p:nvSpPr>
            <p:cNvPr id="66" name="Oval 65"/>
            <p:cNvSpPr/>
            <p:nvPr/>
          </p:nvSpPr>
          <p:spPr bwMode="auto">
            <a:xfrm>
              <a:off x="576731" y="2441938"/>
              <a:ext cx="1958368" cy="622146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124359" y="2090235"/>
              <a:ext cx="4420775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974347" y="2742777"/>
              <a:ext cx="32009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Expenditures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997" y="2539811"/>
            <a:ext cx="6914378" cy="1948752"/>
            <a:chOff x="571997" y="2539811"/>
            <a:chExt cx="6914378" cy="1948752"/>
          </a:xfrm>
        </p:grpSpPr>
        <p:sp>
          <p:nvSpPr>
            <p:cNvPr id="74" name="Oval 73"/>
            <p:cNvSpPr/>
            <p:nvPr/>
          </p:nvSpPr>
          <p:spPr bwMode="auto">
            <a:xfrm>
              <a:off x="571997" y="2777754"/>
              <a:ext cx="1958368" cy="651374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3065601" y="2539811"/>
              <a:ext cx="4420774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33105" y="3160900"/>
              <a:ext cx="32009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Accounting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8292" y="3027895"/>
            <a:ext cx="6956293" cy="1948752"/>
            <a:chOff x="588292" y="3027895"/>
            <a:chExt cx="6956293" cy="1948752"/>
          </a:xfrm>
        </p:grpSpPr>
        <p:sp>
          <p:nvSpPr>
            <p:cNvPr id="78" name="Oval 77"/>
            <p:cNvSpPr/>
            <p:nvPr/>
          </p:nvSpPr>
          <p:spPr bwMode="auto">
            <a:xfrm>
              <a:off x="588292" y="3180315"/>
              <a:ext cx="1958368" cy="650144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123810" y="3027895"/>
              <a:ext cx="4420775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973798" y="3419044"/>
              <a:ext cx="3200957" cy="113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Reporting and Project Progress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88292" y="3357584"/>
            <a:ext cx="6956293" cy="1948752"/>
            <a:chOff x="588292" y="3027895"/>
            <a:chExt cx="6956293" cy="1948752"/>
          </a:xfrm>
        </p:grpSpPr>
        <p:sp>
          <p:nvSpPr>
            <p:cNvPr id="86" name="Oval 85"/>
            <p:cNvSpPr/>
            <p:nvPr/>
          </p:nvSpPr>
          <p:spPr bwMode="auto">
            <a:xfrm>
              <a:off x="588292" y="3180315"/>
              <a:ext cx="1958368" cy="650144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123810" y="3027895"/>
              <a:ext cx="4420775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03968" y="3449924"/>
              <a:ext cx="357815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Cash Management &amp; Advances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8292" y="3594522"/>
            <a:ext cx="6960386" cy="1980601"/>
            <a:chOff x="-2490087" y="190500"/>
            <a:chExt cx="6960386" cy="1980601"/>
          </a:xfrm>
        </p:grpSpPr>
        <p:sp>
          <p:nvSpPr>
            <p:cNvPr id="90" name="Oval 89"/>
            <p:cNvSpPr/>
            <p:nvPr/>
          </p:nvSpPr>
          <p:spPr bwMode="auto">
            <a:xfrm>
              <a:off x="-2490087" y="190500"/>
              <a:ext cx="1958368" cy="863282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49525" y="222349"/>
              <a:ext cx="4420774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99512" y="613499"/>
              <a:ext cx="320095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Equipment and Inventory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8292" y="3806375"/>
            <a:ext cx="6960386" cy="1980601"/>
            <a:chOff x="3079394" y="402257"/>
            <a:chExt cx="6960386" cy="1980601"/>
          </a:xfrm>
        </p:grpSpPr>
        <p:sp>
          <p:nvSpPr>
            <p:cNvPr id="94" name="Oval 93"/>
            <p:cNvSpPr/>
            <p:nvPr/>
          </p:nvSpPr>
          <p:spPr bwMode="auto">
            <a:xfrm>
              <a:off x="3079394" y="402257"/>
              <a:ext cx="1958368" cy="863282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619006" y="434106"/>
              <a:ext cx="4420774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468993" y="825256"/>
              <a:ext cx="320095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FAL and Admin Costs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88292" y="4106142"/>
            <a:ext cx="6960386" cy="1980601"/>
            <a:chOff x="-3732197" y="813764"/>
            <a:chExt cx="6960386" cy="1980601"/>
          </a:xfrm>
        </p:grpSpPr>
        <p:sp>
          <p:nvSpPr>
            <p:cNvPr id="98" name="Oval 97"/>
            <p:cNvSpPr/>
            <p:nvPr/>
          </p:nvSpPr>
          <p:spPr bwMode="auto">
            <a:xfrm>
              <a:off x="-3732197" y="813764"/>
              <a:ext cx="1958368" cy="863282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-1192585" y="845613"/>
              <a:ext cx="4420774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-342598" y="1236763"/>
              <a:ext cx="320095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Procurement and Contracts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25989" y="4427050"/>
            <a:ext cx="6960386" cy="1980601"/>
            <a:chOff x="-3893463" y="162725"/>
            <a:chExt cx="6960386" cy="1980601"/>
          </a:xfrm>
        </p:grpSpPr>
        <p:sp>
          <p:nvSpPr>
            <p:cNvPr id="102" name="Oval 101"/>
            <p:cNvSpPr/>
            <p:nvPr/>
          </p:nvSpPr>
          <p:spPr bwMode="auto">
            <a:xfrm>
              <a:off x="-3893463" y="162725"/>
              <a:ext cx="1958368" cy="863282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-1353851" y="194574"/>
              <a:ext cx="4420774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-333743" y="588305"/>
              <a:ext cx="320095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Sub Grantee Monitoring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46336" y="3699919"/>
            <a:ext cx="6872078" cy="1975402"/>
            <a:chOff x="-3612184" y="-243820"/>
            <a:chExt cx="6872078" cy="1975402"/>
          </a:xfrm>
        </p:grpSpPr>
        <p:sp>
          <p:nvSpPr>
            <p:cNvPr id="106" name="Oval 105"/>
            <p:cNvSpPr/>
            <p:nvPr/>
          </p:nvSpPr>
          <p:spPr bwMode="auto">
            <a:xfrm>
              <a:off x="-3612184" y="868300"/>
              <a:ext cx="1958368" cy="863282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-1160880" y="-243820"/>
              <a:ext cx="4420774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37942" y="121869"/>
              <a:ext cx="2201222" cy="113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Records Retention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8816" y="4358581"/>
            <a:ext cx="6867807" cy="1948752"/>
            <a:chOff x="608816" y="4358581"/>
            <a:chExt cx="6867807" cy="1948752"/>
          </a:xfrm>
        </p:grpSpPr>
        <p:sp>
          <p:nvSpPr>
            <p:cNvPr id="110" name="Oval 109"/>
            <p:cNvSpPr/>
            <p:nvPr/>
          </p:nvSpPr>
          <p:spPr bwMode="auto">
            <a:xfrm>
              <a:off x="608816" y="4940136"/>
              <a:ext cx="1958368" cy="863282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055849" y="4358581"/>
              <a:ext cx="4420774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45356" y="4983095"/>
              <a:ext cx="21820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Insurance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98554" y="4285705"/>
            <a:ext cx="6946031" cy="1948752"/>
            <a:chOff x="4177016" y="5433659"/>
            <a:chExt cx="6946031" cy="1948752"/>
          </a:xfrm>
        </p:grpSpPr>
        <p:sp>
          <p:nvSpPr>
            <p:cNvPr id="114" name="Oval 113"/>
            <p:cNvSpPr/>
            <p:nvPr/>
          </p:nvSpPr>
          <p:spPr bwMode="auto">
            <a:xfrm>
              <a:off x="6702273" y="5433659"/>
              <a:ext cx="4420774" cy="1948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4177016" y="5829032"/>
              <a:ext cx="6336122" cy="1553379"/>
              <a:chOff x="4177016" y="5829032"/>
              <a:chExt cx="6336122" cy="1553379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4177016" y="6519129"/>
                <a:ext cx="1958368" cy="863282"/>
              </a:xfrm>
              <a:prstGeom prst="ellipse">
                <a:avLst/>
              </a:prstGeom>
              <a:noFill/>
              <a:ln w="25400">
                <a:solidFill>
                  <a:srgbClr val="8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5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312181" y="5829032"/>
                <a:ext cx="3200957" cy="1138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 dirty="0" smtClean="0">
                    <a:solidFill>
                      <a:srgbClr val="800000"/>
                    </a:solidFill>
                    <a:latin typeface="Calibri"/>
                  </a:rPr>
                  <a:t>Duplication of Benefits</a:t>
                </a:r>
                <a:endParaRPr lang="en-US" sz="3400" b="1" dirty="0">
                  <a:solidFill>
                    <a:srgbClr val="8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598554" y="4562662"/>
            <a:ext cx="7029787" cy="2145753"/>
            <a:chOff x="-1752477" y="2511302"/>
            <a:chExt cx="7029787" cy="2145753"/>
          </a:xfrm>
        </p:grpSpPr>
        <p:sp>
          <p:nvSpPr>
            <p:cNvPr id="119" name="Oval 118"/>
            <p:cNvSpPr/>
            <p:nvPr/>
          </p:nvSpPr>
          <p:spPr bwMode="auto">
            <a:xfrm>
              <a:off x="-1752477" y="3793773"/>
              <a:ext cx="1958368" cy="863282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856536" y="2511302"/>
              <a:ext cx="4420774" cy="19487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47244" y="2916290"/>
              <a:ext cx="320095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DUNS Registration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4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096000"/>
            <a:ext cx="9144000" cy="762004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Site visit – 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21336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800" dirty="0" smtClean="0">
                <a:solidFill>
                  <a:schemeClr val="tx1"/>
                </a:solidFill>
              </a:rPr>
              <a:t>Compliance analysts can work </a:t>
            </a:r>
            <a:r>
              <a:rPr lang="en-US" sz="3800" b="1" dirty="0" smtClean="0">
                <a:solidFill>
                  <a:srgbClr val="800000"/>
                </a:solidFill>
              </a:rPr>
              <a:t>by themselves</a:t>
            </a:r>
            <a:r>
              <a:rPr lang="en-US" sz="3800" dirty="0" smtClean="0">
                <a:solidFill>
                  <a:srgbClr val="595959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dirty="0" smtClean="0">
                <a:solidFill>
                  <a:schemeClr val="tx1"/>
                </a:solidFill>
              </a:rPr>
              <a:t>Pull</a:t>
            </a:r>
            <a:r>
              <a:rPr lang="en-US" sz="3800" dirty="0" smtClean="0"/>
              <a:t> </a:t>
            </a:r>
            <a:r>
              <a:rPr lang="en-US" sz="3800" b="1" dirty="0" smtClean="0">
                <a:solidFill>
                  <a:srgbClr val="800000"/>
                </a:solidFill>
              </a:rPr>
              <a:t>samples </a:t>
            </a:r>
            <a:r>
              <a:rPr lang="en-US" sz="3800" dirty="0" smtClean="0">
                <a:solidFill>
                  <a:schemeClr val="tx1"/>
                </a:solidFill>
              </a:rPr>
              <a:t>from selected grants.</a:t>
            </a:r>
          </a:p>
          <a:p>
            <a:pPr>
              <a:lnSpc>
                <a:spcPct val="120000"/>
              </a:lnSpc>
            </a:pPr>
            <a:r>
              <a:rPr lang="en-US" sz="3800" b="1" dirty="0" smtClean="0">
                <a:solidFill>
                  <a:srgbClr val="800000"/>
                </a:solidFill>
              </a:rPr>
              <a:t>Review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</a:rPr>
              <a:t>requested</a:t>
            </a:r>
            <a:r>
              <a:rPr lang="en-US" sz="3800" dirty="0" smtClean="0">
                <a:solidFill>
                  <a:schemeClr val="tx1"/>
                </a:solidFill>
              </a:rPr>
              <a:t> documents.</a:t>
            </a:r>
          </a:p>
          <a:p>
            <a:pPr>
              <a:lnSpc>
                <a:spcPct val="120000"/>
              </a:lnSpc>
            </a:pPr>
            <a:r>
              <a:rPr lang="en-US" sz="3800" dirty="0" smtClean="0">
                <a:solidFill>
                  <a:schemeClr val="tx1"/>
                </a:solidFill>
              </a:rPr>
              <a:t>Ask </a:t>
            </a:r>
            <a:r>
              <a:rPr lang="en-US" sz="3800" b="1" dirty="0" smtClean="0">
                <a:solidFill>
                  <a:schemeClr val="tx1"/>
                </a:solidFill>
              </a:rPr>
              <a:t>follow-up </a:t>
            </a:r>
            <a:r>
              <a:rPr lang="en-US" sz="3800" dirty="0" smtClean="0">
                <a:solidFill>
                  <a:schemeClr val="tx1"/>
                </a:solidFill>
              </a:rPr>
              <a:t>questions.</a:t>
            </a:r>
          </a:p>
          <a:p>
            <a:pPr>
              <a:lnSpc>
                <a:spcPct val="120000"/>
              </a:lnSpc>
            </a:pPr>
            <a:r>
              <a:rPr lang="en-US" sz="3800" dirty="0" smtClean="0">
                <a:solidFill>
                  <a:schemeClr val="tx1"/>
                </a:solidFill>
              </a:rPr>
              <a:t>Identify </a:t>
            </a:r>
            <a:r>
              <a:rPr lang="en-US" sz="3800" b="1" dirty="0" smtClean="0">
                <a:solidFill>
                  <a:schemeClr val="tx1"/>
                </a:solidFill>
              </a:rPr>
              <a:t>compliance </a:t>
            </a:r>
            <a:r>
              <a:rPr lang="en-US" sz="3800" b="1" dirty="0" smtClean="0">
                <a:solidFill>
                  <a:srgbClr val="800000"/>
                </a:solidFill>
              </a:rPr>
              <a:t>deficiencies </a:t>
            </a:r>
            <a:r>
              <a:rPr lang="en-US" sz="2200" dirty="0" smtClean="0">
                <a:solidFill>
                  <a:schemeClr val="tx1"/>
                </a:solidFill>
              </a:rPr>
              <a:t>(if any).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26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6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12" y="3410712"/>
            <a:ext cx="3447288" cy="34472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Site visit – Day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446856" y="2251494"/>
            <a:ext cx="6553200" cy="46065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700"/>
              </a:spcAft>
            </a:pPr>
            <a:r>
              <a:rPr lang="en-US" sz="3800" b="1" dirty="0" smtClean="0">
                <a:solidFill>
                  <a:srgbClr val="800000"/>
                </a:solidFill>
              </a:rPr>
              <a:t>Exit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m</a:t>
            </a:r>
            <a:r>
              <a:rPr lang="en-US" sz="3800" dirty="0" smtClean="0">
                <a:solidFill>
                  <a:schemeClr val="tx1"/>
                </a:solidFill>
              </a:rPr>
              <a:t>eeting</a:t>
            </a:r>
          </a:p>
          <a:p>
            <a:pPr lvl="1">
              <a:lnSpc>
                <a:spcPct val="10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Reiterate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b="1" dirty="0" smtClean="0">
                <a:solidFill>
                  <a:srgbClr val="800000"/>
                </a:solidFill>
              </a:rPr>
              <a:t>why</a:t>
            </a:r>
            <a:r>
              <a:rPr lang="en-US" sz="3400" dirty="0" smtClean="0">
                <a:solidFill>
                  <a:srgbClr val="800000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we are here.</a:t>
            </a:r>
          </a:p>
          <a:p>
            <a:pPr lvl="1">
              <a:lnSpc>
                <a:spcPct val="10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Discuss</a:t>
            </a:r>
            <a:r>
              <a:rPr lang="en-US" sz="3400" dirty="0" smtClean="0">
                <a:solidFill>
                  <a:schemeClr val="tx1"/>
                </a:solidFill>
              </a:rPr>
              <a:t> observed </a:t>
            </a:r>
            <a:r>
              <a:rPr lang="en-US" sz="3400" b="1" dirty="0" smtClean="0">
                <a:solidFill>
                  <a:srgbClr val="800000"/>
                </a:solidFill>
              </a:rPr>
              <a:t>deficiencies                                   </a:t>
            </a:r>
            <a:r>
              <a:rPr lang="en-US" sz="3400" dirty="0" smtClean="0">
                <a:solidFill>
                  <a:schemeClr val="tx1"/>
                </a:solidFill>
              </a:rPr>
              <a:t>and</a:t>
            </a:r>
            <a:r>
              <a:rPr lang="en-US" sz="3400" dirty="0" smtClean="0"/>
              <a:t> </a:t>
            </a:r>
            <a:r>
              <a:rPr lang="en-US" sz="3400" b="1" dirty="0" smtClean="0">
                <a:solidFill>
                  <a:srgbClr val="800000"/>
                </a:solidFill>
              </a:rPr>
              <a:t>best practices</a:t>
            </a:r>
            <a:r>
              <a:rPr lang="en-US" sz="3400" dirty="0" smtClean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Provide</a:t>
            </a:r>
            <a:r>
              <a:rPr lang="en-US" sz="3400" dirty="0" smtClean="0">
                <a:solidFill>
                  <a:schemeClr val="tx1"/>
                </a:solidFill>
              </a:rPr>
              <a:t> preliminary </a:t>
            </a:r>
            <a:r>
              <a:rPr lang="en-US" sz="3400" b="1" dirty="0" smtClean="0">
                <a:solidFill>
                  <a:srgbClr val="800000"/>
                </a:solidFill>
              </a:rPr>
              <a:t>recommendations</a:t>
            </a:r>
            <a:r>
              <a:rPr lang="en-US" sz="3400" dirty="0" smtClean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Gather</a:t>
            </a:r>
            <a:r>
              <a:rPr lang="en-US" sz="3400" dirty="0" smtClean="0">
                <a:solidFill>
                  <a:schemeClr val="tx1"/>
                </a:solidFill>
              </a:rPr>
              <a:t> any </a:t>
            </a:r>
            <a:r>
              <a:rPr lang="en-US" sz="3400" b="1" dirty="0" smtClean="0">
                <a:solidFill>
                  <a:srgbClr val="800000"/>
                </a:solidFill>
              </a:rPr>
              <a:t>feedback</a:t>
            </a:r>
            <a:r>
              <a:rPr lang="en-US" sz="3400" dirty="0" smtClean="0"/>
              <a:t>.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27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9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447" y="5334000"/>
            <a:ext cx="9144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6901" y="1325593"/>
            <a:ext cx="8229600" cy="903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/>
              <a:t>What to expect after site visit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28</a:t>
            </a:fld>
            <a:endParaRPr lang="en-US" dirty="0">
              <a:latin typeface="Calibri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585287"/>
              </p:ext>
            </p:extLst>
          </p:nvPr>
        </p:nvGraphicFramePr>
        <p:xfrm>
          <a:off x="457200" y="1981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4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3596"/>
            <a:ext cx="8305800" cy="6206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Consequences of </a:t>
            </a:r>
            <a:r>
              <a:rPr lang="en-US" sz="4400" b="1" dirty="0">
                <a:solidFill>
                  <a:srgbClr val="C00000"/>
                </a:solidFill>
              </a:rPr>
              <a:t>non-compliance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514600"/>
            <a:ext cx="8001000" cy="2725361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800000"/>
                </a:solidFill>
              </a:rPr>
              <a:t>Negative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impact for </a:t>
            </a:r>
            <a:r>
              <a:rPr lang="en-US" sz="3800" b="1" dirty="0" smtClean="0">
                <a:solidFill>
                  <a:schemeClr val="tx1"/>
                </a:solidFill>
              </a:rPr>
              <a:t>future</a:t>
            </a:r>
            <a:r>
              <a:rPr lang="en-US" sz="3800" dirty="0" smtClean="0">
                <a:solidFill>
                  <a:schemeClr val="tx1"/>
                </a:solidFill>
              </a:rPr>
              <a:t> grants.</a:t>
            </a:r>
          </a:p>
          <a:p>
            <a:r>
              <a:rPr lang="en-US" sz="3800" dirty="0" smtClean="0">
                <a:solidFill>
                  <a:schemeClr val="tx1"/>
                </a:solidFill>
              </a:rPr>
              <a:t>De-obligation of </a:t>
            </a:r>
            <a:r>
              <a:rPr lang="en-US" sz="3800" b="1" dirty="0" smtClean="0">
                <a:solidFill>
                  <a:schemeClr val="tx1"/>
                </a:solidFill>
              </a:rPr>
              <a:t>funds</a:t>
            </a:r>
            <a:r>
              <a:rPr lang="en-US" sz="3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800" dirty="0" smtClean="0">
                <a:solidFill>
                  <a:schemeClr val="tx1"/>
                </a:solidFill>
              </a:rPr>
              <a:t>Stricter </a:t>
            </a:r>
            <a:r>
              <a:rPr lang="en-US" sz="3800" b="1" dirty="0">
                <a:solidFill>
                  <a:srgbClr val="800000"/>
                </a:solidFill>
              </a:rPr>
              <a:t>scrutiny </a:t>
            </a:r>
            <a:r>
              <a:rPr lang="en-US" sz="3800" dirty="0" smtClean="0">
                <a:solidFill>
                  <a:schemeClr val="tx1"/>
                </a:solidFill>
              </a:rPr>
              <a:t>at a minimum.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096000"/>
            <a:ext cx="9144000" cy="762004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4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Federal regulations . . 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214F87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56000"/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9000"/>
              <a:buFont typeface="Calibri" panose="020F0502020204030204" pitchFamily="34" charset="0"/>
              <a:buNone/>
              <a:tabLst>
                <a:tab pos="284163" algn="l"/>
              </a:tabLst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245794"/>
              </a:buClr>
              <a:buSzPct val="88000"/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dirty="0" smtClean="0">
                <a:solidFill>
                  <a:schemeClr val="tx1"/>
                </a:solidFill>
              </a:rPr>
              <a:t>Require GOHSEP to monitor </a:t>
            </a:r>
            <a:r>
              <a:rPr lang="en-US" sz="3800" b="1" dirty="0" smtClean="0">
                <a:solidFill>
                  <a:srgbClr val="800000"/>
                </a:solidFill>
              </a:rPr>
              <a:t>grant-supported activities</a:t>
            </a:r>
            <a:r>
              <a:rPr lang="en-US" sz="3800" b="1" dirty="0" smtClean="0"/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to:</a:t>
            </a:r>
          </a:p>
          <a:p>
            <a:pPr marL="1092200" lvl="1" indent="-457200" algn="l">
              <a:buFont typeface="Arial" panose="020B0604020202020204" pitchFamily="34" charset="0"/>
              <a:buChar char="►"/>
            </a:pPr>
            <a:r>
              <a:rPr lang="en-US" sz="3400" dirty="0" smtClean="0">
                <a:solidFill>
                  <a:schemeClr val="tx1"/>
                </a:solidFill>
              </a:rPr>
              <a:t>Ensure Subrecipients are in </a:t>
            </a:r>
            <a:r>
              <a:rPr lang="en-US" sz="3400" b="1" dirty="0">
                <a:solidFill>
                  <a:schemeClr val="tx1"/>
                </a:solidFill>
              </a:rPr>
              <a:t>compliance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with Federal </a:t>
            </a:r>
            <a:r>
              <a:rPr lang="en-US" sz="3400" b="1" dirty="0" smtClean="0">
                <a:solidFill>
                  <a:schemeClr val="tx1"/>
                </a:solidFill>
              </a:rPr>
              <a:t>laws </a:t>
            </a:r>
            <a:r>
              <a:rPr lang="en-US" sz="3400" dirty="0" smtClean="0">
                <a:solidFill>
                  <a:schemeClr val="tx1"/>
                </a:solidFill>
              </a:rPr>
              <a:t>+</a:t>
            </a:r>
            <a:r>
              <a:rPr lang="en-US" sz="3400" b="1" dirty="0" smtClean="0">
                <a:solidFill>
                  <a:schemeClr val="tx1"/>
                </a:solidFill>
              </a:rPr>
              <a:t> regulations + specific program requirements (MOU).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932" y="1400856"/>
            <a:ext cx="5257800" cy="6206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Points of </a:t>
            </a:r>
            <a:r>
              <a:rPr lang="en-US" sz="4400" dirty="0" smtClean="0"/>
              <a:t>Contact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7" y="190505"/>
            <a:ext cx="1076325" cy="7035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30</a:t>
            </a:fld>
            <a:endParaRPr lang="en-US" dirty="0"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8875" y="2209800"/>
            <a:ext cx="9186125" cy="4395425"/>
            <a:chOff x="1934113" y="2294925"/>
            <a:chExt cx="5703861" cy="4395425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474324" y="2294925"/>
              <a:ext cx="2415039" cy="24904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68580" tIns="34290" rIns="68580" bIns="34290">
              <a:spAutoFit/>
            </a:bodyPr>
            <a:lstStyle/>
            <a:p>
              <a:pPr>
                <a:spcBef>
                  <a:spcPts val="375"/>
                </a:spcBef>
              </a:pPr>
              <a:r>
                <a:rPr lang="en-US" sz="2400" b="1" dirty="0" smtClean="0">
                  <a:solidFill>
                    <a:srgbClr val="800000"/>
                  </a:solidFill>
                  <a:latin typeface="Calibri"/>
                </a:rPr>
                <a:t>Lisa E. Tucker, CFE</a:t>
              </a:r>
              <a:endParaRPr lang="en-US" sz="2400" b="1" dirty="0">
                <a:solidFill>
                  <a:srgbClr val="800000"/>
                </a:solidFill>
                <a:latin typeface="Calibri"/>
              </a:endParaRPr>
            </a:p>
            <a:p>
              <a:pPr>
                <a:spcBef>
                  <a:spcPts val="375"/>
                </a:spcBef>
              </a:pPr>
              <a:r>
                <a:rPr lang="en-US" sz="2400" b="1" i="1" dirty="0"/>
                <a:t>Section </a:t>
              </a:r>
              <a:r>
                <a:rPr lang="en-US" sz="2400" b="1" i="1" dirty="0" smtClean="0"/>
                <a:t>Chief,</a:t>
              </a:r>
              <a:endParaRPr lang="en-US" sz="2400" b="1" i="1" dirty="0"/>
            </a:p>
            <a:p>
              <a:pPr>
                <a:spcBef>
                  <a:spcPts val="375"/>
                </a:spcBef>
              </a:pPr>
              <a:r>
                <a:rPr lang="en-US" sz="2400" b="1" i="1" dirty="0" err="1" smtClean="0">
                  <a:latin typeface="Calibri"/>
                </a:rPr>
                <a:t>Subrecipient</a:t>
              </a:r>
              <a:r>
                <a:rPr lang="en-US" sz="2400" b="1" i="1" dirty="0" smtClean="0">
                  <a:latin typeface="Calibri"/>
                </a:rPr>
                <a:t> Monitoring </a:t>
              </a:r>
              <a:r>
                <a:rPr lang="en-US" sz="2400" dirty="0" smtClean="0">
                  <a:latin typeface="Calibri"/>
                </a:rPr>
                <a:t>(</a:t>
              </a:r>
              <a:r>
                <a:rPr lang="en-US" sz="2400" dirty="0">
                  <a:latin typeface="Calibri"/>
                </a:rPr>
                <a:t>225) 358-</a:t>
              </a:r>
              <a:r>
                <a:rPr lang="en-US" sz="2400" dirty="0" smtClean="0">
                  <a:latin typeface="Calibri"/>
                </a:rPr>
                <a:t>5704</a:t>
              </a:r>
            </a:p>
            <a:p>
              <a:pPr marL="0" lvl="1">
                <a:spcBef>
                  <a:spcPts val="375"/>
                </a:spcBef>
              </a:pPr>
              <a:r>
                <a:rPr lang="en-US" sz="2400" b="1" dirty="0">
                  <a:solidFill>
                    <a:srgbClr val="0000FF"/>
                  </a:solidFill>
                </a:rPr>
                <a:t>l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isa.tucker@la.gov</a:t>
              </a:r>
              <a:endParaRPr lang="en-US" sz="2400" b="1" dirty="0">
                <a:solidFill>
                  <a:srgbClr val="0000FF"/>
                </a:solidFill>
              </a:endParaRPr>
            </a:p>
            <a:p>
              <a:pPr marL="0" lvl="1">
                <a:spcBef>
                  <a:spcPts val="375"/>
                </a:spcBef>
              </a:pPr>
              <a:endParaRPr lang="en-US" sz="2400" dirty="0">
                <a:solidFill>
                  <a:srgbClr val="595959"/>
                </a:solidFill>
                <a:latin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934113" y="4199925"/>
              <a:ext cx="2380174" cy="24904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68580" tIns="34290" rIns="68580" bIns="34290">
              <a:spAutoFit/>
            </a:bodyPr>
            <a:lstStyle/>
            <a:p>
              <a:pPr>
                <a:spcBef>
                  <a:spcPts val="375"/>
                </a:spcBef>
              </a:pPr>
              <a:r>
                <a:rPr lang="en-US" sz="2400" b="1" dirty="0" smtClean="0">
                  <a:solidFill>
                    <a:srgbClr val="800000"/>
                  </a:solidFill>
                  <a:latin typeface="Calibri"/>
                </a:rPr>
                <a:t>Takisha Ross</a:t>
              </a:r>
              <a:endParaRPr lang="en-US" sz="2400" b="1" dirty="0">
                <a:solidFill>
                  <a:srgbClr val="800000"/>
                </a:solidFill>
                <a:latin typeface="Calibri"/>
              </a:endParaRPr>
            </a:p>
            <a:p>
              <a:pPr>
                <a:spcBef>
                  <a:spcPts val="375"/>
                </a:spcBef>
              </a:pPr>
              <a:r>
                <a:rPr lang="en-US" sz="2400" b="1" i="1" dirty="0" smtClean="0">
                  <a:latin typeface="Calibri"/>
                </a:rPr>
                <a:t>Supervisor, </a:t>
              </a:r>
              <a:r>
                <a:rPr lang="en-US" sz="2400" b="1" i="1" dirty="0" err="1" smtClean="0">
                  <a:latin typeface="Calibri"/>
                </a:rPr>
                <a:t>Subrecipient</a:t>
              </a:r>
              <a:r>
                <a:rPr lang="en-US" sz="2400" b="1" i="1" dirty="0" smtClean="0">
                  <a:latin typeface="Calibri"/>
                </a:rPr>
                <a:t> Monitoring</a:t>
              </a:r>
              <a:endParaRPr lang="en-US" sz="2400" b="1" i="1" dirty="0">
                <a:latin typeface="Calibri"/>
              </a:endParaRPr>
            </a:p>
            <a:p>
              <a:pPr marL="0" lvl="1">
                <a:spcBef>
                  <a:spcPts val="375"/>
                </a:spcBef>
              </a:pPr>
              <a:r>
                <a:rPr lang="en-US" sz="2400" dirty="0" smtClean="0">
                  <a:latin typeface="Calibri"/>
                </a:rPr>
                <a:t>(</a:t>
              </a:r>
              <a:r>
                <a:rPr lang="en-US" sz="2400" dirty="0">
                  <a:latin typeface="Calibri"/>
                </a:rPr>
                <a:t>225) </a:t>
              </a:r>
              <a:r>
                <a:rPr lang="en-US" sz="2400" dirty="0" smtClean="0">
                  <a:latin typeface="Calibri"/>
                </a:rPr>
                <a:t>922-2664</a:t>
              </a:r>
            </a:p>
            <a:p>
              <a:pPr marL="0" lvl="1">
                <a:spcBef>
                  <a:spcPts val="375"/>
                </a:spcBef>
              </a:pPr>
              <a:r>
                <a:rPr lang="en-US" sz="2400" b="1" dirty="0">
                  <a:solidFill>
                    <a:srgbClr val="0000FF"/>
                  </a:solidFill>
                </a:rPr>
                <a:t>t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akisha.ross@la.gov</a:t>
              </a:r>
            </a:p>
            <a:p>
              <a:pPr marL="0" lvl="1">
                <a:spcBef>
                  <a:spcPts val="375"/>
                </a:spcBef>
              </a:pPr>
              <a:endParaRPr lang="en-US" sz="2400" dirty="0">
                <a:solidFill>
                  <a:srgbClr val="595959"/>
                </a:solidFill>
                <a:latin typeface="Calibri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257800" y="4199925"/>
              <a:ext cx="2380174" cy="24904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68580" tIns="34290" rIns="68580" bIns="34290">
              <a:spAutoFit/>
            </a:bodyPr>
            <a:lstStyle/>
            <a:p>
              <a:pPr>
                <a:spcBef>
                  <a:spcPts val="375"/>
                </a:spcBef>
              </a:pPr>
              <a:r>
                <a:rPr lang="en-US" sz="2400" b="1" dirty="0" err="1" smtClean="0">
                  <a:solidFill>
                    <a:srgbClr val="800000"/>
                  </a:solidFill>
                  <a:latin typeface="Calibri"/>
                </a:rPr>
                <a:t>Lekeesha</a:t>
              </a:r>
              <a:r>
                <a:rPr lang="en-US" sz="2400" b="1" dirty="0" smtClean="0">
                  <a:solidFill>
                    <a:srgbClr val="800000"/>
                  </a:solidFill>
                  <a:latin typeface="Calibri"/>
                </a:rPr>
                <a:t> Jordan</a:t>
              </a:r>
              <a:endParaRPr lang="en-US" sz="2400" b="1" dirty="0">
                <a:solidFill>
                  <a:srgbClr val="800000"/>
                </a:solidFill>
                <a:latin typeface="Calibri"/>
              </a:endParaRPr>
            </a:p>
            <a:p>
              <a:pPr>
                <a:spcBef>
                  <a:spcPts val="375"/>
                </a:spcBef>
              </a:pPr>
              <a:r>
                <a:rPr lang="en-US" sz="2400" b="1" i="1" dirty="0"/>
                <a:t>Supervisor, </a:t>
              </a:r>
              <a:r>
                <a:rPr lang="en-US" sz="2400" b="1" i="1" dirty="0" err="1"/>
                <a:t>Subrecipient</a:t>
              </a:r>
              <a:r>
                <a:rPr lang="en-US" sz="2400" b="1" i="1" dirty="0"/>
                <a:t> Monitoring</a:t>
              </a:r>
            </a:p>
            <a:p>
              <a:pPr marL="0" lvl="1">
                <a:spcBef>
                  <a:spcPts val="375"/>
                </a:spcBef>
              </a:pPr>
              <a:r>
                <a:rPr lang="en-US" sz="2400" dirty="0" smtClean="0">
                  <a:latin typeface="Calibri"/>
                </a:rPr>
                <a:t>(</a:t>
              </a:r>
              <a:r>
                <a:rPr lang="en-US" sz="2400" dirty="0">
                  <a:latin typeface="Calibri"/>
                </a:rPr>
                <a:t>225) </a:t>
              </a:r>
              <a:r>
                <a:rPr lang="en-US" sz="2400" dirty="0" smtClean="0">
                  <a:latin typeface="Calibri"/>
                </a:rPr>
                <a:t>358-5525</a:t>
              </a:r>
            </a:p>
            <a:p>
              <a:pPr marL="0" lvl="1">
                <a:spcBef>
                  <a:spcPts val="375"/>
                </a:spcBef>
              </a:pPr>
              <a:r>
                <a:rPr lang="en-US" sz="2400" b="1" dirty="0">
                  <a:solidFill>
                    <a:srgbClr val="0000FF"/>
                  </a:solidFill>
                </a:rPr>
                <a:t>l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ekeesha.jordan@la.gov</a:t>
              </a:r>
              <a:endParaRPr lang="en-US" sz="2400" b="1" dirty="0">
                <a:solidFill>
                  <a:srgbClr val="0000FF"/>
                </a:solidFill>
              </a:endParaRPr>
            </a:p>
            <a:p>
              <a:pPr marL="0" lvl="1">
                <a:spcBef>
                  <a:spcPts val="375"/>
                </a:spcBef>
              </a:pPr>
              <a:endParaRPr lang="en-US" sz="2400" dirty="0">
                <a:solidFill>
                  <a:srgbClr val="595959"/>
                </a:solidFill>
                <a:latin typeface="Calibri"/>
              </a:endParaRPr>
            </a:p>
          </p:txBody>
        </p:sp>
      </p:grpSp>
      <p:pic>
        <p:nvPicPr>
          <p:cNvPr id="10" name="Picture 9" descr="gohseplogo_distr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286081"/>
            <a:ext cx="1432239" cy="1452197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6096000"/>
            <a:ext cx="9144000" cy="762004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5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31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8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Federal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18" y="2006599"/>
            <a:ext cx="8774015" cy="4731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Circulars </a:t>
            </a:r>
            <a:r>
              <a:rPr lang="en-US" sz="3200" dirty="0" smtClean="0"/>
              <a:t>Consolidated into 2 CFR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Grants </a:t>
            </a:r>
            <a:r>
              <a:rPr lang="en-US" sz="1800" b="1" dirty="0">
                <a:solidFill>
                  <a:srgbClr val="C00000"/>
                </a:solidFill>
              </a:rPr>
              <a:t>Management 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A-89, Federal Domestic Assistance Program Information </a:t>
            </a:r>
          </a:p>
          <a:p>
            <a:r>
              <a:rPr lang="en-US" sz="1800" dirty="0">
                <a:solidFill>
                  <a:schemeClr val="tx1"/>
                </a:solidFill>
              </a:rPr>
              <a:t>A-102, Grant Awards and Cooperative Agreements with State and Local Governments (44 C.F.R. Part 13) </a:t>
            </a:r>
          </a:p>
          <a:p>
            <a:r>
              <a:rPr lang="en-US" sz="1800" dirty="0">
                <a:solidFill>
                  <a:schemeClr val="tx1"/>
                </a:solidFill>
              </a:rPr>
              <a:t>A-110, Uniform Administrative Requirements for Awards and Other Agreements with Institutions of Higher Education, Hospitals, and Other Nonprofit Organizations (2 CFR 215)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Cost Principles 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A-21, Cost Principles for Educational Institutions (2 CFR part 220) </a:t>
            </a:r>
          </a:p>
          <a:p>
            <a:r>
              <a:rPr lang="en-US" sz="1800" dirty="0">
                <a:solidFill>
                  <a:schemeClr val="tx1"/>
                </a:solidFill>
              </a:rPr>
              <a:t>A-87, Cost Principles for State, Local and Indian Tribal Governments (2 CFR part 225) </a:t>
            </a:r>
          </a:p>
          <a:p>
            <a:r>
              <a:rPr lang="en-US" sz="1800" dirty="0">
                <a:solidFill>
                  <a:schemeClr val="tx1"/>
                </a:solidFill>
              </a:rPr>
              <a:t>A-122, Cost Principles for Non-Profit Organizations (2 CFR part 230)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Audit 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A-133, Audits of States, Local Governments and Non-Profit Organizations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Sections of A-50 related to audits performed under Subpart F—Audit Requirements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4</a:t>
            </a:fld>
            <a:endParaRPr lang="en-US" dirty="0"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72774" y="3335784"/>
            <a:ext cx="4953000" cy="63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214F87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3336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SzPct val="56000"/>
              <a:buFont typeface="Arial" panose="020B0604020202020204" pitchFamily="34" charset="0"/>
              <a:buChar char="►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4075" indent="-23336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9000"/>
              <a:buFont typeface="Calibri" panose="020F0502020204030204" pitchFamily="34" charset="0"/>
              <a:buChar char="+"/>
              <a:tabLst>
                <a:tab pos="284163" algn="l"/>
              </a:tabLst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7763" indent="-2317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51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245794"/>
              </a:buClr>
              <a:buSzPct val="88000"/>
              <a:buFont typeface="Arial" panose="020B0604020202020204" pitchFamily="34" charset="0"/>
              <a:buChar char="Ⱶ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700" dirty="0" smtClean="0"/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2221" y="1439173"/>
            <a:ext cx="7029787" cy="2337588"/>
            <a:chOff x="-1752477" y="2511302"/>
            <a:chExt cx="7029787" cy="2145753"/>
          </a:xfrm>
        </p:grpSpPr>
        <p:sp>
          <p:nvSpPr>
            <p:cNvPr id="10" name="Oval 9"/>
            <p:cNvSpPr/>
            <p:nvPr/>
          </p:nvSpPr>
          <p:spPr bwMode="auto">
            <a:xfrm>
              <a:off x="-1752477" y="3793773"/>
              <a:ext cx="1958368" cy="863282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56536" y="2511302"/>
              <a:ext cx="4420774" cy="19487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1209" y="2513093"/>
              <a:ext cx="3200957" cy="177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800000"/>
                  </a:solidFill>
                  <a:latin typeface="Calibri"/>
                </a:rPr>
                <a:t>A-102</a:t>
              </a:r>
            </a:p>
            <a:p>
              <a:pPr algn="ctr"/>
              <a:r>
                <a:rPr lang="en-US" sz="2400" b="1" dirty="0" smtClean="0">
                  <a:solidFill>
                    <a:srgbClr val="800000"/>
                  </a:solidFill>
                  <a:latin typeface="Calibri"/>
                </a:rPr>
                <a:t>44 CFR Part 13</a:t>
              </a:r>
            </a:p>
            <a:p>
              <a:pPr algn="ctr"/>
              <a:r>
                <a:rPr lang="en-US" sz="2400" b="1" dirty="0" smtClean="0">
                  <a:solidFill>
                    <a:srgbClr val="800000"/>
                  </a:solidFill>
                  <a:latin typeface="Calibri"/>
                </a:rPr>
                <a:t>Uniform Grant Administrative Requirements</a:t>
              </a:r>
              <a:endParaRPr lang="en-US" sz="2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8066" y="4131567"/>
            <a:ext cx="7029787" cy="2145753"/>
            <a:chOff x="-1752477" y="2511302"/>
            <a:chExt cx="7029787" cy="2145753"/>
          </a:xfrm>
        </p:grpSpPr>
        <p:sp>
          <p:nvSpPr>
            <p:cNvPr id="15" name="Oval 14"/>
            <p:cNvSpPr/>
            <p:nvPr/>
          </p:nvSpPr>
          <p:spPr bwMode="auto">
            <a:xfrm>
              <a:off x="-1752477" y="3713735"/>
              <a:ext cx="1958368" cy="94332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856536" y="2511302"/>
              <a:ext cx="4420774" cy="19487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244" y="2916290"/>
              <a:ext cx="320095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rgbClr val="800000"/>
                  </a:solidFill>
                  <a:latin typeface="Calibri"/>
                </a:rPr>
                <a:t>Single Audit Requirements</a:t>
              </a:r>
              <a:endParaRPr lang="en-US" sz="3400" b="1" dirty="0">
                <a:solidFill>
                  <a:srgbClr val="8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81137" y="1122503"/>
            <a:ext cx="5257800" cy="123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440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Federal requirements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059619"/>
            <a:ext cx="8839200" cy="4598633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rgbClr val="214F87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33363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56000"/>
              <a:buFont typeface="Arial" panose="020B0604020202020204" pitchFamily="34" charset="0"/>
              <a:buChar char="►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4075" indent="-233363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9000"/>
              <a:buFont typeface="Calibri" panose="020F0502020204030204" pitchFamily="34" charset="0"/>
              <a:buChar char="+"/>
              <a:tabLst>
                <a:tab pos="284163" algn="l"/>
              </a:tabLst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7763" indent="-2317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5100" indent="-228600" algn="l" defTabSz="914400" rtl="0" eaLnBrk="1" latinLnBrk="0" hangingPunct="1">
              <a:spcBef>
                <a:spcPct val="20000"/>
              </a:spcBef>
              <a:buClr>
                <a:srgbClr val="245794"/>
              </a:buClr>
              <a:buSzPct val="88000"/>
              <a:buFont typeface="Arial" panose="020B0604020202020204" pitchFamily="34" charset="0"/>
              <a:buChar char="Ⱶ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 smtClean="0">
                <a:solidFill>
                  <a:srgbClr val="C00000"/>
                </a:solidFill>
              </a:rPr>
              <a:t>2 CFR Part 200 </a:t>
            </a:r>
            <a:r>
              <a:rPr lang="en-US" b="1" i="1" dirty="0" smtClean="0">
                <a:solidFill>
                  <a:srgbClr val="C00000"/>
                </a:solidFill>
              </a:rPr>
              <a:t>(Uniform Guidance/Super </a:t>
            </a:r>
            <a:r>
              <a:rPr lang="en-US" b="1" i="1" dirty="0" smtClean="0">
                <a:solidFill>
                  <a:srgbClr val="C00000"/>
                </a:solidFill>
              </a:rPr>
              <a:t>Circular)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Applies to Awards made on or after December 26, 2014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2 </a:t>
            </a:r>
            <a:r>
              <a:rPr lang="en-US" sz="3600" dirty="0">
                <a:solidFill>
                  <a:schemeClr val="tx1"/>
                </a:solidFill>
              </a:rPr>
              <a:t>CFR </a:t>
            </a:r>
            <a:r>
              <a:rPr lang="en-US" sz="3600" dirty="0" smtClean="0">
                <a:solidFill>
                  <a:schemeClr val="tx1"/>
                </a:solidFill>
              </a:rPr>
              <a:t>200.51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(Grant </a:t>
            </a: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greement)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2 CFR 200.328 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(Monitoring and Reporting </a:t>
            </a: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rogram </a:t>
            </a: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erformance)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00FF"/>
                </a:solidFill>
                <a:hlinkClick r:id="rId3"/>
              </a:rPr>
              <a:t>www.ecfr.gov</a:t>
            </a:r>
            <a:endParaRPr lang="en-US" sz="3600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3600" dirty="0" smtClean="0">
                <a:solidFill>
                  <a:srgbClr val="0000FF"/>
                </a:solidFill>
                <a:hlinkClick r:id="rId4"/>
              </a:rPr>
              <a:t>www.whitehouse.gov</a:t>
            </a:r>
            <a:endParaRPr lang="en-US" sz="3600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sz="3600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sz="3600" dirty="0" smtClean="0">
              <a:solidFill>
                <a:srgbClr val="0000FF"/>
              </a:solidFill>
            </a:endParaRPr>
          </a:p>
          <a:p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02" y="3205738"/>
            <a:ext cx="2209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81137" y="1122503"/>
            <a:ext cx="5257800" cy="123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440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Federal requirements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059619"/>
            <a:ext cx="8839200" cy="4598633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rgbClr val="214F87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33363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56000"/>
              <a:buFont typeface="Arial" panose="020B0604020202020204" pitchFamily="34" charset="0"/>
              <a:buChar char="►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4075" indent="-233363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9000"/>
              <a:buFont typeface="Calibri" panose="020F0502020204030204" pitchFamily="34" charset="0"/>
              <a:buChar char="+"/>
              <a:tabLst>
                <a:tab pos="284163" algn="l"/>
              </a:tabLst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7763" indent="-2317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5100" indent="-228600" algn="l" defTabSz="914400" rtl="0" eaLnBrk="1" latinLnBrk="0" hangingPunct="1">
              <a:spcBef>
                <a:spcPct val="20000"/>
              </a:spcBef>
              <a:buClr>
                <a:srgbClr val="245794"/>
              </a:buClr>
              <a:buSzPct val="88000"/>
              <a:buFont typeface="Arial" panose="020B0604020202020204" pitchFamily="34" charset="0"/>
              <a:buChar char="Ⱶ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2 </a:t>
            </a:r>
            <a:r>
              <a:rPr lang="en-US" sz="3300" b="1" dirty="0" smtClean="0">
                <a:solidFill>
                  <a:schemeClr val="tx1"/>
                </a:solidFill>
              </a:rPr>
              <a:t>CFR</a:t>
            </a:r>
            <a:r>
              <a:rPr lang="en-US" sz="3200" b="1" dirty="0" smtClean="0">
                <a:solidFill>
                  <a:schemeClr val="tx1"/>
                </a:solidFill>
              </a:rPr>
              <a:t> 200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Applies to </a:t>
            </a:r>
            <a:r>
              <a:rPr lang="en-US" sz="3200" b="1" u="sng" dirty="0" smtClean="0">
                <a:solidFill>
                  <a:srgbClr val="C00000"/>
                </a:solidFill>
              </a:rPr>
              <a:t>all</a:t>
            </a:r>
            <a:r>
              <a:rPr lang="en-US" sz="3200" b="1" dirty="0" smtClean="0">
                <a:solidFill>
                  <a:schemeClr val="tx1"/>
                </a:solidFill>
              </a:rPr>
              <a:t> Federal Awards, not just FEMA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2 CFR 200 </a:t>
            </a:r>
            <a:r>
              <a:rPr lang="en-US" dirty="0" smtClean="0">
                <a:solidFill>
                  <a:schemeClr val="tx1"/>
                </a:solidFill>
              </a:rPr>
              <a:t>will </a:t>
            </a:r>
            <a:r>
              <a:rPr lang="en-US" dirty="0">
                <a:solidFill>
                  <a:schemeClr val="tx1"/>
                </a:solidFill>
              </a:rPr>
              <a:t>not apply retroactively to existing awards, </a:t>
            </a:r>
            <a:r>
              <a:rPr lang="en-US" b="1" dirty="0">
                <a:solidFill>
                  <a:srgbClr val="C00000"/>
                </a:solidFill>
              </a:rPr>
              <a:t>EXCEPT</a:t>
            </a:r>
            <a:r>
              <a:rPr lang="en-US" dirty="0">
                <a:solidFill>
                  <a:schemeClr val="tx1"/>
                </a:solidFill>
              </a:rPr>
              <a:t>: Non-federal entities will follow the Audit Requirements in Subpart F for existing awards in some circumstances.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 non-Federal entity that expends </a:t>
            </a:r>
            <a:r>
              <a:rPr lang="en-US" sz="2400" i="1" dirty="0">
                <a:solidFill>
                  <a:schemeClr val="tx1"/>
                </a:solidFill>
              </a:rPr>
              <a:t>$750,000 </a:t>
            </a:r>
            <a:r>
              <a:rPr lang="en-US" sz="2400" dirty="0">
                <a:solidFill>
                  <a:schemeClr val="tx1"/>
                </a:solidFill>
              </a:rPr>
              <a:t>or more during the non-Federal entity’s fiscal year in Federal awards must have a single or program-specific audit conducted for that year.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>
              <a:solidFill>
                <a:srgbClr val="0000FF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14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380041"/>
            <a:ext cx="91439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Monitoring assists by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4000500"/>
          </a:xfrm>
        </p:spPr>
        <p:txBody>
          <a:bodyPr>
            <a:normAutofit lnSpcReduction="10000"/>
          </a:bodyPr>
          <a:lstStyle/>
          <a:p>
            <a:r>
              <a:rPr lang="en-US" sz="4100" b="1" dirty="0" smtClean="0">
                <a:solidFill>
                  <a:srgbClr val="800000"/>
                </a:solidFill>
              </a:rPr>
              <a:t>Reduce</a:t>
            </a:r>
            <a:r>
              <a:rPr lang="en-US" sz="4100" dirty="0" smtClean="0">
                <a:solidFill>
                  <a:srgbClr val="800000"/>
                </a:solidFill>
              </a:rPr>
              <a:t> </a:t>
            </a:r>
            <a:r>
              <a:rPr lang="en-US" sz="4100" b="1" dirty="0" smtClean="0">
                <a:solidFill>
                  <a:schemeClr val="tx1"/>
                </a:solidFill>
              </a:rPr>
              <a:t>risk of de-obligation </a:t>
            </a:r>
            <a:r>
              <a:rPr lang="en-US" sz="4100" dirty="0" smtClean="0">
                <a:solidFill>
                  <a:schemeClr val="tx1"/>
                </a:solidFill>
              </a:rPr>
              <a:t>in current disasters.</a:t>
            </a:r>
          </a:p>
          <a:p>
            <a:r>
              <a:rPr lang="en-US" sz="4100" dirty="0" smtClean="0">
                <a:solidFill>
                  <a:schemeClr val="tx1"/>
                </a:solidFill>
              </a:rPr>
              <a:t>Assist with </a:t>
            </a:r>
            <a:r>
              <a:rPr lang="en-US" sz="4100" b="1" dirty="0" smtClean="0">
                <a:solidFill>
                  <a:schemeClr val="tx1"/>
                </a:solidFill>
              </a:rPr>
              <a:t>compliance</a:t>
            </a:r>
            <a:r>
              <a:rPr lang="en-US" sz="4100" dirty="0" smtClean="0">
                <a:solidFill>
                  <a:schemeClr val="tx1"/>
                </a:solidFill>
              </a:rPr>
              <a:t> deficiencies so future audits and closeouts are a </a:t>
            </a:r>
            <a:r>
              <a:rPr lang="en-US" sz="4100" b="1" dirty="0" smtClean="0">
                <a:solidFill>
                  <a:srgbClr val="800000"/>
                </a:solidFill>
              </a:rPr>
              <a:t>smooth process</a:t>
            </a:r>
            <a:r>
              <a:rPr lang="en-US" sz="4100" dirty="0" smtClean="0"/>
              <a:t>.</a:t>
            </a:r>
          </a:p>
          <a:p>
            <a:r>
              <a:rPr lang="en-US" sz="4100" b="1" dirty="0" smtClean="0">
                <a:solidFill>
                  <a:schemeClr val="tx1"/>
                </a:solidFill>
              </a:rPr>
              <a:t>Prepare</a:t>
            </a:r>
            <a:r>
              <a:rPr lang="en-US" sz="4100" dirty="0" smtClean="0">
                <a:solidFill>
                  <a:schemeClr val="tx1"/>
                </a:solidFill>
              </a:rPr>
              <a:t> for </a:t>
            </a:r>
            <a:r>
              <a:rPr lang="en-US" sz="4100" b="1" dirty="0">
                <a:solidFill>
                  <a:srgbClr val="800000"/>
                </a:solidFill>
              </a:rPr>
              <a:t>future</a:t>
            </a:r>
            <a:r>
              <a:rPr lang="en-US" sz="4100" dirty="0" smtClean="0"/>
              <a:t> </a:t>
            </a:r>
            <a:r>
              <a:rPr lang="en-US" sz="4100" dirty="0" smtClean="0">
                <a:solidFill>
                  <a:schemeClr val="tx1"/>
                </a:solidFill>
              </a:rPr>
              <a:t>events</a:t>
            </a:r>
            <a:r>
              <a:rPr lang="en-US" sz="3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7</a:t>
            </a:fld>
            <a:endParaRPr lang="en-US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27559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5" descr="Under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62" y="3081213"/>
            <a:ext cx="1906438" cy="2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1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3596"/>
            <a:ext cx="9144000" cy="714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800" dirty="0"/>
              <a:t>How is an Subrecipient chosen for a site visit?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2209800"/>
            <a:ext cx="6705600" cy="4495800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Annual Risk Assessment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Risk Indicators:</a:t>
            </a:r>
          </a:p>
          <a:p>
            <a:pPr marL="620712" lvl="2" indent="0">
              <a:buNone/>
            </a:pPr>
            <a:r>
              <a:rPr lang="en-US" sz="3400" b="1" dirty="0" smtClean="0">
                <a:solidFill>
                  <a:srgbClr val="800000"/>
                </a:solidFill>
              </a:rPr>
              <a:t>Financial</a:t>
            </a:r>
            <a:r>
              <a:rPr lang="en-US" sz="3400" dirty="0" smtClean="0">
                <a:solidFill>
                  <a:srgbClr val="800000"/>
                </a:solidFill>
              </a:rPr>
              <a:t> </a:t>
            </a:r>
            <a:r>
              <a:rPr lang="en-US" sz="3400" dirty="0" smtClean="0"/>
              <a:t>+ </a:t>
            </a:r>
            <a:r>
              <a:rPr lang="en-US" sz="3400" b="1" dirty="0" smtClean="0">
                <a:solidFill>
                  <a:srgbClr val="800000"/>
                </a:solidFill>
              </a:rPr>
              <a:t>Operational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smtClean="0"/>
              <a:t>+ </a:t>
            </a:r>
            <a:r>
              <a:rPr lang="en-US" sz="3400" b="1" dirty="0" smtClean="0">
                <a:solidFill>
                  <a:srgbClr val="800000"/>
                </a:solidFill>
              </a:rPr>
              <a:t>Compliance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Rated as </a:t>
            </a:r>
            <a:r>
              <a:rPr lang="en-US" b="1" dirty="0">
                <a:solidFill>
                  <a:srgbClr val="800000"/>
                </a:solidFill>
              </a:rPr>
              <a:t>low</a:t>
            </a:r>
            <a:r>
              <a:rPr lang="en-US" dirty="0"/>
              <a:t>, </a:t>
            </a:r>
            <a:r>
              <a:rPr lang="en-US" dirty="0" smtClean="0">
                <a:solidFill>
                  <a:schemeClr val="tx1"/>
                </a:solidFill>
              </a:rPr>
              <a:t>moderate,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dirty="0" smtClean="0">
                <a:solidFill>
                  <a:srgbClr val="800000"/>
                </a:solidFill>
              </a:rPr>
              <a:t>high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risk to GOHSEP.</a:t>
            </a:r>
          </a:p>
          <a:p>
            <a:pPr marL="738188" lvl="1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8</a:t>
            </a:fld>
            <a:endParaRPr lang="en-US" dirty="0">
              <a:latin typeface="Calibri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096000"/>
            <a:ext cx="9143999" cy="762004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8" name="Picture 7" descr="RISK SCALE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37" y="2975517"/>
            <a:ext cx="301657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" y="5380041"/>
            <a:ext cx="9144000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9</a:t>
            </a:fld>
            <a:endParaRPr lang="en-US" dirty="0"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460" y="1524000"/>
            <a:ext cx="9067800" cy="90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r">
              <a:spcBef>
                <a:spcPct val="0"/>
              </a:spcBef>
              <a:buNone/>
              <a:defRPr sz="4400" b="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is a </a:t>
            </a:r>
            <a:r>
              <a:rPr lang="en-US" dirty="0" err="1"/>
              <a:t>Subrecipient</a:t>
            </a:r>
            <a:r>
              <a:rPr lang="en-US" dirty="0"/>
              <a:t> chosen for a site visit?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077200" cy="3558005"/>
          </a:xfrm>
        </p:spPr>
        <p:txBody>
          <a:bodyPr>
            <a:normAutofit/>
          </a:bodyPr>
          <a:lstStyle/>
          <a:p>
            <a:pPr marL="796925" indent="-571500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Risk Analysis Results</a:t>
            </a:r>
          </a:p>
          <a:p>
            <a:pPr marL="796925" indent="-571500"/>
            <a:r>
              <a:rPr lang="en-US" sz="3600" dirty="0" smtClean="0">
                <a:solidFill>
                  <a:schemeClr val="tx1"/>
                </a:solidFill>
              </a:rPr>
              <a:t>GOHSEP </a:t>
            </a:r>
            <a:r>
              <a:rPr lang="en-US" sz="3600" b="1" dirty="0" smtClean="0">
                <a:solidFill>
                  <a:schemeClr val="tx1"/>
                </a:solidFill>
              </a:rPr>
              <a:t>Grant Managers</a:t>
            </a:r>
          </a:p>
          <a:p>
            <a:pPr marL="796925" indent="-571500"/>
            <a:r>
              <a:rPr lang="en-US" sz="3600" dirty="0" smtClean="0">
                <a:solidFill>
                  <a:schemeClr val="tx1"/>
                </a:solidFill>
              </a:rPr>
              <a:t>GOHSEP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M</a:t>
            </a:r>
            <a:r>
              <a:rPr lang="en-US" sz="3600" b="1" dirty="0" smtClean="0">
                <a:solidFill>
                  <a:schemeClr val="tx1"/>
                </a:solidFill>
              </a:rPr>
              <a:t>anagement Request</a:t>
            </a:r>
            <a:endParaRPr lang="en-US" sz="3600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900" dirty="0" smtClean="0">
                <a:solidFill>
                  <a:schemeClr val="tx1"/>
                </a:solidFill>
              </a:rPr>
              <a:t>Director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900" dirty="0" smtClean="0">
                <a:solidFill>
                  <a:schemeClr val="tx1"/>
                </a:solidFill>
              </a:rPr>
              <a:t>Chief of Staff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900" dirty="0" smtClean="0">
                <a:solidFill>
                  <a:schemeClr val="tx1"/>
                </a:solidFill>
              </a:rPr>
              <a:t>Assistant Deputy Director</a:t>
            </a:r>
          </a:p>
          <a:p>
            <a:pPr marL="73818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53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7E3558A415964C41A68598A4476E6814" ma:contentTypeVersion="1" ma:contentTypeDescription="Microsoft PowerPoint Slide" ma:contentTypeScope="" ma:versionID="ddb54a9cac63bb525e02afee66ff1a69">
  <xsd:schema xmlns:xsd="http://www.w3.org/2001/XMLSchema" xmlns:xs="http://www.w3.org/2001/XMLSchema" xmlns:p="http://schemas.microsoft.com/office/2006/metadata/properties" xmlns:ns2="http://schemas.microsoft.com/sharepoint/v3" xmlns:ns3="a84e1067-93b3-448c-952e-b9546d7f0f4f" targetNamespace="http://schemas.microsoft.com/office/2006/metadata/properties" ma:root="true" ma:fieldsID="dacaf90bf7911a5bdc99bf58411fb014" ns2:_="" ns3:_="">
    <xsd:import namespace="http://schemas.microsoft.com/sharepoint/v3"/>
    <xsd:import namespace="a84e1067-93b3-448c-952e-b9546d7f0f4f"/>
    <xsd:element name="properties">
      <xsd:complexType>
        <xsd:sequence>
          <xsd:element name="documentManagement">
            <xsd:complexType>
              <xsd:all>
                <xsd:element ref="ns2:Presentation" minOccurs="0"/>
                <xsd:element ref="ns2:SlideDescription" minOccurs="0"/>
                <xsd:element ref="ns3:Present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1067-93b3-448c-952e-b9546d7f0f4f" elementFormDefault="qualified">
    <xsd:import namespace="http://schemas.microsoft.com/office/2006/documentManagement/types"/>
    <xsd:import namespace="http://schemas.microsoft.com/office/infopath/2007/PartnerControls"/>
    <xsd:element name="Presenters" ma:index="7" nillable="true" ma:displayName="Presenters" ma:internalName="Presenter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ers xmlns="a84e1067-93b3-448c-952e-b9546d7f0f4f" xsi:nil="true"/>
    <Presentation xmlns="http://schemas.microsoft.com/sharepoint/v3">GOHSEPSlideMaster_Generic_2015</Presentation>
  </documentManagement>
</p:properties>
</file>

<file path=customXml/itemProps1.xml><?xml version="1.0" encoding="utf-8"?>
<ds:datastoreItem xmlns:ds="http://schemas.openxmlformats.org/officeDocument/2006/customXml" ds:itemID="{73588B0C-A2CB-465C-B8A0-E33D283C0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84e1067-93b3-448c-952e-b9546d7f0f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2A9D00-1FD3-41A3-8AA0-A42ECC5C613E}">
  <ds:schemaRefs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84e1067-93b3-448c-952e-b9546d7f0f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1705</Words>
  <Application>Microsoft Office PowerPoint</Application>
  <PresentationFormat>On-screen Show (4:3)</PresentationFormat>
  <Paragraphs>351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Segoe</vt:lpstr>
      <vt:lpstr>Times New Roman</vt:lpstr>
      <vt:lpstr>Wingdings</vt:lpstr>
      <vt:lpstr>Office Theme</vt:lpstr>
      <vt:lpstr>Subrecipient (Applicant) Monitoring</vt:lpstr>
      <vt:lpstr>Not auditors.  Purpose: to assist the Subrecipient</vt:lpstr>
      <vt:lpstr>PowerPoint Presentation</vt:lpstr>
      <vt:lpstr>Federal requirements</vt:lpstr>
      <vt:lpstr>PowerPoint Presentation</vt:lpstr>
      <vt:lpstr>PowerPoint Presentation</vt:lpstr>
      <vt:lpstr>Monitoring assists by . . .</vt:lpstr>
      <vt:lpstr>How is an Subrecipient chosen for a site visit?</vt:lpstr>
      <vt:lpstr>PowerPoint Presentation</vt:lpstr>
      <vt:lpstr>Prior to a site visit</vt:lpstr>
      <vt:lpstr>PowerPoint Presentation</vt:lpstr>
      <vt:lpstr>PowerPoint Presentation</vt:lpstr>
      <vt:lpstr>Prior to a site visit</vt:lpstr>
      <vt:lpstr>Prior to a site visit</vt:lpstr>
      <vt:lpstr>Announcement letter</vt:lpstr>
      <vt:lpstr>Preliminary General Document Request List</vt:lpstr>
      <vt:lpstr>Preliminary Sample Document Request List</vt:lpstr>
      <vt:lpstr>Project Worksheet/Project Sample Selected</vt:lpstr>
      <vt:lpstr>Preparing for site visit</vt:lpstr>
      <vt:lpstr>PowerPoint Presentation</vt:lpstr>
      <vt:lpstr>Need help?</vt:lpstr>
      <vt:lpstr>Site visit – Day 1</vt:lpstr>
      <vt:lpstr>Site visit – Day 1</vt:lpstr>
      <vt:lpstr>Site Visit Entrance Meeting Agenda</vt:lpstr>
      <vt:lpstr>Site Visit Areas of Review</vt:lpstr>
      <vt:lpstr>Site visit – Day 2</vt:lpstr>
      <vt:lpstr>Site visit – Day 3</vt:lpstr>
      <vt:lpstr>What to expect after site visit</vt:lpstr>
      <vt:lpstr>Consequences of non-compliance</vt:lpstr>
      <vt:lpstr>Points of Contact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GOHSEPSlideMaster_Generic_2015</dc:title>
  <dc:creator>swb</dc:creator>
  <cp:lastModifiedBy>Dayries, Christina</cp:lastModifiedBy>
  <cp:revision>64</cp:revision>
  <dcterms:created xsi:type="dcterms:W3CDTF">2015-09-22T16:44:38Z</dcterms:created>
  <dcterms:modified xsi:type="dcterms:W3CDTF">2018-05-03T19:51:00Z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s">
    <vt:lpwstr/>
  </property>
  <property fmtid="{D5CDD505-2E9C-101B-9397-08002B2CF9AE}" pid="3" name="ContentTypeId">
    <vt:lpwstr>0x010100A22E315B1F3C42B49A0E90D2F9AB5AB1007E3558A415964C41A68598A4476E6814</vt:lpwstr>
  </property>
  <property fmtid="{D5CDD505-2E9C-101B-9397-08002B2CF9AE}" pid="4" name="ContentType">
    <vt:lpwstr>Slide</vt:lpwstr>
  </property>
  <property fmtid="{D5CDD505-2E9C-101B-9397-08002B2CF9AE}" pid="5" name="Presentation">
    <vt:lpwstr>GOHSEPSlideMaster_Generic_2015</vt:lpwstr>
  </property>
  <property fmtid="{D5CDD505-2E9C-101B-9397-08002B2CF9AE}" pid="6" name="SlideDescription">
    <vt:lpwstr/>
  </property>
</Properties>
</file>