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22"/>
  </p:notesMasterIdLst>
  <p:sldIdLst>
    <p:sldId id="262" r:id="rId3"/>
    <p:sldId id="317" r:id="rId4"/>
    <p:sldId id="292" r:id="rId5"/>
    <p:sldId id="318" r:id="rId6"/>
    <p:sldId id="315" r:id="rId7"/>
    <p:sldId id="316" r:id="rId8"/>
    <p:sldId id="322" r:id="rId9"/>
    <p:sldId id="323" r:id="rId10"/>
    <p:sldId id="320" r:id="rId11"/>
    <p:sldId id="321" r:id="rId12"/>
    <p:sldId id="324" r:id="rId13"/>
    <p:sldId id="310" r:id="rId14"/>
    <p:sldId id="314" r:id="rId15"/>
    <p:sldId id="311" r:id="rId16"/>
    <p:sldId id="313" r:id="rId17"/>
    <p:sldId id="319" r:id="rId18"/>
    <p:sldId id="312" r:id="rId19"/>
    <p:sldId id="307" r:id="rId20"/>
    <p:sldId id="30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1953"/>
    <a:srgbClr val="220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3FCD0-15AF-49A0-826E-EDC01C4A2CB2}" type="datetimeFigureOut">
              <a:rPr lang="en-US" smtClean="0"/>
              <a:t>1/13/2015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BC655-F826-454B-8C04-706BA3E29D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279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2141"/>
            <a:fld id="{990BA0A4-B6F1-47DF-AABC-DB5FBEA3B0D0}" type="slidenum">
              <a:rPr lang="en-US"/>
              <a:pPr defTabSz="932141"/>
              <a:t>2</a:t>
            </a:fld>
            <a:endParaRPr lang="en-US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4692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2141"/>
            <a:fld id="{990BA0A4-B6F1-47DF-AABC-DB5FBEA3B0D0}" type="slidenum">
              <a:rPr lang="en-US"/>
              <a:pPr defTabSz="932141"/>
              <a:t>12</a:t>
            </a:fld>
            <a:endParaRPr lang="en-US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4692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2141"/>
            <a:fld id="{990BA0A4-B6F1-47DF-AABC-DB5FBEA3B0D0}" type="slidenum">
              <a:rPr lang="en-US"/>
              <a:pPr defTabSz="932141"/>
              <a:t>13</a:t>
            </a:fld>
            <a:endParaRPr lang="en-US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4692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2141"/>
            <a:fld id="{990BA0A4-B6F1-47DF-AABC-DB5FBEA3B0D0}" type="slidenum">
              <a:rPr lang="en-US"/>
              <a:pPr defTabSz="932141"/>
              <a:t>14</a:t>
            </a:fld>
            <a:endParaRPr lang="en-US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4692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2141"/>
            <a:fld id="{990BA0A4-B6F1-47DF-AABC-DB5FBEA3B0D0}" type="slidenum">
              <a:rPr lang="en-US"/>
              <a:pPr defTabSz="932141"/>
              <a:t>15</a:t>
            </a:fld>
            <a:endParaRPr lang="en-US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4692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2141"/>
            <a:fld id="{990BA0A4-B6F1-47DF-AABC-DB5FBEA3B0D0}" type="slidenum">
              <a:rPr lang="en-US"/>
              <a:pPr defTabSz="932141"/>
              <a:t>16</a:t>
            </a:fld>
            <a:endParaRPr lang="en-US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4692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2141"/>
            <a:fld id="{990BA0A4-B6F1-47DF-AABC-DB5FBEA3B0D0}" type="slidenum">
              <a:rPr lang="en-US"/>
              <a:pPr defTabSz="932141"/>
              <a:t>17</a:t>
            </a:fld>
            <a:endParaRPr lang="en-US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4692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2141"/>
            <a:fld id="{990BA0A4-B6F1-47DF-AABC-DB5FBEA3B0D0}" type="slidenum">
              <a:rPr lang="en-US"/>
              <a:pPr defTabSz="932141"/>
              <a:t>18</a:t>
            </a:fld>
            <a:endParaRPr lang="en-US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8760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2141"/>
            <a:fld id="{990BA0A4-B6F1-47DF-AABC-DB5FBEA3B0D0}" type="slidenum">
              <a:rPr lang="en-US">
                <a:solidFill>
                  <a:prstClr val="black"/>
                </a:solidFill>
              </a:rPr>
              <a:pPr defTabSz="932141"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8760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2141"/>
            <a:fld id="{990BA0A4-B6F1-47DF-AABC-DB5FBEA3B0D0}" type="slidenum">
              <a:rPr lang="en-US"/>
              <a:pPr defTabSz="932141"/>
              <a:t>3</a:t>
            </a:fld>
            <a:endParaRPr lang="en-US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469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2141"/>
            <a:fld id="{990BA0A4-B6F1-47DF-AABC-DB5FBEA3B0D0}" type="slidenum">
              <a:rPr lang="en-US"/>
              <a:pPr defTabSz="932141"/>
              <a:t>5</a:t>
            </a:fld>
            <a:endParaRPr lang="en-US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4692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0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13" y="1066800"/>
            <a:ext cx="8853487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74989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7C357-69CD-4E67-8710-7176681C72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5400"/>
      </p:ext>
    </p:extLst>
  </p:cSld>
  <p:clrMapOvr>
    <a:masterClrMapping/>
  </p:clrMapOvr>
  <p:transition advTm="13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92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7C357-69CD-4E67-8710-7176681C72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969339"/>
      </p:ext>
    </p:extLst>
  </p:cSld>
  <p:clrMapOvr>
    <a:masterClrMapping/>
  </p:clrMapOvr>
  <p:transition advTm="13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GOHSEP_PPT_7-10-14_v11_930a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2700"/>
            <a:ext cx="8229600" cy="342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87800" y="957590"/>
            <a:ext cx="49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800000"/>
                </a:solidFill>
              </a:rPr>
              <a:t>Prepare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+ Prevent + Respond + Recover + Mitigate</a:t>
            </a:r>
          </a:p>
        </p:txBody>
      </p:sp>
      <p:pic>
        <p:nvPicPr>
          <p:cNvPr id="4" name="Picture 3" descr="gohseplogo_distr-01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109379"/>
            <a:ext cx="889307" cy="9017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613400" y="6090170"/>
            <a:ext cx="353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595959"/>
                </a:solidFill>
              </a:rPr>
              <a:t>START WITH </a:t>
            </a:r>
            <a:r>
              <a:rPr lang="en-US" sz="2000" b="1" dirty="0">
                <a:solidFill>
                  <a:srgbClr val="800000"/>
                </a:solidFill>
              </a:rPr>
              <a:t>PREPAREDNESS.</a:t>
            </a:r>
            <a:endParaRPr lang="en-US" sz="2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8" name="Picture 7" descr="underline.ai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7" t="27223" r="47340" b="65555"/>
          <a:stretch/>
        </p:blipFill>
        <p:spPr>
          <a:xfrm>
            <a:off x="6951134" y="6371242"/>
            <a:ext cx="2180166" cy="22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7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b="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600"/>
        </a:spcBef>
        <a:buClr>
          <a:srgbClr val="595959"/>
        </a:buClr>
        <a:buFont typeface="Arial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600"/>
        </a:spcBef>
        <a:buClr>
          <a:srgbClr val="595959"/>
        </a:buClr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600"/>
        </a:spcBef>
        <a:buClr>
          <a:srgbClr val="595959"/>
        </a:buClr>
        <a:buFont typeface="Courier New"/>
        <a:buChar char="o"/>
        <a:defRPr sz="26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600"/>
        </a:spcBef>
        <a:buClr>
          <a:srgbClr val="595959"/>
        </a:buClr>
        <a:buFont typeface="Arial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600"/>
        </a:spcBef>
        <a:buClr>
          <a:srgbClr val="595959"/>
        </a:buClr>
        <a:buFont typeface="Arial"/>
        <a:buChar char="»"/>
        <a:defRPr sz="2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GGOHSEP_PPT_7-10-14_v11_930a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2700"/>
            <a:ext cx="8229600" cy="342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555220" y="1155700"/>
            <a:ext cx="249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987800" y="957590"/>
            <a:ext cx="49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595959"/>
                </a:solidFill>
              </a:rPr>
              <a:t>Prepare + Prevent + Respond + Recover + Mitigate</a:t>
            </a:r>
          </a:p>
        </p:txBody>
      </p:sp>
      <p:pic>
        <p:nvPicPr>
          <p:cNvPr id="7" name="Picture 6" descr="gohseplogo_distr-0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109379"/>
            <a:ext cx="889307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2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600"/>
        </a:spcBef>
        <a:buFont typeface="Arial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600"/>
        </a:spcBef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600"/>
        </a:spcBef>
        <a:buFont typeface="Courier New"/>
        <a:buChar char="o"/>
        <a:defRPr sz="26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600"/>
        </a:spcBef>
        <a:buFont typeface="Arial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600"/>
        </a:spcBef>
        <a:buFont typeface="Arial"/>
        <a:buChar char="»"/>
        <a:defRPr sz="2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GOHSEP-Operations@la.gov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Steve.Burr@la.gov" TargetMode="External"/><Relationship Id="rId4" Type="http://schemas.openxmlformats.org/officeDocument/2006/relationships/hyperlink" Target="mailto:Sean.Wyatt@la.gov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31242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GOHSEP </a:t>
            </a:r>
            <a:r>
              <a:rPr lang="en-US" sz="5400" b="1" dirty="0" smtClean="0">
                <a:solidFill>
                  <a:srgbClr val="C00000"/>
                </a:solidFill>
              </a:rPr>
              <a:t>IPAWS Update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254039"/>
          </a:xfrm>
        </p:spPr>
        <p:txBody>
          <a:bodyPr/>
          <a:lstStyle/>
          <a:p>
            <a:pPr marL="225425" indent="0" algn="ctr">
              <a:lnSpc>
                <a:spcPts val="3600"/>
              </a:lnSpc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Annual GOHSEP Conference</a:t>
            </a:r>
          </a:p>
          <a:p>
            <a:pPr marL="225425" indent="0" algn="ctr">
              <a:lnSpc>
                <a:spcPts val="3600"/>
              </a:lnSpc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January 20-22,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75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Single Corner Rectangle 7"/>
          <p:cNvSpPr/>
          <p:nvPr/>
        </p:nvSpPr>
        <p:spPr>
          <a:xfrm flipH="1">
            <a:off x="6715152" y="5693648"/>
            <a:ext cx="2063776" cy="317504"/>
          </a:xfrm>
          <a:prstGeom prst="snip1Rect">
            <a:avLst/>
          </a:prstGeom>
          <a:solidFill>
            <a:srgbClr val="FFF4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6047702"/>
            <a:ext cx="7571621" cy="39688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48694" y="2325469"/>
            <a:ext cx="8198232" cy="3375912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800" dirty="0" smtClean="0"/>
              <a:t>3.  Apply for public alerting permissions</a:t>
            </a:r>
          </a:p>
          <a:p>
            <a:pPr marL="855663" lvl="1" indent="-342900">
              <a:spcBef>
                <a:spcPts val="12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Complete the application defining the types of alerts &amp; the applicable geographic warning areas </a:t>
            </a:r>
          </a:p>
          <a:p>
            <a:pPr marL="912813" lvl="1" indent="-45720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Reviewed &amp; signed by GOHSEP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dirty="0" smtClean="0"/>
              <a:t>4.  Complete the IPAWS web-based training</a:t>
            </a:r>
          </a:p>
          <a:p>
            <a:pPr marL="912813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IS-247.A: “Integrated Public Alert &amp; Warning System”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7256" y="1512872"/>
            <a:ext cx="85485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>
              <a:spcBef>
                <a:spcPct val="0"/>
              </a:spcBef>
              <a:buNone/>
              <a:defRPr sz="4000" b="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900"/>
              </a:lnSpc>
            </a:pPr>
            <a:r>
              <a:rPr lang="en-US" sz="4400" dirty="0" smtClean="0"/>
              <a:t>IPAWS Signup Process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990600" y="6023004"/>
            <a:ext cx="751863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spc="-70" dirty="0">
                <a:solidFill>
                  <a:schemeClr val="bg1"/>
                </a:solidFill>
              </a:rPr>
              <a:t>http://training.fema.gov/is/courseoverview.aspx?code=is-247.a</a:t>
            </a:r>
          </a:p>
        </p:txBody>
      </p:sp>
      <p:sp>
        <p:nvSpPr>
          <p:cNvPr id="7" name="Rectangle 6"/>
          <p:cNvSpPr/>
          <p:nvPr/>
        </p:nvSpPr>
        <p:spPr>
          <a:xfrm>
            <a:off x="6675464" y="5651528"/>
            <a:ext cx="215559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Course web address: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6444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92728" y="2198672"/>
            <a:ext cx="8198232" cy="3375912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7256" y="1433946"/>
            <a:ext cx="85485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>
              <a:spcBef>
                <a:spcPct val="0"/>
              </a:spcBef>
              <a:buNone/>
              <a:defRPr sz="4000" b="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900"/>
              </a:lnSpc>
            </a:pPr>
            <a:r>
              <a:rPr lang="en-US" sz="4400" dirty="0" smtClean="0"/>
              <a:t>IPAWS Signup Process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990600" y="6023004"/>
            <a:ext cx="751863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spc="-70" dirty="0">
                <a:solidFill>
                  <a:schemeClr val="bg1"/>
                </a:solidFill>
              </a:rPr>
              <a:t>http://training.fema.gov/is/courseoverview.aspx?code=is-247.a</a:t>
            </a:r>
          </a:p>
        </p:txBody>
      </p:sp>
      <p:pic>
        <p:nvPicPr>
          <p:cNvPr id="3074" name="Picture 2" descr="C:\Users\swyatt\Desktop\Application for IPAWS Public Alerting Authorit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" t="2115" r="1421" b="9058"/>
          <a:stretch/>
        </p:blipFill>
        <p:spPr bwMode="auto">
          <a:xfrm rot="600169">
            <a:off x="4885209" y="2356961"/>
            <a:ext cx="3070489" cy="3875104"/>
          </a:xfrm>
          <a:prstGeom prst="rect">
            <a:avLst/>
          </a:prstGeom>
          <a:noFill/>
          <a:ln w="127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2221963"/>
            <a:ext cx="3352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COG Name and ID # provided by FEMA through MOA process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FIPS Code can be found in the State EAS plan on GOHSEP’s website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Select the event codes and submit to GOHSEP to complete the bottom portion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Once form is returned to you, send to FEMA with proof of course IS-247 completion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886200" y="2438400"/>
            <a:ext cx="1447800" cy="1524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733800" y="3581400"/>
            <a:ext cx="1447800" cy="1524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647998" y="4648200"/>
            <a:ext cx="1228802" cy="1524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576422">
            <a:off x="4776615" y="5449442"/>
            <a:ext cx="257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STOP HERE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094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" y="1358020"/>
            <a:ext cx="8991600" cy="609600"/>
          </a:xfrm>
          <a:prstGeom prst="rect">
            <a:avLst/>
          </a:prstGeom>
          <a:noFill/>
        </p:spPr>
        <p:txBody>
          <a:bodyPr anchor="t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solidFill>
                  <a:srgbClr val="002060"/>
                </a:solidFill>
                <a:ea typeface="+mj-ea"/>
                <a:cs typeface="+mj-cs"/>
              </a:rPr>
              <a:t>How </a:t>
            </a:r>
            <a:r>
              <a:rPr lang="en-US" sz="4400" kern="0" dirty="0">
                <a:solidFill>
                  <a:srgbClr val="002060"/>
                </a:solidFill>
                <a:ea typeface="+mj-ea"/>
                <a:cs typeface="+mj-cs"/>
              </a:rPr>
              <a:t>d</a:t>
            </a:r>
            <a:r>
              <a:rPr lang="en-US" sz="4400" kern="0" dirty="0" smtClean="0">
                <a:solidFill>
                  <a:srgbClr val="002060"/>
                </a:solidFill>
                <a:ea typeface="+mj-ea"/>
                <a:cs typeface="+mj-cs"/>
              </a:rPr>
              <a:t>oes IPAWS benefit my agency?</a:t>
            </a:r>
            <a:endParaRPr kumimoji="0" lang="en-US" sz="44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33400" y="2362200"/>
            <a:ext cx="8229600" cy="409402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013" algn="l"/>
              </a:tabLst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227013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2366355"/>
            <a:ext cx="8048531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8925"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Internet-based </a:t>
            </a:r>
            <a:r>
              <a:rPr lang="en-US" sz="2000" b="1" dirty="0">
                <a:solidFill>
                  <a:srgbClr val="C00000"/>
                </a:solidFill>
              </a:rPr>
              <a:t>system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Federal, State, territorial, tribal &amp;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local authorities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 use to issue critical public alerts &amp;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warnings; portability of access (24/7 and home, road, office)</a:t>
            </a:r>
          </a:p>
          <a:p>
            <a:pPr marL="514350" indent="-28892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IPAWS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improves alert &amp; warning capabilities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 allowing </a:t>
            </a:r>
            <a:r>
              <a:rPr lang="en-US" sz="2000" b="1" dirty="0">
                <a:solidFill>
                  <a:srgbClr val="C00000"/>
                </a:solidFill>
              </a:rPr>
              <a:t>delivery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en-US" sz="2000" b="1" dirty="0">
                <a:solidFill>
                  <a:srgbClr val="C00000"/>
                </a:solidFill>
              </a:rPr>
              <a:t>alerts simultaneously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through multiple communications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pathways; reaches as many people as possible (residents &amp; tourists)  </a:t>
            </a:r>
          </a:p>
          <a:p>
            <a:pPr marL="514350" indent="-28892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Provides emergency managers access to send Wireless Emergency Alerts;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adds to the emergency notification “toolbox”</a:t>
            </a:r>
          </a:p>
          <a:p>
            <a:pPr marL="1974215" lvl="4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 targeted alerts limited to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90 characters</a:t>
            </a:r>
          </a:p>
          <a:p>
            <a:pPr marL="1974215" lvl="4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“alerts” only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not notification-type messages</a:t>
            </a:r>
          </a:p>
          <a:p>
            <a:pPr marL="1974215" lvl="4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Free to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alerters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alertees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 subscription based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288925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175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81000" y="1371600"/>
            <a:ext cx="8458200" cy="609600"/>
          </a:xfrm>
          <a:prstGeom prst="rect">
            <a:avLst/>
          </a:prstGeom>
          <a:noFill/>
        </p:spPr>
        <p:txBody>
          <a:bodyPr anchor="t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solidFill>
                  <a:srgbClr val="002060"/>
                </a:solidFill>
                <a:ea typeface="+mj-ea"/>
                <a:cs typeface="+mj-cs"/>
              </a:rPr>
              <a:t>Who in Louisiana is IPAWS accredited?</a:t>
            </a:r>
            <a:endParaRPr kumimoji="0" lang="en-US" sz="44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33400" y="2362200"/>
            <a:ext cx="8229600" cy="409402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013" algn="l"/>
              </a:tabLst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227013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3070382"/>
            <a:ext cx="701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Applications Approved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GOHSEP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17 Parishes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Applications in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Parishes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30" name="Picture 6" descr="http://thumbs.dreamstime.com/z/timbro-di-gomma-approvato-13911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4"/>
          <a:stretch/>
        </p:blipFill>
        <p:spPr bwMode="auto">
          <a:xfrm rot="242529">
            <a:off x="4855897" y="2868868"/>
            <a:ext cx="3588085" cy="358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ema.gov/media-library-data/aa8976d3-4afa-4aab-8cbb-77faa879db10/IPAWS_video_still_smal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0" b="12599"/>
          <a:stretch/>
        </p:blipFill>
        <p:spPr bwMode="auto">
          <a:xfrm rot="19728233">
            <a:off x="5198958" y="4002812"/>
            <a:ext cx="2940371" cy="129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771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1371600"/>
            <a:ext cx="8382000" cy="609600"/>
          </a:xfrm>
          <a:prstGeom prst="rect">
            <a:avLst/>
          </a:prstGeom>
          <a:noFill/>
        </p:spPr>
        <p:txBody>
          <a:bodyPr anchor="t"/>
          <a:lstStyle/>
          <a:p>
            <a:pPr algn="r">
              <a:lnSpc>
                <a:spcPts val="3900"/>
              </a:lnSpc>
            </a:pPr>
            <a:r>
              <a:rPr lang="en-US" sz="4400" dirty="0">
                <a:solidFill>
                  <a:srgbClr val="002060"/>
                </a:solidFill>
              </a:rPr>
              <a:t>Louisiana IPAWS Certification Status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33400" y="2362200"/>
            <a:ext cx="8229600" cy="409402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013" algn="l"/>
              </a:tabLst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227013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24400"/>
              </p:ext>
            </p:extLst>
          </p:nvPr>
        </p:nvGraphicFramePr>
        <p:xfrm>
          <a:off x="533400" y="2003833"/>
          <a:ext cx="8001000" cy="44825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8260"/>
                <a:gridCol w="2485908"/>
                <a:gridCol w="1646295"/>
                <a:gridCol w="2650537"/>
              </a:tblGrid>
              <a:tr h="500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GOHSEP Region</a:t>
                      </a:r>
                      <a:endParaRPr lang="en-US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Parish</a:t>
                      </a:r>
                      <a:endParaRPr lang="en-US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IPAWS Status w/ FEMA</a:t>
                      </a:r>
                      <a:endParaRPr lang="en-US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Application for IPAWS Public Alerting Authority Approved</a:t>
                      </a:r>
                      <a:endParaRPr lang="en-US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</a:tr>
              <a:tr h="1643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Allen Parish 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approved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3/25/2014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</a:tr>
              <a:tr h="1643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Calcasieu Parish</a:t>
                      </a:r>
                      <a:endParaRPr lang="en-US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approved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10/24/2013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</a:tr>
              <a:tr h="1643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Cameron Parish</a:t>
                      </a:r>
                      <a:endParaRPr lang="en-US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pending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not submitted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</a:tr>
              <a:tr h="1643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East Baton Rouge</a:t>
                      </a:r>
                      <a:endParaRPr lang="en-US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pending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not submitted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</a:tr>
              <a:tr h="1643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Iberia Parish</a:t>
                      </a:r>
                      <a:endParaRPr lang="en-US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approved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4/29/2014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</a:tr>
              <a:tr h="1643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Iberville Parish</a:t>
                      </a:r>
                      <a:endParaRPr lang="en-US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pending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9/4/2014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</a:tr>
              <a:tr h="1643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Jefferson Parish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approved</a:t>
                      </a:r>
                      <a:endParaRPr lang="en-US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10/25/2013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</a:tr>
              <a:tr h="1643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Statewide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LA GOHSEP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approved</a:t>
                      </a:r>
                      <a:endParaRPr lang="en-US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8/5/2013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</a:tr>
              <a:tr h="1643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Lafourche Parish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approved</a:t>
                      </a:r>
                      <a:endParaRPr lang="en-US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10/25/2013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</a:tr>
              <a:tr h="1643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8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Lincoln Parish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approved</a:t>
                      </a:r>
                      <a:endParaRPr lang="en-US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4/24/2014</a:t>
                      </a:r>
                      <a:endParaRPr lang="en-US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</a:tr>
              <a:tr h="1643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Natchitoches </a:t>
                      </a:r>
                      <a:r>
                        <a:rPr lang="en-US" sz="11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Parish</a:t>
                      </a:r>
                      <a:endParaRPr lang="en-US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approved</a:t>
                      </a:r>
                      <a:endParaRPr lang="en-US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9/3/2014 &amp; 1/6/2015</a:t>
                      </a:r>
                      <a:endParaRPr lang="en-US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</a:tr>
              <a:tr h="1643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Orleans Parish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pending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3/25/2014</a:t>
                      </a:r>
                      <a:endParaRPr lang="en-US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</a:tr>
              <a:tr h="1643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Plaquemines Parish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approved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11/8/2013</a:t>
                      </a:r>
                      <a:endParaRPr lang="en-US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</a:tr>
              <a:tr h="1643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St. Bernard Parish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approved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11/1/2013</a:t>
                      </a:r>
                      <a:endParaRPr lang="en-US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</a:tr>
              <a:tr h="1643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St. Charles Parish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approved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6/10/2014</a:t>
                      </a:r>
                      <a:endParaRPr lang="en-US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</a:tr>
              <a:tr h="1643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St. James Parish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pending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9/4/2014</a:t>
                      </a:r>
                      <a:endParaRPr lang="en-US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</a:tr>
              <a:tr h="1643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St. Landry Parish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approved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6/24/2014</a:t>
                      </a:r>
                      <a:endParaRPr lang="en-US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</a:tr>
              <a:tr h="1643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9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St. Tammany Parish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approved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8/6/2014</a:t>
                      </a:r>
                      <a:endParaRPr lang="en-US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</a:tr>
              <a:tr h="1643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9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Tangipahoa Parish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approved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10/23/2013</a:t>
                      </a:r>
                      <a:endParaRPr lang="en-US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</a:tr>
              <a:tr h="1643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9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Washington Parish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approved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6/16/2014</a:t>
                      </a:r>
                      <a:endParaRPr lang="en-US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</a:tr>
              <a:tr h="1643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West Baton Rouge Parish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approved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8/6/2014</a:t>
                      </a:r>
                      <a:endParaRPr lang="en-US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</a:tr>
              <a:tr h="1643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West Feliciana Parish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approved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3/26/2014</a:t>
                      </a:r>
                      <a:endParaRPr lang="en-US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</a:tr>
              <a:tr h="1712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Winn Parish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approved</a:t>
                      </a:r>
                      <a:endParaRPr lang="en-US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8/27/2014</a:t>
                      </a:r>
                      <a:endParaRPr lang="en-US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99" marR="5499" marT="549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289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1371600"/>
            <a:ext cx="8382000" cy="609600"/>
          </a:xfrm>
          <a:prstGeom prst="rect">
            <a:avLst/>
          </a:prstGeom>
          <a:noFill/>
        </p:spPr>
        <p:txBody>
          <a:bodyPr anchor="t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solidFill>
                  <a:srgbClr val="002060"/>
                </a:solidFill>
                <a:ea typeface="+mj-ea"/>
                <a:cs typeface="+mj-cs"/>
              </a:rPr>
              <a:t>What are the associated costs?</a:t>
            </a:r>
            <a:endParaRPr kumimoji="0" lang="en-US" sz="44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33400" y="2362200"/>
            <a:ext cx="8229600" cy="409402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013" algn="l"/>
              </a:tabLst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227013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2590800"/>
            <a:ext cx="8001000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2625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is </a:t>
            </a:r>
            <a:r>
              <a:rPr lang="en-US" sz="2800" b="1" dirty="0">
                <a:solidFill>
                  <a:srgbClr val="C00000"/>
                </a:solidFill>
              </a:rPr>
              <a:t>no cost to send messages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through IPAWS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although there may be costs associated with acquiring compatible alert origination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software</a:t>
            </a:r>
          </a:p>
          <a:p>
            <a:pPr marL="682625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GOHSEP contracted with GSS Net (Alert FM and Alert Studio) through 2022 to provide IPAWS origination software; </a:t>
            </a:r>
            <a:r>
              <a:rPr lang="en-US" sz="2800" b="1" dirty="0" smtClean="0">
                <a:solidFill>
                  <a:srgbClr val="C00000"/>
                </a:solidFill>
              </a:rPr>
              <a:t>no cost to parishes 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272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1371600"/>
            <a:ext cx="8382000" cy="609600"/>
          </a:xfrm>
          <a:prstGeom prst="rect">
            <a:avLst/>
          </a:prstGeom>
          <a:noFill/>
        </p:spPr>
        <p:txBody>
          <a:bodyPr anchor="t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solidFill>
                  <a:srgbClr val="002060"/>
                </a:solidFill>
                <a:ea typeface="+mj-ea"/>
                <a:cs typeface="+mj-cs"/>
              </a:rPr>
              <a:t>Alerting/Notification Best Practices</a:t>
            </a:r>
            <a:endParaRPr kumimoji="0" lang="en-US" sz="44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33400" y="2362200"/>
            <a:ext cx="8229600" cy="409402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013" algn="l"/>
              </a:tabLst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227013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2133600"/>
            <a:ext cx="8001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2625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Raise awareness around or during holidays and festivals</a:t>
            </a:r>
          </a:p>
          <a:p>
            <a:pPr marL="682625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Relay road closure information during construction and/or traffic accidents</a:t>
            </a:r>
          </a:p>
          <a:p>
            <a:pPr marL="682625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Provide evacuation and re-entry notifications during hurricanes or tropical storms</a:t>
            </a:r>
          </a:p>
          <a:p>
            <a:pPr marL="682625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Announce ferry closures and re-openings</a:t>
            </a:r>
          </a:p>
          <a:p>
            <a:pPr marL="682625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Announce school closings during winter weather</a:t>
            </a:r>
          </a:p>
        </p:txBody>
      </p:sp>
    </p:spTree>
    <p:extLst>
      <p:ext uri="{BB962C8B-B14F-4D97-AF65-F5344CB8AC3E}">
        <p14:creationId xmlns:p14="http://schemas.microsoft.com/office/powerpoint/2010/main" val="1808969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1371600"/>
            <a:ext cx="8382000" cy="609600"/>
          </a:xfrm>
          <a:prstGeom prst="rect">
            <a:avLst/>
          </a:prstGeom>
          <a:noFill/>
        </p:spPr>
        <p:txBody>
          <a:bodyPr anchor="t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solidFill>
                  <a:srgbClr val="002060"/>
                </a:solidFill>
                <a:ea typeface="+mj-ea"/>
                <a:cs typeface="+mj-cs"/>
              </a:rPr>
              <a:t>Effective Warning Messages</a:t>
            </a:r>
            <a:endParaRPr kumimoji="0" lang="en-US" sz="44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33400" y="2362200"/>
            <a:ext cx="8229600" cy="409402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013" algn="l"/>
              </a:tabLst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227013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2563812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Specific Hazard/Threat – what is the hazard?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Location – where are impacts likely to occur?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Timeframe – when will it arrive?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Source of Warning – who is issuing the warning?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Magnitude – how bad is it expected to get?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Likelihood – what is the probability that it will occur?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Protective Action/Behavior – what and when should 					actions be taken?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89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45093" y="1295400"/>
            <a:ext cx="8382000" cy="609600"/>
          </a:xfrm>
          <a:prstGeom prst="rect">
            <a:avLst/>
          </a:prstGeom>
          <a:noFill/>
        </p:spPr>
        <p:txBody>
          <a:bodyPr anchor="t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solidFill>
                  <a:srgbClr val="002060"/>
                </a:solidFill>
                <a:ea typeface="+mj-ea"/>
                <a:cs typeface="+mj-cs"/>
              </a:rPr>
              <a:t>Contact Information</a:t>
            </a:r>
            <a:endParaRPr kumimoji="0" lang="en-US" sz="44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05924" y="2590800"/>
            <a:ext cx="8229600" cy="4038600"/>
          </a:xfrm>
          <a:prstGeom prst="rect">
            <a:avLst/>
          </a:prstGeom>
        </p:spPr>
        <p:txBody>
          <a:bodyPr/>
          <a:lstStyle/>
          <a:p>
            <a:pPr lvl="1" fontAlgn="base">
              <a:spcBef>
                <a:spcPct val="20000"/>
              </a:spcBef>
              <a:spcAft>
                <a:spcPct val="0"/>
              </a:spcAft>
              <a:tabLst>
                <a:tab pos="227013" algn="l"/>
              </a:tabLst>
              <a:defRPr/>
            </a:pPr>
            <a:r>
              <a:rPr lang="en-US" sz="20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Operations Section</a:t>
            </a:r>
            <a:r>
              <a:rPr lang="en-US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tabLst>
                <a:tab pos="227013" algn="l"/>
              </a:tabLst>
              <a:defRPr/>
            </a:pPr>
            <a:r>
              <a:rPr lang="en-US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Email:    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hlinkClick r:id="rId3"/>
              </a:rPr>
              <a:t>GOHSEP-Operations@la.gov</a:t>
            </a:r>
            <a:endParaRPr lang="en-US" sz="20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tabLst>
                <a:tab pos="227013" algn="l"/>
              </a:tabLst>
              <a:defRPr/>
            </a:pPr>
            <a:endParaRPr lang="en-US" sz="2000" kern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tabLst>
                <a:tab pos="227013" algn="l"/>
              </a:tabLst>
              <a:defRPr/>
            </a:pPr>
            <a:r>
              <a:rPr lang="en-US" sz="20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Sean Wyatt</a:t>
            </a:r>
            <a:endParaRPr lang="en-US" sz="20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tabLst>
                <a:tab pos="227013" algn="l"/>
              </a:tabLst>
              <a:defRPr/>
            </a:pPr>
            <a:r>
              <a:rPr lang="en-US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Phone: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 (225) 358-5412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tabLst>
                <a:tab pos="227013" algn="l"/>
              </a:tabLst>
              <a:defRPr/>
            </a:pPr>
            <a:r>
              <a:rPr lang="en-US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Email:    </a:t>
            </a:r>
            <a:r>
              <a:rPr lang="en-US" sz="2000" kern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Sean.Wyatt@la.gov</a:t>
            </a:r>
            <a:endParaRPr lang="en-US" sz="20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tabLst>
                <a:tab pos="227013" algn="l"/>
              </a:tabLst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tabLst>
                <a:tab pos="227013" algn="l"/>
              </a:tabLst>
              <a:defRPr/>
            </a:pPr>
            <a:r>
              <a:rPr lang="en-US" sz="20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Steve Burr – Technical POC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tabLst>
                <a:tab pos="227013" algn="l"/>
              </a:tabLst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Phone: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 (225) 925-7423</a:t>
            </a:r>
            <a:endParaRPr lang="en-US" sz="20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tabLst>
                <a:tab pos="227013" algn="l"/>
              </a:tabLst>
              <a:defRPr/>
            </a:pP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Email:	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hlinkClick r:id="rId5"/>
              </a:rPr>
              <a:t>Steve.Burr@la.gov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</a:t>
            </a:r>
            <a:endParaRPr kumimoji="0" lang="en-US" sz="2400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tabLst>
                <a:tab pos="227013" algn="l"/>
              </a:tabLst>
              <a:defRPr/>
            </a:pPr>
            <a:endParaRPr kumimoji="0" lang="en-US" sz="2400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  <a:p>
            <a:pPr marL="800100" lvl="1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27013" algn="l"/>
              </a:tabLst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013" algn="l"/>
              </a:tabLst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227013" algn="l"/>
              </a:tabLst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522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05924" y="2057400"/>
            <a:ext cx="8229600" cy="3810000"/>
          </a:xfrm>
          <a:prstGeom prst="rect">
            <a:avLst/>
          </a:prstGeom>
        </p:spPr>
        <p:txBody>
          <a:bodyPr/>
          <a:lstStyle/>
          <a:p>
            <a:pPr marL="342900" indent="-342900"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tabLst>
                <a:tab pos="227013" algn="l"/>
              </a:tabLst>
              <a:defRPr/>
            </a:pPr>
            <a:endParaRPr lang="en-US" sz="4400" kern="0" dirty="0" smtClean="0">
              <a:solidFill>
                <a:srgbClr val="002060"/>
              </a:solidFill>
            </a:endParaRPr>
          </a:p>
          <a:p>
            <a:pPr marL="342900" indent="-342900"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tabLst>
                <a:tab pos="227013" algn="l"/>
              </a:tabLst>
              <a:defRPr/>
            </a:pPr>
            <a:r>
              <a:rPr lang="en-US" sz="4400" kern="0" dirty="0" smtClean="0">
                <a:solidFill>
                  <a:srgbClr val="002060"/>
                </a:solidFill>
              </a:rPr>
              <a:t>Questions?</a:t>
            </a:r>
            <a:endParaRPr lang="en-US" sz="44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84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1371600"/>
            <a:ext cx="8382000" cy="609600"/>
          </a:xfrm>
          <a:prstGeom prst="rect">
            <a:avLst/>
          </a:prstGeom>
          <a:noFill/>
        </p:spPr>
        <p:txBody>
          <a:bodyPr anchor="t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solidFill>
                  <a:srgbClr val="002060"/>
                </a:solidFill>
                <a:ea typeface="+mj-ea"/>
                <a:cs typeface="+mj-cs"/>
              </a:rPr>
              <a:t>Agenda </a:t>
            </a:r>
            <a:endParaRPr kumimoji="0" lang="en-US" sz="44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33400" y="2362200"/>
            <a:ext cx="8229600" cy="409402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013" algn="l"/>
              </a:tabLst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227013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100" y="2666999"/>
            <a:ext cx="845819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will cover the what, who, and how…</a:t>
            </a:r>
          </a:p>
          <a:p>
            <a:pPr lvl="1"/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is IPAWS?</a:t>
            </a:r>
          </a:p>
          <a:p>
            <a:pPr lvl="1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Who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can sign up?</a:t>
            </a:r>
          </a:p>
          <a:p>
            <a:pPr lvl="1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much does it cost?</a:t>
            </a:r>
          </a:p>
          <a:p>
            <a:pPr lvl="1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are the benefits?</a:t>
            </a:r>
          </a:p>
          <a:p>
            <a:pPr lvl="1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Which parishes have completed the process?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0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44374" y="1219200"/>
            <a:ext cx="8382000" cy="609600"/>
          </a:xfrm>
          <a:prstGeom prst="rect">
            <a:avLst/>
          </a:prstGeom>
          <a:noFill/>
        </p:spPr>
        <p:txBody>
          <a:bodyPr anchor="t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solidFill>
                  <a:srgbClr val="002060"/>
                </a:solidFill>
                <a:ea typeface="+mj-ea"/>
                <a:cs typeface="+mj-cs"/>
              </a:rPr>
              <a:t>What is Integrated Public Alert &amp; Warning System (IPAWS)?</a:t>
            </a:r>
            <a:endParaRPr kumimoji="0" lang="en-US" sz="44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33400" y="2362200"/>
            <a:ext cx="8229600" cy="409402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013" algn="l"/>
              </a:tabLst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227013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374" y="2667000"/>
            <a:ext cx="8382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Modernization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integration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the nation’s alert and warning infrastructure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Emergency Alert System (EAS)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Wireless Emergency Alerts (WEA)*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NOAA Weather Radio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Other public alerting systems as available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Alert Studio Specific - Facebook/Twitter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(Social Media)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Alert Studio Specific - Alert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FM App and/or Alert FM 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Receivers</a:t>
            </a:r>
          </a:p>
          <a:p>
            <a:pPr lvl="2"/>
            <a:endParaRPr lang="en-US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*IPAWS is the only way emergency managers can send Wireless Emergency Alerts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46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2166735"/>
            <a:ext cx="8396672" cy="3886200"/>
          </a:xfrm>
        </p:spPr>
        <p:txBody>
          <a:bodyPr>
            <a:noAutofit/>
          </a:bodyPr>
          <a:lstStyle/>
          <a:p>
            <a:pPr marL="514350" indent="-288925">
              <a:spcBef>
                <a:spcPts val="1800"/>
              </a:spcBef>
            </a:pPr>
            <a:r>
              <a:rPr lang="en-US" sz="2800" dirty="0" smtClean="0"/>
              <a:t>IPAWS is accessed through software that meets specific IPAWS system requirements</a:t>
            </a:r>
          </a:p>
          <a:p>
            <a:pPr marL="514350" indent="-288925">
              <a:spcBef>
                <a:spcPts val="1800"/>
              </a:spcBef>
            </a:pPr>
            <a:r>
              <a:rPr lang="en-US" sz="2800" dirty="0" smtClean="0"/>
              <a:t>IPAWS </a:t>
            </a:r>
            <a:r>
              <a:rPr lang="en-US" sz="2800" b="1" dirty="0" smtClean="0">
                <a:solidFill>
                  <a:srgbClr val="C00000"/>
                </a:solidFill>
              </a:rPr>
              <a:t>does not replace existing methods of alerting,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but instead complements existing systems &amp; offers additional capabilities</a:t>
            </a:r>
          </a:p>
          <a:p>
            <a:pPr marL="514350" indent="-288925">
              <a:spcBef>
                <a:spcPts val="1800"/>
              </a:spcBef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IPAWS improves alert &amp; warning capabilities by allowing </a:t>
            </a:r>
            <a:r>
              <a:rPr lang="en-US" sz="2800" b="1" dirty="0">
                <a:solidFill>
                  <a:srgbClr val="C00000"/>
                </a:solidFill>
              </a:rPr>
              <a:t>delivery of alerts simultaneously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through multiple communications devices reaching as many people as possible to save lives &amp; protect property</a:t>
            </a:r>
          </a:p>
          <a:p>
            <a:pPr marL="514350" indent="-288925">
              <a:spcBef>
                <a:spcPts val="1800"/>
              </a:spcBef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31808" y="1476408"/>
            <a:ext cx="85485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>
              <a:spcBef>
                <a:spcPct val="0"/>
              </a:spcBef>
              <a:buNone/>
              <a:defRPr sz="4000" b="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900"/>
              </a:lnSpc>
            </a:pPr>
            <a:r>
              <a:rPr lang="en-US" sz="4400" dirty="0" smtClean="0"/>
              <a:t>IPAWS Overview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8878425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1295400"/>
            <a:ext cx="8382000" cy="609600"/>
          </a:xfrm>
          <a:prstGeom prst="rect">
            <a:avLst/>
          </a:prstGeom>
          <a:noFill/>
        </p:spPr>
        <p:txBody>
          <a:bodyPr anchor="t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solidFill>
                  <a:srgbClr val="002060"/>
                </a:solidFill>
                <a:ea typeface="+mj-ea"/>
                <a:cs typeface="+mj-cs"/>
              </a:rPr>
              <a:t>Who can </a:t>
            </a:r>
            <a:r>
              <a:rPr lang="en-US" sz="4400" kern="0" dirty="0">
                <a:solidFill>
                  <a:srgbClr val="002060"/>
                </a:solidFill>
                <a:ea typeface="+mj-ea"/>
                <a:cs typeface="+mj-cs"/>
              </a:rPr>
              <a:t>s</a:t>
            </a:r>
            <a:r>
              <a:rPr lang="en-US" sz="4400" kern="0" dirty="0" smtClean="0">
                <a:solidFill>
                  <a:srgbClr val="002060"/>
                </a:solidFill>
                <a:ea typeface="+mj-ea"/>
                <a:cs typeface="+mj-cs"/>
              </a:rPr>
              <a:t>ign </a:t>
            </a:r>
            <a:r>
              <a:rPr lang="en-US" sz="4400" kern="0" dirty="0">
                <a:solidFill>
                  <a:srgbClr val="002060"/>
                </a:solidFill>
                <a:ea typeface="+mj-ea"/>
                <a:cs typeface="+mj-cs"/>
              </a:rPr>
              <a:t>u</a:t>
            </a:r>
            <a:r>
              <a:rPr lang="en-US" sz="4400" kern="0" dirty="0" smtClean="0">
                <a:solidFill>
                  <a:srgbClr val="002060"/>
                </a:solidFill>
                <a:ea typeface="+mj-ea"/>
                <a:cs typeface="+mj-cs"/>
              </a:rPr>
              <a:t>p </a:t>
            </a:r>
            <a:r>
              <a:rPr lang="en-US" sz="4400" kern="0" dirty="0">
                <a:solidFill>
                  <a:srgbClr val="002060"/>
                </a:solidFill>
                <a:ea typeface="+mj-ea"/>
                <a:cs typeface="+mj-cs"/>
              </a:rPr>
              <a:t>f</a:t>
            </a:r>
            <a:r>
              <a:rPr lang="en-US" sz="4400" kern="0" dirty="0" smtClean="0">
                <a:solidFill>
                  <a:srgbClr val="002060"/>
                </a:solidFill>
                <a:ea typeface="+mj-ea"/>
                <a:cs typeface="+mj-cs"/>
              </a:rPr>
              <a:t>or IPAWS?</a:t>
            </a:r>
            <a:endParaRPr kumimoji="0" lang="en-US" sz="44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33400" y="2362200"/>
            <a:ext cx="8229600" cy="409402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013" algn="l"/>
              </a:tabLst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227013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5471" y="2590800"/>
            <a:ext cx="8077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Federal, State, and local laws determine which public safety officials are granted authority to alert the public of emergency situations             </a:t>
            </a:r>
          </a:p>
          <a:p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Federal Agencies		+   State Governments     	       +    Territorial Governments	+   Tribal Governments 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    </a:t>
            </a:r>
            <a:r>
              <a:rPr lang="en-US" sz="2400" b="1" dirty="0" smtClean="0">
                <a:solidFill>
                  <a:srgbClr val="C00000"/>
                </a:solidFill>
              </a:rPr>
              <a:t>Local Governments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838200" y="5181600"/>
            <a:ext cx="2819400" cy="51774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24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" t="23762" b="26469"/>
          <a:stretch/>
        </p:blipFill>
        <p:spPr>
          <a:xfrm>
            <a:off x="152400" y="1219200"/>
            <a:ext cx="8763000" cy="5334000"/>
          </a:xfrm>
          <a:prstGeom prst="rect">
            <a:avLst/>
          </a:prstGeom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869602" y="2254690"/>
            <a:ext cx="1554480" cy="594360"/>
          </a:xfrm>
          <a:prstGeom prst="rect">
            <a:avLst/>
          </a:prstGeom>
          <a:solidFill>
            <a:srgbClr val="3A19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Emergency Alert System (EAS)</a:t>
            </a:r>
            <a:endParaRPr lang="en-US" sz="1200" b="1" dirty="0"/>
          </a:p>
        </p:txBody>
      </p:sp>
      <p:sp>
        <p:nvSpPr>
          <p:cNvPr id="5" name="Rectangle 4"/>
          <p:cNvSpPr/>
          <p:nvPr/>
        </p:nvSpPr>
        <p:spPr>
          <a:xfrm>
            <a:off x="3870356" y="2913104"/>
            <a:ext cx="1554480" cy="594360"/>
          </a:xfrm>
          <a:prstGeom prst="rect">
            <a:avLst/>
          </a:prstGeom>
          <a:solidFill>
            <a:srgbClr val="3A19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Wireless Emergency Alerts (WEA)</a:t>
            </a:r>
            <a:endParaRPr lang="en-US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3859794" y="3542544"/>
            <a:ext cx="1554480" cy="594360"/>
          </a:xfrm>
          <a:prstGeom prst="rect">
            <a:avLst/>
          </a:prstGeom>
          <a:solidFill>
            <a:srgbClr val="3A19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Internet Services</a:t>
            </a:r>
            <a:endParaRPr lang="en-US" sz="1200" b="1" dirty="0"/>
          </a:p>
        </p:txBody>
      </p:sp>
      <p:sp>
        <p:nvSpPr>
          <p:cNvPr id="4" name="Rectangle 3"/>
          <p:cNvSpPr/>
          <p:nvPr/>
        </p:nvSpPr>
        <p:spPr>
          <a:xfrm>
            <a:off x="3869602" y="4191000"/>
            <a:ext cx="1524000" cy="457200"/>
          </a:xfrm>
          <a:prstGeom prst="rect">
            <a:avLst/>
          </a:prstGeom>
          <a:solidFill>
            <a:srgbClr val="2201E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NOAA</a:t>
            </a:r>
          </a:p>
          <a:p>
            <a:r>
              <a:rPr lang="en-US" sz="1000" b="1" dirty="0" err="1" smtClean="0"/>
              <a:t>HazCollect</a:t>
            </a:r>
            <a:endParaRPr lang="en-US" sz="1000" b="1" dirty="0"/>
          </a:p>
        </p:txBody>
      </p:sp>
      <p:sp>
        <p:nvSpPr>
          <p:cNvPr id="8" name="Rectangle 7"/>
          <p:cNvSpPr/>
          <p:nvPr/>
        </p:nvSpPr>
        <p:spPr>
          <a:xfrm>
            <a:off x="3859794" y="4800600"/>
            <a:ext cx="1524000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State/Local Unique Alerting Systems</a:t>
            </a:r>
          </a:p>
        </p:txBody>
      </p:sp>
      <p:sp>
        <p:nvSpPr>
          <p:cNvPr id="9" name="Rectangle 8"/>
          <p:cNvSpPr/>
          <p:nvPr/>
        </p:nvSpPr>
        <p:spPr>
          <a:xfrm>
            <a:off x="3869602" y="5410200"/>
            <a:ext cx="1524000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Future Technologies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2254690"/>
            <a:ext cx="1061141" cy="3810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Local</a:t>
            </a:r>
            <a:endParaRPr lang="en-US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609600" y="2691897"/>
            <a:ext cx="1061141" cy="3810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State</a:t>
            </a:r>
            <a:endParaRPr lang="en-US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609600" y="3126464"/>
            <a:ext cx="1061141" cy="3810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Territorial</a:t>
            </a:r>
            <a:endParaRPr lang="en-US" sz="1400" b="1" dirty="0"/>
          </a:p>
        </p:txBody>
      </p:sp>
      <p:sp>
        <p:nvSpPr>
          <p:cNvPr id="13" name="Rectangle 12"/>
          <p:cNvSpPr/>
          <p:nvPr/>
        </p:nvSpPr>
        <p:spPr>
          <a:xfrm>
            <a:off x="609597" y="3542545"/>
            <a:ext cx="1061141" cy="3810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Tribal</a:t>
            </a:r>
            <a:endParaRPr lang="en-US" sz="1400" b="1" dirty="0"/>
          </a:p>
        </p:txBody>
      </p:sp>
      <p:sp>
        <p:nvSpPr>
          <p:cNvPr id="14" name="Rectangle 13"/>
          <p:cNvSpPr/>
          <p:nvPr/>
        </p:nvSpPr>
        <p:spPr>
          <a:xfrm>
            <a:off x="609598" y="3962400"/>
            <a:ext cx="1061141" cy="3810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Federal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5296187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62113" y="2571696"/>
            <a:ext cx="8215416" cy="4286304"/>
          </a:xfrm>
        </p:spPr>
        <p:txBody>
          <a:bodyPr>
            <a:noAutofit/>
          </a:bodyPr>
          <a:lstStyle/>
          <a:p>
            <a:pPr marL="457200" indent="-457200">
              <a:lnSpc>
                <a:spcPts val="3120"/>
              </a:lnSpc>
              <a:spcBef>
                <a:spcPts val="1800"/>
              </a:spcBef>
            </a:pPr>
            <a:r>
              <a:rPr lang="en-US" sz="2800" dirty="0" smtClean="0"/>
              <a:t>Any qualifying public safety organization may apply for authorization to use IPAWS to send alerts</a:t>
            </a:r>
          </a:p>
          <a:p>
            <a:pPr marL="457200" indent="-457200">
              <a:lnSpc>
                <a:spcPts val="3120"/>
              </a:lnSpc>
              <a:spcBef>
                <a:spcPts val="1800"/>
              </a:spcBef>
            </a:pPr>
            <a:r>
              <a:rPr lang="en-US" sz="2800" dirty="0" smtClean="0"/>
              <a:t>4 step process…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8953" y="1444600"/>
            <a:ext cx="85485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>
              <a:spcBef>
                <a:spcPct val="0"/>
              </a:spcBef>
              <a:buNone/>
              <a:defRPr sz="4000" b="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900"/>
              </a:lnSpc>
            </a:pPr>
            <a:r>
              <a:rPr lang="en-US" sz="4400" dirty="0" smtClean="0"/>
              <a:t>How can I sign up for IPAWS?</a:t>
            </a:r>
            <a:endParaRPr lang="en-US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57600"/>
            <a:ext cx="3810000" cy="286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42130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84136" y="2317736"/>
            <a:ext cx="8215416" cy="4286304"/>
          </a:xfrm>
        </p:spPr>
        <p:txBody>
          <a:bodyPr>
            <a:noAutofit/>
          </a:bodyPr>
          <a:lstStyle/>
          <a:p>
            <a:pPr marL="0" indent="0">
              <a:lnSpc>
                <a:spcPts val="3120"/>
              </a:lnSpc>
              <a:spcBef>
                <a:spcPts val="1800"/>
              </a:spcBef>
              <a:buNone/>
            </a:pPr>
            <a:r>
              <a:rPr lang="en-US" sz="2800" dirty="0"/>
              <a:t>1</a:t>
            </a:r>
            <a:r>
              <a:rPr lang="en-US" sz="2800" dirty="0" smtClean="0"/>
              <a:t>.  Select an IPAWS-compatible Alert Origination Software</a:t>
            </a:r>
          </a:p>
          <a:p>
            <a:pPr marL="742950">
              <a:spcBef>
                <a:spcPts val="1500"/>
              </a:spcBef>
            </a:pPr>
            <a:r>
              <a:rPr lang="en-US" sz="2400" dirty="0" smtClean="0"/>
              <a:t>To send a message using IPAWS, an organization must procure its own alert origination software</a:t>
            </a:r>
          </a:p>
          <a:p>
            <a:pPr marL="742950">
              <a:spcBef>
                <a:spcPts val="1500"/>
              </a:spcBef>
            </a:pPr>
            <a:r>
              <a:rPr lang="en-US" sz="2400" dirty="0" smtClean="0"/>
              <a:t>The developer of the software must have an MOA with FEMA</a:t>
            </a:r>
          </a:p>
          <a:p>
            <a:pPr marL="742950">
              <a:spcBef>
                <a:spcPts val="1500"/>
              </a:spcBef>
            </a:pPr>
            <a:r>
              <a:rPr lang="en-US" sz="2400" dirty="0" smtClean="0"/>
              <a:t>A list of developers can be found at: </a:t>
            </a:r>
            <a:r>
              <a:rPr lang="en-US" sz="2400" u="sng" dirty="0">
                <a:solidFill>
                  <a:srgbClr val="2201E9"/>
                </a:solidFill>
              </a:rPr>
              <a:t>http://www.fema.gov/alert-origination-service-providers </a:t>
            </a:r>
            <a:endParaRPr lang="en-US" sz="2400" u="sng" dirty="0" smtClean="0">
              <a:solidFill>
                <a:srgbClr val="2201E9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8953" y="1444600"/>
            <a:ext cx="85485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>
              <a:spcBef>
                <a:spcPct val="0"/>
              </a:spcBef>
              <a:buNone/>
              <a:defRPr sz="4000" b="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900"/>
              </a:lnSpc>
            </a:pPr>
            <a:r>
              <a:rPr lang="en-US" sz="4400" dirty="0" smtClean="0"/>
              <a:t>IPAWS Signup Process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5520537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84136" y="2317736"/>
            <a:ext cx="8215416" cy="4286304"/>
          </a:xfrm>
        </p:spPr>
        <p:txBody>
          <a:bodyPr>
            <a:noAutofit/>
          </a:bodyPr>
          <a:lstStyle/>
          <a:p>
            <a:pPr marL="0" indent="0">
              <a:lnSpc>
                <a:spcPts val="3120"/>
              </a:lnSpc>
              <a:spcBef>
                <a:spcPts val="1800"/>
              </a:spcBef>
              <a:buNone/>
            </a:pPr>
            <a:r>
              <a:rPr lang="en-US" sz="2800" dirty="0" smtClean="0"/>
              <a:t>2.  Apply for a Memorandum of Agreement 	(MOA) with FEMA</a:t>
            </a:r>
          </a:p>
          <a:p>
            <a:pPr marL="742950">
              <a:spcBef>
                <a:spcPts val="1500"/>
              </a:spcBef>
            </a:pPr>
            <a:r>
              <a:rPr lang="en-US" sz="2400" dirty="0" smtClean="0"/>
              <a:t>Once </a:t>
            </a:r>
            <a:r>
              <a:rPr lang="en-US" sz="2400" b="1" dirty="0" smtClean="0"/>
              <a:t>submitted to FEMA</a:t>
            </a:r>
            <a:r>
              <a:rPr lang="en-US" sz="2400" dirty="0" smtClean="0"/>
              <a:t>, the MOA will be prepared &amp; returned to the applicant for signature</a:t>
            </a:r>
          </a:p>
          <a:p>
            <a:pPr marL="742950">
              <a:spcBef>
                <a:spcPts val="1500"/>
              </a:spcBef>
            </a:pPr>
            <a:r>
              <a:rPr lang="en-US" sz="2400" dirty="0" smtClean="0"/>
              <a:t>Once executed, a Collaborative Operating Group (COG) ID &amp; digital certificate will be generated </a:t>
            </a:r>
          </a:p>
          <a:p>
            <a:pPr marL="1198563" lvl="1">
              <a:spcBef>
                <a:spcPts val="1500"/>
              </a:spcBef>
            </a:pPr>
            <a:r>
              <a:rPr lang="en-US" sz="2000" dirty="0" smtClean="0"/>
              <a:t>A copy of the executed MOA, COG ID, &amp; digital certificate will be returned to the Primary Point of Contact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8953" y="1444600"/>
            <a:ext cx="85485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>
              <a:spcBef>
                <a:spcPct val="0"/>
              </a:spcBef>
              <a:buNone/>
              <a:defRPr sz="4000" b="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900"/>
              </a:lnSpc>
            </a:pPr>
            <a:r>
              <a:rPr lang="en-US" sz="4400" dirty="0" smtClean="0"/>
              <a:t>IPAWS Signup Process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6880127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26217</TotalTime>
  <Words>929</Words>
  <Application>Microsoft Office PowerPoint</Application>
  <PresentationFormat>On-screen Show (4:3)</PresentationFormat>
  <Paragraphs>228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1_Office Theme</vt:lpstr>
      <vt:lpstr>5_Office Theme</vt:lpstr>
      <vt:lpstr>GOHSEP IPAWS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Gohsep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GOHSEP Overview</dc:title>
  <dc:creator>Wyatt, Sean</dc:creator>
  <cp:lastModifiedBy>Wyatt, Sean</cp:lastModifiedBy>
  <cp:revision>59</cp:revision>
  <dcterms:created xsi:type="dcterms:W3CDTF">2014-12-23T18:01:08Z</dcterms:created>
  <dcterms:modified xsi:type="dcterms:W3CDTF">2015-01-14T20:54:18Z</dcterms:modified>
</cp:coreProperties>
</file>