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58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313" r:id="rId39"/>
    <p:sldId id="540" r:id="rId40"/>
    <p:sldId id="545" r:id="rId41"/>
    <p:sldId id="499" r:id="rId42"/>
    <p:sldId id="516" r:id="rId43"/>
    <p:sldId id="520" r:id="rId44"/>
    <p:sldId id="544" r:id="rId45"/>
    <p:sldId id="500" r:id="rId46"/>
    <p:sldId id="517" r:id="rId47"/>
    <p:sldId id="518" r:id="rId48"/>
    <p:sldId id="519" r:id="rId49"/>
    <p:sldId id="262" r:id="rId50"/>
    <p:sldId id="419" r:id="rId51"/>
    <p:sldId id="528" r:id="rId52"/>
    <p:sldId id="530" r:id="rId53"/>
    <p:sldId id="523" r:id="rId54"/>
    <p:sldId id="522" r:id="rId55"/>
    <p:sldId id="543" r:id="rId56"/>
    <p:sldId id="529" r:id="rId57"/>
  </p:sldIdLst>
  <p:sldSz cx="9144000" cy="6858000" type="screen4x3"/>
  <p:notesSz cx="70993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6516"/>
    <a:srgbClr val="CC9900"/>
    <a:srgbClr val="FFFFCC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87%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4%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0.04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04934148856393"/>
          <c:y val="8.110596054525443E-2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Avg. Uptime</c:v>
                </c:pt>
              </c:strCache>
            </c:strRef>
          </c:cat>
          <c:val>
            <c:numRef>
              <c:f>Sheet1!$B$3:$B$6</c:f>
              <c:numCache>
                <c:formatCode>0.00%</c:formatCode>
                <c:ptCount val="4"/>
                <c:pt idx="0">
                  <c:v>0.99490000000000001</c:v>
                </c:pt>
                <c:pt idx="1">
                  <c:v>0.99539999999999995</c:v>
                </c:pt>
                <c:pt idx="2">
                  <c:v>0.99029999999999996</c:v>
                </c:pt>
                <c:pt idx="3">
                  <c:v>0.99360000000000004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Avg. Uptime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Avg. Uptime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  <c:max val="0.9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89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algn="r"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704850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78" y="4458661"/>
            <a:ext cx="5678153" cy="422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89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algn="r" defTabSz="93879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76CAF796-3A35-4D1F-9933-4E3D9651D8CD}" type="slidenum">
              <a:rPr lang="en-US" smtClean="0"/>
              <a:pPr defTabSz="937284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09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388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880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35880"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2" y="4452578"/>
            <a:ext cx="5667885" cy="4218904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5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6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2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16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12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4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4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3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5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7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0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4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9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4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6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9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4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8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7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9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2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7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1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6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9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1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6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0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July 23, 2025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151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</a:t>
            </a:r>
            <a:r>
              <a:rPr lang="en-US" dirty="0" smtClean="0"/>
              <a:t>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Independence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 smtClean="0">
                <a:latin typeface="Arial Black" panose="020B0A04020102020204" pitchFamily="34" charset="0"/>
              </a:rPr>
              <a:t>43 </a:t>
            </a:r>
            <a:r>
              <a:rPr lang="en-US" sz="3600" dirty="0">
                <a:latin typeface="Arial Black" panose="020B0A04020102020204" pitchFamily="34" charset="0"/>
              </a:rPr>
              <a:t>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18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Thibodeaux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Cypress/</a:t>
            </a:r>
          </a:p>
          <a:p>
            <a:r>
              <a:rPr lang="en-US" sz="2000" dirty="0" smtClean="0"/>
              <a:t>    Ouachita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3756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rgbClr val="FFFFFF"/>
                </a:solidFill>
              </a:rPr>
              <a:t>Calcasieu Jail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1619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1568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150 Sites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9880789"/>
              </p:ext>
            </p:extLst>
          </p:nvPr>
        </p:nvGraphicFramePr>
        <p:xfrm>
          <a:off x="-1" y="1066800"/>
          <a:ext cx="9107905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5" name="Worksheet" r:id="rId4" imgW="8181814" imgH="3743245" progId="Excel.Sheet.8">
                  <p:embed/>
                </p:oleObj>
              </mc:Choice>
              <mc:Fallback>
                <p:oleObj name="Worksheet" r:id="rId4" imgW="8181814" imgH="3743245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066800"/>
                        <a:ext cx="9107905" cy="5715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604691"/>
              </p:ext>
            </p:extLst>
          </p:nvPr>
        </p:nvGraphicFramePr>
        <p:xfrm>
          <a:off x="0" y="762000"/>
          <a:ext cx="91440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84" name="Worksheet" r:id="rId4" imgW="9105915" imgH="4248243" progId="Excel.Sheet.8">
                  <p:embed/>
                </p:oleObj>
              </mc:Choice>
              <mc:Fallback>
                <p:oleObj name="Worksheet" r:id="rId4" imgW="9105915" imgH="4248243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0"/>
                        <a:ext cx="9144000" cy="59436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3386442"/>
              </p:ext>
            </p:extLst>
          </p:nvPr>
        </p:nvGraphicFramePr>
        <p:xfrm>
          <a:off x="0" y="685800"/>
          <a:ext cx="91440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13" name="Worksheet" r:id="rId4" imgW="10677461" imgH="4914740" progId="Excel.Sheet.8">
                  <p:embed/>
                </p:oleObj>
              </mc:Choice>
              <mc:Fallback>
                <p:oleObj name="Worksheet" r:id="rId4" imgW="10677461" imgH="491474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943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6518018"/>
              </p:ext>
            </p:extLst>
          </p:nvPr>
        </p:nvGraphicFramePr>
        <p:xfrm>
          <a:off x="0" y="685800"/>
          <a:ext cx="9067799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5" name="Worksheet" r:id="rId4" imgW="10591950" imgH="4905388" progId="Excel.Sheet.8">
                  <p:embed/>
                </p:oleObj>
              </mc:Choice>
              <mc:Fallback>
                <p:oleObj name="Worksheet" r:id="rId4" imgW="10591950" imgH="4905388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067799" cy="6019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581400" y="2819400"/>
            <a:ext cx="51816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Bridge City		474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Geismar                        	88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Calcasieu Jail	</a:t>
            </a:r>
            <a:r>
              <a:rPr lang="en-US" sz="2400" dirty="0"/>
              <a:t>	</a:t>
            </a:r>
            <a:r>
              <a:rPr lang="en-US" sz="2400" dirty="0" smtClean="0"/>
              <a:t>28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2209 Hours  </a:t>
            </a:r>
            <a:endParaRPr lang="en-US" dirty="0">
              <a:solidFill>
                <a:srgbClr val="CC99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98172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Anacoco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Arcadia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Lebleu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Baldwin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Bastrop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Gauche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Bernice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Bootheville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Bossier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Bourg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Bridge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Calcasieu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Jail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Calhoun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Chatham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Chopin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Columbia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Coushatta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Cravens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Cypress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Tower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Delhi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 Creek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Eunice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Farmerville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Ferriday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Geismar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Gibson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 Isle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2209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674372"/>
              </p:ext>
            </p:extLst>
          </p:nvPr>
        </p:nvGraphicFramePr>
        <p:xfrm>
          <a:off x="770874" y="906327"/>
          <a:ext cx="7126634" cy="468621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1767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Greenwood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Hagewood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Hicks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Holloway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Homer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 Bayou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Jonesboro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Keachi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Lafitte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Charles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Leesville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Livingston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Livonia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Logansport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Mansfield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Minden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Monroe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Natchitoches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Iberia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Newellton</a:t>
                      </a:r>
                      <a:endParaRPr lang="en-US" sz="1400" dirty="0"/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Noble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 Grove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Oakdale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Oberlin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Paincourtville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 Road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Pelican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Plain</a:t>
                      </a:r>
                      <a:r>
                        <a:rPr lang="en-US" sz="1400" b="1" baseline="0" dirty="0" smtClean="0">
                          <a:latin typeface="Perpetua" panose="02020502060401020303" pitchFamily="18" charset="0"/>
                        </a:rPr>
                        <a:t> Dealing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Ringgold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Rockefeller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Roseland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Rosepine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Ruston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Sentell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2209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74404"/>
              </p:ext>
            </p:extLst>
          </p:nvPr>
        </p:nvGraphicFramePr>
        <p:xfrm>
          <a:off x="770874" y="906327"/>
          <a:ext cx="7126634" cy="468621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1767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Sheridan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Shongaloo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Shreveport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Sibley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George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Sulphur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Thibodeaux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96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Transylvania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 Platte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West Monroe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Wheeling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Winnfield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North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5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832535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069062"/>
              </p:ext>
            </p:extLst>
          </p:nvPr>
        </p:nvGraphicFramePr>
        <p:xfrm>
          <a:off x="152400" y="19050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dirty="0" smtClean="0"/>
              <a:t>618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6,669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59517" y="4861697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</a:t>
            </a:r>
            <a:r>
              <a:rPr lang="en-US" b="1" u="sng" dirty="0" smtClean="0">
                <a:latin typeface="Arial Black" panose="020B0A04020102020204" pitchFamily="34" charset="0"/>
              </a:rPr>
              <a:t>3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228364" y="3530860"/>
            <a:ext cx="6696436" cy="1569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Jefferson parish constable’s office- 2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justice court</a:t>
            </a:r>
          </a:p>
          <a:p>
            <a:pPr lvl="0" algn="ctr">
              <a:defRPr cap="all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437515"/>
            <a:ext cx="6861175" cy="1371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834662"/>
            <a:ext cx="6248400" cy="4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56" y="2362200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New LWIN </a:t>
            </a:r>
            <a:r>
              <a:rPr lang="en-US" sz="5400" b="1" dirty="0">
                <a:sym typeface="Calibri"/>
              </a:rPr>
              <a:t>Network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LWIN Circuit Update </a:t>
            </a:r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553630"/>
              </p:ext>
            </p:extLst>
          </p:nvPr>
        </p:nvGraphicFramePr>
        <p:xfrm>
          <a:off x="685800" y="2133600"/>
          <a:ext cx="7924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37118354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4617065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4754021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25898647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103767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3281018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5926954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37599576"/>
                    </a:ext>
                  </a:extLst>
                </a:gridCol>
              </a:tblGrid>
              <a:tr h="381000"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LWIN</a:t>
                      </a:r>
                      <a:r>
                        <a:rPr lang="en-US" sz="160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 Circuit Update</a:t>
                      </a:r>
                      <a:endParaRPr lang="en-US" sz="16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87650"/>
                  </a:ext>
                </a:extLst>
              </a:tr>
              <a:tr h="445368"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 on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</a:t>
                      </a:r>
                    </a:p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Curcuits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</a:t>
                      </a:r>
                      <a:r>
                        <a:rPr lang="en-US" sz="11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Curcuit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9769"/>
                  </a:ext>
                </a:extLst>
              </a:tr>
              <a:tr h="350520">
                <a:tc rowSpan="4"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Overview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Hubs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877616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Console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1035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Tower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78702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09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41405</TotalTime>
  <Words>618</Words>
  <Application>Microsoft Office PowerPoint</Application>
  <PresentationFormat>On-screen Show (4:3)</PresentationFormat>
  <Paragraphs>387</Paragraphs>
  <Slides>29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68" baseType="lpstr">
      <vt:lpstr>Arial</vt:lpstr>
      <vt:lpstr>Arial Black</vt:lpstr>
      <vt:lpstr>Calibri</vt:lpstr>
      <vt:lpstr>Corbel</vt:lpstr>
      <vt:lpstr>Open Sans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18 Sites in Full Operation</vt:lpstr>
      <vt:lpstr>Zone 3: 55 Sites in Full Operation</vt:lpstr>
      <vt:lpstr>Zone 4: 34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3 Months</vt:lpstr>
      <vt:lpstr>System Coverage</vt:lpstr>
      <vt:lpstr>PowerPoint Presentation</vt:lpstr>
      <vt:lpstr>Questions?</vt:lpstr>
      <vt:lpstr>Ethernet Update</vt:lpstr>
      <vt:lpstr>Existing Network</vt:lpstr>
      <vt:lpstr> New LWIN Network </vt:lpstr>
      <vt:lpstr>LWIN Circuit Update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Mary Azuoru</cp:lastModifiedBy>
  <cp:revision>818</cp:revision>
  <cp:lastPrinted>2025-02-17T15:27:01Z</cp:lastPrinted>
  <dcterms:created xsi:type="dcterms:W3CDTF">2020-06-23T14:44:16Z</dcterms:created>
  <dcterms:modified xsi:type="dcterms:W3CDTF">2025-07-23T13:32:11Z</dcterms:modified>
  <cp:contentStatus/>
</cp:coreProperties>
</file>