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18"/>
  </p:notesMasterIdLst>
  <p:handoutMasterIdLst>
    <p:handoutMasterId r:id="rId19"/>
  </p:handoutMasterIdLst>
  <p:sldIdLst>
    <p:sldId id="337" r:id="rId6"/>
    <p:sldId id="303" r:id="rId7"/>
    <p:sldId id="338" r:id="rId8"/>
    <p:sldId id="281" r:id="rId9"/>
    <p:sldId id="308" r:id="rId10"/>
    <p:sldId id="341" r:id="rId11"/>
    <p:sldId id="340" r:id="rId12"/>
    <p:sldId id="344" r:id="rId13"/>
    <p:sldId id="342" r:id="rId14"/>
    <p:sldId id="343" r:id="rId15"/>
    <p:sldId id="298" r:id="rId16"/>
    <p:sldId id="279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00202"/>
    <a:srgbClr val="595959"/>
    <a:srgbClr val="C6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5" autoAdjust="0"/>
    <p:restoredTop sz="91744" autoAdjust="0"/>
  </p:normalViewPr>
  <p:slideViewPr>
    <p:cSldViewPr snapToGrid="0" snapToObjects="1">
      <p:cViewPr varScale="1">
        <p:scale>
          <a:sx n="108" d="100"/>
          <a:sy n="108" d="100"/>
        </p:scale>
        <p:origin x="1254" y="102"/>
      </p:cViewPr>
      <p:guideLst>
        <p:guide orient="horz" pos="1862"/>
        <p:guide pos="5473"/>
      </p:guideLst>
    </p:cSldViewPr>
  </p:slideViewPr>
  <p:outlineViewPr>
    <p:cViewPr>
      <p:scale>
        <a:sx n="33" d="100"/>
        <a:sy n="33" d="100"/>
      </p:scale>
      <p:origin x="0" y="195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920" y="-12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r">
              <a:defRPr sz="1200"/>
            </a:lvl1pPr>
          </a:lstStyle>
          <a:p>
            <a:fld id="{A3F9C97F-A6A1-FF4B-9471-F3AC82587801}" type="datetime1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l">
              <a:defRPr sz="1200"/>
            </a:lvl1pPr>
          </a:lstStyle>
          <a:p>
            <a:r>
              <a:rPr lang="en-US" smtClean="0"/>
              <a:t>LAFirstNet 4PP5v2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r">
              <a:defRPr sz="1200"/>
            </a:lvl1pPr>
          </a:lstStyle>
          <a:p>
            <a:fld id="{EDEFD0B1-BC2D-5444-880D-C9D59C52D9A9}" type="datetime1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0" tIns="46790" rIns="93580" bIns="467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580" tIns="46790" rIns="93580" bIns="467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l">
              <a:defRPr sz="1200"/>
            </a:lvl1pPr>
          </a:lstStyle>
          <a:p>
            <a:r>
              <a:rPr lang="en-US" smtClean="0"/>
              <a:t>LAFirstNet 4PP5v2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57" indent="-288060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40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37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33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30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25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21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18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A796E-42B1-4303-8CE6-BC51635B3E0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0896">
              <a:defRPr/>
            </a:pPr>
            <a:r>
              <a:rPr lang="en-US" dirty="0" smtClean="0"/>
              <a:t>.</a:t>
            </a:r>
            <a:r>
              <a:rPr lang="en-US" baseline="0" dirty="0" smtClean="0"/>
              <a:t> . . </a:t>
            </a:r>
            <a:r>
              <a:rPr lang="en-US" dirty="0" smtClean="0"/>
              <a:t>to provide </a:t>
            </a:r>
            <a:r>
              <a:rPr lang="en-US" b="1" dirty="0" smtClean="0"/>
              <a:t>emergency responders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800000"/>
                </a:solidFill>
              </a:rPr>
              <a:t>first</a:t>
            </a:r>
            <a:r>
              <a:rPr lang="en-US" dirty="0" smtClean="0"/>
              <a:t> nationwide, high-speed, </a:t>
            </a:r>
            <a:r>
              <a:rPr lang="en-US" b="1" dirty="0" smtClean="0"/>
              <a:t>broadband network </a:t>
            </a:r>
            <a:r>
              <a:rPr lang="en-US" b="1" dirty="0">
                <a:solidFill>
                  <a:srgbClr val="800000"/>
                </a:solidFill>
              </a:rPr>
              <a:t>dedicated to public safety.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LAFirstNet 4PP5v2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LAFirstNet 4PP5v2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8369-00F7-4830-BEE0-9CF17C6D0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8369-00F7-4830-BEE0-9CF17C6D0E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8369-00F7-4830-BEE0-9CF17C6D0E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8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6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0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6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33400"/>
            <a:ext cx="7315200" cy="685800"/>
          </a:xfrm>
          <a:prstGeom prst="rect">
            <a:avLst/>
          </a:prstGeom>
        </p:spPr>
        <p:txBody>
          <a:bodyPr anchor="b"/>
          <a:lstStyle>
            <a:lvl1pPr algn="ctr">
              <a:defRPr sz="2700" b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[Slide Title]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34200" y="6324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D097-A581-4933-943F-92A622067F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6172811"/>
            <a:ext cx="7467600" cy="344015"/>
          </a:xfrm>
          <a:prstGeom prst="rect">
            <a:avLst/>
          </a:prstGeom>
          <a:solidFill>
            <a:srgbClr val="250383"/>
          </a:solidFill>
          <a:ln>
            <a:solidFill>
              <a:srgbClr val="250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6190928"/>
            <a:ext cx="723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U.S. Department of Commerce · National Telecommunications and Information Administration</a:t>
            </a:r>
            <a:endParaRPr lang="en-US" sz="105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76515"/>
            <a:ext cx="762000" cy="73660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1600200"/>
            <a:ext cx="762000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897187" y="76200"/>
            <a:ext cx="3276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sz="1050" dirty="0" smtClean="0"/>
              <a:t>Placeholder – Mark if sensitive, draft,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7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4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87796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92400"/>
            <a:ext cx="8229600" cy="328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00" y="190500"/>
            <a:ext cx="19558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7000" y="6174601"/>
            <a:ext cx="59055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1300" b="1" dirty="0" err="1" smtClean="0">
                <a:solidFill>
                  <a:schemeClr val="accent1">
                    <a:lumMod val="75000"/>
                  </a:schemeClr>
                </a:solidFill>
              </a:rPr>
              <a:t>LAFirstNet</a:t>
            </a:r>
            <a:r>
              <a:rPr lang="en-US" sz="1300" b="1" baseline="0" dirty="0" smtClean="0">
                <a:solidFill>
                  <a:schemeClr val="accent1">
                    <a:lumMod val="75000"/>
                  </a:schemeClr>
                </a:solidFill>
              </a:rPr>
              <a:t>    •    </a:t>
            </a:r>
            <a:r>
              <a:rPr lang="en-US" sz="1300" b="1" baseline="0" dirty="0" err="1" smtClean="0">
                <a:solidFill>
                  <a:schemeClr val="accent1">
                    <a:lumMod val="75000"/>
                  </a:schemeClr>
                </a:solidFill>
              </a:rPr>
              <a:t>www.FirstNet.louisiana.gov</a:t>
            </a:r>
            <a:r>
              <a:rPr lang="en-US" sz="1300" b="1" baseline="0" dirty="0" smtClean="0">
                <a:solidFill>
                  <a:schemeClr val="accent1">
                    <a:lumMod val="75000"/>
                  </a:schemeClr>
                </a:solidFill>
              </a:rPr>
              <a:t>    •    </a:t>
            </a:r>
            <a:r>
              <a:rPr lang="en-US" sz="1300" b="1" baseline="0" dirty="0" err="1" smtClean="0">
                <a:solidFill>
                  <a:schemeClr val="accent1">
                    <a:lumMod val="75000"/>
                  </a:schemeClr>
                </a:solidFill>
              </a:rPr>
              <a:t>FirstNet@la.gov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LA_logo11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5390821"/>
            <a:ext cx="1155700" cy="11115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7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12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AE50B-3800-614D-8013-92BD2159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Dayries@l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.louisiana.gov/" TargetMode="External"/><Relationship Id="rId2" Type="http://schemas.openxmlformats.org/officeDocument/2006/relationships/hyperlink" Target="mailto:Firstnet@la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Louisiana FirstNet</a:t>
            </a:r>
            <a:endParaRPr lang="en-US" sz="8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53035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Christina Dayries</a:t>
            </a:r>
          </a:p>
          <a:p>
            <a:r>
              <a:rPr lang="en-US" dirty="0" smtClean="0">
                <a:hlinkClick r:id="rId3"/>
              </a:rPr>
              <a:t>Christina.Dayries@la.gov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225.358.5599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855142"/>
            <a:ext cx="9144000" cy="51435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Potential Scenario 2: </a:t>
            </a:r>
            <a:br>
              <a:rPr lang="en-US" dirty="0" smtClean="0"/>
            </a:br>
            <a:r>
              <a:rPr lang="en-US" dirty="0" err="1" smtClean="0"/>
              <a:t>NTIA</a:t>
            </a:r>
            <a:r>
              <a:rPr lang="en-US" dirty="0" smtClean="0"/>
              <a:t> Does Not Voluntarily Recover Sufficient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E3D097-A581-4933-943F-92A622067F56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623" y="6019210"/>
            <a:ext cx="7600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*According to notional timeline discussed during FirstNet Governing Board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2029"/>
          <a:stretch/>
        </p:blipFill>
        <p:spPr>
          <a:xfrm>
            <a:off x="0" y="2538828"/>
            <a:ext cx="9144000" cy="33702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92122" y="2538828"/>
            <a:ext cx="1109708" cy="258669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Contact Louisiana FirstNet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1057"/>
            <a:ext cx="8229600" cy="3097382"/>
          </a:xfrm>
        </p:spPr>
        <p:txBody>
          <a:bodyPr>
            <a:normAutofit/>
          </a:bodyPr>
          <a:lstStyle/>
          <a:p>
            <a:r>
              <a:rPr lang="en-US" b="1" dirty="0" smtClean="0"/>
              <a:t>Brad Smith</a:t>
            </a:r>
          </a:p>
          <a:p>
            <a:pPr lvl="1"/>
            <a:r>
              <a:rPr lang="en-US" b="1" dirty="0" smtClean="0"/>
              <a:t>Email:</a:t>
            </a:r>
            <a:r>
              <a:rPr lang="en-US" dirty="0" smtClean="0"/>
              <a:t> 		</a:t>
            </a:r>
            <a:r>
              <a:rPr lang="en-US" dirty="0" smtClean="0">
                <a:hlinkClick r:id="rId2"/>
              </a:rPr>
              <a:t>FirstNet@la.gov</a:t>
            </a:r>
            <a:endParaRPr lang="en-US" dirty="0" smtClean="0"/>
          </a:p>
          <a:p>
            <a:pPr lvl="1"/>
            <a:r>
              <a:rPr lang="en-US" b="1" dirty="0" smtClean="0"/>
              <a:t>Twitter: 		</a:t>
            </a:r>
            <a:r>
              <a:rPr lang="en-US" dirty="0" smtClean="0"/>
              <a:t>@</a:t>
            </a:r>
            <a:r>
              <a:rPr lang="en-US" dirty="0" err="1" smtClean="0"/>
              <a:t>LAFirstNet</a:t>
            </a:r>
            <a:endParaRPr lang="en-US" dirty="0" smtClean="0"/>
          </a:p>
          <a:p>
            <a:pPr lvl="1"/>
            <a:r>
              <a:rPr lang="en-US" b="1" dirty="0" smtClean="0"/>
              <a:t>Website: 	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firstnet.louisiana.gov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/>
              <a:t>Phone</a:t>
            </a:r>
            <a:r>
              <a:rPr lang="en-US" b="1" dirty="0"/>
              <a:t>:  </a:t>
            </a:r>
            <a:r>
              <a:rPr lang="en-US" dirty="0" smtClean="0">
                <a:solidFill>
                  <a:srgbClr val="0000FF"/>
                </a:solidFill>
              </a:rPr>
              <a:t>		</a:t>
            </a:r>
            <a:r>
              <a:rPr lang="en-US" dirty="0" smtClean="0"/>
              <a:t>(</a:t>
            </a:r>
            <a:r>
              <a:rPr lang="en-US" dirty="0"/>
              <a:t>225) 925-7500</a:t>
            </a:r>
          </a:p>
          <a:p>
            <a:pPr marL="73818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9037"/>
            <a:ext cx="8229600" cy="90300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FirstNet?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3876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FirstNet Goal</a:t>
            </a:r>
          </a:p>
          <a:p>
            <a:pPr lvl="1"/>
            <a:r>
              <a:rPr lang="en-US" dirty="0" smtClean="0"/>
              <a:t>Provide </a:t>
            </a:r>
            <a:r>
              <a:rPr lang="en-US" b="1" dirty="0"/>
              <a:t>emergency responders </a:t>
            </a:r>
            <a:r>
              <a:rPr lang="en-US" dirty="0"/>
              <a:t>with </a:t>
            </a:r>
            <a:r>
              <a:rPr lang="en-US" dirty="0" smtClean="0"/>
              <a:t>the </a:t>
            </a:r>
            <a:r>
              <a:rPr lang="en-US" b="1" dirty="0">
                <a:solidFill>
                  <a:srgbClr val="800000"/>
                </a:solidFill>
              </a:rPr>
              <a:t>first</a:t>
            </a:r>
            <a:r>
              <a:rPr lang="en-US" dirty="0"/>
              <a:t> nationwide, high-</a:t>
            </a:r>
            <a:r>
              <a:rPr lang="en-US" dirty="0" smtClean="0"/>
              <a:t>speed </a:t>
            </a:r>
            <a:r>
              <a:rPr lang="en-US" b="1" dirty="0"/>
              <a:t>broadband network </a:t>
            </a:r>
            <a:r>
              <a:rPr lang="en-US" sz="2600" b="1" dirty="0">
                <a:solidFill>
                  <a:srgbClr val="800000"/>
                </a:solidFill>
              </a:rPr>
              <a:t>dedicated to public </a:t>
            </a:r>
            <a:r>
              <a:rPr lang="en-US" sz="2600" b="1" dirty="0" smtClean="0">
                <a:solidFill>
                  <a:srgbClr val="800000"/>
                </a:solidFill>
              </a:rPr>
              <a:t>safety.</a:t>
            </a:r>
          </a:p>
          <a:p>
            <a:r>
              <a:rPr lang="en-US" b="1" dirty="0"/>
              <a:t>Built and managed </a:t>
            </a:r>
            <a:r>
              <a:rPr lang="en-US" dirty="0"/>
              <a:t>by the Federal </a:t>
            </a:r>
            <a:r>
              <a:rPr lang="en-US" dirty="0" smtClean="0"/>
              <a:t>Government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/>
              <a:t>of </a:t>
            </a:r>
            <a:r>
              <a:rPr lang="en-US" sz="2800" dirty="0" smtClean="0"/>
              <a:t>a </a:t>
            </a:r>
            <a:r>
              <a:rPr lang="en-US" sz="2800" b="1" dirty="0" smtClean="0"/>
              <a:t>Contractor</a:t>
            </a:r>
            <a:r>
              <a:rPr lang="en-US" sz="2800" dirty="0" smtClean="0"/>
              <a:t> through an </a:t>
            </a:r>
            <a:r>
              <a:rPr lang="en-US" sz="2800" b="1" dirty="0" smtClean="0"/>
              <a:t>RFP Process </a:t>
            </a:r>
            <a:r>
              <a:rPr lang="en-US" sz="2800" dirty="0" smtClean="0"/>
              <a:t>for buildout of network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28700" y="2743201"/>
            <a:ext cx="6400800" cy="1142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/>
              <a:t/>
            </a:r>
            <a:br>
              <a:rPr lang="en-US" sz="15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200" b="1" dirty="0">
              <a:solidFill>
                <a:srgbClr val="070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Status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7888147" cy="35553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Contract selection was made in </a:t>
            </a:r>
            <a:r>
              <a:rPr lang="en-US" b="1" dirty="0" smtClean="0"/>
              <a:t>November 2016</a:t>
            </a:r>
          </a:p>
          <a:p>
            <a:r>
              <a:rPr lang="en-US" dirty="0" smtClean="0"/>
              <a:t>FirstNet intended to award to </a:t>
            </a:r>
            <a:r>
              <a:rPr lang="en-US" b="1" dirty="0" smtClean="0"/>
              <a:t>AT&amp;T</a:t>
            </a:r>
          </a:p>
          <a:p>
            <a:r>
              <a:rPr lang="en-US" dirty="0" err="1" smtClean="0"/>
              <a:t>Rivada</a:t>
            </a:r>
            <a:r>
              <a:rPr lang="en-US" dirty="0" smtClean="0"/>
              <a:t> Mercury </a:t>
            </a:r>
            <a:r>
              <a:rPr lang="en-US" b="1" dirty="0" smtClean="0">
                <a:solidFill>
                  <a:srgbClr val="800000"/>
                </a:solidFill>
              </a:rPr>
              <a:t>submitted protest </a:t>
            </a:r>
            <a:r>
              <a:rPr lang="en-US" dirty="0" smtClean="0"/>
              <a:t>as they were excluded from evaluation</a:t>
            </a:r>
          </a:p>
          <a:p>
            <a:r>
              <a:rPr lang="en-US" dirty="0" smtClean="0"/>
              <a:t>Earliest an award could be made is </a:t>
            </a:r>
            <a:r>
              <a:rPr lang="en-US" b="1" dirty="0" smtClean="0"/>
              <a:t>March 2017</a:t>
            </a:r>
          </a:p>
          <a:p>
            <a:pPr lvl="1"/>
            <a:r>
              <a:rPr lang="en-US" dirty="0" smtClean="0"/>
              <a:t>Contract award is subject to further protest</a:t>
            </a:r>
          </a:p>
          <a:p>
            <a:r>
              <a:rPr lang="en-US" sz="3100" b="1" dirty="0">
                <a:solidFill>
                  <a:srgbClr val="800000"/>
                </a:solidFill>
              </a:rPr>
              <a:t>Delay in delivery </a:t>
            </a:r>
            <a:r>
              <a:rPr lang="en-US" b="1" dirty="0" smtClean="0"/>
              <a:t>of State Plans</a:t>
            </a:r>
          </a:p>
          <a:p>
            <a:pPr lvl="1"/>
            <a:r>
              <a:rPr lang="en-US" dirty="0" smtClean="0"/>
              <a:t>Earliest delivery of State Plans, Fall of 2017</a:t>
            </a:r>
          </a:p>
          <a:p>
            <a:pPr lvl="1"/>
            <a:r>
              <a:rPr lang="en-US" dirty="0" smtClean="0"/>
              <a:t>Governor has </a:t>
            </a:r>
            <a:r>
              <a:rPr lang="en-US" b="1" dirty="0" smtClean="0"/>
              <a:t>90 days to Opt In </a:t>
            </a:r>
            <a:r>
              <a:rPr lang="en-US" dirty="0" smtClean="0"/>
              <a:t>or</a:t>
            </a:r>
            <a:r>
              <a:rPr lang="en-US" b="1" dirty="0" smtClean="0"/>
              <a:t> Opt Out </a:t>
            </a:r>
            <a:r>
              <a:rPr lang="en-US" dirty="0" smtClean="0"/>
              <a:t>or</a:t>
            </a:r>
            <a:r>
              <a:rPr lang="en-US" b="1" dirty="0" smtClean="0"/>
              <a:t> Do Nothing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28700" y="2743201"/>
            <a:ext cx="6400800" cy="1142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/>
              <a:t/>
            </a:r>
            <a:br>
              <a:rPr lang="en-US" sz="15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200" b="1" dirty="0">
              <a:solidFill>
                <a:srgbClr val="070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+ Outreach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92400"/>
            <a:ext cx="8229600" cy="33876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Presentations continue for the following:</a:t>
            </a:r>
          </a:p>
          <a:p>
            <a:pPr lvl="1"/>
            <a:r>
              <a:rPr lang="en-US" dirty="0" smtClean="0"/>
              <a:t>Updates on </a:t>
            </a:r>
            <a:r>
              <a:rPr lang="en-US" b="1" dirty="0" smtClean="0"/>
              <a:t>FirstNet Plans</a:t>
            </a:r>
          </a:p>
          <a:p>
            <a:pPr lvl="1"/>
            <a:r>
              <a:rPr lang="en-US" dirty="0" smtClean="0"/>
              <a:t>Review of </a:t>
            </a:r>
            <a:r>
              <a:rPr lang="en-US" b="1" dirty="0" smtClean="0"/>
              <a:t>Louisiana’s State Plan </a:t>
            </a:r>
            <a:r>
              <a:rPr lang="en-US" i="1" dirty="0" smtClean="0"/>
              <a:t>(if received)</a:t>
            </a:r>
          </a:p>
          <a:p>
            <a:r>
              <a:rPr lang="en-US" dirty="0" smtClean="0"/>
              <a:t>Target Audience</a:t>
            </a:r>
          </a:p>
          <a:p>
            <a:pPr lvl="1"/>
            <a:r>
              <a:rPr lang="en-US" b="1" dirty="0" smtClean="0"/>
              <a:t>Parish First Responder Meetings</a:t>
            </a:r>
          </a:p>
          <a:p>
            <a:pPr lvl="1"/>
            <a:r>
              <a:rPr lang="en-US" b="1" dirty="0" smtClean="0"/>
              <a:t>Member Associations</a:t>
            </a:r>
          </a:p>
          <a:p>
            <a:pPr lvl="1"/>
            <a:r>
              <a:rPr lang="en-US" b="1" dirty="0" smtClean="0"/>
              <a:t>Group Conferences</a:t>
            </a:r>
          </a:p>
          <a:p>
            <a:pPr lvl="1"/>
            <a:r>
              <a:rPr lang="en-US" b="1" dirty="0" smtClean="0"/>
              <a:t>Tribal Meetings</a:t>
            </a:r>
          </a:p>
          <a:p>
            <a:r>
              <a:rPr lang="en-US" dirty="0" smtClean="0"/>
              <a:t>Website + Twitter + Newsletter</a:t>
            </a:r>
          </a:p>
          <a:p>
            <a:pPr marL="738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24400" y="2692399"/>
            <a:ext cx="4114800" cy="328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SLIGP</a:t>
            </a:r>
            <a:r>
              <a:rPr lang="en-US" sz="2000" i="1" dirty="0" smtClean="0"/>
              <a:t>(FirstNet) </a:t>
            </a:r>
            <a:r>
              <a:rPr lang="en-US" dirty="0" smtClean="0"/>
              <a:t>Grant  1.0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2789499"/>
            <a:ext cx="8369301" cy="31889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 smtClean="0"/>
              <a:t>80</a:t>
            </a:r>
            <a:r>
              <a:rPr lang="en-US" dirty="0"/>
              <a:t>% </a:t>
            </a:r>
            <a:r>
              <a:rPr lang="en-US" dirty="0" smtClean="0"/>
              <a:t>Federal / </a:t>
            </a:r>
            <a:r>
              <a:rPr lang="en-US" dirty="0"/>
              <a:t>20% State match</a:t>
            </a:r>
          </a:p>
          <a:p>
            <a:pPr lvl="1"/>
            <a:r>
              <a:rPr lang="en-US" dirty="0"/>
              <a:t>Federal Share:		</a:t>
            </a:r>
            <a:r>
              <a:rPr lang="en-US" dirty="0" smtClean="0"/>
              <a:t>	</a:t>
            </a:r>
            <a:r>
              <a:rPr lang="en-US" b="1" dirty="0" smtClean="0"/>
              <a:t>$</a:t>
            </a:r>
            <a:r>
              <a:rPr lang="en-US" b="1" dirty="0"/>
              <a:t>1.9 million</a:t>
            </a:r>
          </a:p>
          <a:p>
            <a:pPr lvl="1"/>
            <a:r>
              <a:rPr lang="en-US" dirty="0"/>
              <a:t>State Share:		</a:t>
            </a:r>
            <a:r>
              <a:rPr lang="en-US" dirty="0" smtClean="0"/>
              <a:t>	</a:t>
            </a:r>
            <a:r>
              <a:rPr lang="en-US" b="1" dirty="0" smtClean="0"/>
              <a:t>$</a:t>
            </a:r>
            <a:r>
              <a:rPr lang="en-US" b="1" dirty="0"/>
              <a:t>480,000</a:t>
            </a:r>
          </a:p>
          <a:p>
            <a:pPr lvl="1"/>
            <a:r>
              <a:rPr lang="en-US" dirty="0"/>
              <a:t>Total Project:		</a:t>
            </a:r>
            <a:r>
              <a:rPr lang="en-US" dirty="0" smtClean="0"/>
              <a:t>	</a:t>
            </a:r>
            <a:r>
              <a:rPr lang="en-US" b="1" dirty="0">
                <a:solidFill>
                  <a:srgbClr val="800000"/>
                </a:solidFill>
              </a:rPr>
              <a:t>$2.4 million</a:t>
            </a:r>
          </a:p>
          <a:p>
            <a:pPr lvl="1"/>
            <a:r>
              <a:rPr lang="en-US" dirty="0"/>
              <a:t>Project End Date:	</a:t>
            </a:r>
            <a:r>
              <a:rPr lang="en-US" dirty="0" smtClean="0"/>
              <a:t>	</a:t>
            </a:r>
            <a:r>
              <a:rPr lang="en-US" b="1" dirty="0" smtClean="0"/>
              <a:t>February </a:t>
            </a:r>
            <a:r>
              <a:rPr lang="en-US" b="1" dirty="0"/>
              <a:t>2018</a:t>
            </a:r>
          </a:p>
          <a:p>
            <a:pPr lvl="1"/>
            <a:r>
              <a:rPr lang="en-US" dirty="0" smtClean="0"/>
              <a:t>Projected </a:t>
            </a:r>
            <a:r>
              <a:rPr lang="en-US" dirty="0"/>
              <a:t>Balance: </a:t>
            </a:r>
            <a:r>
              <a:rPr lang="en-US" b="1" dirty="0" smtClean="0"/>
              <a:t>	</a:t>
            </a:r>
            <a:r>
              <a:rPr lang="en-US" sz="3600" b="1" dirty="0">
                <a:solidFill>
                  <a:srgbClr val="800000"/>
                </a:solidFill>
              </a:rPr>
              <a:t>Roughly $</a:t>
            </a:r>
            <a:r>
              <a:rPr lang="en-US" sz="3600" b="1" dirty="0" err="1">
                <a:solidFill>
                  <a:srgbClr val="800000"/>
                </a:solidFill>
              </a:rPr>
              <a:t>800K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768905" y="2692400"/>
            <a:ext cx="3719639" cy="328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0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2" y="1615736"/>
            <a:ext cx="8462638" cy="635670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>
                <a:latin typeface="+mj-lt"/>
              </a:rPr>
              <a:t>Unspent SLIGP 1.0 Grant Funds</a:t>
            </a:r>
            <a:endParaRPr lang="en-US" sz="4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 r="63333"/>
          <a:stretch/>
        </p:blipFill>
        <p:spPr>
          <a:xfrm>
            <a:off x="800100" y="2737794"/>
            <a:ext cx="3200400" cy="295264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7351" y="2251404"/>
            <a:ext cx="8078679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following factors contributed to the potentially large unspent balance: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9926" y="5192402"/>
            <a:ext cx="36687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*NTIA anticipates slightly more than 20% of SLIGP recipients will spend all of the grant funds by the end date.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573" y="2737793"/>
            <a:ext cx="3820877" cy="245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357" y="1809484"/>
            <a:ext cx="4826643" cy="51435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+mj-lt"/>
              </a:rPr>
              <a:t>SLIGP 2.0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E3D097-A581-4933-943F-92A622067F56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3322" r="7407" b="3439"/>
          <a:stretch/>
        </p:blipFill>
        <p:spPr>
          <a:xfrm>
            <a:off x="243790" y="1703395"/>
            <a:ext cx="3889131" cy="4525232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7357" y="2415003"/>
            <a:ext cx="4240746" cy="3813624"/>
          </a:xfrm>
        </p:spPr>
        <p:txBody>
          <a:bodyPr>
            <a:normAutofit fontScale="92500"/>
          </a:bodyPr>
          <a:lstStyle/>
          <a:p>
            <a:r>
              <a:rPr lang="en-US" dirty="0"/>
              <a:t>NTIA intends to </a:t>
            </a:r>
            <a:r>
              <a:rPr lang="en-US" b="1" dirty="0">
                <a:solidFill>
                  <a:schemeClr val="tx2"/>
                </a:solidFill>
              </a:rPr>
              <a:t>award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SLIGP 2.0 grants </a:t>
            </a:r>
            <a:r>
              <a:rPr lang="en-US" dirty="0"/>
              <a:t>that will </a:t>
            </a:r>
            <a:r>
              <a:rPr lang="en-US" b="1" dirty="0">
                <a:solidFill>
                  <a:srgbClr val="1F497D"/>
                </a:solidFill>
              </a:rPr>
              <a:t>leverage SLIGP unspent balances </a:t>
            </a:r>
            <a:r>
              <a:rPr lang="en-US" dirty="0"/>
              <a:t>to </a:t>
            </a:r>
            <a:r>
              <a:rPr lang="en-US" b="1" dirty="0">
                <a:solidFill>
                  <a:srgbClr val="1F497D"/>
                </a:solidFill>
              </a:rPr>
              <a:t>support activities </a:t>
            </a:r>
            <a:r>
              <a:rPr lang="en-US" dirty="0"/>
              <a:t>in states where FirstNet is deploying the Radio Access Network (RAN), subject to the availability of funding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Eligible grant recipients:  </a:t>
            </a:r>
            <a:r>
              <a:rPr lang="en-US" sz="3700" b="1" dirty="0">
                <a:solidFill>
                  <a:srgbClr val="800000"/>
                </a:solidFill>
                <a:latin typeface="+mn-lt"/>
              </a:rPr>
              <a:t>States that “OPT IN”</a:t>
            </a:r>
          </a:p>
        </p:txBody>
      </p:sp>
    </p:spTree>
    <p:extLst>
      <p:ext uri="{BB962C8B-B14F-4D97-AF65-F5344CB8AC3E}">
        <p14:creationId xmlns:p14="http://schemas.microsoft.com/office/powerpoint/2010/main" val="34930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003"/>
            <a:ext cx="8229600" cy="90300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j-lt"/>
              </a:rPr>
              <a:t>SLIGP 2.0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4237" y="2514846"/>
            <a:ext cx="4904913" cy="3761667"/>
          </a:xfrm>
        </p:spPr>
        <p:txBody>
          <a:bodyPr>
            <a:normAutofit lnSpcReduction="10000"/>
          </a:bodyPr>
          <a:lstStyle/>
          <a:p>
            <a:r>
              <a:rPr lang="en-US" sz="2200" dirty="0" err="1"/>
              <a:t>NTIA</a:t>
            </a:r>
            <a:r>
              <a:rPr lang="en-US" sz="2200" dirty="0"/>
              <a:t> estimated that </a:t>
            </a:r>
            <a:r>
              <a:rPr lang="en-US" sz="2200" b="1" dirty="0">
                <a:solidFill>
                  <a:srgbClr val="800000"/>
                </a:solidFill>
              </a:rPr>
              <a:t>$25 million </a:t>
            </a:r>
            <a:r>
              <a:rPr lang="en-US" sz="2200" dirty="0"/>
              <a:t>is the approximate amount of voluntarily </a:t>
            </a:r>
            <a:r>
              <a:rPr lang="en-US" sz="2200" dirty="0" err="1"/>
              <a:t>deobligated</a:t>
            </a:r>
            <a:r>
              <a:rPr lang="en-US" sz="2200" dirty="0"/>
              <a:t> funds necessary to make SLIGP 2.0 awards.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date, </a:t>
            </a:r>
            <a:r>
              <a:rPr lang="en-US" sz="2200" b="1" dirty="0"/>
              <a:t>10 recipients </a:t>
            </a:r>
            <a:r>
              <a:rPr lang="en-US" sz="2200" dirty="0"/>
              <a:t>are in the process of voluntarily </a:t>
            </a:r>
            <a:r>
              <a:rPr lang="en-US" sz="2200" dirty="0" err="1"/>
              <a:t>deobligating</a:t>
            </a:r>
            <a:r>
              <a:rPr lang="en-US" sz="2200" dirty="0"/>
              <a:t> </a:t>
            </a:r>
            <a:r>
              <a:rPr lang="en-US" sz="2200" b="1" dirty="0"/>
              <a:t>$10.7 million </a:t>
            </a:r>
            <a:r>
              <a:rPr lang="en-US" sz="2200" dirty="0"/>
              <a:t>in support of SLIGP 2.0, meaning that </a:t>
            </a:r>
            <a:r>
              <a:rPr lang="en-US" sz="2200" dirty="0" err="1"/>
              <a:t>NTIA</a:t>
            </a:r>
            <a:r>
              <a:rPr lang="en-US" sz="2200" dirty="0"/>
              <a:t> must recover another </a:t>
            </a:r>
            <a:r>
              <a:rPr lang="en-US" sz="2200" b="1" dirty="0">
                <a:solidFill>
                  <a:srgbClr val="800000"/>
                </a:solidFill>
              </a:rPr>
              <a:t>$14 million </a:t>
            </a:r>
            <a:r>
              <a:rPr lang="en-US" sz="2200" dirty="0"/>
              <a:t>in order to make SLIGP 2.0 grants possible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97-A581-4933-943F-92A622067F56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r="14000"/>
          <a:stretch/>
        </p:blipFill>
        <p:spPr bwMode="auto">
          <a:xfrm>
            <a:off x="4823349" y="2507007"/>
            <a:ext cx="4094702" cy="363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3959"/>
            <a:ext cx="9144000" cy="51435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Potential Scenario 1: </a:t>
            </a:r>
            <a:br>
              <a:rPr lang="en-US" dirty="0" smtClean="0"/>
            </a:br>
            <a:r>
              <a:rPr lang="en-US" dirty="0" err="1" smtClean="0"/>
              <a:t>NTIA</a:t>
            </a:r>
            <a:r>
              <a:rPr lang="en-US" dirty="0" smtClean="0"/>
              <a:t> Voluntarily Recovers Sufficient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E3D097-A581-4933-943F-92A622067F5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/>
          <a:stretch/>
        </p:blipFill>
        <p:spPr>
          <a:xfrm>
            <a:off x="1" y="2660007"/>
            <a:ext cx="9144000" cy="33482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18734" y="2660007"/>
            <a:ext cx="1109708" cy="258669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61430" y="2691683"/>
            <a:ext cx="1433004" cy="258669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7FFEE-F549-4191-BBA3-5EDA07445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0273B5-D3B0-4711-BB86-55979B22BA50}">
  <ds:schemaRefs>
    <ds:schemaRef ds:uri="9383fe21-241c-4b58-a6fa-ef802baabd5f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B770377-EF41-453E-BC41-3A611A400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7521</TotalTime>
  <Words>388</Words>
  <Application>Microsoft Office PowerPoint</Application>
  <PresentationFormat>On-screen Show (4:3)</PresentationFormat>
  <Paragraphs>74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Verdana</vt:lpstr>
      <vt:lpstr>Office Theme</vt:lpstr>
      <vt:lpstr>Custom Design</vt:lpstr>
      <vt:lpstr>Louisiana FirstNet</vt:lpstr>
      <vt:lpstr>What is FirstNet?</vt:lpstr>
      <vt:lpstr>RFP Status</vt:lpstr>
      <vt:lpstr>Education + Outreach</vt:lpstr>
      <vt:lpstr>SLIGP(FirstNet) Grant  1.0</vt:lpstr>
      <vt:lpstr>Unspent SLIGP 1.0 Grant Funds</vt:lpstr>
      <vt:lpstr>SLIGP 2.0 Overview</vt:lpstr>
      <vt:lpstr>SLIGP 2.0 Overview</vt:lpstr>
      <vt:lpstr>Potential Scenario 1:  NTIA Voluntarily Recovers Sufficient Funds</vt:lpstr>
      <vt:lpstr>Potential Scenario 2:  NTIA Does Not Voluntarily Recover Sufficient Funds</vt:lpstr>
      <vt:lpstr>Contact Louisiana FirstNet</vt:lpstr>
      <vt:lpstr>Questions?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Dayries, Christina</cp:lastModifiedBy>
  <cp:revision>526</cp:revision>
  <cp:lastPrinted>2016-11-10T19:28:15Z</cp:lastPrinted>
  <dcterms:created xsi:type="dcterms:W3CDTF">2015-03-28T23:29:58Z</dcterms:created>
  <dcterms:modified xsi:type="dcterms:W3CDTF">2017-01-26T16:29:45Z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