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8" r:id="rId6"/>
    <p:sldId id="259" r:id="rId7"/>
    <p:sldId id="260" r:id="rId8"/>
    <p:sldId id="261" r:id="rId9"/>
    <p:sldId id="262" r:id="rId10"/>
    <p:sldId id="263"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1EA80-5910-4B2A-8F05-05FBCAA2F65E}"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3D990-2706-416B-8B83-66D9E12DD71A}" type="slidenum">
              <a:rPr lang="en-US" smtClean="0"/>
              <a:t>‹#›</a:t>
            </a:fld>
            <a:endParaRPr lang="en-US"/>
          </a:p>
        </p:txBody>
      </p:sp>
    </p:spTree>
    <p:extLst>
      <p:ext uri="{BB962C8B-B14F-4D97-AF65-F5344CB8AC3E}">
        <p14:creationId xmlns:p14="http://schemas.microsoft.com/office/powerpoint/2010/main" val="334756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BC348-9881-9044-9F3D-1254D8507E22}" type="slidenum">
              <a:rPr lang="en-US" smtClean="0"/>
              <a:t>1</a:t>
            </a:fld>
            <a:endParaRPr lang="en-US" dirty="0"/>
          </a:p>
        </p:txBody>
      </p:sp>
    </p:spTree>
    <p:extLst>
      <p:ext uri="{BB962C8B-B14F-4D97-AF65-F5344CB8AC3E}">
        <p14:creationId xmlns:p14="http://schemas.microsoft.com/office/powerpoint/2010/main" val="66421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BC348-9881-9044-9F3D-1254D8507E22}" type="slidenum">
              <a:rPr lang="en-US" smtClean="0"/>
              <a:t>2</a:t>
            </a:fld>
            <a:endParaRPr lang="en-US"/>
          </a:p>
        </p:txBody>
      </p:sp>
    </p:spTree>
    <p:extLst>
      <p:ext uri="{BB962C8B-B14F-4D97-AF65-F5344CB8AC3E}">
        <p14:creationId xmlns:p14="http://schemas.microsoft.com/office/powerpoint/2010/main" val="329020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r>
              <a:rPr lang="en-US" dirty="0" smtClean="0"/>
              <a:t>There are three (3) categories of priority users:</a:t>
            </a:r>
          </a:p>
          <a:p>
            <a:endParaRPr lang="en-US" dirty="0" smtClean="0"/>
          </a:p>
          <a:p>
            <a:pPr marL="175102" indent="-175102">
              <a:buFont typeface="Arial" charset="0"/>
              <a:buChar char="•"/>
            </a:pPr>
            <a:r>
              <a:rPr lang="en-US" dirty="0" smtClean="0"/>
              <a:t>Primary Users.</a:t>
            </a:r>
          </a:p>
          <a:p>
            <a:pPr marL="175102" indent="-175102">
              <a:buFont typeface="Arial" charset="0"/>
              <a:buChar char="•"/>
            </a:pPr>
            <a:r>
              <a:rPr lang="en-US" dirty="0" smtClean="0"/>
              <a:t>Extended</a:t>
            </a:r>
            <a:r>
              <a:rPr lang="en-US" baseline="0" dirty="0" smtClean="0"/>
              <a:t> Primary Users.</a:t>
            </a:r>
          </a:p>
          <a:p>
            <a:pPr marL="175102" indent="-175102">
              <a:buFont typeface="Arial" charset="0"/>
              <a:buChar char="•"/>
            </a:pPr>
            <a:r>
              <a:rPr lang="en-US" baseline="0" dirty="0" smtClean="0"/>
              <a:t>Certain Individual Paid Users.</a:t>
            </a:r>
          </a:p>
          <a:p>
            <a:pPr marL="175102" indent="-175102">
              <a:buFont typeface="Arial" charset="0"/>
              <a:buChar char="•"/>
            </a:pPr>
            <a:endParaRPr lang="en-US" baseline="0" dirty="0" smtClean="0"/>
          </a:p>
          <a:p>
            <a:pPr marL="175102" indent="-175102">
              <a:buFont typeface="Arial" charset="0"/>
              <a:buChar char="•"/>
            </a:pPr>
            <a:r>
              <a:rPr lang="en-US" baseline="0" dirty="0" smtClean="0"/>
              <a:t>More specifically</a:t>
            </a:r>
            <a:r>
              <a:rPr lang="mr-IN" baseline="0" dirty="0" smtClean="0"/>
              <a:t>…</a:t>
            </a:r>
            <a:endParaRPr lang="en-US" dirty="0"/>
          </a:p>
        </p:txBody>
      </p:sp>
      <p:sp>
        <p:nvSpPr>
          <p:cNvPr id="4" name="Slide Number Placeholder 3"/>
          <p:cNvSpPr>
            <a:spLocks noGrp="1"/>
          </p:cNvSpPr>
          <p:nvPr>
            <p:ph type="sldNum" sz="quarter" idx="10"/>
          </p:nvPr>
        </p:nvSpPr>
        <p:spPr/>
        <p:txBody>
          <a:bodyPr/>
          <a:lstStyle/>
          <a:p>
            <a:pPr defTabSz="466938">
              <a:defRPr/>
            </a:pPr>
            <a:fld id="{BCFD9196-B747-C840-B910-EBFFFCF7545D}" type="slidenum">
              <a:rPr lang="en-US">
                <a:solidFill>
                  <a:prstClr val="black"/>
                </a:solidFill>
                <a:latin typeface="Calibri"/>
              </a:rPr>
              <a:pPr defTabSz="466938">
                <a:defRPr/>
              </a:pPr>
              <a:t>4</a:t>
            </a:fld>
            <a:endParaRPr lang="en-US" dirty="0">
              <a:solidFill>
                <a:prstClr val="black"/>
              </a:solidFill>
              <a:latin typeface="Calibri"/>
            </a:endParaRPr>
          </a:p>
        </p:txBody>
      </p:sp>
    </p:spTree>
    <p:extLst>
      <p:ext uri="{BB962C8B-B14F-4D97-AF65-F5344CB8AC3E}">
        <p14:creationId xmlns:p14="http://schemas.microsoft.com/office/powerpoint/2010/main" val="202863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BC348-9881-9044-9F3D-1254D8507E22}" type="slidenum">
              <a:rPr lang="en-US" smtClean="0"/>
              <a:t>9</a:t>
            </a:fld>
            <a:endParaRPr lang="en-US" dirty="0"/>
          </a:p>
        </p:txBody>
      </p:sp>
    </p:spTree>
    <p:extLst>
      <p:ext uri="{BB962C8B-B14F-4D97-AF65-F5344CB8AC3E}">
        <p14:creationId xmlns:p14="http://schemas.microsoft.com/office/powerpoint/2010/main" val="184556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7ECD1-464E-459D-944F-6BAF5F58A19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274572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ECD1-464E-459D-944F-6BAF5F58A19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193267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ECD1-464E-459D-944F-6BAF5F58A19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365757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TextBox 2"/>
          <p:cNvSpPr txBox="1"/>
          <p:nvPr userDrawn="1"/>
        </p:nvSpPr>
        <p:spPr>
          <a:xfrm>
            <a:off x="2830647" y="47297"/>
            <a:ext cx="914639" cy="914400"/>
          </a:xfrm>
          <a:prstGeom prst="rect">
            <a:avLst/>
          </a:prstGeom>
          <a:noFill/>
          <a:ln>
            <a:noFill/>
          </a:ln>
        </p:spPr>
        <p:txBody>
          <a:bodyPr wrap="none" lIns="0" tIns="0" rIns="0" bIns="0" rtlCol="0">
            <a:noAutofit/>
          </a:bodyPr>
          <a:lstStyle/>
          <a:p>
            <a:endParaRPr lang="en-US" sz="1050" dirty="0">
              <a:solidFill>
                <a:schemeClr val="tx2"/>
              </a:solidFill>
            </a:endParaRPr>
          </a:p>
        </p:txBody>
      </p:sp>
      <p:sp>
        <p:nvSpPr>
          <p:cNvPr id="2" name="TextBox 1"/>
          <p:cNvSpPr txBox="1"/>
          <p:nvPr userDrawn="1"/>
        </p:nvSpPr>
        <p:spPr>
          <a:xfrm>
            <a:off x="10899228" y="6408683"/>
            <a:ext cx="1219200" cy="914400"/>
          </a:xfrm>
          <a:prstGeom prst="rect">
            <a:avLst/>
          </a:prstGeom>
          <a:noFill/>
          <a:ln>
            <a:noFill/>
          </a:ln>
        </p:spPr>
        <p:txBody>
          <a:bodyPr wrap="none" lIns="0" tIns="0" rIns="0" bIns="0" rtlCol="0">
            <a:noAutofit/>
          </a:bodyPr>
          <a:lstStyle/>
          <a:p>
            <a:endParaRPr lang="en-US" sz="1400" dirty="0">
              <a:solidFill>
                <a:schemeClr val="tx2"/>
              </a:solidFill>
            </a:endParaRPr>
          </a:p>
        </p:txBody>
      </p:sp>
      <p:sp>
        <p:nvSpPr>
          <p:cNvPr id="12" name="Slide Number Placeholder 7"/>
          <p:cNvSpPr>
            <a:spLocks noGrp="1"/>
          </p:cNvSpPr>
          <p:nvPr>
            <p:ph type="sldNum" sz="quarter" idx="4"/>
          </p:nvPr>
        </p:nvSpPr>
        <p:spPr>
          <a:xfrm>
            <a:off x="366185" y="6248400"/>
            <a:ext cx="1776124" cy="609600"/>
          </a:xfrm>
          <a:prstGeom prst="rect">
            <a:avLst/>
          </a:prstGeom>
        </p:spPr>
        <p:txBody>
          <a:bodyPr/>
          <a:lstStyle>
            <a:lvl1pPr>
              <a:defRPr sz="1200">
                <a:solidFill>
                  <a:schemeClr val="bg1"/>
                </a:solidFill>
              </a:defRPr>
            </a:lvl1pPr>
          </a:lstStyle>
          <a:p>
            <a:fld id="{8C9E7719-2425-8C49-BA39-EAF4E47ACABA}" type="slidenum">
              <a:rPr lang="en-US" smtClean="0"/>
              <a:pPr/>
              <a:t>‹#›</a:t>
            </a:fld>
            <a:endParaRPr lang="en-US" dirty="0"/>
          </a:p>
        </p:txBody>
      </p:sp>
    </p:spTree>
    <p:extLst>
      <p:ext uri="{BB962C8B-B14F-4D97-AF65-F5344CB8AC3E}">
        <p14:creationId xmlns:p14="http://schemas.microsoft.com/office/powerpoint/2010/main" val="2627946200"/>
      </p:ext>
    </p:extLst>
  </p:cSld>
  <p:clrMapOvr>
    <a:masterClrMapping/>
  </p:clrMapOvr>
  <p:extLst mod="1">
    <p:ext uri="{DCECCB84-F9BA-43D5-87BE-67443E8EF086}">
      <p15:sldGuideLst xmlns:p15="http://schemas.microsoft.com/office/powerpoint/2012/main">
        <p15:guide id="1" orient="horz" pos="2160">
          <p15:clr>
            <a:srgbClr val="FBAE40"/>
          </p15:clr>
        </p15:guide>
        <p15:guide id="2" pos="21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ECD1-464E-459D-944F-6BAF5F58A19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118893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7ECD1-464E-459D-944F-6BAF5F58A19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190916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7ECD1-464E-459D-944F-6BAF5F58A19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55421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7ECD1-464E-459D-944F-6BAF5F58A194}"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415413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7ECD1-464E-459D-944F-6BAF5F58A194}"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169320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7ECD1-464E-459D-944F-6BAF5F58A194}"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312403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7ECD1-464E-459D-944F-6BAF5F58A19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8830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7ECD1-464E-459D-944F-6BAF5F58A19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8BE59-56FB-4F2E-990F-8CF1CDE924F3}" type="slidenum">
              <a:rPr lang="en-US" smtClean="0"/>
              <a:t>‹#›</a:t>
            </a:fld>
            <a:endParaRPr lang="en-US"/>
          </a:p>
        </p:txBody>
      </p:sp>
    </p:spTree>
    <p:extLst>
      <p:ext uri="{BB962C8B-B14F-4D97-AF65-F5344CB8AC3E}">
        <p14:creationId xmlns:p14="http://schemas.microsoft.com/office/powerpoint/2010/main" val="192594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7ECD1-464E-459D-944F-6BAF5F58A194}"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8BE59-56FB-4F2E-990F-8CF1CDE924F3}" type="slidenum">
              <a:rPr lang="en-US" smtClean="0"/>
              <a:t>‹#›</a:t>
            </a:fld>
            <a:endParaRPr lang="en-US"/>
          </a:p>
        </p:txBody>
      </p:sp>
    </p:spTree>
    <p:extLst>
      <p:ext uri="{BB962C8B-B14F-4D97-AF65-F5344CB8AC3E}">
        <p14:creationId xmlns:p14="http://schemas.microsoft.com/office/powerpoint/2010/main" val="43387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Excel_Worksheet1.xlsx"/><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0" t="8408" r="-53" b="7992"/>
          <a:stretch/>
        </p:blipFill>
        <p:spPr>
          <a:xfrm>
            <a:off x="0" y="447"/>
            <a:ext cx="12269060" cy="6857107"/>
          </a:xfrm>
          <a:prstGeom prst="rect">
            <a:avLst/>
          </a:prstGeom>
        </p:spPr>
      </p:pic>
      <p:pic>
        <p:nvPicPr>
          <p:cNvPr id="4" name="Picture 3"/>
          <p:cNvPicPr>
            <a:picLocks noChangeAspect="1"/>
          </p:cNvPicPr>
          <p:nvPr/>
        </p:nvPicPr>
        <p:blipFill rotWithShape="1">
          <a:blip r:embed="rId4">
            <a:alphaModFix amt="41000"/>
            <a:extLst>
              <a:ext uri="{28A0092B-C50C-407E-A947-70E740481C1C}">
                <a14:useLocalDpi xmlns:a14="http://schemas.microsoft.com/office/drawing/2010/main" val="0"/>
              </a:ext>
            </a:extLst>
          </a:blip>
          <a:srcRect b="21808"/>
          <a:stretch/>
        </p:blipFill>
        <p:spPr>
          <a:xfrm>
            <a:off x="0" y="3048050"/>
            <a:ext cx="12192000" cy="3809504"/>
          </a:xfrm>
          <a:prstGeom prst="rect">
            <a:avLst/>
          </a:prstGeom>
        </p:spPr>
      </p:pic>
      <p:sp>
        <p:nvSpPr>
          <p:cNvPr id="9" name="Rectangle 8"/>
          <p:cNvSpPr/>
          <p:nvPr/>
        </p:nvSpPr>
        <p:spPr>
          <a:xfrm>
            <a:off x="794" y="5754848"/>
            <a:ext cx="11081316" cy="1105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12" name="Right Triangle 11"/>
          <p:cNvSpPr/>
          <p:nvPr/>
        </p:nvSpPr>
        <p:spPr>
          <a:xfrm>
            <a:off x="11082110" y="5754847"/>
            <a:ext cx="1109097" cy="110596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32" name="Title 1"/>
          <p:cNvSpPr txBox="1">
            <a:spLocks/>
          </p:cNvSpPr>
          <p:nvPr/>
        </p:nvSpPr>
        <p:spPr>
          <a:xfrm>
            <a:off x="532874" y="3241772"/>
            <a:ext cx="6840802" cy="1827239"/>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999" b="1" dirty="0">
                <a:solidFill>
                  <a:schemeClr val="bg1"/>
                </a:solidFill>
                <a:latin typeface="Arial" charset="0"/>
                <a:ea typeface="Arial" charset="0"/>
                <a:cs typeface="Arial" charset="0"/>
              </a:rPr>
              <a:t>FirstNet Louisiana Updates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42" y="6062129"/>
            <a:ext cx="1759174" cy="511427"/>
          </a:xfrm>
          <a:prstGeom prst="rect">
            <a:avLst/>
          </a:prstGeom>
        </p:spPr>
      </p:pic>
      <p:sp>
        <p:nvSpPr>
          <p:cNvPr id="15" name="TextBox 14"/>
          <p:cNvSpPr txBox="1"/>
          <p:nvPr/>
        </p:nvSpPr>
        <p:spPr>
          <a:xfrm>
            <a:off x="6180540" y="6456413"/>
            <a:ext cx="5355115" cy="369332"/>
          </a:xfrm>
          <a:prstGeom prst="rect">
            <a:avLst/>
          </a:prstGeom>
          <a:noFill/>
        </p:spPr>
        <p:txBody>
          <a:bodyPr wrap="square" rtlCol="0">
            <a:spAutoFit/>
          </a:bodyPr>
          <a:lstStyle/>
          <a:p>
            <a:r>
              <a:rPr lang="en-US" sz="600" i="1">
                <a:solidFill>
                  <a:schemeClr val="bg1"/>
                </a:solidFill>
                <a:latin typeface="Arial" charset="0"/>
                <a:ea typeface="Arial" charset="0"/>
                <a:cs typeface="Arial" charset="0"/>
              </a:rPr>
              <a:t>©2018 AT&amp;T Intellectual Property.  FirstNet, First Responder Network Authority, and FirstNet logo are registered trademarks and service marks of FirstNet, an independent authority within the U.S. Department of Commerce. All other marks are the property of their respective owners.</a:t>
            </a:r>
          </a:p>
          <a:p>
            <a:endParaRPr lang="en-US" sz="600" i="1">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3760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08535" y="2378493"/>
            <a:ext cx="8733956" cy="1753813"/>
          </a:xfrm>
          <a:prstGeom prst="rect">
            <a:avLst/>
          </a:prstGeom>
        </p:spPr>
        <p:txBody>
          <a:bodyPr wrap="square">
            <a:spAutoFit/>
          </a:bodyPr>
          <a:lstStyle/>
          <a:p>
            <a:r>
              <a:rPr lang="en-US" sz="2699">
                <a:latin typeface="Arial" charset="0"/>
                <a:ea typeface="Arial" charset="0"/>
                <a:cs typeface="Arial" charset="0"/>
              </a:rPr>
              <a:t>First responders, AT&amp;T and the first responder network authority have come together to build </a:t>
            </a:r>
            <a:r>
              <a:rPr lang="en-US" sz="2699" b="1">
                <a:latin typeface="Arial" charset="0"/>
                <a:ea typeface="Arial" charset="0"/>
                <a:cs typeface="Arial" charset="0"/>
              </a:rPr>
              <a:t>FirstNet, a dedicated communications tool created for and </a:t>
            </a:r>
          </a:p>
          <a:p>
            <a:r>
              <a:rPr lang="en-US" sz="2699" b="1">
                <a:latin typeface="Arial" charset="0"/>
                <a:ea typeface="Arial" charset="0"/>
                <a:cs typeface="Arial" charset="0"/>
              </a:rPr>
              <a:t>by public safety.</a:t>
            </a:r>
          </a:p>
        </p:txBody>
      </p:sp>
      <p:sp>
        <p:nvSpPr>
          <p:cNvPr id="19" name="Right Triangle 18"/>
          <p:cNvSpPr/>
          <p:nvPr/>
        </p:nvSpPr>
        <p:spPr>
          <a:xfrm rot="5400000" flipV="1">
            <a:off x="10127156" y="4842025"/>
            <a:ext cx="181469" cy="18619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21" name="Rectangle 20"/>
          <p:cNvSpPr/>
          <p:nvPr/>
        </p:nvSpPr>
        <p:spPr>
          <a:xfrm>
            <a:off x="1783710" y="4677358"/>
            <a:ext cx="8527278" cy="167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2" name="Rectangle 11"/>
          <p:cNvSpPr/>
          <p:nvPr/>
        </p:nvSpPr>
        <p:spPr>
          <a:xfrm>
            <a:off x="1783709" y="1694700"/>
            <a:ext cx="8527278" cy="167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 name="Slide Number Placeholder 1"/>
          <p:cNvSpPr>
            <a:spLocks noGrp="1"/>
          </p:cNvSpPr>
          <p:nvPr>
            <p:ph type="sldNum" sz="quarter" idx="12"/>
          </p:nvPr>
        </p:nvSpPr>
        <p:spPr>
          <a:xfrm>
            <a:off x="11742791" y="6432985"/>
            <a:ext cx="281173" cy="271427"/>
          </a:xfrm>
          <a:solidFill>
            <a:schemeClr val="bg1">
              <a:alpha val="0"/>
            </a:schemeClr>
          </a:solidFill>
        </p:spPr>
        <p:txBody>
          <a:bodyPr/>
          <a:lstStyle/>
          <a:p>
            <a:pPr algn="ctr"/>
            <a:r>
              <a:rPr lang="en-US" smtClean="0">
                <a:solidFill>
                  <a:schemeClr val="tx1"/>
                </a:solidFill>
              </a:rPr>
              <a:t>XX</a:t>
            </a:r>
            <a:endParaRPr lang="en-US" dirty="0">
              <a:solidFill>
                <a:schemeClr val="tx1"/>
              </a:solidFill>
            </a:endParaRPr>
          </a:p>
        </p:txBody>
      </p:sp>
    </p:spTree>
    <p:extLst>
      <p:ext uri="{BB962C8B-B14F-4D97-AF65-F5344CB8AC3E}">
        <p14:creationId xmlns:p14="http://schemas.microsoft.com/office/powerpoint/2010/main" val="140708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4963" r="23166"/>
          <a:stretch/>
        </p:blipFill>
        <p:spPr>
          <a:xfrm>
            <a:off x="1" y="680842"/>
            <a:ext cx="3329175" cy="6176712"/>
          </a:xfrm>
          <a:prstGeom prst="rect">
            <a:avLst/>
          </a:prstGeom>
        </p:spPr>
      </p:pic>
      <p:pic>
        <p:nvPicPr>
          <p:cNvPr id="7" name="Picture 6"/>
          <p:cNvPicPr>
            <a:picLocks noChangeAspect="1"/>
          </p:cNvPicPr>
          <p:nvPr/>
        </p:nvPicPr>
        <p:blipFill rotWithShape="1">
          <a:blip r:embed="rId3"/>
          <a:srcRect l="3493"/>
          <a:stretch/>
        </p:blipFill>
        <p:spPr>
          <a:xfrm>
            <a:off x="0" y="446"/>
            <a:ext cx="12192000" cy="1124566"/>
          </a:xfrm>
          <a:prstGeom prst="rect">
            <a:avLst/>
          </a:prstGeom>
        </p:spPr>
      </p:pic>
      <p:sp>
        <p:nvSpPr>
          <p:cNvPr id="8" name="TextBox 7"/>
          <p:cNvSpPr txBox="1"/>
          <p:nvPr/>
        </p:nvSpPr>
        <p:spPr>
          <a:xfrm>
            <a:off x="393141" y="163963"/>
            <a:ext cx="4790832" cy="400110"/>
          </a:xfrm>
          <a:prstGeom prst="rect">
            <a:avLst/>
          </a:prstGeom>
          <a:noFill/>
        </p:spPr>
        <p:txBody>
          <a:bodyPr wrap="square" rtlCol="0">
            <a:spAutoFit/>
          </a:bodyPr>
          <a:lstStyle/>
          <a:p>
            <a:r>
              <a:rPr lang="en-US" sz="2000" b="1">
                <a:solidFill>
                  <a:schemeClr val="bg1"/>
                </a:solidFill>
                <a:latin typeface="Arial" charset="0"/>
                <a:ea typeface="Arial" charset="0"/>
                <a:cs typeface="Arial" charset="0"/>
              </a:rPr>
              <a:t>6 KEY FACTS</a:t>
            </a:r>
            <a:endParaRPr lang="en-US" sz="2000" b="1" dirty="0">
              <a:solidFill>
                <a:schemeClr val="bg1"/>
              </a:solidFill>
              <a:latin typeface="Arial" charset="0"/>
              <a:ea typeface="Arial" charset="0"/>
              <a:cs typeface="Arial" charset="0"/>
            </a:endParaRPr>
          </a:p>
        </p:txBody>
      </p:sp>
      <p:sp>
        <p:nvSpPr>
          <p:cNvPr id="10" name="TextBox 9"/>
          <p:cNvSpPr txBox="1">
            <a:spLocks noChangeAspect="1"/>
          </p:cNvSpPr>
          <p:nvPr/>
        </p:nvSpPr>
        <p:spPr>
          <a:xfrm>
            <a:off x="3925617" y="1029758"/>
            <a:ext cx="7503066" cy="5734939"/>
          </a:xfrm>
          <a:prstGeom prst="rect">
            <a:avLst/>
          </a:prstGeom>
          <a:noFill/>
        </p:spPr>
        <p:txBody>
          <a:bodyPr wrap="square" lIns="0" rIns="0" rtlCol="0">
            <a:noAutofit/>
          </a:bodyPr>
          <a:lstStyle/>
          <a:p>
            <a:r>
              <a:rPr lang="en-US" sz="1400" b="1" dirty="0">
                <a:latin typeface="Arial" charset="0"/>
                <a:ea typeface="Arial" charset="0"/>
                <a:cs typeface="Arial" charset="0"/>
              </a:rPr>
              <a:t>1. HIGHLY RELIABLE NETWORK COVERAGE</a:t>
            </a:r>
          </a:p>
          <a:p>
            <a:r>
              <a:rPr lang="en-US" sz="1200" dirty="0">
                <a:latin typeface="Arial" charset="0"/>
                <a:ea typeface="Arial" charset="0"/>
                <a:cs typeface="Arial" charset="0"/>
              </a:rPr>
              <a:t>This network gets a head start by launching on the nation’s best data </a:t>
            </a:r>
            <a:br>
              <a:rPr lang="en-US" sz="1200" dirty="0">
                <a:latin typeface="Arial" charset="0"/>
                <a:ea typeface="Arial" charset="0"/>
                <a:cs typeface="Arial" charset="0"/>
              </a:rPr>
            </a:br>
            <a:r>
              <a:rPr lang="en-US" sz="1200" dirty="0">
                <a:latin typeface="Arial" charset="0"/>
                <a:ea typeface="Arial" charset="0"/>
                <a:cs typeface="Arial" charset="0"/>
              </a:rPr>
              <a:t>network* — featuring more than </a:t>
            </a:r>
            <a:r>
              <a:rPr lang="en-US" sz="1200" b="1" dirty="0">
                <a:solidFill>
                  <a:srgbClr val="C00000"/>
                </a:solidFill>
                <a:latin typeface="Arial" charset="0"/>
                <a:ea typeface="Arial" charset="0"/>
                <a:cs typeface="Arial" charset="0"/>
              </a:rPr>
              <a:t>99% population coverage.</a:t>
            </a:r>
          </a:p>
          <a:p>
            <a:r>
              <a:rPr lang="en-US" sz="1400" b="1" dirty="0">
                <a:solidFill>
                  <a:srgbClr val="C00000"/>
                </a:solidFill>
                <a:latin typeface="Arial" charset="0"/>
                <a:ea typeface="Arial" charset="0"/>
                <a:cs typeface="Arial" charset="0"/>
              </a:rPr>
              <a:t>No throttling on the network. </a:t>
            </a:r>
            <a:r>
              <a:rPr lang="en-US" sz="1400" dirty="0">
                <a:latin typeface="Arial" charset="0"/>
                <a:ea typeface="Arial" charset="0"/>
                <a:cs typeface="Arial" charset="0"/>
              </a:rPr>
              <a:t>Prioritization with no speed limits on voice, text or data. </a:t>
            </a:r>
          </a:p>
          <a:p>
            <a:endParaRPr lang="en-US" sz="1300" b="1" dirty="0">
              <a:latin typeface="Arial" charset="0"/>
              <a:ea typeface="Arial" charset="0"/>
              <a:cs typeface="Arial" charset="0"/>
            </a:endParaRPr>
          </a:p>
          <a:p>
            <a:r>
              <a:rPr lang="en-US" sz="1400" b="1" dirty="0">
                <a:latin typeface="Arial" charset="0"/>
                <a:ea typeface="Arial" charset="0"/>
                <a:cs typeface="Arial" charset="0"/>
              </a:rPr>
              <a:t>2. PRIORITY</a:t>
            </a:r>
          </a:p>
          <a:p>
            <a:r>
              <a:rPr lang="en-US" sz="1200" dirty="0">
                <a:latin typeface="Arial" charset="0"/>
                <a:ea typeface="Arial" charset="0"/>
                <a:cs typeface="Arial" charset="0"/>
              </a:rPr>
              <a:t>When disaster strikes and networks can be congested, first responders remain first in line. Primary users (Law Enforcement, Fire, and EMS) have priority and preemption across our network at no additional charge. First responders get the access they need to keep the lines of communication open … when it matters most.</a:t>
            </a:r>
          </a:p>
          <a:p>
            <a:endParaRPr lang="en-US" sz="1300" dirty="0">
              <a:latin typeface="Arial" charset="0"/>
              <a:ea typeface="Arial" charset="0"/>
              <a:cs typeface="Arial" charset="0"/>
            </a:endParaRPr>
          </a:p>
          <a:p>
            <a:r>
              <a:rPr lang="en-US" sz="1400" b="1" dirty="0">
                <a:latin typeface="Arial" charset="0"/>
                <a:ea typeface="Arial" charset="0"/>
                <a:cs typeface="Arial" charset="0"/>
              </a:rPr>
              <a:t>3. TRUSTED SECURITY AND RESILIENCY</a:t>
            </a:r>
          </a:p>
          <a:p>
            <a:r>
              <a:rPr lang="en-US" sz="1200" dirty="0">
                <a:latin typeface="Arial" charset="0"/>
                <a:ea typeface="Arial" charset="0"/>
                <a:cs typeface="Arial" charset="0"/>
              </a:rPr>
              <a:t>Designed with superior security in mind to help resist physical and cyber threats. Ruggedized to help withstand power outages, and backed by a dynamic, highly trained disaster recovery organization.</a:t>
            </a:r>
          </a:p>
          <a:p>
            <a:endParaRPr lang="en-US" sz="1300" dirty="0">
              <a:latin typeface="Arial" charset="0"/>
              <a:ea typeface="Arial" charset="0"/>
              <a:cs typeface="Arial" charset="0"/>
            </a:endParaRPr>
          </a:p>
          <a:p>
            <a:r>
              <a:rPr lang="en-US" sz="1400" b="1" dirty="0">
                <a:latin typeface="Arial" charset="0"/>
                <a:ea typeface="Arial" charset="0"/>
                <a:cs typeface="Arial" charset="0"/>
              </a:rPr>
              <a:t>4. PUBLIC SAFETY APPS</a:t>
            </a:r>
          </a:p>
          <a:p>
            <a:r>
              <a:rPr lang="en-US" sz="1200" dirty="0">
                <a:latin typeface="Arial" charset="0"/>
                <a:ea typeface="Arial" charset="0"/>
                <a:cs typeface="Arial" charset="0"/>
              </a:rPr>
              <a:t>A dedicated public safety app store offers highly secure and relevant first responder applications, delivering critical interoperability and the ability to talk with team members from other agencies, states, or local rescue teams. All apps pass a rigorous vetting process that focuses on meeting superior standards, enhancing safety and situational awareness.</a:t>
            </a:r>
          </a:p>
          <a:p>
            <a:endParaRPr lang="en-US" sz="1300" dirty="0">
              <a:latin typeface="Arial" charset="0"/>
              <a:ea typeface="Arial" charset="0"/>
              <a:cs typeface="Arial" charset="0"/>
            </a:endParaRPr>
          </a:p>
          <a:p>
            <a:r>
              <a:rPr lang="en-US" sz="1400" b="1" dirty="0">
                <a:latin typeface="Arial" charset="0"/>
                <a:ea typeface="Arial" charset="0"/>
                <a:cs typeface="Arial" charset="0"/>
              </a:rPr>
              <a:t>5. DEDICATED SUPPORT</a:t>
            </a:r>
          </a:p>
          <a:p>
            <a:r>
              <a:rPr lang="en-US" sz="1200" dirty="0">
                <a:latin typeface="Arial" charset="0"/>
                <a:ea typeface="Arial" charset="0"/>
                <a:cs typeface="Arial" charset="0"/>
              </a:rPr>
              <a:t>Your dedicated technical support is available </a:t>
            </a:r>
            <a:r>
              <a:rPr lang="en-US" sz="1200" b="1" dirty="0">
                <a:solidFill>
                  <a:srgbClr val="C00000"/>
                </a:solidFill>
                <a:latin typeface="Arial" charset="0"/>
                <a:ea typeface="Arial" charset="0"/>
                <a:cs typeface="Arial" charset="0"/>
              </a:rPr>
              <a:t>24/7/365</a:t>
            </a:r>
            <a:r>
              <a:rPr lang="en-US" sz="1200" dirty="0">
                <a:latin typeface="Arial" charset="0"/>
                <a:ea typeface="Arial" charset="0"/>
                <a:cs typeface="Arial" charset="0"/>
              </a:rPr>
              <a:t> and is staffed with highly trained professionals who have experience in emergency communications and understand the demands of public safety.</a:t>
            </a:r>
          </a:p>
          <a:p>
            <a:endParaRPr lang="en-US" sz="1300" dirty="0">
              <a:latin typeface="Arial" charset="0"/>
              <a:ea typeface="Arial" charset="0"/>
              <a:cs typeface="Arial" charset="0"/>
            </a:endParaRPr>
          </a:p>
          <a:p>
            <a:r>
              <a:rPr lang="en-US" sz="1200" b="1" dirty="0">
                <a:latin typeface="Arial" charset="0"/>
                <a:ea typeface="Arial" charset="0"/>
                <a:cs typeface="Arial" charset="0"/>
              </a:rPr>
              <a:t>6. AFFORDABLE PLANS WITH ADVANCED FEATURES</a:t>
            </a:r>
          </a:p>
          <a:p>
            <a:r>
              <a:rPr lang="en-US" sz="1200" dirty="0">
                <a:latin typeface="Arial" charset="0"/>
                <a:ea typeface="Arial" charset="0"/>
                <a:cs typeface="Arial" charset="0"/>
              </a:rPr>
              <a:t>So much more than a competitive rate plan — this world-class broadband network comes with unique public safety capabilities.</a:t>
            </a:r>
          </a:p>
          <a:p>
            <a:endParaRPr lang="en-US" sz="1200" dirty="0">
              <a:latin typeface="Arial" charset="0"/>
              <a:ea typeface="Arial" charset="0"/>
              <a:cs typeface="Arial" charset="0"/>
            </a:endParaRPr>
          </a:p>
          <a:p>
            <a:r>
              <a:rPr lang="en-US" sz="800" dirty="0">
                <a:solidFill>
                  <a:schemeClr val="tx1">
                    <a:lumMod val="50000"/>
                    <a:lumOff val="50000"/>
                  </a:schemeClr>
                </a:solidFill>
                <a:latin typeface="Arial" charset="0"/>
                <a:ea typeface="Arial" charset="0"/>
                <a:cs typeface="Arial" charset="0"/>
              </a:rPr>
              <a:t>*Claim based on the Nielsen Certified Data Network Score for AT&amp;T. Score includes data reports by wireless consumers in the Nielsen Mobile Insights survey, </a:t>
            </a:r>
          </a:p>
          <a:p>
            <a:r>
              <a:rPr lang="en-US" sz="800" dirty="0">
                <a:solidFill>
                  <a:schemeClr val="tx1">
                    <a:lumMod val="50000"/>
                    <a:lumOff val="50000"/>
                  </a:schemeClr>
                </a:solidFill>
                <a:latin typeface="Arial" charset="0"/>
                <a:ea typeface="Arial" charset="0"/>
                <a:cs typeface="Arial" charset="0"/>
              </a:rPr>
              <a:t>network measurements from Nielsen Mobile Performance and Nielsen Drive Test Benchmark. *Wireless reliability based on 3rd party data as of April 2017.</a:t>
            </a:r>
          </a:p>
          <a:p>
            <a:endParaRPr lang="en-US" sz="1200" dirty="0">
              <a:latin typeface="Arial" charset="0"/>
              <a:ea typeface="Arial" charset="0"/>
              <a:cs typeface="Arial" charset="0"/>
            </a:endParaRPr>
          </a:p>
          <a:p>
            <a:endParaRPr lang="en-US" sz="1200" dirty="0">
              <a:latin typeface="Arial" charset="0"/>
              <a:ea typeface="Arial" charset="0"/>
              <a:cs typeface="Arial" charset="0"/>
            </a:endParaRPr>
          </a:p>
        </p:txBody>
      </p:sp>
      <p:sp>
        <p:nvSpPr>
          <p:cNvPr id="12" name="Slide Number Placeholder 1"/>
          <p:cNvSpPr>
            <a:spLocks noGrp="1"/>
          </p:cNvSpPr>
          <p:nvPr>
            <p:ph type="sldNum" sz="quarter" idx="12"/>
          </p:nvPr>
        </p:nvSpPr>
        <p:spPr>
          <a:xfrm>
            <a:off x="11742791" y="6432985"/>
            <a:ext cx="281173" cy="271427"/>
          </a:xfrm>
          <a:solidFill>
            <a:schemeClr val="bg1">
              <a:alpha val="0"/>
            </a:schemeClr>
          </a:solidFill>
        </p:spPr>
        <p:txBody>
          <a:bodyPr/>
          <a:lstStyle/>
          <a:p>
            <a:pPr algn="ctr"/>
            <a:r>
              <a:rPr lang="en-US" smtClean="0">
                <a:solidFill>
                  <a:schemeClr val="tx1"/>
                </a:solidFill>
              </a:rPr>
              <a:t>XX</a:t>
            </a:r>
            <a:endParaRPr lang="en-US" dirty="0">
              <a:solidFill>
                <a:schemeClr val="tx1"/>
              </a:solidFill>
            </a:endParaRPr>
          </a:p>
        </p:txBody>
      </p:sp>
    </p:spTree>
    <p:extLst>
      <p:ext uri="{BB962C8B-B14F-4D97-AF65-F5344CB8AC3E}">
        <p14:creationId xmlns:p14="http://schemas.microsoft.com/office/powerpoint/2010/main" val="247723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63134" y="447"/>
            <a:ext cx="12334001" cy="68571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8" name="Rectangle 7"/>
          <p:cNvSpPr/>
          <p:nvPr/>
        </p:nvSpPr>
        <p:spPr>
          <a:xfrm>
            <a:off x="1785232" y="2474081"/>
            <a:ext cx="2643381" cy="71371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3599" dirty="0"/>
          </a:p>
        </p:txBody>
      </p:sp>
      <p:sp>
        <p:nvSpPr>
          <p:cNvPr id="12" name="Rectangle 11"/>
          <p:cNvSpPr/>
          <p:nvPr/>
        </p:nvSpPr>
        <p:spPr>
          <a:xfrm>
            <a:off x="4563234" y="2474083"/>
            <a:ext cx="2975895" cy="7137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3599" dirty="0"/>
          </a:p>
        </p:txBody>
      </p:sp>
      <p:sp>
        <p:nvSpPr>
          <p:cNvPr id="13" name="Rectangle 12"/>
          <p:cNvSpPr/>
          <p:nvPr/>
        </p:nvSpPr>
        <p:spPr>
          <a:xfrm>
            <a:off x="7689391" y="2474083"/>
            <a:ext cx="2705644" cy="7137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3599" dirty="0"/>
          </a:p>
        </p:txBody>
      </p:sp>
      <p:graphicFrame>
        <p:nvGraphicFramePr>
          <p:cNvPr id="7" name="Table 6"/>
          <p:cNvGraphicFramePr>
            <a:graphicFrameLocks noGrp="1"/>
          </p:cNvGraphicFramePr>
          <p:nvPr>
            <p:extLst/>
          </p:nvPr>
        </p:nvGraphicFramePr>
        <p:xfrm>
          <a:off x="1668015" y="2584498"/>
          <a:ext cx="8802193" cy="2732723"/>
        </p:xfrm>
        <a:graphic>
          <a:graphicData uri="http://schemas.openxmlformats.org/drawingml/2006/table">
            <a:tbl>
              <a:tblPr firstRow="1" bandRow="1">
                <a:tableStyleId>{93296810-A885-4BE3-A3E7-6D5BEEA58F35}</a:tableStyleId>
              </a:tblPr>
              <a:tblGrid>
                <a:gridCol w="2911453">
                  <a:extLst>
                    <a:ext uri="{9D8B030D-6E8A-4147-A177-3AD203B41FA5}">
                      <a16:colId xmlns="" xmlns:a16="http://schemas.microsoft.com/office/drawing/2014/main" val="20000"/>
                    </a:ext>
                  </a:extLst>
                </a:gridCol>
                <a:gridCol w="2971833">
                  <a:extLst>
                    <a:ext uri="{9D8B030D-6E8A-4147-A177-3AD203B41FA5}">
                      <a16:colId xmlns="" xmlns:a16="http://schemas.microsoft.com/office/drawing/2014/main" val="20001"/>
                    </a:ext>
                  </a:extLst>
                </a:gridCol>
                <a:gridCol w="2918907">
                  <a:extLst>
                    <a:ext uri="{9D8B030D-6E8A-4147-A177-3AD203B41FA5}">
                      <a16:colId xmlns="" xmlns:a16="http://schemas.microsoft.com/office/drawing/2014/main" val="20002"/>
                    </a:ext>
                  </a:extLst>
                </a:gridCol>
              </a:tblGrid>
              <a:tr h="506584">
                <a:tc>
                  <a:txBody>
                    <a:bodyPr/>
                    <a:lstStyle/>
                    <a:p>
                      <a:pPr algn="ctr"/>
                      <a:r>
                        <a:rPr lang="en-US" sz="1800" dirty="0" smtClean="0">
                          <a:solidFill>
                            <a:schemeClr val="tx2"/>
                          </a:solidFill>
                          <a:latin typeface="+mn-lt"/>
                          <a:cs typeface="ATT Aleck Cd Black" panose="020B0806020203020204" pitchFamily="34" charset="0"/>
                        </a:rPr>
                        <a:t>PRIMARY USERS</a:t>
                      </a:r>
                      <a:endParaRPr lang="en-US" sz="1800" dirty="0">
                        <a:solidFill>
                          <a:schemeClr val="tx2"/>
                        </a:solidFill>
                        <a:latin typeface="+mn-lt"/>
                        <a:cs typeface="ATT Aleck Cd Black" panose="020B0806020203020204" pitchFamily="34" charset="0"/>
                      </a:endParaRPr>
                    </a:p>
                  </a:txBody>
                  <a:tcPr marL="68571" marR="68571" marT="34286" marB="3428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smtClean="0">
                          <a:solidFill>
                            <a:schemeClr val="tx2"/>
                          </a:solidFill>
                          <a:latin typeface="+mn-lt"/>
                          <a:cs typeface="ATT Aleck Cd Black" panose="020B0806020203020204" pitchFamily="34" charset="0"/>
                        </a:rPr>
                        <a:t>EXTENDED PRIMARY</a:t>
                      </a:r>
                      <a:r>
                        <a:rPr lang="en-US" sz="1800" baseline="0" dirty="0" smtClean="0">
                          <a:solidFill>
                            <a:schemeClr val="tx2"/>
                          </a:solidFill>
                          <a:latin typeface="+mn-lt"/>
                          <a:cs typeface="ATT Aleck Cd Black" panose="020B0806020203020204" pitchFamily="34" charset="0"/>
                        </a:rPr>
                        <a:t> USERS</a:t>
                      </a:r>
                      <a:endParaRPr lang="en-US" sz="1800" dirty="0">
                        <a:solidFill>
                          <a:schemeClr val="tx2"/>
                        </a:solidFill>
                        <a:latin typeface="+mn-lt"/>
                        <a:cs typeface="ATT Aleck Cd Black" panose="020B0806020203020204" pitchFamily="34" charset="0"/>
                      </a:endParaRPr>
                    </a:p>
                  </a:txBody>
                  <a:tcPr marL="68571" marR="68571" marT="34286" marB="3428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600"/>
                        </a:lnSpc>
                      </a:pPr>
                      <a:r>
                        <a:rPr lang="en-US" sz="2000" dirty="0" smtClean="0">
                          <a:solidFill>
                            <a:schemeClr val="tx2"/>
                          </a:solidFill>
                          <a:latin typeface="+mn-lt"/>
                          <a:cs typeface="ATT Aleck Cd Black" panose="020B0806020203020204" pitchFamily="34" charset="0"/>
                        </a:rPr>
                        <a:t>CERTAIN INDIVIDUAL </a:t>
                      </a:r>
                    </a:p>
                    <a:p>
                      <a:pPr algn="ctr">
                        <a:lnSpc>
                          <a:spcPts val="1600"/>
                        </a:lnSpc>
                      </a:pPr>
                      <a:endParaRPr lang="en-US" sz="2000" dirty="0" smtClean="0">
                        <a:solidFill>
                          <a:schemeClr val="tx2"/>
                        </a:solidFill>
                        <a:latin typeface="+mn-lt"/>
                        <a:cs typeface="ATT Aleck Cd Black" panose="020B0806020203020204" pitchFamily="34" charset="0"/>
                      </a:endParaRPr>
                    </a:p>
                    <a:p>
                      <a:pPr algn="ctr">
                        <a:lnSpc>
                          <a:spcPts val="1600"/>
                        </a:lnSpc>
                      </a:pPr>
                      <a:r>
                        <a:rPr lang="en-US" sz="2000" dirty="0" smtClean="0">
                          <a:solidFill>
                            <a:schemeClr val="tx2"/>
                          </a:solidFill>
                          <a:latin typeface="+mn-lt"/>
                          <a:cs typeface="ATT Aleck Cd Black" panose="020B0806020203020204" pitchFamily="34" charset="0"/>
                        </a:rPr>
                        <a:t>PAID USERS</a:t>
                      </a:r>
                      <a:endParaRPr lang="en-US" sz="2000" dirty="0">
                        <a:solidFill>
                          <a:schemeClr val="tx2"/>
                        </a:solidFill>
                        <a:latin typeface="+mn-lt"/>
                        <a:cs typeface="ATT Aleck Cd Black" panose="020B0806020203020204" pitchFamily="34" charset="0"/>
                      </a:endParaRPr>
                    </a:p>
                  </a:txBody>
                  <a:tcPr marL="68571" marR="68571" marT="34286" marB="3428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48564">
                <a:tc>
                  <a:txBody>
                    <a:bodyPr/>
                    <a:lstStyle/>
                    <a:p>
                      <a:pPr marL="171450" indent="-171450" algn="l">
                        <a:buFont typeface="Arial" charset="0"/>
                        <a:buChar char="•"/>
                        <a:defRPr/>
                      </a:pPr>
                      <a:endParaRPr lang="en-US" sz="1200" b="1" dirty="0" smtClean="0">
                        <a:solidFill>
                          <a:schemeClr val="bg2">
                            <a:lumMod val="50000"/>
                          </a:schemeClr>
                        </a:solidFill>
                        <a:latin typeface="+mn-lt"/>
                        <a:cs typeface="ATT Aleck Cd Medium" panose="020B0606020203020204" pitchFamily="34" charset="0"/>
                      </a:endParaRPr>
                    </a:p>
                    <a:p>
                      <a:pPr marL="171450" indent="-171450" algn="l">
                        <a:buFont typeface="Arial" charset="0"/>
                        <a:buChar char="•"/>
                        <a:defRPr/>
                      </a:pPr>
                      <a:r>
                        <a:rPr lang="en-US" sz="1400" b="1" dirty="0" smtClean="0">
                          <a:solidFill>
                            <a:schemeClr val="bg1"/>
                          </a:solidFill>
                          <a:latin typeface="+mn-lt"/>
                          <a:cs typeface="ATT Aleck Cd Medium" panose="020B0606020203020204" pitchFamily="34" charset="0"/>
                        </a:rPr>
                        <a:t>Fire </a:t>
                      </a:r>
                      <a:endParaRPr lang="en-US" sz="1400" b="1" dirty="0">
                        <a:solidFill>
                          <a:schemeClr val="bg1"/>
                        </a:solidFill>
                        <a:latin typeface="+mn-lt"/>
                        <a:cs typeface="ATT Aleck Cd Medium" panose="020B0606020203020204" pitchFamily="34" charset="0"/>
                      </a:endParaRPr>
                    </a:p>
                    <a:p>
                      <a:pPr marL="171450" indent="-171450" algn="l">
                        <a:buFont typeface="Arial" charset="0"/>
                        <a:buChar char="•"/>
                        <a:defRPr/>
                      </a:pPr>
                      <a:r>
                        <a:rPr lang="en-US" sz="1400" b="1" dirty="0">
                          <a:solidFill>
                            <a:schemeClr val="bg1"/>
                          </a:solidFill>
                          <a:latin typeface="+mn-lt"/>
                          <a:cs typeface="ATT Aleck Cd Medium" panose="020B0606020203020204" pitchFamily="34" charset="0"/>
                        </a:rPr>
                        <a:t>Police</a:t>
                      </a:r>
                    </a:p>
                    <a:p>
                      <a:pPr marL="171450" indent="-171450" algn="l">
                        <a:buFont typeface="Arial" charset="0"/>
                        <a:buChar char="•"/>
                        <a:defRPr/>
                      </a:pPr>
                      <a:r>
                        <a:rPr lang="en-US" sz="1400" b="1" dirty="0">
                          <a:solidFill>
                            <a:schemeClr val="bg1"/>
                          </a:solidFill>
                          <a:latin typeface="+mn-lt"/>
                          <a:cs typeface="ATT Aleck Cd Medium" panose="020B0606020203020204" pitchFamily="34" charset="0"/>
                        </a:rPr>
                        <a:t>EMS</a:t>
                      </a:r>
                    </a:p>
                    <a:p>
                      <a:pPr marL="171450" indent="-171450" algn="l">
                        <a:buFont typeface="Arial" charset="0"/>
                        <a:buChar char="•"/>
                        <a:defRPr/>
                      </a:pPr>
                      <a:r>
                        <a:rPr lang="en-US" sz="1400" b="1" dirty="0">
                          <a:solidFill>
                            <a:schemeClr val="bg1"/>
                          </a:solidFill>
                          <a:latin typeface="+mn-lt"/>
                          <a:cs typeface="ATT Aleck Cd Medium" panose="020B0606020203020204" pitchFamily="34" charset="0"/>
                        </a:rPr>
                        <a:t>Emergency Management</a:t>
                      </a:r>
                    </a:p>
                    <a:p>
                      <a:pPr marL="171450" indent="-171450" algn="l">
                        <a:buFont typeface="Arial" charset="0"/>
                        <a:buChar char="•"/>
                        <a:defRPr/>
                      </a:pPr>
                      <a:r>
                        <a:rPr lang="en-US" sz="1400" b="1" dirty="0">
                          <a:solidFill>
                            <a:schemeClr val="bg1"/>
                          </a:solidFill>
                          <a:latin typeface="+mn-lt"/>
                          <a:cs typeface="ATT Aleck Cd Medium" panose="020B0606020203020204" pitchFamily="34" charset="0"/>
                        </a:rPr>
                        <a:t>Emergency Communications </a:t>
                      </a:r>
                      <a:r>
                        <a:rPr lang="en-US" sz="1300" b="1" dirty="0">
                          <a:solidFill>
                            <a:schemeClr val="bg1"/>
                          </a:solidFill>
                          <a:latin typeface="+mn-lt"/>
                          <a:cs typeface="ATT Aleck Cd Medium" panose="020B0606020203020204" pitchFamily="34" charset="0"/>
                        </a:rPr>
                        <a:t>(9-1-1)</a:t>
                      </a:r>
                    </a:p>
                  </a:txBody>
                  <a:tcPr marL="68571" marR="68571" marT="34286" marB="34286">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a:spcBef>
                          <a:spcPts val="0"/>
                        </a:spcBef>
                        <a:buFont typeface="Arial" charset="0"/>
                        <a:buNone/>
                        <a:defRPr/>
                      </a:pPr>
                      <a:endParaRPr lang="en-US" sz="1400" b="1" dirty="0" smtClean="0">
                        <a:solidFill>
                          <a:schemeClr val="bg2">
                            <a:lumMod val="50000"/>
                          </a:schemeClr>
                        </a:solidFill>
                        <a:latin typeface="+mn-lt"/>
                        <a:cs typeface="ATT Aleck Cd Medium" panose="020B0606020203020204" pitchFamily="34" charset="0"/>
                      </a:endParaRPr>
                    </a:p>
                    <a:p>
                      <a:pPr marL="285750" indent="-285750" algn="l">
                        <a:spcBef>
                          <a:spcPts val="0"/>
                        </a:spcBef>
                        <a:buFont typeface="Arial" charset="0"/>
                        <a:buChar char="•"/>
                        <a:defRPr/>
                      </a:pPr>
                      <a:r>
                        <a:rPr lang="en-US" sz="1400" b="1" dirty="0" smtClean="0">
                          <a:solidFill>
                            <a:schemeClr val="bg1"/>
                          </a:solidFill>
                          <a:latin typeface="+mn-lt"/>
                          <a:cs typeface="ATT Aleck Cd Medium" panose="020B0606020203020204" pitchFamily="34" charset="0"/>
                        </a:rPr>
                        <a:t>Hospitals</a:t>
                      </a:r>
                      <a:endParaRPr lang="en-US" sz="1400" b="1" dirty="0">
                        <a:solidFill>
                          <a:schemeClr val="bg1"/>
                        </a:solidFill>
                        <a:latin typeface="+mn-lt"/>
                        <a:cs typeface="ATT Aleck Cd Medium" panose="020B0606020203020204" pitchFamily="34" charset="0"/>
                      </a:endParaRPr>
                    </a:p>
                    <a:p>
                      <a:pPr marL="285750" indent="-285750" algn="l">
                        <a:spcBef>
                          <a:spcPts val="0"/>
                        </a:spcBef>
                        <a:buFont typeface="Arial" charset="0"/>
                        <a:buChar char="•"/>
                        <a:defRPr/>
                      </a:pPr>
                      <a:r>
                        <a:rPr lang="en-US" sz="1400" b="1" dirty="0">
                          <a:solidFill>
                            <a:schemeClr val="bg1"/>
                          </a:solidFill>
                          <a:latin typeface="+mn-lt"/>
                          <a:cs typeface="ATT Aleck Cd Medium" panose="020B0606020203020204" pitchFamily="34" charset="0"/>
                        </a:rPr>
                        <a:t>Utilities</a:t>
                      </a:r>
                    </a:p>
                    <a:p>
                      <a:pPr marL="285750" indent="-285750" algn="l">
                        <a:spcBef>
                          <a:spcPts val="0"/>
                        </a:spcBef>
                        <a:buFont typeface="Arial" charset="0"/>
                        <a:buChar char="•"/>
                        <a:defRPr/>
                      </a:pPr>
                      <a:r>
                        <a:rPr lang="en-US" sz="1400" b="1" dirty="0" smtClean="0">
                          <a:solidFill>
                            <a:schemeClr val="bg1"/>
                          </a:solidFill>
                          <a:latin typeface="+mn-lt"/>
                          <a:cs typeface="ATT Aleck Cd Medium" panose="020B0606020203020204" pitchFamily="34" charset="0"/>
                        </a:rPr>
                        <a:t>Transportation</a:t>
                      </a:r>
                    </a:p>
                    <a:p>
                      <a:pPr marL="285750" indent="-285750" algn="l">
                        <a:spcBef>
                          <a:spcPts val="0"/>
                        </a:spcBef>
                        <a:buFont typeface="Arial" charset="0"/>
                        <a:buChar char="•"/>
                        <a:defRPr/>
                      </a:pPr>
                      <a:r>
                        <a:rPr lang="en-US" sz="1400" b="1" dirty="0" smtClean="0">
                          <a:solidFill>
                            <a:schemeClr val="bg1"/>
                          </a:solidFill>
                          <a:latin typeface="+mn-lt"/>
                          <a:cs typeface="ATT Aleck Cd Medium" panose="020B0606020203020204" pitchFamily="34" charset="0"/>
                        </a:rPr>
                        <a:t>Education</a:t>
                      </a:r>
                      <a:endParaRPr lang="en-US" sz="1400" b="1" dirty="0">
                        <a:solidFill>
                          <a:schemeClr val="bg1"/>
                        </a:solidFill>
                        <a:latin typeface="+mn-lt"/>
                        <a:cs typeface="ATT Aleck Cd Medium" panose="020B0606020203020204" pitchFamily="34" charset="0"/>
                      </a:endParaRPr>
                    </a:p>
                    <a:p>
                      <a:pPr algn="ctr"/>
                      <a:endParaRPr lang="en-US" sz="1400" b="1" dirty="0">
                        <a:solidFill>
                          <a:sysClr val="windowText" lastClr="000000"/>
                        </a:solidFill>
                        <a:latin typeface="+mn-lt"/>
                        <a:cs typeface="ATT Aleck Cd Medium" panose="020B0606020203020204" pitchFamily="34" charset="0"/>
                      </a:endParaRPr>
                    </a:p>
                  </a:txBody>
                  <a:tcPr marL="68571" marR="68571" marT="34286" marB="34286">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l">
                        <a:spcBef>
                          <a:spcPts val="0"/>
                        </a:spcBef>
                        <a:buFont typeface="Arial" charset="0"/>
                        <a:buChar char="•"/>
                        <a:defRPr/>
                      </a:pPr>
                      <a:endParaRPr lang="en-US" sz="1400" b="1" dirty="0" smtClean="0">
                        <a:solidFill>
                          <a:schemeClr val="bg2">
                            <a:lumMod val="50000"/>
                          </a:schemeClr>
                        </a:solidFill>
                        <a:latin typeface="+mn-lt"/>
                        <a:cs typeface="ATT Aleck Cd Medium" panose="020B0606020203020204" pitchFamily="34" charset="0"/>
                      </a:endParaRPr>
                    </a:p>
                    <a:p>
                      <a:pPr marL="285750" indent="-285750" algn="l">
                        <a:spcBef>
                          <a:spcPts val="0"/>
                        </a:spcBef>
                        <a:buFont typeface="Arial" charset="0"/>
                        <a:buChar char="•"/>
                        <a:defRPr/>
                      </a:pPr>
                      <a:r>
                        <a:rPr lang="en-US" sz="1400" b="1" dirty="0" smtClean="0">
                          <a:solidFill>
                            <a:schemeClr val="bg1"/>
                          </a:solidFill>
                          <a:latin typeface="+mn-lt"/>
                          <a:cs typeface="ATT Aleck Cd Medium" panose="020B0606020203020204" pitchFamily="34" charset="0"/>
                        </a:rPr>
                        <a:t>Primary </a:t>
                      </a:r>
                      <a:r>
                        <a:rPr lang="en-US" sz="1400" b="1" dirty="0">
                          <a:solidFill>
                            <a:schemeClr val="bg1"/>
                          </a:solidFill>
                          <a:latin typeface="+mn-lt"/>
                          <a:cs typeface="ATT Aleck Cd Medium" panose="020B0606020203020204" pitchFamily="34" charset="0"/>
                        </a:rPr>
                        <a:t>or </a:t>
                      </a:r>
                      <a:r>
                        <a:rPr lang="en-US" sz="1400" b="1" dirty="0" smtClean="0">
                          <a:solidFill>
                            <a:schemeClr val="bg1"/>
                          </a:solidFill>
                          <a:latin typeface="+mn-lt"/>
                          <a:cs typeface="ATT Aleck Cd Medium" panose="020B0606020203020204" pitchFamily="34" charset="0"/>
                        </a:rPr>
                        <a:t>Extended Users</a:t>
                      </a:r>
                    </a:p>
                    <a:p>
                      <a:pPr marL="285750" indent="-285750" algn="l">
                        <a:spcBef>
                          <a:spcPts val="0"/>
                        </a:spcBef>
                        <a:buFont typeface="Arial" charset="0"/>
                        <a:buChar char="•"/>
                        <a:defRPr/>
                      </a:pPr>
                      <a:r>
                        <a:rPr lang="en-US" sz="1400" b="1" dirty="0" smtClean="0">
                          <a:solidFill>
                            <a:schemeClr val="bg1"/>
                          </a:solidFill>
                          <a:latin typeface="+mn-lt"/>
                          <a:cs typeface="ATT Aleck Cd Medium" panose="020B0606020203020204" pitchFamily="34" charset="0"/>
                        </a:rPr>
                        <a:t>Users that Pay</a:t>
                      </a:r>
                      <a:r>
                        <a:rPr lang="en-US" sz="1400" b="1" baseline="0" dirty="0" smtClean="0">
                          <a:solidFill>
                            <a:schemeClr val="bg1"/>
                          </a:solidFill>
                          <a:latin typeface="+mn-lt"/>
                          <a:cs typeface="ATT Aleck Cd Medium" panose="020B0606020203020204" pitchFamily="34" charset="0"/>
                        </a:rPr>
                        <a:t> Personally</a:t>
                      </a:r>
                    </a:p>
                    <a:p>
                      <a:pPr marL="0" indent="0" algn="l">
                        <a:spcBef>
                          <a:spcPts val="0"/>
                        </a:spcBef>
                        <a:buFont typeface="Arial" charset="0"/>
                        <a:buNone/>
                        <a:defRPr/>
                      </a:pPr>
                      <a:r>
                        <a:rPr lang="en-US" sz="1400" b="1" baseline="0" dirty="0" smtClean="0">
                          <a:solidFill>
                            <a:schemeClr val="bg1"/>
                          </a:solidFill>
                          <a:latin typeface="+mn-lt"/>
                          <a:cs typeface="ATT Aleck Cd Medium" panose="020B0606020203020204" pitchFamily="34" charset="0"/>
                        </a:rPr>
                        <a:t>       For Service</a:t>
                      </a:r>
                      <a:endParaRPr lang="en-US" sz="1400" b="1" baseline="0" dirty="0">
                        <a:solidFill>
                          <a:schemeClr val="bg1"/>
                        </a:solidFill>
                        <a:latin typeface="+mn-lt"/>
                        <a:cs typeface="ATT Aleck Cd Medium" panose="020B0606020203020204" pitchFamily="34" charset="0"/>
                      </a:endParaRPr>
                    </a:p>
                  </a:txBody>
                  <a:tcPr marL="68571" marR="68571" marT="34286" marB="34286">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895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ATT Aleck Cd Black" panose="020B0806020203020204" pitchFamily="34" charset="0"/>
                        <a:cs typeface="ATT Aleck Cd Black" panose="020B0806020203020204" pitchFamily="34" charset="0"/>
                      </a:endParaRPr>
                    </a:p>
                  </a:txBody>
                  <a:tcPr marL="68571" marR="68571" marT="34286" marB="3428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ATT Aleck Cd Black" panose="020B0806020203020204" pitchFamily="34" charset="0"/>
                        <a:cs typeface="ATT Aleck Cd Black" panose="020B0806020203020204" pitchFamily="34" charset="0"/>
                      </a:endParaRPr>
                    </a:p>
                  </a:txBody>
                  <a:tcPr marL="68571" marR="68571" marT="34286" marB="3428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ATT Aleck Cd Black" panose="020B0806020203020204" pitchFamily="34" charset="0"/>
                        <a:cs typeface="ATT Aleck Cd Black" panose="020B0806020203020204" pitchFamily="34" charset="0"/>
                      </a:endParaRPr>
                    </a:p>
                  </a:txBody>
                  <a:tcPr marL="68571" marR="68571" marT="34286" marB="3428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5" name="Content Placeholder 6"/>
          <p:cNvSpPr txBox="1">
            <a:spLocks/>
          </p:cNvSpPr>
          <p:nvPr/>
        </p:nvSpPr>
        <p:spPr>
          <a:xfrm>
            <a:off x="8135781" y="4665680"/>
            <a:ext cx="1772777" cy="1153269"/>
          </a:xfrm>
          <a:prstGeom prst="rect">
            <a:avLst/>
          </a:prstGeom>
        </p:spPr>
        <p:txBody>
          <a:bodyPr vert="horz" lIns="68553" tIns="34277" rIns="68553" bIns="34277" rtlCol="0">
            <a:normAutofit/>
          </a:bodyPr>
          <a:lstStyle>
            <a:lvl1pPr marL="228600" indent="-228600" algn="l" defTabSz="914400" rtl="0" eaLnBrk="1" latinLnBrk="0" hangingPunct="1">
              <a:lnSpc>
                <a:spcPct val="90000"/>
              </a:lnSpc>
              <a:spcBef>
                <a:spcPts val="1000"/>
              </a:spcBef>
              <a:spcAft>
                <a:spcPts val="600"/>
              </a:spcAft>
              <a:buClr>
                <a:schemeClr val="tx1">
                  <a:lumMod val="50000"/>
                  <a:lumOff val="50000"/>
                </a:schemeClr>
              </a:buClr>
              <a:buSzPct val="70000"/>
              <a:buFont typeface="Wingdings" panose="05000000000000000000" pitchFamily="2" charset="2"/>
              <a:buChar char=""/>
              <a:defRPr sz="24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4C8AB8">
                  <a:lumMod val="50000"/>
                  <a:lumOff val="50000"/>
                </a:srgbClr>
              </a:buClr>
              <a:buNone/>
              <a:defRPr/>
            </a:pPr>
            <a:endParaRPr lang="en-US" sz="1200" dirty="0">
              <a:solidFill>
                <a:srgbClr val="000000"/>
              </a:solidFill>
              <a:latin typeface="Calibri"/>
            </a:endParaRPr>
          </a:p>
        </p:txBody>
      </p:sp>
      <p:sp>
        <p:nvSpPr>
          <p:cNvPr id="6" name="Content Placeholder 6"/>
          <p:cNvSpPr txBox="1">
            <a:spLocks/>
          </p:cNvSpPr>
          <p:nvPr/>
        </p:nvSpPr>
        <p:spPr>
          <a:xfrm>
            <a:off x="5835843" y="4665680"/>
            <a:ext cx="1096852" cy="1568153"/>
          </a:xfrm>
          <a:prstGeom prst="rect">
            <a:avLst/>
          </a:prstGeom>
        </p:spPr>
        <p:txBody>
          <a:bodyPr vert="horz" lIns="68553" tIns="34277" rIns="68553" bIns="34277" rtlCol="0">
            <a:normAutofit/>
          </a:bodyPr>
          <a:lstStyle>
            <a:lvl1pPr marL="228600" indent="-228600" algn="l" defTabSz="914400" rtl="0" eaLnBrk="1" latinLnBrk="0" hangingPunct="1">
              <a:lnSpc>
                <a:spcPct val="90000"/>
              </a:lnSpc>
              <a:spcBef>
                <a:spcPts val="1000"/>
              </a:spcBef>
              <a:spcAft>
                <a:spcPts val="600"/>
              </a:spcAft>
              <a:buClr>
                <a:schemeClr val="tx1">
                  <a:lumMod val="50000"/>
                  <a:lumOff val="50000"/>
                </a:schemeClr>
              </a:buClr>
              <a:buSzPct val="70000"/>
              <a:buFont typeface="Wingdings" panose="05000000000000000000" pitchFamily="2" charset="2"/>
              <a:buChar char=""/>
              <a:defRPr sz="24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4C8AB8">
                  <a:lumMod val="50000"/>
                  <a:lumOff val="50000"/>
                </a:srgbClr>
              </a:buClr>
              <a:buNone/>
              <a:defRPr/>
            </a:pPr>
            <a:endParaRPr lang="en-US" sz="1200" dirty="0">
              <a:solidFill>
                <a:srgbClr val="000000"/>
              </a:solidFill>
              <a:latin typeface="Calibri"/>
            </a:endParaRPr>
          </a:p>
        </p:txBody>
      </p:sp>
      <p:sp>
        <p:nvSpPr>
          <p:cNvPr id="4" name="TextBox 3"/>
          <p:cNvSpPr txBox="1"/>
          <p:nvPr/>
        </p:nvSpPr>
        <p:spPr>
          <a:xfrm>
            <a:off x="2300908" y="981714"/>
            <a:ext cx="6745373" cy="498161"/>
          </a:xfrm>
          <a:prstGeom prst="rect">
            <a:avLst/>
          </a:prstGeom>
          <a:noFill/>
          <a:ln>
            <a:noFill/>
          </a:ln>
        </p:spPr>
        <p:txBody>
          <a:bodyPr wrap="none" lIns="0" tIns="0" rIns="0" bIns="0" rtlCol="0">
            <a:noAutofit/>
          </a:bodyPr>
          <a:lstStyle/>
          <a:p>
            <a:pPr algn="r"/>
            <a:r>
              <a:rPr lang="en-US" sz="3599" b="1" dirty="0">
                <a:solidFill>
                  <a:schemeClr val="bg1"/>
                </a:solidFill>
                <a:latin typeface="+mj-lt"/>
                <a:cs typeface="Arial" panose="020B0604020202020204" pitchFamily="34" charset="0"/>
              </a:rPr>
              <a:t>User Type + Availability of Service</a:t>
            </a:r>
          </a:p>
          <a:p>
            <a:pPr algn="r"/>
            <a:endParaRPr lang="en-US" sz="3299" dirty="0">
              <a:solidFill>
                <a:schemeClr val="bg1"/>
              </a:solidFill>
              <a:latin typeface="+mj-lt"/>
            </a:endParaRPr>
          </a:p>
        </p:txBody>
      </p:sp>
      <p:grpSp>
        <p:nvGrpSpPr>
          <p:cNvPr id="9" name="Group 8"/>
          <p:cNvGrpSpPr/>
          <p:nvPr/>
        </p:nvGrpSpPr>
        <p:grpSpPr>
          <a:xfrm>
            <a:off x="2813468" y="4810733"/>
            <a:ext cx="6606340" cy="595616"/>
            <a:chOff x="1289041" y="4778719"/>
            <a:chExt cx="6607200" cy="595694"/>
          </a:xfrm>
        </p:grpSpPr>
        <p:grpSp>
          <p:nvGrpSpPr>
            <p:cNvPr id="15" name="Group 14"/>
            <p:cNvGrpSpPr/>
            <p:nvPr/>
          </p:nvGrpSpPr>
          <p:grpSpPr>
            <a:xfrm>
              <a:off x="1289041" y="4787433"/>
              <a:ext cx="586983" cy="586980"/>
              <a:chOff x="3965279" y="1970483"/>
              <a:chExt cx="397494" cy="397492"/>
            </a:xfrm>
          </p:grpSpPr>
          <p:sp>
            <p:nvSpPr>
              <p:cNvPr id="28" name="Oval 27"/>
              <p:cNvSpPr/>
              <p:nvPr/>
            </p:nvSpPr>
            <p:spPr>
              <a:xfrm>
                <a:off x="3965279" y="1970483"/>
                <a:ext cx="397494" cy="397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521" y="2026705"/>
                <a:ext cx="262214" cy="262214"/>
              </a:xfrm>
              <a:prstGeom prst="rect">
                <a:avLst/>
              </a:prstGeom>
            </p:spPr>
          </p:pic>
        </p:grpSp>
        <p:grpSp>
          <p:nvGrpSpPr>
            <p:cNvPr id="16" name="Group 15"/>
            <p:cNvGrpSpPr/>
            <p:nvPr/>
          </p:nvGrpSpPr>
          <p:grpSpPr>
            <a:xfrm>
              <a:off x="2037379" y="4787433"/>
              <a:ext cx="586983" cy="586980"/>
              <a:chOff x="3965279" y="2455985"/>
              <a:chExt cx="397494" cy="397492"/>
            </a:xfrm>
          </p:grpSpPr>
          <p:sp>
            <p:nvSpPr>
              <p:cNvPr id="26" name="Oval 25"/>
              <p:cNvSpPr/>
              <p:nvPr/>
            </p:nvSpPr>
            <p:spPr>
              <a:xfrm>
                <a:off x="3965279" y="2455985"/>
                <a:ext cx="397494" cy="397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630" y="2524761"/>
                <a:ext cx="262214" cy="262214"/>
              </a:xfrm>
              <a:prstGeom prst="rect">
                <a:avLst/>
              </a:prstGeom>
            </p:spPr>
          </p:pic>
        </p:grpSp>
        <p:grpSp>
          <p:nvGrpSpPr>
            <p:cNvPr id="17" name="Group 16"/>
            <p:cNvGrpSpPr/>
            <p:nvPr/>
          </p:nvGrpSpPr>
          <p:grpSpPr>
            <a:xfrm>
              <a:off x="2785717" y="4787433"/>
              <a:ext cx="586983" cy="586980"/>
              <a:chOff x="3965279" y="2930770"/>
              <a:chExt cx="397494" cy="397492"/>
            </a:xfrm>
          </p:grpSpPr>
          <p:sp>
            <p:nvSpPr>
              <p:cNvPr id="24" name="Oval 23"/>
              <p:cNvSpPr/>
              <p:nvPr/>
            </p:nvSpPr>
            <p:spPr>
              <a:xfrm>
                <a:off x="3965279" y="2930770"/>
                <a:ext cx="397494" cy="397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630" y="2991689"/>
                <a:ext cx="262214" cy="262214"/>
              </a:xfrm>
              <a:prstGeom prst="rect">
                <a:avLst/>
              </a:prstGeom>
            </p:spPr>
          </p:pic>
        </p:grpSp>
        <p:grpSp>
          <p:nvGrpSpPr>
            <p:cNvPr id="18" name="Group 17"/>
            <p:cNvGrpSpPr/>
            <p:nvPr/>
          </p:nvGrpSpPr>
          <p:grpSpPr>
            <a:xfrm>
              <a:off x="3534055" y="4787433"/>
              <a:ext cx="586983" cy="586980"/>
              <a:chOff x="6586538" y="1970483"/>
              <a:chExt cx="397494" cy="397492"/>
            </a:xfrm>
          </p:grpSpPr>
          <p:sp>
            <p:nvSpPr>
              <p:cNvPr id="22" name="Oval 21"/>
              <p:cNvSpPr/>
              <p:nvPr/>
            </p:nvSpPr>
            <p:spPr>
              <a:xfrm>
                <a:off x="6586538" y="1970483"/>
                <a:ext cx="397494" cy="397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1452" y="2015135"/>
                <a:ext cx="296614" cy="272811"/>
              </a:xfrm>
              <a:prstGeom prst="rect">
                <a:avLst/>
              </a:prstGeom>
            </p:spPr>
          </p:pic>
        </p:grpSp>
        <p:grpSp>
          <p:nvGrpSpPr>
            <p:cNvPr id="19" name="Group 18"/>
            <p:cNvGrpSpPr/>
            <p:nvPr/>
          </p:nvGrpSpPr>
          <p:grpSpPr>
            <a:xfrm>
              <a:off x="4282393" y="4787433"/>
              <a:ext cx="586983" cy="586980"/>
              <a:chOff x="6653335" y="2741562"/>
              <a:chExt cx="397494" cy="397492"/>
            </a:xfrm>
          </p:grpSpPr>
          <p:sp>
            <p:nvSpPr>
              <p:cNvPr id="20" name="Oval 19"/>
              <p:cNvSpPr/>
              <p:nvPr/>
            </p:nvSpPr>
            <p:spPr>
              <a:xfrm>
                <a:off x="6653335" y="2741562"/>
                <a:ext cx="397494" cy="397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2249" y="2794429"/>
                <a:ext cx="308129" cy="283402"/>
              </a:xfrm>
              <a:prstGeom prst="rect">
                <a:avLst/>
              </a:prstGeom>
            </p:spPr>
          </p:pic>
        </p:grpSp>
        <p:grpSp>
          <p:nvGrpSpPr>
            <p:cNvPr id="31" name="Group 30"/>
            <p:cNvGrpSpPr/>
            <p:nvPr/>
          </p:nvGrpSpPr>
          <p:grpSpPr>
            <a:xfrm>
              <a:off x="6544833" y="4778719"/>
              <a:ext cx="595694" cy="595694"/>
              <a:chOff x="6655967" y="2705102"/>
              <a:chExt cx="639913" cy="639914"/>
            </a:xfrm>
          </p:grpSpPr>
          <p:sp>
            <p:nvSpPr>
              <p:cNvPr id="53" name="Oval 52"/>
              <p:cNvSpPr/>
              <p:nvPr/>
            </p:nvSpPr>
            <p:spPr>
              <a:xfrm>
                <a:off x="6655967" y="2705102"/>
                <a:ext cx="639913" cy="6399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sp>
            <p:nvSpPr>
              <p:cNvPr id="54" name="Freeform 41"/>
              <p:cNvSpPr>
                <a:spLocks noChangeArrowheads="1"/>
              </p:cNvSpPr>
              <p:nvPr/>
            </p:nvSpPr>
            <p:spPr bwMode="auto">
              <a:xfrm>
                <a:off x="6771039" y="2879121"/>
                <a:ext cx="435173" cy="292971"/>
              </a:xfrm>
              <a:custGeom>
                <a:avLst/>
                <a:gdLst>
                  <a:gd name="T0" fmla="*/ 1118 w 1122"/>
                  <a:gd name="T1" fmla="*/ 403 h 753"/>
                  <a:gd name="T2" fmla="*/ 680 w 1122"/>
                  <a:gd name="T3" fmla="*/ 15 h 753"/>
                  <a:gd name="T4" fmla="*/ 0 w 1122"/>
                  <a:gd name="T5" fmla="*/ 110 h 753"/>
                  <a:gd name="T6" fmla="*/ 95 w 1122"/>
                  <a:gd name="T7" fmla="*/ 652 h 753"/>
                  <a:gd name="T8" fmla="*/ 252 w 1122"/>
                  <a:gd name="T9" fmla="*/ 752 h 753"/>
                  <a:gd name="T10" fmla="*/ 731 w 1122"/>
                  <a:gd name="T11" fmla="*/ 652 h 753"/>
                  <a:gd name="T12" fmla="*/ 984 w 1122"/>
                  <a:gd name="T13" fmla="*/ 652 h 753"/>
                  <a:gd name="T14" fmla="*/ 1121 w 1122"/>
                  <a:gd name="T15" fmla="*/ 556 h 753"/>
                  <a:gd name="T16" fmla="*/ 1121 w 1122"/>
                  <a:gd name="T17" fmla="*/ 421 h 753"/>
                  <a:gd name="T18" fmla="*/ 189 w 1122"/>
                  <a:gd name="T19" fmla="*/ 652 h 753"/>
                  <a:gd name="T20" fmla="*/ 189 w 1122"/>
                  <a:gd name="T21" fmla="*/ 594 h 753"/>
                  <a:gd name="T22" fmla="*/ 318 w 1122"/>
                  <a:gd name="T23" fmla="*/ 594 h 753"/>
                  <a:gd name="T24" fmla="*/ 318 w 1122"/>
                  <a:gd name="T25" fmla="*/ 652 h 753"/>
                  <a:gd name="T26" fmla="*/ 857 w 1122"/>
                  <a:gd name="T27" fmla="*/ 694 h 753"/>
                  <a:gd name="T28" fmla="*/ 786 w 1122"/>
                  <a:gd name="T29" fmla="*/ 623 h 753"/>
                  <a:gd name="T30" fmla="*/ 857 w 1122"/>
                  <a:gd name="T31" fmla="*/ 553 h 753"/>
                  <a:gd name="T32" fmla="*/ 929 w 1122"/>
                  <a:gd name="T33" fmla="*/ 623 h 753"/>
                  <a:gd name="T34" fmla="*/ 857 w 1122"/>
                  <a:gd name="T35" fmla="*/ 694 h 753"/>
                  <a:gd name="T36" fmla="*/ 1027 w 1122"/>
                  <a:gd name="T37" fmla="*/ 594 h 753"/>
                  <a:gd name="T38" fmla="*/ 857 w 1122"/>
                  <a:gd name="T39" fmla="*/ 494 h 753"/>
                  <a:gd name="T40" fmla="*/ 378 w 1122"/>
                  <a:gd name="T41" fmla="*/ 594 h 753"/>
                  <a:gd name="T42" fmla="*/ 127 w 1122"/>
                  <a:gd name="T43" fmla="*/ 594 h 753"/>
                  <a:gd name="T44" fmla="*/ 58 w 1122"/>
                  <a:gd name="T45" fmla="*/ 556 h 753"/>
                  <a:gd name="T46" fmla="*/ 95 w 1122"/>
                  <a:gd name="T47" fmla="*/ 74 h 753"/>
                  <a:gd name="T48" fmla="*/ 682 w 1122"/>
                  <a:gd name="T49" fmla="*/ 72 h 753"/>
                  <a:gd name="T50" fmla="*/ 999 w 1122"/>
                  <a:gd name="T51" fmla="*/ 314 h 753"/>
                  <a:gd name="T52" fmla="*/ 728 w 1122"/>
                  <a:gd name="T53" fmla="*/ 261 h 753"/>
                  <a:gd name="T54" fmla="*/ 699 w 1122"/>
                  <a:gd name="T55" fmla="*/ 129 h 753"/>
                  <a:gd name="T56" fmla="*/ 670 w 1122"/>
                  <a:gd name="T57" fmla="*/ 261 h 753"/>
                  <a:gd name="T58" fmla="*/ 1035 w 1122"/>
                  <a:gd name="T59" fmla="*/ 372 h 753"/>
                  <a:gd name="T60" fmla="*/ 1063 w 1122"/>
                  <a:gd name="T61" fmla="*/ 426 h 753"/>
                  <a:gd name="T62" fmla="*/ 1063 w 1122"/>
                  <a:gd name="T63" fmla="*/ 55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2" h="753">
                    <a:moveTo>
                      <a:pt x="1121" y="421"/>
                    </a:moveTo>
                    <a:cubicBezTo>
                      <a:pt x="1121" y="415"/>
                      <a:pt x="1121" y="409"/>
                      <a:pt x="1118" y="403"/>
                    </a:cubicBezTo>
                    <a:cubicBezTo>
                      <a:pt x="910" y="0"/>
                      <a:pt x="694" y="14"/>
                      <a:pt x="682" y="15"/>
                    </a:cubicBezTo>
                    <a:lnTo>
                      <a:pt x="680" y="15"/>
                    </a:lnTo>
                    <a:lnTo>
                      <a:pt x="95" y="15"/>
                    </a:lnTo>
                    <a:cubicBezTo>
                      <a:pt x="43" y="15"/>
                      <a:pt x="0" y="58"/>
                      <a:pt x="0" y="110"/>
                    </a:cubicBezTo>
                    <a:lnTo>
                      <a:pt x="0" y="556"/>
                    </a:lnTo>
                    <a:cubicBezTo>
                      <a:pt x="0" y="609"/>
                      <a:pt x="43" y="652"/>
                      <a:pt x="95" y="652"/>
                    </a:cubicBezTo>
                    <a:lnTo>
                      <a:pt x="127" y="652"/>
                    </a:lnTo>
                    <a:cubicBezTo>
                      <a:pt x="141" y="709"/>
                      <a:pt x="192" y="752"/>
                      <a:pt x="252" y="752"/>
                    </a:cubicBezTo>
                    <a:cubicBezTo>
                      <a:pt x="313" y="752"/>
                      <a:pt x="366" y="709"/>
                      <a:pt x="380" y="652"/>
                    </a:cubicBezTo>
                    <a:lnTo>
                      <a:pt x="731" y="652"/>
                    </a:lnTo>
                    <a:cubicBezTo>
                      <a:pt x="745" y="709"/>
                      <a:pt x="796" y="752"/>
                      <a:pt x="857" y="752"/>
                    </a:cubicBezTo>
                    <a:cubicBezTo>
                      <a:pt x="918" y="752"/>
                      <a:pt x="970" y="709"/>
                      <a:pt x="984" y="652"/>
                    </a:cubicBezTo>
                    <a:lnTo>
                      <a:pt x="1027" y="652"/>
                    </a:lnTo>
                    <a:cubicBezTo>
                      <a:pt x="1078" y="652"/>
                      <a:pt x="1121" y="609"/>
                      <a:pt x="1121" y="556"/>
                    </a:cubicBezTo>
                    <a:lnTo>
                      <a:pt x="1121" y="426"/>
                    </a:lnTo>
                    <a:cubicBezTo>
                      <a:pt x="1121" y="424"/>
                      <a:pt x="1121" y="422"/>
                      <a:pt x="1121" y="421"/>
                    </a:cubicBezTo>
                    <a:close/>
                    <a:moveTo>
                      <a:pt x="252" y="694"/>
                    </a:moveTo>
                    <a:cubicBezTo>
                      <a:pt x="225" y="694"/>
                      <a:pt x="199" y="676"/>
                      <a:pt x="189" y="652"/>
                    </a:cubicBezTo>
                    <a:cubicBezTo>
                      <a:pt x="184" y="642"/>
                      <a:pt x="182" y="633"/>
                      <a:pt x="182" y="623"/>
                    </a:cubicBezTo>
                    <a:cubicBezTo>
                      <a:pt x="182" y="613"/>
                      <a:pt x="186" y="603"/>
                      <a:pt x="189" y="594"/>
                    </a:cubicBezTo>
                    <a:cubicBezTo>
                      <a:pt x="201" y="570"/>
                      <a:pt x="224" y="553"/>
                      <a:pt x="252" y="553"/>
                    </a:cubicBezTo>
                    <a:cubicBezTo>
                      <a:pt x="281" y="553"/>
                      <a:pt x="306" y="570"/>
                      <a:pt x="318" y="594"/>
                    </a:cubicBezTo>
                    <a:cubicBezTo>
                      <a:pt x="321" y="603"/>
                      <a:pt x="325" y="613"/>
                      <a:pt x="325" y="623"/>
                    </a:cubicBezTo>
                    <a:cubicBezTo>
                      <a:pt x="325" y="633"/>
                      <a:pt x="321" y="642"/>
                      <a:pt x="318" y="652"/>
                    </a:cubicBezTo>
                    <a:cubicBezTo>
                      <a:pt x="307" y="676"/>
                      <a:pt x="282" y="694"/>
                      <a:pt x="252" y="694"/>
                    </a:cubicBezTo>
                    <a:close/>
                    <a:moveTo>
                      <a:pt x="857" y="694"/>
                    </a:moveTo>
                    <a:cubicBezTo>
                      <a:pt x="829" y="694"/>
                      <a:pt x="804" y="676"/>
                      <a:pt x="793" y="652"/>
                    </a:cubicBezTo>
                    <a:cubicBezTo>
                      <a:pt x="790" y="642"/>
                      <a:pt x="786" y="633"/>
                      <a:pt x="786" y="623"/>
                    </a:cubicBezTo>
                    <a:cubicBezTo>
                      <a:pt x="786" y="613"/>
                      <a:pt x="790" y="603"/>
                      <a:pt x="793" y="594"/>
                    </a:cubicBezTo>
                    <a:cubicBezTo>
                      <a:pt x="805" y="570"/>
                      <a:pt x="828" y="553"/>
                      <a:pt x="857" y="553"/>
                    </a:cubicBezTo>
                    <a:cubicBezTo>
                      <a:pt x="885" y="553"/>
                      <a:pt x="910" y="570"/>
                      <a:pt x="922" y="594"/>
                    </a:cubicBezTo>
                    <a:cubicBezTo>
                      <a:pt x="925" y="603"/>
                      <a:pt x="929" y="613"/>
                      <a:pt x="929" y="623"/>
                    </a:cubicBezTo>
                    <a:cubicBezTo>
                      <a:pt x="929" y="633"/>
                      <a:pt x="925" y="642"/>
                      <a:pt x="922" y="652"/>
                    </a:cubicBezTo>
                    <a:cubicBezTo>
                      <a:pt x="912" y="676"/>
                      <a:pt x="886" y="694"/>
                      <a:pt x="857" y="694"/>
                    </a:cubicBezTo>
                    <a:close/>
                    <a:moveTo>
                      <a:pt x="1063" y="556"/>
                    </a:moveTo>
                    <a:cubicBezTo>
                      <a:pt x="1063" y="577"/>
                      <a:pt x="1047" y="594"/>
                      <a:pt x="1027" y="594"/>
                    </a:cubicBezTo>
                    <a:lnTo>
                      <a:pt x="982" y="594"/>
                    </a:lnTo>
                    <a:cubicBezTo>
                      <a:pt x="970" y="537"/>
                      <a:pt x="918" y="494"/>
                      <a:pt x="857" y="494"/>
                    </a:cubicBezTo>
                    <a:cubicBezTo>
                      <a:pt x="796" y="494"/>
                      <a:pt x="745" y="537"/>
                      <a:pt x="731" y="594"/>
                    </a:cubicBezTo>
                    <a:lnTo>
                      <a:pt x="378" y="594"/>
                    </a:lnTo>
                    <a:cubicBezTo>
                      <a:pt x="366" y="537"/>
                      <a:pt x="313" y="494"/>
                      <a:pt x="252" y="494"/>
                    </a:cubicBezTo>
                    <a:cubicBezTo>
                      <a:pt x="192" y="494"/>
                      <a:pt x="141" y="537"/>
                      <a:pt x="127" y="594"/>
                    </a:cubicBezTo>
                    <a:lnTo>
                      <a:pt x="95" y="594"/>
                    </a:lnTo>
                    <a:cubicBezTo>
                      <a:pt x="74" y="594"/>
                      <a:pt x="58" y="577"/>
                      <a:pt x="58" y="556"/>
                    </a:cubicBezTo>
                    <a:lnTo>
                      <a:pt x="58" y="110"/>
                    </a:lnTo>
                    <a:cubicBezTo>
                      <a:pt x="58" y="89"/>
                      <a:pt x="74" y="74"/>
                      <a:pt x="95" y="74"/>
                    </a:cubicBezTo>
                    <a:lnTo>
                      <a:pt x="680" y="74"/>
                    </a:lnTo>
                    <a:cubicBezTo>
                      <a:pt x="680" y="74"/>
                      <a:pt x="680" y="74"/>
                      <a:pt x="682" y="72"/>
                    </a:cubicBezTo>
                    <a:cubicBezTo>
                      <a:pt x="683" y="74"/>
                      <a:pt x="685" y="74"/>
                      <a:pt x="687" y="74"/>
                    </a:cubicBezTo>
                    <a:cubicBezTo>
                      <a:pt x="689" y="72"/>
                      <a:pt x="835" y="63"/>
                      <a:pt x="999" y="314"/>
                    </a:cubicBezTo>
                    <a:lnTo>
                      <a:pt x="778" y="314"/>
                    </a:lnTo>
                    <a:cubicBezTo>
                      <a:pt x="731" y="314"/>
                      <a:pt x="728" y="273"/>
                      <a:pt x="728" y="261"/>
                    </a:cubicBezTo>
                    <a:lnTo>
                      <a:pt x="728" y="158"/>
                    </a:lnTo>
                    <a:cubicBezTo>
                      <a:pt x="728" y="141"/>
                      <a:pt x="715" y="129"/>
                      <a:pt x="699" y="129"/>
                    </a:cubicBezTo>
                    <a:cubicBezTo>
                      <a:pt x="683" y="129"/>
                      <a:pt x="670" y="141"/>
                      <a:pt x="670" y="158"/>
                    </a:cubicBezTo>
                    <a:lnTo>
                      <a:pt x="670" y="261"/>
                    </a:lnTo>
                    <a:cubicBezTo>
                      <a:pt x="670" y="306"/>
                      <a:pt x="699" y="372"/>
                      <a:pt x="778" y="372"/>
                    </a:cubicBezTo>
                    <a:lnTo>
                      <a:pt x="1035" y="372"/>
                    </a:lnTo>
                    <a:lnTo>
                      <a:pt x="1035" y="372"/>
                    </a:lnTo>
                    <a:cubicBezTo>
                      <a:pt x="1044" y="390"/>
                      <a:pt x="1054" y="407"/>
                      <a:pt x="1063" y="426"/>
                    </a:cubicBezTo>
                    <a:lnTo>
                      <a:pt x="1063" y="426"/>
                    </a:lnTo>
                    <a:lnTo>
                      <a:pt x="1063" y="55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913669">
                  <a:defRPr/>
                </a:pPr>
                <a:endParaRPr lang="en-US" sz="1798" kern="0" dirty="0">
                  <a:solidFill>
                    <a:srgbClr val="373737"/>
                  </a:solidFill>
                  <a:latin typeface="Arial"/>
                </a:endParaRPr>
              </a:p>
            </p:txBody>
          </p:sp>
        </p:grpSp>
        <p:grpSp>
          <p:nvGrpSpPr>
            <p:cNvPr id="32" name="Group 31"/>
            <p:cNvGrpSpPr/>
            <p:nvPr/>
          </p:nvGrpSpPr>
          <p:grpSpPr>
            <a:xfrm>
              <a:off x="5030731" y="4778719"/>
              <a:ext cx="595696" cy="595694"/>
              <a:chOff x="2000345" y="2708243"/>
              <a:chExt cx="639916" cy="639913"/>
            </a:xfrm>
          </p:grpSpPr>
          <p:sp>
            <p:nvSpPr>
              <p:cNvPr id="36" name="Oval 35"/>
              <p:cNvSpPr/>
              <p:nvPr/>
            </p:nvSpPr>
            <p:spPr>
              <a:xfrm>
                <a:off x="2000345" y="2708243"/>
                <a:ext cx="639916" cy="639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grpSp>
            <p:nvGrpSpPr>
              <p:cNvPr id="40" name="Group 39"/>
              <p:cNvGrpSpPr>
                <a:grpSpLocks noChangeAspect="1"/>
              </p:cNvGrpSpPr>
              <p:nvPr/>
            </p:nvGrpSpPr>
            <p:grpSpPr>
              <a:xfrm>
                <a:off x="2168460" y="2827893"/>
                <a:ext cx="303681" cy="358894"/>
                <a:chOff x="2605088" y="2117725"/>
                <a:chExt cx="349250" cy="412750"/>
              </a:xfrm>
              <a:solidFill>
                <a:schemeClr val="bg1"/>
              </a:solidFill>
            </p:grpSpPr>
            <p:sp>
              <p:nvSpPr>
                <p:cNvPr id="41" name="Freeform 56"/>
                <p:cNvSpPr>
                  <a:spLocks/>
                </p:cNvSpPr>
                <p:nvPr/>
              </p:nvSpPr>
              <p:spPr bwMode="auto">
                <a:xfrm>
                  <a:off x="2798763" y="2117725"/>
                  <a:ext cx="93663" cy="85725"/>
                </a:xfrm>
                <a:custGeom>
                  <a:avLst/>
                  <a:gdLst>
                    <a:gd name="T0" fmla="*/ 28 w 237"/>
                    <a:gd name="T1" fmla="*/ 218 h 218"/>
                    <a:gd name="T2" fmla="*/ 38 w 237"/>
                    <a:gd name="T3" fmla="*/ 215 h 218"/>
                    <a:gd name="T4" fmla="*/ 47 w 237"/>
                    <a:gd name="T5" fmla="*/ 210 h 218"/>
                    <a:gd name="T6" fmla="*/ 52 w 237"/>
                    <a:gd name="T7" fmla="*/ 201 h 218"/>
                    <a:gd name="T8" fmla="*/ 55 w 237"/>
                    <a:gd name="T9" fmla="*/ 190 h 218"/>
                    <a:gd name="T10" fmla="*/ 182 w 237"/>
                    <a:gd name="T11" fmla="*/ 135 h 218"/>
                    <a:gd name="T12" fmla="*/ 182 w 237"/>
                    <a:gd name="T13" fmla="*/ 190 h 218"/>
                    <a:gd name="T14" fmla="*/ 184 w 237"/>
                    <a:gd name="T15" fmla="*/ 201 h 218"/>
                    <a:gd name="T16" fmla="*/ 190 w 237"/>
                    <a:gd name="T17" fmla="*/ 210 h 218"/>
                    <a:gd name="T18" fmla="*/ 199 w 237"/>
                    <a:gd name="T19" fmla="*/ 215 h 218"/>
                    <a:gd name="T20" fmla="*/ 209 w 237"/>
                    <a:gd name="T21" fmla="*/ 218 h 218"/>
                    <a:gd name="T22" fmla="*/ 215 w 237"/>
                    <a:gd name="T23" fmla="*/ 218 h 218"/>
                    <a:gd name="T24" fmla="*/ 225 w 237"/>
                    <a:gd name="T25" fmla="*/ 214 h 218"/>
                    <a:gd name="T26" fmla="*/ 233 w 237"/>
                    <a:gd name="T27" fmla="*/ 206 h 218"/>
                    <a:gd name="T28" fmla="*/ 237 w 237"/>
                    <a:gd name="T29" fmla="*/ 196 h 218"/>
                    <a:gd name="T30" fmla="*/ 237 w 237"/>
                    <a:gd name="T31" fmla="*/ 27 h 218"/>
                    <a:gd name="T32" fmla="*/ 237 w 237"/>
                    <a:gd name="T33" fmla="*/ 22 h 218"/>
                    <a:gd name="T34" fmla="*/ 233 w 237"/>
                    <a:gd name="T35" fmla="*/ 11 h 218"/>
                    <a:gd name="T36" fmla="*/ 225 w 237"/>
                    <a:gd name="T37" fmla="*/ 3 h 218"/>
                    <a:gd name="T38" fmla="*/ 215 w 237"/>
                    <a:gd name="T39" fmla="*/ 0 h 218"/>
                    <a:gd name="T40" fmla="*/ 209 w 237"/>
                    <a:gd name="T41" fmla="*/ 0 h 218"/>
                    <a:gd name="T42" fmla="*/ 199 w 237"/>
                    <a:gd name="T43" fmla="*/ 1 h 218"/>
                    <a:gd name="T44" fmla="*/ 190 w 237"/>
                    <a:gd name="T45" fmla="*/ 7 h 218"/>
                    <a:gd name="T46" fmla="*/ 184 w 237"/>
                    <a:gd name="T47" fmla="*/ 17 h 218"/>
                    <a:gd name="T48" fmla="*/ 182 w 237"/>
                    <a:gd name="T49" fmla="*/ 27 h 218"/>
                    <a:gd name="T50" fmla="*/ 55 w 237"/>
                    <a:gd name="T51" fmla="*/ 81 h 218"/>
                    <a:gd name="T52" fmla="*/ 55 w 237"/>
                    <a:gd name="T53" fmla="*/ 27 h 218"/>
                    <a:gd name="T54" fmla="*/ 52 w 237"/>
                    <a:gd name="T55" fmla="*/ 17 h 218"/>
                    <a:gd name="T56" fmla="*/ 47 w 237"/>
                    <a:gd name="T57" fmla="*/ 7 h 218"/>
                    <a:gd name="T58" fmla="*/ 38 w 237"/>
                    <a:gd name="T59" fmla="*/ 1 h 218"/>
                    <a:gd name="T60" fmla="*/ 28 w 237"/>
                    <a:gd name="T61" fmla="*/ 0 h 218"/>
                    <a:gd name="T62" fmla="*/ 22 w 237"/>
                    <a:gd name="T63" fmla="*/ 0 h 218"/>
                    <a:gd name="T64" fmla="*/ 12 w 237"/>
                    <a:gd name="T65" fmla="*/ 3 h 218"/>
                    <a:gd name="T66" fmla="*/ 4 w 237"/>
                    <a:gd name="T67" fmla="*/ 11 h 218"/>
                    <a:gd name="T68" fmla="*/ 0 w 237"/>
                    <a:gd name="T69" fmla="*/ 22 h 218"/>
                    <a:gd name="T70" fmla="*/ 0 w 237"/>
                    <a:gd name="T71" fmla="*/ 190 h 218"/>
                    <a:gd name="T72" fmla="*/ 0 w 237"/>
                    <a:gd name="T73" fmla="*/ 196 h 218"/>
                    <a:gd name="T74" fmla="*/ 4 w 237"/>
                    <a:gd name="T75" fmla="*/ 206 h 218"/>
                    <a:gd name="T76" fmla="*/ 12 w 237"/>
                    <a:gd name="T77" fmla="*/ 214 h 218"/>
                    <a:gd name="T78" fmla="*/ 22 w 237"/>
                    <a:gd name="T79" fmla="*/ 218 h 218"/>
                    <a:gd name="T80" fmla="*/ 28 w 237"/>
                    <a:gd name="T8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 h="218">
                      <a:moveTo>
                        <a:pt x="28" y="218"/>
                      </a:moveTo>
                      <a:lnTo>
                        <a:pt x="28" y="218"/>
                      </a:lnTo>
                      <a:lnTo>
                        <a:pt x="33" y="218"/>
                      </a:lnTo>
                      <a:lnTo>
                        <a:pt x="38" y="215"/>
                      </a:lnTo>
                      <a:lnTo>
                        <a:pt x="43" y="214"/>
                      </a:lnTo>
                      <a:lnTo>
                        <a:pt x="47" y="210"/>
                      </a:lnTo>
                      <a:lnTo>
                        <a:pt x="50" y="206"/>
                      </a:lnTo>
                      <a:lnTo>
                        <a:pt x="52" y="201"/>
                      </a:lnTo>
                      <a:lnTo>
                        <a:pt x="54" y="196"/>
                      </a:lnTo>
                      <a:lnTo>
                        <a:pt x="55" y="190"/>
                      </a:lnTo>
                      <a:lnTo>
                        <a:pt x="55" y="135"/>
                      </a:lnTo>
                      <a:lnTo>
                        <a:pt x="182" y="135"/>
                      </a:lnTo>
                      <a:lnTo>
                        <a:pt x="182" y="190"/>
                      </a:lnTo>
                      <a:lnTo>
                        <a:pt x="182" y="190"/>
                      </a:lnTo>
                      <a:lnTo>
                        <a:pt x="183" y="196"/>
                      </a:lnTo>
                      <a:lnTo>
                        <a:pt x="184" y="201"/>
                      </a:lnTo>
                      <a:lnTo>
                        <a:pt x="187" y="206"/>
                      </a:lnTo>
                      <a:lnTo>
                        <a:pt x="190" y="210"/>
                      </a:lnTo>
                      <a:lnTo>
                        <a:pt x="194" y="214"/>
                      </a:lnTo>
                      <a:lnTo>
                        <a:pt x="199" y="215"/>
                      </a:lnTo>
                      <a:lnTo>
                        <a:pt x="204" y="218"/>
                      </a:lnTo>
                      <a:lnTo>
                        <a:pt x="209" y="218"/>
                      </a:lnTo>
                      <a:lnTo>
                        <a:pt x="209" y="218"/>
                      </a:lnTo>
                      <a:lnTo>
                        <a:pt x="215" y="218"/>
                      </a:lnTo>
                      <a:lnTo>
                        <a:pt x="220" y="215"/>
                      </a:lnTo>
                      <a:lnTo>
                        <a:pt x="225" y="214"/>
                      </a:lnTo>
                      <a:lnTo>
                        <a:pt x="229" y="210"/>
                      </a:lnTo>
                      <a:lnTo>
                        <a:pt x="233" y="206"/>
                      </a:lnTo>
                      <a:lnTo>
                        <a:pt x="234" y="201"/>
                      </a:lnTo>
                      <a:lnTo>
                        <a:pt x="237" y="196"/>
                      </a:lnTo>
                      <a:lnTo>
                        <a:pt x="237" y="190"/>
                      </a:lnTo>
                      <a:lnTo>
                        <a:pt x="237" y="27"/>
                      </a:lnTo>
                      <a:lnTo>
                        <a:pt x="237" y="27"/>
                      </a:lnTo>
                      <a:lnTo>
                        <a:pt x="237" y="22"/>
                      </a:lnTo>
                      <a:lnTo>
                        <a:pt x="234" y="17"/>
                      </a:lnTo>
                      <a:lnTo>
                        <a:pt x="233" y="11"/>
                      </a:lnTo>
                      <a:lnTo>
                        <a:pt x="229" y="7"/>
                      </a:lnTo>
                      <a:lnTo>
                        <a:pt x="225" y="3"/>
                      </a:lnTo>
                      <a:lnTo>
                        <a:pt x="220" y="1"/>
                      </a:lnTo>
                      <a:lnTo>
                        <a:pt x="215" y="0"/>
                      </a:lnTo>
                      <a:lnTo>
                        <a:pt x="209" y="0"/>
                      </a:lnTo>
                      <a:lnTo>
                        <a:pt x="209" y="0"/>
                      </a:lnTo>
                      <a:lnTo>
                        <a:pt x="204" y="0"/>
                      </a:lnTo>
                      <a:lnTo>
                        <a:pt x="199" y="1"/>
                      </a:lnTo>
                      <a:lnTo>
                        <a:pt x="194" y="3"/>
                      </a:lnTo>
                      <a:lnTo>
                        <a:pt x="190" y="7"/>
                      </a:lnTo>
                      <a:lnTo>
                        <a:pt x="187" y="11"/>
                      </a:lnTo>
                      <a:lnTo>
                        <a:pt x="184" y="17"/>
                      </a:lnTo>
                      <a:lnTo>
                        <a:pt x="183" y="22"/>
                      </a:lnTo>
                      <a:lnTo>
                        <a:pt x="182" y="27"/>
                      </a:lnTo>
                      <a:lnTo>
                        <a:pt x="182" y="81"/>
                      </a:lnTo>
                      <a:lnTo>
                        <a:pt x="55" y="81"/>
                      </a:lnTo>
                      <a:lnTo>
                        <a:pt x="55" y="27"/>
                      </a:lnTo>
                      <a:lnTo>
                        <a:pt x="55" y="27"/>
                      </a:lnTo>
                      <a:lnTo>
                        <a:pt x="54" y="22"/>
                      </a:lnTo>
                      <a:lnTo>
                        <a:pt x="52" y="17"/>
                      </a:lnTo>
                      <a:lnTo>
                        <a:pt x="50" y="11"/>
                      </a:lnTo>
                      <a:lnTo>
                        <a:pt x="47" y="7"/>
                      </a:lnTo>
                      <a:lnTo>
                        <a:pt x="43" y="3"/>
                      </a:lnTo>
                      <a:lnTo>
                        <a:pt x="38" y="1"/>
                      </a:lnTo>
                      <a:lnTo>
                        <a:pt x="33" y="0"/>
                      </a:lnTo>
                      <a:lnTo>
                        <a:pt x="28" y="0"/>
                      </a:lnTo>
                      <a:lnTo>
                        <a:pt x="28" y="0"/>
                      </a:lnTo>
                      <a:lnTo>
                        <a:pt x="22" y="0"/>
                      </a:lnTo>
                      <a:lnTo>
                        <a:pt x="17" y="1"/>
                      </a:lnTo>
                      <a:lnTo>
                        <a:pt x="12" y="3"/>
                      </a:lnTo>
                      <a:lnTo>
                        <a:pt x="8" y="7"/>
                      </a:lnTo>
                      <a:lnTo>
                        <a:pt x="4" y="11"/>
                      </a:lnTo>
                      <a:lnTo>
                        <a:pt x="3" y="17"/>
                      </a:lnTo>
                      <a:lnTo>
                        <a:pt x="0" y="22"/>
                      </a:lnTo>
                      <a:lnTo>
                        <a:pt x="0" y="27"/>
                      </a:lnTo>
                      <a:lnTo>
                        <a:pt x="0" y="190"/>
                      </a:lnTo>
                      <a:lnTo>
                        <a:pt x="0" y="190"/>
                      </a:lnTo>
                      <a:lnTo>
                        <a:pt x="0" y="196"/>
                      </a:lnTo>
                      <a:lnTo>
                        <a:pt x="3" y="201"/>
                      </a:lnTo>
                      <a:lnTo>
                        <a:pt x="4" y="206"/>
                      </a:lnTo>
                      <a:lnTo>
                        <a:pt x="8" y="210"/>
                      </a:lnTo>
                      <a:lnTo>
                        <a:pt x="12" y="214"/>
                      </a:lnTo>
                      <a:lnTo>
                        <a:pt x="17" y="215"/>
                      </a:lnTo>
                      <a:lnTo>
                        <a:pt x="22" y="218"/>
                      </a:lnTo>
                      <a:lnTo>
                        <a:pt x="28" y="218"/>
                      </a:lnTo>
                      <a:lnTo>
                        <a:pt x="28" y="218"/>
                      </a:lnTo>
                      <a:close/>
                    </a:path>
                  </a:pathLst>
                </a:cu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2" name="Rectangle 57"/>
                <p:cNvSpPr>
                  <a:spLocks noChangeArrowheads="1"/>
                </p:cNvSpPr>
                <p:nvPr/>
              </p:nvSpPr>
              <p:spPr bwMode="auto">
                <a:xfrm>
                  <a:off x="2782888" y="2266950"/>
                  <a:ext cx="123825"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3" name="Rectangle 58"/>
                <p:cNvSpPr>
                  <a:spLocks noChangeArrowheads="1"/>
                </p:cNvSpPr>
                <p:nvPr/>
              </p:nvSpPr>
              <p:spPr bwMode="auto">
                <a:xfrm>
                  <a:off x="2782888" y="2314575"/>
                  <a:ext cx="123825"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4" name="Rectangle 59"/>
                <p:cNvSpPr>
                  <a:spLocks noChangeArrowheads="1"/>
                </p:cNvSpPr>
                <p:nvPr/>
              </p:nvSpPr>
              <p:spPr bwMode="auto">
                <a:xfrm>
                  <a:off x="2782888" y="2363788"/>
                  <a:ext cx="123825"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5" name="Rectangle 60"/>
                <p:cNvSpPr>
                  <a:spLocks noChangeArrowheads="1"/>
                </p:cNvSpPr>
                <p:nvPr/>
              </p:nvSpPr>
              <p:spPr bwMode="auto">
                <a:xfrm>
                  <a:off x="2782888" y="2411413"/>
                  <a:ext cx="123825"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6" name="Rectangle 61"/>
                <p:cNvSpPr>
                  <a:spLocks noChangeArrowheads="1"/>
                </p:cNvSpPr>
                <p:nvPr/>
              </p:nvSpPr>
              <p:spPr bwMode="auto">
                <a:xfrm>
                  <a:off x="2782888" y="2460625"/>
                  <a:ext cx="123825" cy="20638"/>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7" name="Rectangle 62"/>
                <p:cNvSpPr>
                  <a:spLocks noChangeArrowheads="1"/>
                </p:cNvSpPr>
                <p:nvPr/>
              </p:nvSpPr>
              <p:spPr bwMode="auto">
                <a:xfrm>
                  <a:off x="2782888" y="2508250"/>
                  <a:ext cx="123825"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8" name="Freeform 63"/>
                <p:cNvSpPr>
                  <a:spLocks/>
                </p:cNvSpPr>
                <p:nvPr/>
              </p:nvSpPr>
              <p:spPr bwMode="auto">
                <a:xfrm>
                  <a:off x="2735263" y="2219325"/>
                  <a:ext cx="219075" cy="309563"/>
                </a:xfrm>
                <a:custGeom>
                  <a:avLst/>
                  <a:gdLst>
                    <a:gd name="T0" fmla="*/ 474 w 553"/>
                    <a:gd name="T1" fmla="*/ 0 h 782"/>
                    <a:gd name="T2" fmla="*/ 78 w 553"/>
                    <a:gd name="T3" fmla="*/ 0 h 782"/>
                    <a:gd name="T4" fmla="*/ 78 w 553"/>
                    <a:gd name="T5" fmla="*/ 0 h 782"/>
                    <a:gd name="T6" fmla="*/ 71 w 553"/>
                    <a:gd name="T7" fmla="*/ 0 h 782"/>
                    <a:gd name="T8" fmla="*/ 63 w 553"/>
                    <a:gd name="T9" fmla="*/ 1 h 782"/>
                    <a:gd name="T10" fmla="*/ 47 w 553"/>
                    <a:gd name="T11" fmla="*/ 6 h 782"/>
                    <a:gd name="T12" fmla="*/ 34 w 553"/>
                    <a:gd name="T13" fmla="*/ 13 h 782"/>
                    <a:gd name="T14" fmla="*/ 22 w 553"/>
                    <a:gd name="T15" fmla="*/ 23 h 782"/>
                    <a:gd name="T16" fmla="*/ 13 w 553"/>
                    <a:gd name="T17" fmla="*/ 34 h 782"/>
                    <a:gd name="T18" fmla="*/ 5 w 553"/>
                    <a:gd name="T19" fmla="*/ 48 h 782"/>
                    <a:gd name="T20" fmla="*/ 1 w 553"/>
                    <a:gd name="T21" fmla="*/ 63 h 782"/>
                    <a:gd name="T22" fmla="*/ 0 w 553"/>
                    <a:gd name="T23" fmla="*/ 70 h 782"/>
                    <a:gd name="T24" fmla="*/ 0 w 553"/>
                    <a:gd name="T25" fmla="*/ 78 h 782"/>
                    <a:gd name="T26" fmla="*/ 0 w 553"/>
                    <a:gd name="T27" fmla="*/ 782 h 782"/>
                    <a:gd name="T28" fmla="*/ 0 w 553"/>
                    <a:gd name="T29" fmla="*/ 782 h 782"/>
                    <a:gd name="T30" fmla="*/ 52 w 553"/>
                    <a:gd name="T31" fmla="*/ 782 h 782"/>
                    <a:gd name="T32" fmla="*/ 55 w 553"/>
                    <a:gd name="T33" fmla="*/ 782 h 782"/>
                    <a:gd name="T34" fmla="*/ 55 w 553"/>
                    <a:gd name="T35" fmla="*/ 78 h 782"/>
                    <a:gd name="T36" fmla="*/ 55 w 553"/>
                    <a:gd name="T37" fmla="*/ 78 h 782"/>
                    <a:gd name="T38" fmla="*/ 55 w 553"/>
                    <a:gd name="T39" fmla="*/ 73 h 782"/>
                    <a:gd name="T40" fmla="*/ 56 w 553"/>
                    <a:gd name="T41" fmla="*/ 69 h 782"/>
                    <a:gd name="T42" fmla="*/ 59 w 553"/>
                    <a:gd name="T43" fmla="*/ 65 h 782"/>
                    <a:gd name="T44" fmla="*/ 61 w 553"/>
                    <a:gd name="T45" fmla="*/ 61 h 782"/>
                    <a:gd name="T46" fmla="*/ 65 w 553"/>
                    <a:gd name="T47" fmla="*/ 59 h 782"/>
                    <a:gd name="T48" fmla="*/ 69 w 553"/>
                    <a:gd name="T49" fmla="*/ 56 h 782"/>
                    <a:gd name="T50" fmla="*/ 73 w 553"/>
                    <a:gd name="T51" fmla="*/ 55 h 782"/>
                    <a:gd name="T52" fmla="*/ 78 w 553"/>
                    <a:gd name="T53" fmla="*/ 55 h 782"/>
                    <a:gd name="T54" fmla="*/ 474 w 553"/>
                    <a:gd name="T55" fmla="*/ 55 h 782"/>
                    <a:gd name="T56" fmla="*/ 474 w 553"/>
                    <a:gd name="T57" fmla="*/ 55 h 782"/>
                    <a:gd name="T58" fmla="*/ 480 w 553"/>
                    <a:gd name="T59" fmla="*/ 55 h 782"/>
                    <a:gd name="T60" fmla="*/ 484 w 553"/>
                    <a:gd name="T61" fmla="*/ 56 h 782"/>
                    <a:gd name="T62" fmla="*/ 488 w 553"/>
                    <a:gd name="T63" fmla="*/ 59 h 782"/>
                    <a:gd name="T64" fmla="*/ 491 w 553"/>
                    <a:gd name="T65" fmla="*/ 61 h 782"/>
                    <a:gd name="T66" fmla="*/ 494 w 553"/>
                    <a:gd name="T67" fmla="*/ 65 h 782"/>
                    <a:gd name="T68" fmla="*/ 497 w 553"/>
                    <a:gd name="T69" fmla="*/ 69 h 782"/>
                    <a:gd name="T70" fmla="*/ 498 w 553"/>
                    <a:gd name="T71" fmla="*/ 73 h 782"/>
                    <a:gd name="T72" fmla="*/ 498 w 553"/>
                    <a:gd name="T73" fmla="*/ 78 h 782"/>
                    <a:gd name="T74" fmla="*/ 498 w 553"/>
                    <a:gd name="T75" fmla="*/ 782 h 782"/>
                    <a:gd name="T76" fmla="*/ 553 w 553"/>
                    <a:gd name="T77" fmla="*/ 782 h 782"/>
                    <a:gd name="T78" fmla="*/ 553 w 553"/>
                    <a:gd name="T79" fmla="*/ 78 h 782"/>
                    <a:gd name="T80" fmla="*/ 553 w 553"/>
                    <a:gd name="T81" fmla="*/ 78 h 782"/>
                    <a:gd name="T82" fmla="*/ 553 w 553"/>
                    <a:gd name="T83" fmla="*/ 70 h 782"/>
                    <a:gd name="T84" fmla="*/ 552 w 553"/>
                    <a:gd name="T85" fmla="*/ 63 h 782"/>
                    <a:gd name="T86" fmla="*/ 548 w 553"/>
                    <a:gd name="T87" fmla="*/ 48 h 782"/>
                    <a:gd name="T88" fmla="*/ 540 w 553"/>
                    <a:gd name="T89" fmla="*/ 34 h 782"/>
                    <a:gd name="T90" fmla="*/ 531 w 553"/>
                    <a:gd name="T91" fmla="*/ 23 h 782"/>
                    <a:gd name="T92" fmla="*/ 519 w 553"/>
                    <a:gd name="T93" fmla="*/ 13 h 782"/>
                    <a:gd name="T94" fmla="*/ 506 w 553"/>
                    <a:gd name="T95" fmla="*/ 6 h 782"/>
                    <a:gd name="T96" fmla="*/ 490 w 553"/>
                    <a:gd name="T97" fmla="*/ 1 h 782"/>
                    <a:gd name="T98" fmla="*/ 482 w 553"/>
                    <a:gd name="T99" fmla="*/ 0 h 782"/>
                    <a:gd name="T100" fmla="*/ 474 w 553"/>
                    <a:gd name="T101" fmla="*/ 0 h 782"/>
                    <a:gd name="T102" fmla="*/ 474 w 553"/>
                    <a:gd name="T103"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82">
                      <a:moveTo>
                        <a:pt x="474" y="0"/>
                      </a:moveTo>
                      <a:lnTo>
                        <a:pt x="78" y="0"/>
                      </a:lnTo>
                      <a:lnTo>
                        <a:pt x="78" y="0"/>
                      </a:lnTo>
                      <a:lnTo>
                        <a:pt x="71" y="0"/>
                      </a:lnTo>
                      <a:lnTo>
                        <a:pt x="63" y="1"/>
                      </a:lnTo>
                      <a:lnTo>
                        <a:pt x="47" y="6"/>
                      </a:lnTo>
                      <a:lnTo>
                        <a:pt x="34" y="13"/>
                      </a:lnTo>
                      <a:lnTo>
                        <a:pt x="22" y="23"/>
                      </a:lnTo>
                      <a:lnTo>
                        <a:pt x="13" y="34"/>
                      </a:lnTo>
                      <a:lnTo>
                        <a:pt x="5" y="48"/>
                      </a:lnTo>
                      <a:lnTo>
                        <a:pt x="1" y="63"/>
                      </a:lnTo>
                      <a:lnTo>
                        <a:pt x="0" y="70"/>
                      </a:lnTo>
                      <a:lnTo>
                        <a:pt x="0" y="78"/>
                      </a:lnTo>
                      <a:lnTo>
                        <a:pt x="0" y="782"/>
                      </a:lnTo>
                      <a:lnTo>
                        <a:pt x="0" y="782"/>
                      </a:lnTo>
                      <a:lnTo>
                        <a:pt x="52" y="782"/>
                      </a:lnTo>
                      <a:lnTo>
                        <a:pt x="55" y="782"/>
                      </a:lnTo>
                      <a:lnTo>
                        <a:pt x="55" y="78"/>
                      </a:lnTo>
                      <a:lnTo>
                        <a:pt x="55" y="78"/>
                      </a:lnTo>
                      <a:lnTo>
                        <a:pt x="55" y="73"/>
                      </a:lnTo>
                      <a:lnTo>
                        <a:pt x="56" y="69"/>
                      </a:lnTo>
                      <a:lnTo>
                        <a:pt x="59" y="65"/>
                      </a:lnTo>
                      <a:lnTo>
                        <a:pt x="61" y="61"/>
                      </a:lnTo>
                      <a:lnTo>
                        <a:pt x="65" y="59"/>
                      </a:lnTo>
                      <a:lnTo>
                        <a:pt x="69" y="56"/>
                      </a:lnTo>
                      <a:lnTo>
                        <a:pt x="73" y="55"/>
                      </a:lnTo>
                      <a:lnTo>
                        <a:pt x="78" y="55"/>
                      </a:lnTo>
                      <a:lnTo>
                        <a:pt x="474" y="55"/>
                      </a:lnTo>
                      <a:lnTo>
                        <a:pt x="474" y="55"/>
                      </a:lnTo>
                      <a:lnTo>
                        <a:pt x="480" y="55"/>
                      </a:lnTo>
                      <a:lnTo>
                        <a:pt x="484" y="56"/>
                      </a:lnTo>
                      <a:lnTo>
                        <a:pt x="488" y="59"/>
                      </a:lnTo>
                      <a:lnTo>
                        <a:pt x="491" y="61"/>
                      </a:lnTo>
                      <a:lnTo>
                        <a:pt x="494" y="65"/>
                      </a:lnTo>
                      <a:lnTo>
                        <a:pt x="497" y="69"/>
                      </a:lnTo>
                      <a:lnTo>
                        <a:pt x="498" y="73"/>
                      </a:lnTo>
                      <a:lnTo>
                        <a:pt x="498" y="78"/>
                      </a:lnTo>
                      <a:lnTo>
                        <a:pt x="498" y="782"/>
                      </a:lnTo>
                      <a:lnTo>
                        <a:pt x="553" y="782"/>
                      </a:lnTo>
                      <a:lnTo>
                        <a:pt x="553" y="78"/>
                      </a:lnTo>
                      <a:lnTo>
                        <a:pt x="553" y="78"/>
                      </a:lnTo>
                      <a:lnTo>
                        <a:pt x="553" y="70"/>
                      </a:lnTo>
                      <a:lnTo>
                        <a:pt x="552" y="63"/>
                      </a:lnTo>
                      <a:lnTo>
                        <a:pt x="548" y="48"/>
                      </a:lnTo>
                      <a:lnTo>
                        <a:pt x="540" y="34"/>
                      </a:lnTo>
                      <a:lnTo>
                        <a:pt x="531" y="23"/>
                      </a:lnTo>
                      <a:lnTo>
                        <a:pt x="519" y="13"/>
                      </a:lnTo>
                      <a:lnTo>
                        <a:pt x="506" y="6"/>
                      </a:lnTo>
                      <a:lnTo>
                        <a:pt x="490" y="1"/>
                      </a:lnTo>
                      <a:lnTo>
                        <a:pt x="482" y="0"/>
                      </a:lnTo>
                      <a:lnTo>
                        <a:pt x="474" y="0"/>
                      </a:lnTo>
                      <a:lnTo>
                        <a:pt x="474" y="0"/>
                      </a:lnTo>
                      <a:close/>
                    </a:path>
                  </a:pathLst>
                </a:cu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49" name="Freeform 64"/>
                <p:cNvSpPr>
                  <a:spLocks/>
                </p:cNvSpPr>
                <p:nvPr/>
              </p:nvSpPr>
              <p:spPr bwMode="auto">
                <a:xfrm>
                  <a:off x="2605088" y="2363788"/>
                  <a:ext cx="109538" cy="165100"/>
                </a:xfrm>
                <a:custGeom>
                  <a:avLst/>
                  <a:gdLst>
                    <a:gd name="T0" fmla="*/ 0 w 276"/>
                    <a:gd name="T1" fmla="*/ 78 h 417"/>
                    <a:gd name="T2" fmla="*/ 0 w 276"/>
                    <a:gd name="T3" fmla="*/ 417 h 417"/>
                    <a:gd name="T4" fmla="*/ 55 w 276"/>
                    <a:gd name="T5" fmla="*/ 417 h 417"/>
                    <a:gd name="T6" fmla="*/ 55 w 276"/>
                    <a:gd name="T7" fmla="*/ 78 h 417"/>
                    <a:gd name="T8" fmla="*/ 55 w 276"/>
                    <a:gd name="T9" fmla="*/ 78 h 417"/>
                    <a:gd name="T10" fmla="*/ 55 w 276"/>
                    <a:gd name="T11" fmla="*/ 73 h 417"/>
                    <a:gd name="T12" fmla="*/ 57 w 276"/>
                    <a:gd name="T13" fmla="*/ 69 h 417"/>
                    <a:gd name="T14" fmla="*/ 59 w 276"/>
                    <a:gd name="T15" fmla="*/ 65 h 417"/>
                    <a:gd name="T16" fmla="*/ 62 w 276"/>
                    <a:gd name="T17" fmla="*/ 61 h 417"/>
                    <a:gd name="T18" fmla="*/ 66 w 276"/>
                    <a:gd name="T19" fmla="*/ 58 h 417"/>
                    <a:gd name="T20" fmla="*/ 70 w 276"/>
                    <a:gd name="T21" fmla="*/ 56 h 417"/>
                    <a:gd name="T22" fmla="*/ 74 w 276"/>
                    <a:gd name="T23" fmla="*/ 54 h 417"/>
                    <a:gd name="T24" fmla="*/ 79 w 276"/>
                    <a:gd name="T25" fmla="*/ 54 h 417"/>
                    <a:gd name="T26" fmla="*/ 276 w 276"/>
                    <a:gd name="T27" fmla="*/ 54 h 417"/>
                    <a:gd name="T28" fmla="*/ 276 w 276"/>
                    <a:gd name="T29" fmla="*/ 0 h 417"/>
                    <a:gd name="T30" fmla="*/ 79 w 276"/>
                    <a:gd name="T31" fmla="*/ 0 h 417"/>
                    <a:gd name="T32" fmla="*/ 79 w 276"/>
                    <a:gd name="T33" fmla="*/ 0 h 417"/>
                    <a:gd name="T34" fmla="*/ 71 w 276"/>
                    <a:gd name="T35" fmla="*/ 0 h 417"/>
                    <a:gd name="T36" fmla="*/ 63 w 276"/>
                    <a:gd name="T37" fmla="*/ 1 h 417"/>
                    <a:gd name="T38" fmla="*/ 47 w 276"/>
                    <a:gd name="T39" fmla="*/ 5 h 417"/>
                    <a:gd name="T40" fmla="*/ 34 w 276"/>
                    <a:gd name="T41" fmla="*/ 13 h 417"/>
                    <a:gd name="T42" fmla="*/ 23 w 276"/>
                    <a:gd name="T43" fmla="*/ 22 h 417"/>
                    <a:gd name="T44" fmla="*/ 13 w 276"/>
                    <a:gd name="T45" fmla="*/ 34 h 417"/>
                    <a:gd name="T46" fmla="*/ 7 w 276"/>
                    <a:gd name="T47" fmla="*/ 47 h 417"/>
                    <a:gd name="T48" fmla="*/ 2 w 276"/>
                    <a:gd name="T49" fmla="*/ 61 h 417"/>
                    <a:gd name="T50" fmla="*/ 0 w 276"/>
                    <a:gd name="T51" fmla="*/ 69 h 417"/>
                    <a:gd name="T52" fmla="*/ 0 w 276"/>
                    <a:gd name="T53" fmla="*/ 78 h 417"/>
                    <a:gd name="T54" fmla="*/ 0 w 276"/>
                    <a:gd name="T55" fmla="*/ 7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417">
                      <a:moveTo>
                        <a:pt x="0" y="78"/>
                      </a:moveTo>
                      <a:lnTo>
                        <a:pt x="0" y="417"/>
                      </a:lnTo>
                      <a:lnTo>
                        <a:pt x="55" y="417"/>
                      </a:lnTo>
                      <a:lnTo>
                        <a:pt x="55" y="78"/>
                      </a:lnTo>
                      <a:lnTo>
                        <a:pt x="55" y="78"/>
                      </a:lnTo>
                      <a:lnTo>
                        <a:pt x="55" y="73"/>
                      </a:lnTo>
                      <a:lnTo>
                        <a:pt x="57" y="69"/>
                      </a:lnTo>
                      <a:lnTo>
                        <a:pt x="59" y="65"/>
                      </a:lnTo>
                      <a:lnTo>
                        <a:pt x="62" y="61"/>
                      </a:lnTo>
                      <a:lnTo>
                        <a:pt x="66" y="58"/>
                      </a:lnTo>
                      <a:lnTo>
                        <a:pt x="70" y="56"/>
                      </a:lnTo>
                      <a:lnTo>
                        <a:pt x="74" y="54"/>
                      </a:lnTo>
                      <a:lnTo>
                        <a:pt x="79" y="54"/>
                      </a:lnTo>
                      <a:lnTo>
                        <a:pt x="276" y="54"/>
                      </a:lnTo>
                      <a:lnTo>
                        <a:pt x="276" y="0"/>
                      </a:lnTo>
                      <a:lnTo>
                        <a:pt x="79" y="0"/>
                      </a:lnTo>
                      <a:lnTo>
                        <a:pt x="79" y="0"/>
                      </a:lnTo>
                      <a:lnTo>
                        <a:pt x="71" y="0"/>
                      </a:lnTo>
                      <a:lnTo>
                        <a:pt x="63" y="1"/>
                      </a:lnTo>
                      <a:lnTo>
                        <a:pt x="47" y="5"/>
                      </a:lnTo>
                      <a:lnTo>
                        <a:pt x="34" y="13"/>
                      </a:lnTo>
                      <a:lnTo>
                        <a:pt x="23" y="22"/>
                      </a:lnTo>
                      <a:lnTo>
                        <a:pt x="13" y="34"/>
                      </a:lnTo>
                      <a:lnTo>
                        <a:pt x="7" y="47"/>
                      </a:lnTo>
                      <a:lnTo>
                        <a:pt x="2" y="61"/>
                      </a:lnTo>
                      <a:lnTo>
                        <a:pt x="0" y="69"/>
                      </a:lnTo>
                      <a:lnTo>
                        <a:pt x="0" y="78"/>
                      </a:lnTo>
                      <a:lnTo>
                        <a:pt x="0" y="78"/>
                      </a:lnTo>
                      <a:close/>
                    </a:path>
                  </a:pathLst>
                </a:cu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50" name="Rectangle 65"/>
                <p:cNvSpPr>
                  <a:spLocks noChangeArrowheads="1"/>
                </p:cNvSpPr>
                <p:nvPr/>
              </p:nvSpPr>
              <p:spPr bwMode="auto">
                <a:xfrm>
                  <a:off x="2651125" y="2411413"/>
                  <a:ext cx="63500" cy="22225"/>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51" name="Rectangle 66"/>
                <p:cNvSpPr>
                  <a:spLocks noChangeArrowheads="1"/>
                </p:cNvSpPr>
                <p:nvPr/>
              </p:nvSpPr>
              <p:spPr bwMode="auto">
                <a:xfrm>
                  <a:off x="2651125" y="2460625"/>
                  <a:ext cx="63500" cy="20638"/>
                </a:xfrm>
                <a:prstGeom prst="rect">
                  <a:avLst/>
                </a:pr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52" name="Freeform 67"/>
                <p:cNvSpPr>
                  <a:spLocks/>
                </p:cNvSpPr>
                <p:nvPr/>
              </p:nvSpPr>
              <p:spPr bwMode="auto">
                <a:xfrm>
                  <a:off x="2651125" y="2508250"/>
                  <a:ext cx="63500" cy="22225"/>
                </a:xfrm>
                <a:custGeom>
                  <a:avLst/>
                  <a:gdLst>
                    <a:gd name="T0" fmla="*/ 0 w 157"/>
                    <a:gd name="T1" fmla="*/ 54 h 55"/>
                    <a:gd name="T2" fmla="*/ 0 w 157"/>
                    <a:gd name="T3" fmla="*/ 55 h 55"/>
                    <a:gd name="T4" fmla="*/ 157 w 157"/>
                    <a:gd name="T5" fmla="*/ 55 h 55"/>
                    <a:gd name="T6" fmla="*/ 157 w 157"/>
                    <a:gd name="T7" fmla="*/ 54 h 55"/>
                    <a:gd name="T8" fmla="*/ 157 w 157"/>
                    <a:gd name="T9" fmla="*/ 0 h 55"/>
                    <a:gd name="T10" fmla="*/ 0 w 157"/>
                    <a:gd name="T11" fmla="*/ 0 h 55"/>
                    <a:gd name="T12" fmla="*/ 0 w 157"/>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157" h="55">
                      <a:moveTo>
                        <a:pt x="0" y="54"/>
                      </a:moveTo>
                      <a:lnTo>
                        <a:pt x="0" y="55"/>
                      </a:lnTo>
                      <a:lnTo>
                        <a:pt x="157" y="55"/>
                      </a:lnTo>
                      <a:lnTo>
                        <a:pt x="157" y="54"/>
                      </a:lnTo>
                      <a:lnTo>
                        <a:pt x="157" y="0"/>
                      </a:lnTo>
                      <a:lnTo>
                        <a:pt x="0" y="0"/>
                      </a:lnTo>
                      <a:lnTo>
                        <a:pt x="0" y="54"/>
                      </a:lnTo>
                      <a:close/>
                    </a:path>
                  </a:pathLst>
                </a:custGeom>
                <a:grpFill/>
                <a:ln>
                  <a:noFill/>
                </a:ln>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grpSp>
        </p:grpSp>
        <p:grpSp>
          <p:nvGrpSpPr>
            <p:cNvPr id="33" name="Group 32"/>
            <p:cNvGrpSpPr/>
            <p:nvPr/>
          </p:nvGrpSpPr>
          <p:grpSpPr>
            <a:xfrm>
              <a:off x="5787782" y="4778719"/>
              <a:ext cx="595696" cy="595694"/>
              <a:chOff x="4337862" y="2705103"/>
              <a:chExt cx="639914" cy="639914"/>
            </a:xfrm>
          </p:grpSpPr>
          <p:sp>
            <p:nvSpPr>
              <p:cNvPr id="34" name="Oval 33"/>
              <p:cNvSpPr/>
              <p:nvPr/>
            </p:nvSpPr>
            <p:spPr>
              <a:xfrm>
                <a:off x="4337862" y="2705103"/>
                <a:ext cx="639914" cy="6399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25949" y="2809875"/>
                <a:ext cx="438406" cy="403226"/>
              </a:xfrm>
              <a:prstGeom prst="rect">
                <a:avLst/>
              </a:prstGeom>
            </p:spPr>
          </p:pic>
        </p:grpSp>
        <p:grpSp>
          <p:nvGrpSpPr>
            <p:cNvPr id="55" name="Group 54"/>
            <p:cNvGrpSpPr/>
            <p:nvPr/>
          </p:nvGrpSpPr>
          <p:grpSpPr>
            <a:xfrm>
              <a:off x="7301881" y="4780053"/>
              <a:ext cx="594360" cy="594360"/>
              <a:chOff x="4337871" y="2705100"/>
              <a:chExt cx="639916" cy="639913"/>
            </a:xfrm>
          </p:grpSpPr>
          <p:sp>
            <p:nvSpPr>
              <p:cNvPr id="56" name="Oval 55"/>
              <p:cNvSpPr/>
              <p:nvPr/>
            </p:nvSpPr>
            <p:spPr>
              <a:xfrm>
                <a:off x="4337871" y="2705100"/>
                <a:ext cx="639916" cy="639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35" tIns="34268" rIns="68535" bIns="34268" numCol="1" spcCol="0" rtlCol="0" fromWordArt="0" anchor="ctr" anchorCtr="0" forceAA="0" compatLnSpc="1">
                <a:prstTxWarp prst="textNoShape">
                  <a:avLst/>
                </a:prstTxWarp>
                <a:noAutofit/>
              </a:bodyPr>
              <a:lstStyle/>
              <a:p>
                <a:pPr algn="ctr" defTabSz="456972">
                  <a:defRPr/>
                </a:pPr>
                <a:endParaRPr lang="en-US" sz="1798" dirty="0">
                  <a:solidFill>
                    <a:srgbClr val="FFFFFF"/>
                  </a:solidFill>
                  <a:latin typeface="Arial" panose="020B0604020202020204" pitchFamily="34" charset="0"/>
                  <a:cs typeface="Arial" panose="020B0604020202020204" pitchFamily="34" charset="0"/>
                </a:endParaRPr>
              </a:p>
            </p:txBody>
          </p:sp>
          <p:sp>
            <p:nvSpPr>
              <p:cNvPr id="57" name="Freeform 13"/>
              <p:cNvSpPr>
                <a:spLocks noEditPoints="1"/>
              </p:cNvSpPr>
              <p:nvPr/>
            </p:nvSpPr>
            <p:spPr bwMode="auto">
              <a:xfrm>
                <a:off x="4572004" y="2822577"/>
                <a:ext cx="169186" cy="206204"/>
              </a:xfrm>
              <a:custGeom>
                <a:avLst/>
                <a:gdLst>
                  <a:gd name="T0" fmla="*/ 232 w 395"/>
                  <a:gd name="T1" fmla="*/ 503 h 508"/>
                  <a:gd name="T2" fmla="*/ 295 w 395"/>
                  <a:gd name="T3" fmla="*/ 465 h 508"/>
                  <a:gd name="T4" fmla="*/ 349 w 395"/>
                  <a:gd name="T5" fmla="*/ 396 h 508"/>
                  <a:gd name="T6" fmla="*/ 383 w 395"/>
                  <a:gd name="T7" fmla="*/ 307 h 508"/>
                  <a:gd name="T8" fmla="*/ 394 w 395"/>
                  <a:gd name="T9" fmla="*/ 228 h 508"/>
                  <a:gd name="T10" fmla="*/ 388 w 395"/>
                  <a:gd name="T11" fmla="*/ 119 h 508"/>
                  <a:gd name="T12" fmla="*/ 368 w 395"/>
                  <a:gd name="T13" fmla="*/ 73 h 508"/>
                  <a:gd name="T14" fmla="*/ 340 w 395"/>
                  <a:gd name="T15" fmla="*/ 40 h 508"/>
                  <a:gd name="T16" fmla="*/ 270 w 395"/>
                  <a:gd name="T17" fmla="*/ 8 h 508"/>
                  <a:gd name="T18" fmla="*/ 198 w 395"/>
                  <a:gd name="T19" fmla="*/ 0 h 508"/>
                  <a:gd name="T20" fmla="*/ 105 w 395"/>
                  <a:gd name="T21" fmla="*/ 13 h 508"/>
                  <a:gd name="T22" fmla="*/ 41 w 395"/>
                  <a:gd name="T23" fmla="*/ 53 h 508"/>
                  <a:gd name="T24" fmla="*/ 21 w 395"/>
                  <a:gd name="T25" fmla="*/ 84 h 508"/>
                  <a:gd name="T26" fmla="*/ 3 w 395"/>
                  <a:gd name="T27" fmla="*/ 146 h 508"/>
                  <a:gd name="T28" fmla="*/ 4 w 395"/>
                  <a:gd name="T29" fmla="*/ 257 h 508"/>
                  <a:gd name="T30" fmla="*/ 19 w 395"/>
                  <a:gd name="T31" fmla="*/ 331 h 508"/>
                  <a:gd name="T32" fmla="*/ 59 w 395"/>
                  <a:gd name="T33" fmla="*/ 416 h 508"/>
                  <a:gd name="T34" fmla="*/ 114 w 395"/>
                  <a:gd name="T35" fmla="*/ 477 h 508"/>
                  <a:gd name="T36" fmla="*/ 180 w 395"/>
                  <a:gd name="T37" fmla="*/ 507 h 508"/>
                  <a:gd name="T38" fmla="*/ 198 w 395"/>
                  <a:gd name="T39" fmla="*/ 456 h 508"/>
                  <a:gd name="T40" fmla="*/ 153 w 395"/>
                  <a:gd name="T41" fmla="*/ 441 h 508"/>
                  <a:gd name="T42" fmla="*/ 109 w 395"/>
                  <a:gd name="T43" fmla="*/ 397 h 508"/>
                  <a:gd name="T44" fmla="*/ 75 w 395"/>
                  <a:gd name="T45" fmla="*/ 333 h 508"/>
                  <a:gd name="T46" fmla="*/ 56 w 395"/>
                  <a:gd name="T47" fmla="*/ 252 h 508"/>
                  <a:gd name="T48" fmla="*/ 90 w 395"/>
                  <a:gd name="T49" fmla="*/ 248 h 508"/>
                  <a:gd name="T50" fmla="*/ 190 w 395"/>
                  <a:gd name="T51" fmla="*/ 223 h 508"/>
                  <a:gd name="T52" fmla="*/ 235 w 395"/>
                  <a:gd name="T53" fmla="*/ 193 h 508"/>
                  <a:gd name="T54" fmla="*/ 334 w 395"/>
                  <a:gd name="T55" fmla="*/ 241 h 508"/>
                  <a:gd name="T56" fmla="*/ 339 w 395"/>
                  <a:gd name="T57" fmla="*/ 252 h 508"/>
                  <a:gd name="T58" fmla="*/ 320 w 395"/>
                  <a:gd name="T59" fmla="*/ 333 h 508"/>
                  <a:gd name="T60" fmla="*/ 285 w 395"/>
                  <a:gd name="T61" fmla="*/ 397 h 508"/>
                  <a:gd name="T62" fmla="*/ 243 w 395"/>
                  <a:gd name="T63" fmla="*/ 441 h 508"/>
                  <a:gd name="T64" fmla="*/ 198 w 395"/>
                  <a:gd name="T65" fmla="*/ 456 h 508"/>
                  <a:gd name="T66" fmla="*/ 90 w 395"/>
                  <a:gd name="T67" fmla="*/ 80 h 508"/>
                  <a:gd name="T68" fmla="*/ 141 w 395"/>
                  <a:gd name="T69" fmla="*/ 58 h 508"/>
                  <a:gd name="T70" fmla="*/ 198 w 395"/>
                  <a:gd name="T71" fmla="*/ 53 h 508"/>
                  <a:gd name="T72" fmla="*/ 269 w 395"/>
                  <a:gd name="T73" fmla="*/ 62 h 508"/>
                  <a:gd name="T74" fmla="*/ 314 w 395"/>
                  <a:gd name="T75" fmla="*/ 89 h 508"/>
                  <a:gd name="T76" fmla="*/ 333 w 395"/>
                  <a:gd name="T77" fmla="*/ 119 h 508"/>
                  <a:gd name="T78" fmla="*/ 343 w 395"/>
                  <a:gd name="T79" fmla="*/ 187 h 508"/>
                  <a:gd name="T80" fmla="*/ 268 w 395"/>
                  <a:gd name="T81" fmla="*/ 151 h 508"/>
                  <a:gd name="T82" fmla="*/ 274 w 395"/>
                  <a:gd name="T83" fmla="*/ 127 h 508"/>
                  <a:gd name="T84" fmla="*/ 267 w 395"/>
                  <a:gd name="T85" fmla="*/ 109 h 508"/>
                  <a:gd name="T86" fmla="*/ 254 w 395"/>
                  <a:gd name="T87" fmla="*/ 102 h 508"/>
                  <a:gd name="T88" fmla="*/ 234 w 395"/>
                  <a:gd name="T89" fmla="*/ 105 h 508"/>
                  <a:gd name="T90" fmla="*/ 223 w 395"/>
                  <a:gd name="T91" fmla="*/ 122 h 508"/>
                  <a:gd name="T92" fmla="*/ 208 w 395"/>
                  <a:gd name="T93" fmla="*/ 147 h 508"/>
                  <a:gd name="T94" fmla="*/ 171 w 395"/>
                  <a:gd name="T95" fmla="*/ 173 h 508"/>
                  <a:gd name="T96" fmla="*/ 103 w 395"/>
                  <a:gd name="T97" fmla="*/ 194 h 508"/>
                  <a:gd name="T98" fmla="*/ 53 w 395"/>
                  <a:gd name="T99" fmla="*/ 181 h 508"/>
                  <a:gd name="T100" fmla="*/ 61 w 395"/>
                  <a:gd name="T101" fmla="*/ 123 h 508"/>
                  <a:gd name="T102" fmla="*/ 80 w 395"/>
                  <a:gd name="T103" fmla="*/ 8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5" h="508">
                    <a:moveTo>
                      <a:pt x="198" y="508"/>
                    </a:moveTo>
                    <a:lnTo>
                      <a:pt x="198" y="508"/>
                    </a:lnTo>
                    <a:lnTo>
                      <a:pt x="215" y="507"/>
                    </a:lnTo>
                    <a:lnTo>
                      <a:pt x="232" y="503"/>
                    </a:lnTo>
                    <a:lnTo>
                      <a:pt x="249" y="497"/>
                    </a:lnTo>
                    <a:lnTo>
                      <a:pt x="265" y="488"/>
                    </a:lnTo>
                    <a:lnTo>
                      <a:pt x="280" y="477"/>
                    </a:lnTo>
                    <a:lnTo>
                      <a:pt x="295" y="465"/>
                    </a:lnTo>
                    <a:lnTo>
                      <a:pt x="310" y="450"/>
                    </a:lnTo>
                    <a:lnTo>
                      <a:pt x="324" y="433"/>
                    </a:lnTo>
                    <a:lnTo>
                      <a:pt x="337" y="416"/>
                    </a:lnTo>
                    <a:lnTo>
                      <a:pt x="349" y="396"/>
                    </a:lnTo>
                    <a:lnTo>
                      <a:pt x="359" y="376"/>
                    </a:lnTo>
                    <a:lnTo>
                      <a:pt x="369" y="353"/>
                    </a:lnTo>
                    <a:lnTo>
                      <a:pt x="377" y="331"/>
                    </a:lnTo>
                    <a:lnTo>
                      <a:pt x="383" y="307"/>
                    </a:lnTo>
                    <a:lnTo>
                      <a:pt x="388" y="282"/>
                    </a:lnTo>
                    <a:lnTo>
                      <a:pt x="392" y="257"/>
                    </a:lnTo>
                    <a:lnTo>
                      <a:pt x="392" y="257"/>
                    </a:lnTo>
                    <a:lnTo>
                      <a:pt x="394" y="228"/>
                    </a:lnTo>
                    <a:lnTo>
                      <a:pt x="395" y="199"/>
                    </a:lnTo>
                    <a:lnTo>
                      <a:pt x="394" y="172"/>
                    </a:lnTo>
                    <a:lnTo>
                      <a:pt x="392" y="146"/>
                    </a:lnTo>
                    <a:lnTo>
                      <a:pt x="388" y="119"/>
                    </a:lnTo>
                    <a:lnTo>
                      <a:pt x="384" y="108"/>
                    </a:lnTo>
                    <a:lnTo>
                      <a:pt x="379" y="95"/>
                    </a:lnTo>
                    <a:lnTo>
                      <a:pt x="374" y="84"/>
                    </a:lnTo>
                    <a:lnTo>
                      <a:pt x="368" y="73"/>
                    </a:lnTo>
                    <a:lnTo>
                      <a:pt x="362" y="63"/>
                    </a:lnTo>
                    <a:lnTo>
                      <a:pt x="353" y="53"/>
                    </a:lnTo>
                    <a:lnTo>
                      <a:pt x="353" y="53"/>
                    </a:lnTo>
                    <a:lnTo>
                      <a:pt x="340" y="40"/>
                    </a:lnTo>
                    <a:lnTo>
                      <a:pt x="325" y="30"/>
                    </a:lnTo>
                    <a:lnTo>
                      <a:pt x="309" y="20"/>
                    </a:lnTo>
                    <a:lnTo>
                      <a:pt x="290" y="13"/>
                    </a:lnTo>
                    <a:lnTo>
                      <a:pt x="270" y="8"/>
                    </a:lnTo>
                    <a:lnTo>
                      <a:pt x="248" y="3"/>
                    </a:lnTo>
                    <a:lnTo>
                      <a:pt x="224" y="0"/>
                    </a:lnTo>
                    <a:lnTo>
                      <a:pt x="198" y="0"/>
                    </a:lnTo>
                    <a:lnTo>
                      <a:pt x="198" y="0"/>
                    </a:lnTo>
                    <a:lnTo>
                      <a:pt x="171" y="0"/>
                    </a:lnTo>
                    <a:lnTo>
                      <a:pt x="148" y="3"/>
                    </a:lnTo>
                    <a:lnTo>
                      <a:pt x="125" y="8"/>
                    </a:lnTo>
                    <a:lnTo>
                      <a:pt x="105" y="13"/>
                    </a:lnTo>
                    <a:lnTo>
                      <a:pt x="86" y="20"/>
                    </a:lnTo>
                    <a:lnTo>
                      <a:pt x="70" y="30"/>
                    </a:lnTo>
                    <a:lnTo>
                      <a:pt x="55" y="40"/>
                    </a:lnTo>
                    <a:lnTo>
                      <a:pt x="41" y="53"/>
                    </a:lnTo>
                    <a:lnTo>
                      <a:pt x="41" y="53"/>
                    </a:lnTo>
                    <a:lnTo>
                      <a:pt x="34" y="63"/>
                    </a:lnTo>
                    <a:lnTo>
                      <a:pt x="26" y="73"/>
                    </a:lnTo>
                    <a:lnTo>
                      <a:pt x="21" y="84"/>
                    </a:lnTo>
                    <a:lnTo>
                      <a:pt x="15" y="95"/>
                    </a:lnTo>
                    <a:lnTo>
                      <a:pt x="11" y="108"/>
                    </a:lnTo>
                    <a:lnTo>
                      <a:pt x="8" y="119"/>
                    </a:lnTo>
                    <a:lnTo>
                      <a:pt x="3" y="146"/>
                    </a:lnTo>
                    <a:lnTo>
                      <a:pt x="0" y="172"/>
                    </a:lnTo>
                    <a:lnTo>
                      <a:pt x="0" y="199"/>
                    </a:lnTo>
                    <a:lnTo>
                      <a:pt x="1" y="228"/>
                    </a:lnTo>
                    <a:lnTo>
                      <a:pt x="4" y="257"/>
                    </a:lnTo>
                    <a:lnTo>
                      <a:pt x="4" y="257"/>
                    </a:lnTo>
                    <a:lnTo>
                      <a:pt x="8" y="282"/>
                    </a:lnTo>
                    <a:lnTo>
                      <a:pt x="13" y="307"/>
                    </a:lnTo>
                    <a:lnTo>
                      <a:pt x="19" y="331"/>
                    </a:lnTo>
                    <a:lnTo>
                      <a:pt x="26" y="353"/>
                    </a:lnTo>
                    <a:lnTo>
                      <a:pt x="36" y="376"/>
                    </a:lnTo>
                    <a:lnTo>
                      <a:pt x="46" y="396"/>
                    </a:lnTo>
                    <a:lnTo>
                      <a:pt x="59" y="416"/>
                    </a:lnTo>
                    <a:lnTo>
                      <a:pt x="71" y="433"/>
                    </a:lnTo>
                    <a:lnTo>
                      <a:pt x="85" y="450"/>
                    </a:lnTo>
                    <a:lnTo>
                      <a:pt x="99" y="465"/>
                    </a:lnTo>
                    <a:lnTo>
                      <a:pt x="114" y="477"/>
                    </a:lnTo>
                    <a:lnTo>
                      <a:pt x="130" y="488"/>
                    </a:lnTo>
                    <a:lnTo>
                      <a:pt x="146" y="497"/>
                    </a:lnTo>
                    <a:lnTo>
                      <a:pt x="164" y="503"/>
                    </a:lnTo>
                    <a:lnTo>
                      <a:pt x="180" y="507"/>
                    </a:lnTo>
                    <a:lnTo>
                      <a:pt x="198" y="508"/>
                    </a:lnTo>
                    <a:lnTo>
                      <a:pt x="198" y="508"/>
                    </a:lnTo>
                    <a:close/>
                    <a:moveTo>
                      <a:pt x="198" y="456"/>
                    </a:moveTo>
                    <a:lnTo>
                      <a:pt x="198" y="456"/>
                    </a:lnTo>
                    <a:lnTo>
                      <a:pt x="186" y="455"/>
                    </a:lnTo>
                    <a:lnTo>
                      <a:pt x="175" y="452"/>
                    </a:lnTo>
                    <a:lnTo>
                      <a:pt x="164" y="447"/>
                    </a:lnTo>
                    <a:lnTo>
                      <a:pt x="153" y="441"/>
                    </a:lnTo>
                    <a:lnTo>
                      <a:pt x="141" y="432"/>
                    </a:lnTo>
                    <a:lnTo>
                      <a:pt x="130" y="422"/>
                    </a:lnTo>
                    <a:lnTo>
                      <a:pt x="120" y="411"/>
                    </a:lnTo>
                    <a:lnTo>
                      <a:pt x="109" y="397"/>
                    </a:lnTo>
                    <a:lnTo>
                      <a:pt x="100" y="383"/>
                    </a:lnTo>
                    <a:lnTo>
                      <a:pt x="90" y="367"/>
                    </a:lnTo>
                    <a:lnTo>
                      <a:pt x="83" y="351"/>
                    </a:lnTo>
                    <a:lnTo>
                      <a:pt x="75" y="333"/>
                    </a:lnTo>
                    <a:lnTo>
                      <a:pt x="69" y="314"/>
                    </a:lnTo>
                    <a:lnTo>
                      <a:pt x="63" y="294"/>
                    </a:lnTo>
                    <a:lnTo>
                      <a:pt x="59" y="273"/>
                    </a:lnTo>
                    <a:lnTo>
                      <a:pt x="56" y="252"/>
                    </a:lnTo>
                    <a:lnTo>
                      <a:pt x="56" y="252"/>
                    </a:lnTo>
                    <a:lnTo>
                      <a:pt x="56" y="249"/>
                    </a:lnTo>
                    <a:lnTo>
                      <a:pt x="56" y="249"/>
                    </a:lnTo>
                    <a:lnTo>
                      <a:pt x="90" y="248"/>
                    </a:lnTo>
                    <a:lnTo>
                      <a:pt x="120" y="244"/>
                    </a:lnTo>
                    <a:lnTo>
                      <a:pt x="146" y="238"/>
                    </a:lnTo>
                    <a:lnTo>
                      <a:pt x="170" y="232"/>
                    </a:lnTo>
                    <a:lnTo>
                      <a:pt x="190" y="223"/>
                    </a:lnTo>
                    <a:lnTo>
                      <a:pt x="208" y="213"/>
                    </a:lnTo>
                    <a:lnTo>
                      <a:pt x="223" y="203"/>
                    </a:lnTo>
                    <a:lnTo>
                      <a:pt x="235" y="193"/>
                    </a:lnTo>
                    <a:lnTo>
                      <a:pt x="235" y="193"/>
                    </a:lnTo>
                    <a:lnTo>
                      <a:pt x="273" y="212"/>
                    </a:lnTo>
                    <a:lnTo>
                      <a:pt x="300" y="226"/>
                    </a:lnTo>
                    <a:lnTo>
                      <a:pt x="334" y="241"/>
                    </a:lnTo>
                    <a:lnTo>
                      <a:pt x="334" y="241"/>
                    </a:lnTo>
                    <a:lnTo>
                      <a:pt x="340" y="242"/>
                    </a:lnTo>
                    <a:lnTo>
                      <a:pt x="340" y="242"/>
                    </a:lnTo>
                    <a:lnTo>
                      <a:pt x="339" y="252"/>
                    </a:lnTo>
                    <a:lnTo>
                      <a:pt x="339" y="252"/>
                    </a:lnTo>
                    <a:lnTo>
                      <a:pt x="337" y="273"/>
                    </a:lnTo>
                    <a:lnTo>
                      <a:pt x="332" y="294"/>
                    </a:lnTo>
                    <a:lnTo>
                      <a:pt x="327" y="314"/>
                    </a:lnTo>
                    <a:lnTo>
                      <a:pt x="320" y="333"/>
                    </a:lnTo>
                    <a:lnTo>
                      <a:pt x="313" y="351"/>
                    </a:lnTo>
                    <a:lnTo>
                      <a:pt x="304" y="367"/>
                    </a:lnTo>
                    <a:lnTo>
                      <a:pt x="295" y="383"/>
                    </a:lnTo>
                    <a:lnTo>
                      <a:pt x="285" y="397"/>
                    </a:lnTo>
                    <a:lnTo>
                      <a:pt x="275" y="411"/>
                    </a:lnTo>
                    <a:lnTo>
                      <a:pt x="265" y="422"/>
                    </a:lnTo>
                    <a:lnTo>
                      <a:pt x="254" y="432"/>
                    </a:lnTo>
                    <a:lnTo>
                      <a:pt x="243" y="441"/>
                    </a:lnTo>
                    <a:lnTo>
                      <a:pt x="232" y="447"/>
                    </a:lnTo>
                    <a:lnTo>
                      <a:pt x="220" y="452"/>
                    </a:lnTo>
                    <a:lnTo>
                      <a:pt x="209" y="455"/>
                    </a:lnTo>
                    <a:lnTo>
                      <a:pt x="198" y="456"/>
                    </a:lnTo>
                    <a:lnTo>
                      <a:pt x="198" y="456"/>
                    </a:lnTo>
                    <a:close/>
                    <a:moveTo>
                      <a:pt x="80" y="89"/>
                    </a:moveTo>
                    <a:lnTo>
                      <a:pt x="80" y="89"/>
                    </a:lnTo>
                    <a:lnTo>
                      <a:pt x="90" y="80"/>
                    </a:lnTo>
                    <a:lnTo>
                      <a:pt x="100" y="73"/>
                    </a:lnTo>
                    <a:lnTo>
                      <a:pt x="113" y="67"/>
                    </a:lnTo>
                    <a:lnTo>
                      <a:pt x="126" y="62"/>
                    </a:lnTo>
                    <a:lnTo>
                      <a:pt x="141" y="58"/>
                    </a:lnTo>
                    <a:lnTo>
                      <a:pt x="159" y="55"/>
                    </a:lnTo>
                    <a:lnTo>
                      <a:pt x="178" y="53"/>
                    </a:lnTo>
                    <a:lnTo>
                      <a:pt x="198" y="53"/>
                    </a:lnTo>
                    <a:lnTo>
                      <a:pt x="198" y="53"/>
                    </a:lnTo>
                    <a:lnTo>
                      <a:pt x="218" y="53"/>
                    </a:lnTo>
                    <a:lnTo>
                      <a:pt x="237" y="55"/>
                    </a:lnTo>
                    <a:lnTo>
                      <a:pt x="254" y="58"/>
                    </a:lnTo>
                    <a:lnTo>
                      <a:pt x="269" y="62"/>
                    </a:lnTo>
                    <a:lnTo>
                      <a:pt x="283" y="67"/>
                    </a:lnTo>
                    <a:lnTo>
                      <a:pt x="295" y="73"/>
                    </a:lnTo>
                    <a:lnTo>
                      <a:pt x="305" y="80"/>
                    </a:lnTo>
                    <a:lnTo>
                      <a:pt x="314" y="89"/>
                    </a:lnTo>
                    <a:lnTo>
                      <a:pt x="314" y="89"/>
                    </a:lnTo>
                    <a:lnTo>
                      <a:pt x="322" y="98"/>
                    </a:lnTo>
                    <a:lnTo>
                      <a:pt x="328" y="108"/>
                    </a:lnTo>
                    <a:lnTo>
                      <a:pt x="333" y="119"/>
                    </a:lnTo>
                    <a:lnTo>
                      <a:pt x="335" y="132"/>
                    </a:lnTo>
                    <a:lnTo>
                      <a:pt x="339" y="144"/>
                    </a:lnTo>
                    <a:lnTo>
                      <a:pt x="340" y="158"/>
                    </a:lnTo>
                    <a:lnTo>
                      <a:pt x="343" y="187"/>
                    </a:lnTo>
                    <a:lnTo>
                      <a:pt x="343" y="187"/>
                    </a:lnTo>
                    <a:lnTo>
                      <a:pt x="298" y="166"/>
                    </a:lnTo>
                    <a:lnTo>
                      <a:pt x="268" y="151"/>
                    </a:lnTo>
                    <a:lnTo>
                      <a:pt x="268" y="151"/>
                    </a:lnTo>
                    <a:lnTo>
                      <a:pt x="272" y="138"/>
                    </a:lnTo>
                    <a:lnTo>
                      <a:pt x="274" y="132"/>
                    </a:lnTo>
                    <a:lnTo>
                      <a:pt x="274" y="132"/>
                    </a:lnTo>
                    <a:lnTo>
                      <a:pt x="274" y="127"/>
                    </a:lnTo>
                    <a:lnTo>
                      <a:pt x="274" y="122"/>
                    </a:lnTo>
                    <a:lnTo>
                      <a:pt x="272" y="118"/>
                    </a:lnTo>
                    <a:lnTo>
                      <a:pt x="270" y="113"/>
                    </a:lnTo>
                    <a:lnTo>
                      <a:pt x="267" y="109"/>
                    </a:lnTo>
                    <a:lnTo>
                      <a:pt x="263" y="105"/>
                    </a:lnTo>
                    <a:lnTo>
                      <a:pt x="259" y="103"/>
                    </a:lnTo>
                    <a:lnTo>
                      <a:pt x="254" y="102"/>
                    </a:lnTo>
                    <a:lnTo>
                      <a:pt x="254" y="102"/>
                    </a:lnTo>
                    <a:lnTo>
                      <a:pt x="248" y="102"/>
                    </a:lnTo>
                    <a:lnTo>
                      <a:pt x="243" y="102"/>
                    </a:lnTo>
                    <a:lnTo>
                      <a:pt x="238" y="103"/>
                    </a:lnTo>
                    <a:lnTo>
                      <a:pt x="234" y="105"/>
                    </a:lnTo>
                    <a:lnTo>
                      <a:pt x="230" y="108"/>
                    </a:lnTo>
                    <a:lnTo>
                      <a:pt x="227" y="112"/>
                    </a:lnTo>
                    <a:lnTo>
                      <a:pt x="224" y="117"/>
                    </a:lnTo>
                    <a:lnTo>
                      <a:pt x="223" y="122"/>
                    </a:lnTo>
                    <a:lnTo>
                      <a:pt x="223" y="122"/>
                    </a:lnTo>
                    <a:lnTo>
                      <a:pt x="220" y="125"/>
                    </a:lnTo>
                    <a:lnTo>
                      <a:pt x="217" y="134"/>
                    </a:lnTo>
                    <a:lnTo>
                      <a:pt x="208" y="147"/>
                    </a:lnTo>
                    <a:lnTo>
                      <a:pt x="202" y="153"/>
                    </a:lnTo>
                    <a:lnTo>
                      <a:pt x="193" y="161"/>
                    </a:lnTo>
                    <a:lnTo>
                      <a:pt x="184" y="167"/>
                    </a:lnTo>
                    <a:lnTo>
                      <a:pt x="171" y="173"/>
                    </a:lnTo>
                    <a:lnTo>
                      <a:pt x="158" y="179"/>
                    </a:lnTo>
                    <a:lnTo>
                      <a:pt x="143" y="186"/>
                    </a:lnTo>
                    <a:lnTo>
                      <a:pt x="124" y="191"/>
                    </a:lnTo>
                    <a:lnTo>
                      <a:pt x="103" y="194"/>
                    </a:lnTo>
                    <a:lnTo>
                      <a:pt x="79" y="197"/>
                    </a:lnTo>
                    <a:lnTo>
                      <a:pt x="53" y="197"/>
                    </a:lnTo>
                    <a:lnTo>
                      <a:pt x="53" y="197"/>
                    </a:lnTo>
                    <a:lnTo>
                      <a:pt x="53" y="181"/>
                    </a:lnTo>
                    <a:lnTo>
                      <a:pt x="54" y="166"/>
                    </a:lnTo>
                    <a:lnTo>
                      <a:pt x="55" y="151"/>
                    </a:lnTo>
                    <a:lnTo>
                      <a:pt x="58" y="136"/>
                    </a:lnTo>
                    <a:lnTo>
                      <a:pt x="61" y="123"/>
                    </a:lnTo>
                    <a:lnTo>
                      <a:pt x="66" y="110"/>
                    </a:lnTo>
                    <a:lnTo>
                      <a:pt x="73" y="99"/>
                    </a:lnTo>
                    <a:lnTo>
                      <a:pt x="80" y="89"/>
                    </a:lnTo>
                    <a:lnTo>
                      <a:pt x="80" y="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sp>
            <p:nvSpPr>
              <p:cNvPr id="58" name="Freeform 208"/>
              <p:cNvSpPr>
                <a:spLocks/>
              </p:cNvSpPr>
              <p:nvPr/>
            </p:nvSpPr>
            <p:spPr bwMode="auto">
              <a:xfrm>
                <a:off x="4489493" y="3027070"/>
                <a:ext cx="336662" cy="172603"/>
              </a:xfrm>
              <a:custGeom>
                <a:avLst/>
                <a:gdLst>
                  <a:gd name="T0" fmla="*/ 548 w 788"/>
                  <a:gd name="T1" fmla="*/ 0 h 407"/>
                  <a:gd name="T2" fmla="*/ 528 w 788"/>
                  <a:gd name="T3" fmla="*/ 10 h 407"/>
                  <a:gd name="T4" fmla="*/ 524 w 788"/>
                  <a:gd name="T5" fmla="*/ 35 h 407"/>
                  <a:gd name="T6" fmla="*/ 458 w 788"/>
                  <a:gd name="T7" fmla="*/ 79 h 407"/>
                  <a:gd name="T8" fmla="*/ 435 w 788"/>
                  <a:gd name="T9" fmla="*/ 87 h 407"/>
                  <a:gd name="T10" fmla="*/ 429 w 788"/>
                  <a:gd name="T11" fmla="*/ 107 h 407"/>
                  <a:gd name="T12" fmla="*/ 442 w 788"/>
                  <a:gd name="T13" fmla="*/ 128 h 407"/>
                  <a:gd name="T14" fmla="*/ 345 w 788"/>
                  <a:gd name="T15" fmla="*/ 128 h 407"/>
                  <a:gd name="T16" fmla="*/ 359 w 788"/>
                  <a:gd name="T17" fmla="*/ 107 h 407"/>
                  <a:gd name="T18" fmla="*/ 353 w 788"/>
                  <a:gd name="T19" fmla="*/ 87 h 407"/>
                  <a:gd name="T20" fmla="*/ 329 w 788"/>
                  <a:gd name="T21" fmla="*/ 79 h 407"/>
                  <a:gd name="T22" fmla="*/ 264 w 788"/>
                  <a:gd name="T23" fmla="*/ 35 h 407"/>
                  <a:gd name="T24" fmla="*/ 259 w 788"/>
                  <a:gd name="T25" fmla="*/ 10 h 407"/>
                  <a:gd name="T26" fmla="*/ 239 w 788"/>
                  <a:gd name="T27" fmla="*/ 0 h 407"/>
                  <a:gd name="T28" fmla="*/ 144 w 788"/>
                  <a:gd name="T29" fmla="*/ 30 h 407"/>
                  <a:gd name="T30" fmla="*/ 71 w 788"/>
                  <a:gd name="T31" fmla="*/ 67 h 407"/>
                  <a:gd name="T32" fmla="*/ 12 w 788"/>
                  <a:gd name="T33" fmla="*/ 136 h 407"/>
                  <a:gd name="T34" fmla="*/ 0 w 788"/>
                  <a:gd name="T35" fmla="*/ 198 h 407"/>
                  <a:gd name="T36" fmla="*/ 54 w 788"/>
                  <a:gd name="T37" fmla="*/ 182 h 407"/>
                  <a:gd name="T38" fmla="*/ 87 w 788"/>
                  <a:gd name="T39" fmla="*/ 121 h 407"/>
                  <a:gd name="T40" fmla="*/ 147 w 788"/>
                  <a:gd name="T41" fmla="*/ 84 h 407"/>
                  <a:gd name="T42" fmla="*/ 160 w 788"/>
                  <a:gd name="T43" fmla="*/ 181 h 407"/>
                  <a:gd name="T44" fmla="*/ 159 w 788"/>
                  <a:gd name="T45" fmla="*/ 187 h 407"/>
                  <a:gd name="T46" fmla="*/ 159 w 788"/>
                  <a:gd name="T47" fmla="*/ 192 h 407"/>
                  <a:gd name="T48" fmla="*/ 161 w 788"/>
                  <a:gd name="T49" fmla="*/ 199 h 407"/>
                  <a:gd name="T50" fmla="*/ 162 w 788"/>
                  <a:gd name="T51" fmla="*/ 202 h 407"/>
                  <a:gd name="T52" fmla="*/ 167 w 788"/>
                  <a:gd name="T53" fmla="*/ 208 h 407"/>
                  <a:gd name="T54" fmla="*/ 172 w 788"/>
                  <a:gd name="T55" fmla="*/ 212 h 407"/>
                  <a:gd name="T56" fmla="*/ 185 w 788"/>
                  <a:gd name="T57" fmla="*/ 216 h 407"/>
                  <a:gd name="T58" fmla="*/ 185 w 788"/>
                  <a:gd name="T59" fmla="*/ 216 h 407"/>
                  <a:gd name="T60" fmla="*/ 199 w 788"/>
                  <a:gd name="T61" fmla="*/ 212 h 407"/>
                  <a:gd name="T62" fmla="*/ 379 w 788"/>
                  <a:gd name="T63" fmla="*/ 392 h 407"/>
                  <a:gd name="T64" fmla="*/ 394 w 788"/>
                  <a:gd name="T65" fmla="*/ 396 h 407"/>
                  <a:gd name="T66" fmla="*/ 414 w 788"/>
                  <a:gd name="T67" fmla="*/ 388 h 407"/>
                  <a:gd name="T68" fmla="*/ 593 w 788"/>
                  <a:gd name="T69" fmla="*/ 213 h 407"/>
                  <a:gd name="T70" fmla="*/ 602 w 788"/>
                  <a:gd name="T71" fmla="*/ 216 h 407"/>
                  <a:gd name="T72" fmla="*/ 609 w 788"/>
                  <a:gd name="T73" fmla="*/ 214 h 407"/>
                  <a:gd name="T74" fmla="*/ 616 w 788"/>
                  <a:gd name="T75" fmla="*/ 212 h 407"/>
                  <a:gd name="T76" fmla="*/ 622 w 788"/>
                  <a:gd name="T77" fmla="*/ 207 h 407"/>
                  <a:gd name="T78" fmla="*/ 626 w 788"/>
                  <a:gd name="T79" fmla="*/ 202 h 407"/>
                  <a:gd name="T80" fmla="*/ 627 w 788"/>
                  <a:gd name="T81" fmla="*/ 197 h 407"/>
                  <a:gd name="T82" fmla="*/ 628 w 788"/>
                  <a:gd name="T83" fmla="*/ 189 h 407"/>
                  <a:gd name="T84" fmla="*/ 628 w 788"/>
                  <a:gd name="T85" fmla="*/ 184 h 407"/>
                  <a:gd name="T86" fmla="*/ 617 w 788"/>
                  <a:gd name="T87" fmla="*/ 77 h 407"/>
                  <a:gd name="T88" fmla="*/ 657 w 788"/>
                  <a:gd name="T89" fmla="*/ 92 h 407"/>
                  <a:gd name="T90" fmla="*/ 709 w 788"/>
                  <a:gd name="T91" fmla="*/ 131 h 407"/>
                  <a:gd name="T92" fmla="*/ 736 w 788"/>
                  <a:gd name="T93" fmla="*/ 198 h 407"/>
                  <a:gd name="T94" fmla="*/ 788 w 788"/>
                  <a:gd name="T95" fmla="*/ 187 h 407"/>
                  <a:gd name="T96" fmla="*/ 766 w 788"/>
                  <a:gd name="T97" fmla="*/ 119 h 407"/>
                  <a:gd name="T98" fmla="*/ 702 w 788"/>
                  <a:gd name="T99" fmla="*/ 58 h 407"/>
                  <a:gd name="T100" fmla="*/ 633 w 788"/>
                  <a:gd name="T101" fmla="*/ 2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407">
                    <a:moveTo>
                      <a:pt x="633" y="27"/>
                    </a:moveTo>
                    <a:lnTo>
                      <a:pt x="557" y="2"/>
                    </a:lnTo>
                    <a:lnTo>
                      <a:pt x="557" y="2"/>
                    </a:lnTo>
                    <a:lnTo>
                      <a:pt x="557" y="2"/>
                    </a:lnTo>
                    <a:lnTo>
                      <a:pt x="548" y="0"/>
                    </a:lnTo>
                    <a:lnTo>
                      <a:pt x="540" y="2"/>
                    </a:lnTo>
                    <a:lnTo>
                      <a:pt x="540" y="2"/>
                    </a:lnTo>
                    <a:lnTo>
                      <a:pt x="535" y="4"/>
                    </a:lnTo>
                    <a:lnTo>
                      <a:pt x="532" y="7"/>
                    </a:lnTo>
                    <a:lnTo>
                      <a:pt x="528" y="10"/>
                    </a:lnTo>
                    <a:lnTo>
                      <a:pt x="525" y="15"/>
                    </a:lnTo>
                    <a:lnTo>
                      <a:pt x="524" y="19"/>
                    </a:lnTo>
                    <a:lnTo>
                      <a:pt x="523" y="24"/>
                    </a:lnTo>
                    <a:lnTo>
                      <a:pt x="523" y="29"/>
                    </a:lnTo>
                    <a:lnTo>
                      <a:pt x="524" y="35"/>
                    </a:lnTo>
                    <a:lnTo>
                      <a:pt x="555" y="132"/>
                    </a:lnTo>
                    <a:lnTo>
                      <a:pt x="468" y="82"/>
                    </a:lnTo>
                    <a:lnTo>
                      <a:pt x="468" y="82"/>
                    </a:lnTo>
                    <a:lnTo>
                      <a:pt x="463" y="79"/>
                    </a:lnTo>
                    <a:lnTo>
                      <a:pt x="458" y="79"/>
                    </a:lnTo>
                    <a:lnTo>
                      <a:pt x="453" y="78"/>
                    </a:lnTo>
                    <a:lnTo>
                      <a:pt x="448" y="79"/>
                    </a:lnTo>
                    <a:lnTo>
                      <a:pt x="444" y="82"/>
                    </a:lnTo>
                    <a:lnTo>
                      <a:pt x="439" y="84"/>
                    </a:lnTo>
                    <a:lnTo>
                      <a:pt x="435" y="87"/>
                    </a:lnTo>
                    <a:lnTo>
                      <a:pt x="433" y="92"/>
                    </a:lnTo>
                    <a:lnTo>
                      <a:pt x="433" y="92"/>
                    </a:lnTo>
                    <a:lnTo>
                      <a:pt x="430" y="97"/>
                    </a:lnTo>
                    <a:lnTo>
                      <a:pt x="429" y="102"/>
                    </a:lnTo>
                    <a:lnTo>
                      <a:pt x="429" y="107"/>
                    </a:lnTo>
                    <a:lnTo>
                      <a:pt x="430" y="112"/>
                    </a:lnTo>
                    <a:lnTo>
                      <a:pt x="432" y="117"/>
                    </a:lnTo>
                    <a:lnTo>
                      <a:pt x="434" y="121"/>
                    </a:lnTo>
                    <a:lnTo>
                      <a:pt x="438" y="124"/>
                    </a:lnTo>
                    <a:lnTo>
                      <a:pt x="442" y="128"/>
                    </a:lnTo>
                    <a:lnTo>
                      <a:pt x="477" y="147"/>
                    </a:lnTo>
                    <a:lnTo>
                      <a:pt x="394" y="313"/>
                    </a:lnTo>
                    <a:lnTo>
                      <a:pt x="311" y="147"/>
                    </a:lnTo>
                    <a:lnTo>
                      <a:pt x="345" y="128"/>
                    </a:lnTo>
                    <a:lnTo>
                      <a:pt x="345" y="128"/>
                    </a:lnTo>
                    <a:lnTo>
                      <a:pt x="350" y="124"/>
                    </a:lnTo>
                    <a:lnTo>
                      <a:pt x="354" y="121"/>
                    </a:lnTo>
                    <a:lnTo>
                      <a:pt x="356" y="117"/>
                    </a:lnTo>
                    <a:lnTo>
                      <a:pt x="358" y="112"/>
                    </a:lnTo>
                    <a:lnTo>
                      <a:pt x="359" y="107"/>
                    </a:lnTo>
                    <a:lnTo>
                      <a:pt x="359" y="102"/>
                    </a:lnTo>
                    <a:lnTo>
                      <a:pt x="358" y="97"/>
                    </a:lnTo>
                    <a:lnTo>
                      <a:pt x="355" y="92"/>
                    </a:lnTo>
                    <a:lnTo>
                      <a:pt x="355" y="92"/>
                    </a:lnTo>
                    <a:lnTo>
                      <a:pt x="353" y="87"/>
                    </a:lnTo>
                    <a:lnTo>
                      <a:pt x="349" y="84"/>
                    </a:lnTo>
                    <a:lnTo>
                      <a:pt x="344" y="82"/>
                    </a:lnTo>
                    <a:lnTo>
                      <a:pt x="339" y="79"/>
                    </a:lnTo>
                    <a:lnTo>
                      <a:pt x="334" y="78"/>
                    </a:lnTo>
                    <a:lnTo>
                      <a:pt x="329" y="79"/>
                    </a:lnTo>
                    <a:lnTo>
                      <a:pt x="324" y="79"/>
                    </a:lnTo>
                    <a:lnTo>
                      <a:pt x="319" y="82"/>
                    </a:lnTo>
                    <a:lnTo>
                      <a:pt x="231" y="132"/>
                    </a:lnTo>
                    <a:lnTo>
                      <a:pt x="264" y="35"/>
                    </a:lnTo>
                    <a:lnTo>
                      <a:pt x="264" y="35"/>
                    </a:lnTo>
                    <a:lnTo>
                      <a:pt x="265" y="29"/>
                    </a:lnTo>
                    <a:lnTo>
                      <a:pt x="265" y="24"/>
                    </a:lnTo>
                    <a:lnTo>
                      <a:pt x="264" y="19"/>
                    </a:lnTo>
                    <a:lnTo>
                      <a:pt x="263" y="15"/>
                    </a:lnTo>
                    <a:lnTo>
                      <a:pt x="259" y="10"/>
                    </a:lnTo>
                    <a:lnTo>
                      <a:pt x="256" y="7"/>
                    </a:lnTo>
                    <a:lnTo>
                      <a:pt x="251" y="4"/>
                    </a:lnTo>
                    <a:lnTo>
                      <a:pt x="246" y="2"/>
                    </a:lnTo>
                    <a:lnTo>
                      <a:pt x="246" y="2"/>
                    </a:lnTo>
                    <a:lnTo>
                      <a:pt x="239" y="0"/>
                    </a:lnTo>
                    <a:lnTo>
                      <a:pt x="231" y="2"/>
                    </a:lnTo>
                    <a:lnTo>
                      <a:pt x="231" y="2"/>
                    </a:lnTo>
                    <a:lnTo>
                      <a:pt x="155" y="27"/>
                    </a:lnTo>
                    <a:lnTo>
                      <a:pt x="155" y="27"/>
                    </a:lnTo>
                    <a:lnTo>
                      <a:pt x="144" y="30"/>
                    </a:lnTo>
                    <a:lnTo>
                      <a:pt x="124" y="38"/>
                    </a:lnTo>
                    <a:lnTo>
                      <a:pt x="111" y="43"/>
                    </a:lnTo>
                    <a:lnTo>
                      <a:pt x="99" y="49"/>
                    </a:lnTo>
                    <a:lnTo>
                      <a:pt x="85" y="58"/>
                    </a:lnTo>
                    <a:lnTo>
                      <a:pt x="71" y="67"/>
                    </a:lnTo>
                    <a:lnTo>
                      <a:pt x="57" y="78"/>
                    </a:lnTo>
                    <a:lnTo>
                      <a:pt x="45" y="89"/>
                    </a:lnTo>
                    <a:lnTo>
                      <a:pt x="32" y="103"/>
                    </a:lnTo>
                    <a:lnTo>
                      <a:pt x="21" y="119"/>
                    </a:lnTo>
                    <a:lnTo>
                      <a:pt x="12" y="136"/>
                    </a:lnTo>
                    <a:lnTo>
                      <a:pt x="6" y="156"/>
                    </a:lnTo>
                    <a:lnTo>
                      <a:pt x="2" y="166"/>
                    </a:lnTo>
                    <a:lnTo>
                      <a:pt x="1" y="176"/>
                    </a:lnTo>
                    <a:lnTo>
                      <a:pt x="0" y="187"/>
                    </a:lnTo>
                    <a:lnTo>
                      <a:pt x="0" y="198"/>
                    </a:lnTo>
                    <a:lnTo>
                      <a:pt x="0" y="407"/>
                    </a:lnTo>
                    <a:lnTo>
                      <a:pt x="52" y="407"/>
                    </a:lnTo>
                    <a:lnTo>
                      <a:pt x="52" y="198"/>
                    </a:lnTo>
                    <a:lnTo>
                      <a:pt x="52" y="198"/>
                    </a:lnTo>
                    <a:lnTo>
                      <a:pt x="54" y="182"/>
                    </a:lnTo>
                    <a:lnTo>
                      <a:pt x="57" y="168"/>
                    </a:lnTo>
                    <a:lnTo>
                      <a:pt x="62" y="154"/>
                    </a:lnTo>
                    <a:lnTo>
                      <a:pt x="70" y="142"/>
                    </a:lnTo>
                    <a:lnTo>
                      <a:pt x="77" y="131"/>
                    </a:lnTo>
                    <a:lnTo>
                      <a:pt x="87" y="121"/>
                    </a:lnTo>
                    <a:lnTo>
                      <a:pt x="97" y="113"/>
                    </a:lnTo>
                    <a:lnTo>
                      <a:pt x="109" y="104"/>
                    </a:lnTo>
                    <a:lnTo>
                      <a:pt x="119" y="98"/>
                    </a:lnTo>
                    <a:lnTo>
                      <a:pt x="130" y="93"/>
                    </a:lnTo>
                    <a:lnTo>
                      <a:pt x="147" y="84"/>
                    </a:lnTo>
                    <a:lnTo>
                      <a:pt x="162" y="79"/>
                    </a:lnTo>
                    <a:lnTo>
                      <a:pt x="169" y="78"/>
                    </a:lnTo>
                    <a:lnTo>
                      <a:pt x="198" y="68"/>
                    </a:lnTo>
                    <a:lnTo>
                      <a:pt x="160" y="181"/>
                    </a:lnTo>
                    <a:lnTo>
                      <a:pt x="160" y="181"/>
                    </a:lnTo>
                    <a:lnTo>
                      <a:pt x="160" y="182"/>
                    </a:lnTo>
                    <a:lnTo>
                      <a:pt x="160" y="182"/>
                    </a:lnTo>
                    <a:lnTo>
                      <a:pt x="160" y="184"/>
                    </a:lnTo>
                    <a:lnTo>
                      <a:pt x="160" y="184"/>
                    </a:lnTo>
                    <a:lnTo>
                      <a:pt x="159" y="187"/>
                    </a:lnTo>
                    <a:lnTo>
                      <a:pt x="159" y="187"/>
                    </a:lnTo>
                    <a:lnTo>
                      <a:pt x="159" y="189"/>
                    </a:lnTo>
                    <a:lnTo>
                      <a:pt x="159" y="189"/>
                    </a:lnTo>
                    <a:lnTo>
                      <a:pt x="159" y="192"/>
                    </a:lnTo>
                    <a:lnTo>
                      <a:pt x="159" y="192"/>
                    </a:lnTo>
                    <a:lnTo>
                      <a:pt x="160" y="194"/>
                    </a:lnTo>
                    <a:lnTo>
                      <a:pt x="160" y="194"/>
                    </a:lnTo>
                    <a:lnTo>
                      <a:pt x="160" y="197"/>
                    </a:lnTo>
                    <a:lnTo>
                      <a:pt x="160" y="197"/>
                    </a:lnTo>
                    <a:lnTo>
                      <a:pt x="161" y="199"/>
                    </a:lnTo>
                    <a:lnTo>
                      <a:pt x="161" y="199"/>
                    </a:lnTo>
                    <a:lnTo>
                      <a:pt x="162" y="202"/>
                    </a:lnTo>
                    <a:lnTo>
                      <a:pt x="162" y="202"/>
                    </a:lnTo>
                    <a:lnTo>
                      <a:pt x="162" y="202"/>
                    </a:lnTo>
                    <a:lnTo>
                      <a:pt x="162" y="202"/>
                    </a:lnTo>
                    <a:lnTo>
                      <a:pt x="164" y="203"/>
                    </a:lnTo>
                    <a:lnTo>
                      <a:pt x="164" y="203"/>
                    </a:lnTo>
                    <a:lnTo>
                      <a:pt x="166" y="207"/>
                    </a:lnTo>
                    <a:lnTo>
                      <a:pt x="166" y="207"/>
                    </a:lnTo>
                    <a:lnTo>
                      <a:pt x="167" y="208"/>
                    </a:lnTo>
                    <a:lnTo>
                      <a:pt x="167" y="208"/>
                    </a:lnTo>
                    <a:lnTo>
                      <a:pt x="172" y="212"/>
                    </a:lnTo>
                    <a:lnTo>
                      <a:pt x="172" y="212"/>
                    </a:lnTo>
                    <a:lnTo>
                      <a:pt x="172" y="212"/>
                    </a:lnTo>
                    <a:lnTo>
                      <a:pt x="172" y="212"/>
                    </a:lnTo>
                    <a:lnTo>
                      <a:pt x="177" y="214"/>
                    </a:lnTo>
                    <a:lnTo>
                      <a:pt x="177" y="214"/>
                    </a:lnTo>
                    <a:lnTo>
                      <a:pt x="177" y="214"/>
                    </a:lnTo>
                    <a:lnTo>
                      <a:pt x="177" y="214"/>
                    </a:lnTo>
                    <a:lnTo>
                      <a:pt x="185" y="216"/>
                    </a:lnTo>
                    <a:lnTo>
                      <a:pt x="185" y="216"/>
                    </a:lnTo>
                    <a:lnTo>
                      <a:pt x="185" y="216"/>
                    </a:lnTo>
                    <a:lnTo>
                      <a:pt x="185" y="216"/>
                    </a:lnTo>
                    <a:lnTo>
                      <a:pt x="185" y="216"/>
                    </a:lnTo>
                    <a:lnTo>
                      <a:pt x="185" y="216"/>
                    </a:lnTo>
                    <a:lnTo>
                      <a:pt x="192" y="214"/>
                    </a:lnTo>
                    <a:lnTo>
                      <a:pt x="192" y="214"/>
                    </a:lnTo>
                    <a:lnTo>
                      <a:pt x="195" y="213"/>
                    </a:lnTo>
                    <a:lnTo>
                      <a:pt x="195" y="213"/>
                    </a:lnTo>
                    <a:lnTo>
                      <a:pt x="199" y="212"/>
                    </a:lnTo>
                    <a:lnTo>
                      <a:pt x="265" y="173"/>
                    </a:lnTo>
                    <a:lnTo>
                      <a:pt x="370" y="382"/>
                    </a:lnTo>
                    <a:lnTo>
                      <a:pt x="370" y="382"/>
                    </a:lnTo>
                    <a:lnTo>
                      <a:pt x="374" y="388"/>
                    </a:lnTo>
                    <a:lnTo>
                      <a:pt x="379" y="392"/>
                    </a:lnTo>
                    <a:lnTo>
                      <a:pt x="386" y="396"/>
                    </a:lnTo>
                    <a:lnTo>
                      <a:pt x="393" y="396"/>
                    </a:lnTo>
                    <a:lnTo>
                      <a:pt x="393" y="396"/>
                    </a:lnTo>
                    <a:lnTo>
                      <a:pt x="394" y="396"/>
                    </a:lnTo>
                    <a:lnTo>
                      <a:pt x="394" y="396"/>
                    </a:lnTo>
                    <a:lnTo>
                      <a:pt x="394" y="396"/>
                    </a:lnTo>
                    <a:lnTo>
                      <a:pt x="394" y="396"/>
                    </a:lnTo>
                    <a:lnTo>
                      <a:pt x="402" y="396"/>
                    </a:lnTo>
                    <a:lnTo>
                      <a:pt x="408" y="392"/>
                    </a:lnTo>
                    <a:lnTo>
                      <a:pt x="414" y="388"/>
                    </a:lnTo>
                    <a:lnTo>
                      <a:pt x="418" y="382"/>
                    </a:lnTo>
                    <a:lnTo>
                      <a:pt x="523" y="173"/>
                    </a:lnTo>
                    <a:lnTo>
                      <a:pt x="589" y="212"/>
                    </a:lnTo>
                    <a:lnTo>
                      <a:pt x="589" y="212"/>
                    </a:lnTo>
                    <a:lnTo>
                      <a:pt x="593" y="213"/>
                    </a:lnTo>
                    <a:lnTo>
                      <a:pt x="593" y="213"/>
                    </a:lnTo>
                    <a:lnTo>
                      <a:pt x="594" y="214"/>
                    </a:lnTo>
                    <a:lnTo>
                      <a:pt x="594" y="214"/>
                    </a:lnTo>
                    <a:lnTo>
                      <a:pt x="602" y="216"/>
                    </a:lnTo>
                    <a:lnTo>
                      <a:pt x="602" y="216"/>
                    </a:lnTo>
                    <a:lnTo>
                      <a:pt x="602" y="216"/>
                    </a:lnTo>
                    <a:lnTo>
                      <a:pt x="602" y="216"/>
                    </a:lnTo>
                    <a:lnTo>
                      <a:pt x="602" y="216"/>
                    </a:lnTo>
                    <a:lnTo>
                      <a:pt x="609" y="214"/>
                    </a:lnTo>
                    <a:lnTo>
                      <a:pt x="609" y="214"/>
                    </a:lnTo>
                    <a:lnTo>
                      <a:pt x="611" y="214"/>
                    </a:lnTo>
                    <a:lnTo>
                      <a:pt x="611" y="214"/>
                    </a:lnTo>
                    <a:lnTo>
                      <a:pt x="616" y="212"/>
                    </a:lnTo>
                    <a:lnTo>
                      <a:pt x="616" y="212"/>
                    </a:lnTo>
                    <a:lnTo>
                      <a:pt x="616" y="212"/>
                    </a:lnTo>
                    <a:lnTo>
                      <a:pt x="616" y="212"/>
                    </a:lnTo>
                    <a:lnTo>
                      <a:pt x="621" y="208"/>
                    </a:lnTo>
                    <a:lnTo>
                      <a:pt x="621" y="208"/>
                    </a:lnTo>
                    <a:lnTo>
                      <a:pt x="622" y="207"/>
                    </a:lnTo>
                    <a:lnTo>
                      <a:pt x="622" y="207"/>
                    </a:lnTo>
                    <a:lnTo>
                      <a:pt x="624" y="203"/>
                    </a:lnTo>
                    <a:lnTo>
                      <a:pt x="624" y="203"/>
                    </a:lnTo>
                    <a:lnTo>
                      <a:pt x="626" y="202"/>
                    </a:lnTo>
                    <a:lnTo>
                      <a:pt x="626" y="202"/>
                    </a:lnTo>
                    <a:lnTo>
                      <a:pt x="626" y="202"/>
                    </a:lnTo>
                    <a:lnTo>
                      <a:pt x="626" y="202"/>
                    </a:lnTo>
                    <a:lnTo>
                      <a:pt x="627" y="199"/>
                    </a:lnTo>
                    <a:lnTo>
                      <a:pt x="627" y="199"/>
                    </a:lnTo>
                    <a:lnTo>
                      <a:pt x="627" y="197"/>
                    </a:lnTo>
                    <a:lnTo>
                      <a:pt x="627" y="197"/>
                    </a:lnTo>
                    <a:lnTo>
                      <a:pt x="628" y="194"/>
                    </a:lnTo>
                    <a:lnTo>
                      <a:pt x="628" y="194"/>
                    </a:lnTo>
                    <a:lnTo>
                      <a:pt x="628" y="192"/>
                    </a:lnTo>
                    <a:lnTo>
                      <a:pt x="628" y="192"/>
                    </a:lnTo>
                    <a:lnTo>
                      <a:pt x="628" y="189"/>
                    </a:lnTo>
                    <a:lnTo>
                      <a:pt x="628" y="189"/>
                    </a:lnTo>
                    <a:lnTo>
                      <a:pt x="628" y="187"/>
                    </a:lnTo>
                    <a:lnTo>
                      <a:pt x="628" y="187"/>
                    </a:lnTo>
                    <a:lnTo>
                      <a:pt x="628" y="184"/>
                    </a:lnTo>
                    <a:lnTo>
                      <a:pt x="628" y="184"/>
                    </a:lnTo>
                    <a:lnTo>
                      <a:pt x="627" y="182"/>
                    </a:lnTo>
                    <a:lnTo>
                      <a:pt x="627" y="182"/>
                    </a:lnTo>
                    <a:lnTo>
                      <a:pt x="627" y="181"/>
                    </a:lnTo>
                    <a:lnTo>
                      <a:pt x="590" y="68"/>
                    </a:lnTo>
                    <a:lnTo>
                      <a:pt x="617" y="77"/>
                    </a:lnTo>
                    <a:lnTo>
                      <a:pt x="619" y="78"/>
                    </a:lnTo>
                    <a:lnTo>
                      <a:pt x="619" y="78"/>
                    </a:lnTo>
                    <a:lnTo>
                      <a:pt x="624" y="79"/>
                    </a:lnTo>
                    <a:lnTo>
                      <a:pt x="638" y="84"/>
                    </a:lnTo>
                    <a:lnTo>
                      <a:pt x="657" y="92"/>
                    </a:lnTo>
                    <a:lnTo>
                      <a:pt x="667" y="98"/>
                    </a:lnTo>
                    <a:lnTo>
                      <a:pt x="678" y="104"/>
                    </a:lnTo>
                    <a:lnTo>
                      <a:pt x="688" y="112"/>
                    </a:lnTo>
                    <a:lnTo>
                      <a:pt x="699" y="121"/>
                    </a:lnTo>
                    <a:lnTo>
                      <a:pt x="709" y="131"/>
                    </a:lnTo>
                    <a:lnTo>
                      <a:pt x="718" y="142"/>
                    </a:lnTo>
                    <a:lnTo>
                      <a:pt x="724" y="154"/>
                    </a:lnTo>
                    <a:lnTo>
                      <a:pt x="731" y="167"/>
                    </a:lnTo>
                    <a:lnTo>
                      <a:pt x="734" y="182"/>
                    </a:lnTo>
                    <a:lnTo>
                      <a:pt x="736" y="198"/>
                    </a:lnTo>
                    <a:lnTo>
                      <a:pt x="736" y="406"/>
                    </a:lnTo>
                    <a:lnTo>
                      <a:pt x="788" y="406"/>
                    </a:lnTo>
                    <a:lnTo>
                      <a:pt x="788" y="198"/>
                    </a:lnTo>
                    <a:lnTo>
                      <a:pt x="788" y="198"/>
                    </a:lnTo>
                    <a:lnTo>
                      <a:pt x="788" y="187"/>
                    </a:lnTo>
                    <a:lnTo>
                      <a:pt x="787" y="176"/>
                    </a:lnTo>
                    <a:lnTo>
                      <a:pt x="784" y="166"/>
                    </a:lnTo>
                    <a:lnTo>
                      <a:pt x="782" y="154"/>
                    </a:lnTo>
                    <a:lnTo>
                      <a:pt x="776" y="136"/>
                    </a:lnTo>
                    <a:lnTo>
                      <a:pt x="766" y="119"/>
                    </a:lnTo>
                    <a:lnTo>
                      <a:pt x="756" y="103"/>
                    </a:lnTo>
                    <a:lnTo>
                      <a:pt x="743" y="89"/>
                    </a:lnTo>
                    <a:lnTo>
                      <a:pt x="729" y="78"/>
                    </a:lnTo>
                    <a:lnTo>
                      <a:pt x="717" y="67"/>
                    </a:lnTo>
                    <a:lnTo>
                      <a:pt x="702" y="58"/>
                    </a:lnTo>
                    <a:lnTo>
                      <a:pt x="689" y="49"/>
                    </a:lnTo>
                    <a:lnTo>
                      <a:pt x="676" y="43"/>
                    </a:lnTo>
                    <a:lnTo>
                      <a:pt x="664" y="38"/>
                    </a:lnTo>
                    <a:lnTo>
                      <a:pt x="644" y="30"/>
                    </a:lnTo>
                    <a:lnTo>
                      <a:pt x="633" y="27"/>
                    </a:lnTo>
                    <a:lnTo>
                      <a:pt x="633"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0" tIns="45690" rIns="91380" bIns="45690" numCol="1" anchor="t" anchorCtr="0" compatLnSpc="1">
                <a:prstTxWarp prst="textNoShape">
                  <a:avLst/>
                </a:prstTxWarp>
              </a:bodyPr>
              <a:lstStyle/>
              <a:p>
                <a:pPr defTabSz="913669">
                  <a:defRPr/>
                </a:pPr>
                <a:endParaRPr lang="en-US" sz="1798" kern="0" dirty="0">
                  <a:solidFill>
                    <a:srgbClr val="373737"/>
                  </a:solidFill>
                  <a:latin typeface="Arial"/>
                </a:endParaRPr>
              </a:p>
            </p:txBody>
          </p:sp>
        </p:grpSp>
      </p:grpSp>
      <p:sp>
        <p:nvSpPr>
          <p:cNvPr id="10" name="TextBox 9"/>
          <p:cNvSpPr txBox="1"/>
          <p:nvPr/>
        </p:nvSpPr>
        <p:spPr>
          <a:xfrm>
            <a:off x="2079694" y="6328576"/>
            <a:ext cx="914281" cy="914281"/>
          </a:xfrm>
          <a:prstGeom prst="rect">
            <a:avLst/>
          </a:prstGeom>
          <a:noFill/>
          <a:ln>
            <a:noFill/>
          </a:ln>
        </p:spPr>
        <p:txBody>
          <a:bodyPr wrap="none" lIns="0" tIns="0" rIns="0" bIns="0" rtlCol="0">
            <a:noAutofit/>
          </a:bodyPr>
          <a:lstStyle/>
          <a:p>
            <a:endParaRPr lang="en-US" sz="1400" dirty="0">
              <a:solidFill>
                <a:schemeClr val="bg1"/>
              </a:solidFill>
            </a:endParaRPr>
          </a:p>
        </p:txBody>
      </p:sp>
      <p:sp>
        <p:nvSpPr>
          <p:cNvPr id="61" name="Slide Number Placeholder 7"/>
          <p:cNvSpPr>
            <a:spLocks noGrp="1"/>
          </p:cNvSpPr>
          <p:nvPr>
            <p:ph type="sldNum" sz="quarter" idx="4"/>
          </p:nvPr>
        </p:nvSpPr>
        <p:spPr>
          <a:xfrm>
            <a:off x="1799197" y="6248033"/>
            <a:ext cx="998862" cy="309114"/>
          </a:xfrm>
          <a:prstGeom prst="rect">
            <a:avLst/>
          </a:prstGeom>
        </p:spPr>
        <p:txBody>
          <a:bodyPr/>
          <a:lstStyle>
            <a:lvl1pPr>
              <a:defRPr sz="1200">
                <a:solidFill>
                  <a:schemeClr val="bg1"/>
                </a:solidFill>
              </a:defRPr>
            </a:lvl1pPr>
          </a:lstStyle>
          <a:p>
            <a:fld id="{765E386B-DF6E-6143-8FB8-7645D7F79794}" type="slidenum">
              <a:rPr lang="en-US" smtClean="0"/>
              <a:pPr/>
              <a:t>4</a:t>
            </a:fld>
            <a:endParaRPr lang="en-US" dirty="0"/>
          </a:p>
        </p:txBody>
      </p:sp>
    </p:spTree>
    <p:extLst>
      <p:ext uri="{BB962C8B-B14F-4D97-AF65-F5344CB8AC3E}">
        <p14:creationId xmlns:p14="http://schemas.microsoft.com/office/powerpoint/2010/main" val="371048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493"/>
          <a:stretch/>
        </p:blipFill>
        <p:spPr>
          <a:xfrm>
            <a:off x="0" y="446"/>
            <a:ext cx="12192000" cy="1124566"/>
          </a:xfrm>
          <a:prstGeom prst="rect">
            <a:avLst/>
          </a:prstGeom>
        </p:spPr>
      </p:pic>
      <p:sp>
        <p:nvSpPr>
          <p:cNvPr id="10" name="TextBox 9"/>
          <p:cNvSpPr txBox="1"/>
          <p:nvPr/>
        </p:nvSpPr>
        <p:spPr>
          <a:xfrm>
            <a:off x="4124203" y="1094404"/>
            <a:ext cx="7562693" cy="5196294"/>
          </a:xfrm>
          <a:prstGeom prst="rect">
            <a:avLst/>
          </a:prstGeom>
          <a:noFill/>
        </p:spPr>
        <p:txBody>
          <a:bodyPr wrap="square" rtlCol="0">
            <a:spAutoFit/>
          </a:bodyPr>
          <a:lstStyle/>
          <a:p>
            <a:pPr marL="137133" indent="-137133">
              <a:lnSpc>
                <a:spcPts val="1920"/>
              </a:lnSpc>
              <a:buFont typeface="Arial" charset="0"/>
              <a:buChar char="•"/>
            </a:pPr>
            <a:r>
              <a:rPr lang="en-US" sz="1500" b="1" dirty="0">
                <a:latin typeface="Arial" charset="0"/>
                <a:ea typeface="Arial" charset="0"/>
                <a:cs typeface="Arial" charset="0"/>
              </a:rPr>
              <a:t>All States and Territories have Opted-In to FirstNet </a:t>
            </a:r>
          </a:p>
          <a:p>
            <a:pPr marL="137133" indent="-137133">
              <a:buFont typeface="Arial" charset="0"/>
              <a:buChar char="•"/>
            </a:pPr>
            <a:endParaRPr lang="en-US" sz="1500" b="1" dirty="0">
              <a:latin typeface="Arial" charset="0"/>
              <a:ea typeface="Arial" charset="0"/>
              <a:cs typeface="Arial" charset="0"/>
            </a:endParaRPr>
          </a:p>
          <a:p>
            <a:pPr marL="137133" indent="-137133">
              <a:lnSpc>
                <a:spcPts val="1920"/>
              </a:lnSpc>
              <a:buFont typeface="Arial" charset="0"/>
              <a:buChar char="•"/>
            </a:pPr>
            <a:r>
              <a:rPr lang="en-US" sz="1500" b="1" dirty="0">
                <a:latin typeface="Arial" charset="0"/>
                <a:ea typeface="Arial" charset="0"/>
                <a:cs typeface="Arial" charset="0"/>
              </a:rPr>
              <a:t>2,551 total agency paid subscribers in Louisiana</a:t>
            </a:r>
          </a:p>
          <a:p>
            <a:pPr marL="137133" indent="-137133">
              <a:lnSpc>
                <a:spcPts val="1920"/>
              </a:lnSpc>
              <a:buFont typeface="Arial" charset="0"/>
              <a:buChar char="•"/>
            </a:pPr>
            <a:endParaRPr lang="en-US" sz="1500" b="1" dirty="0">
              <a:latin typeface="Arial" charset="0"/>
              <a:ea typeface="Arial" charset="0"/>
              <a:cs typeface="Arial" charset="0"/>
            </a:endParaRPr>
          </a:p>
          <a:p>
            <a:pPr marL="137133" indent="-137133">
              <a:lnSpc>
                <a:spcPts val="1920"/>
              </a:lnSpc>
              <a:buFont typeface="Arial" charset="0"/>
              <a:buChar char="•"/>
            </a:pPr>
            <a:r>
              <a:rPr lang="en-US" sz="1500" b="1" dirty="0">
                <a:latin typeface="Arial" charset="0"/>
                <a:ea typeface="Arial" charset="0"/>
                <a:cs typeface="Arial" charset="0"/>
              </a:rPr>
              <a:t>109 total individual paid subscribers in Louisiana (BYOD)</a:t>
            </a:r>
          </a:p>
          <a:p>
            <a:pPr marL="137133" indent="-137133">
              <a:lnSpc>
                <a:spcPts val="1920"/>
              </a:lnSpc>
              <a:buFont typeface="Arial" charset="0"/>
              <a:buChar char="•"/>
            </a:pPr>
            <a:endParaRPr lang="en-US" sz="1500" b="1" dirty="0">
              <a:latin typeface="Arial" charset="0"/>
              <a:ea typeface="Arial" charset="0"/>
              <a:cs typeface="Arial" charset="0"/>
            </a:endParaRPr>
          </a:p>
          <a:p>
            <a:pPr marL="137133" indent="-137133">
              <a:lnSpc>
                <a:spcPts val="1920"/>
              </a:lnSpc>
              <a:buFont typeface="Arial" charset="0"/>
              <a:buChar char="•"/>
            </a:pPr>
            <a:r>
              <a:rPr lang="en-US" sz="1500" b="1" dirty="0" err="1">
                <a:latin typeface="Arial" charset="0"/>
                <a:ea typeface="Arial" charset="0"/>
                <a:cs typeface="Arial" charset="0"/>
              </a:rPr>
              <a:t>FirstNet’s</a:t>
            </a:r>
            <a:r>
              <a:rPr lang="en-US" sz="1500" b="1" dirty="0">
                <a:latin typeface="Arial" charset="0"/>
                <a:ea typeface="Arial" charset="0"/>
                <a:cs typeface="Arial" charset="0"/>
              </a:rPr>
              <a:t> Core Launched 03/29/2018.</a:t>
            </a:r>
          </a:p>
          <a:p>
            <a:pPr marL="137133" indent="-137133">
              <a:lnSpc>
                <a:spcPts val="1920"/>
              </a:lnSpc>
              <a:buFont typeface="Arial" charset="0"/>
              <a:buChar char="•"/>
            </a:pPr>
            <a:endParaRPr lang="en-US" sz="1500" dirty="0">
              <a:latin typeface="Arial" charset="0"/>
              <a:ea typeface="Arial" charset="0"/>
              <a:cs typeface="Arial" charset="0"/>
            </a:endParaRPr>
          </a:p>
          <a:p>
            <a:pPr marL="594264" lvl="1" indent="-137133">
              <a:lnSpc>
                <a:spcPts val="1920"/>
              </a:lnSpc>
              <a:buFont typeface="Arial" charset="0"/>
              <a:buChar char="•"/>
            </a:pPr>
            <a:r>
              <a:rPr lang="en-US" sz="1600" dirty="0"/>
              <a:t>The FirstNet Core is the first-ever nationwide LTE core infrastructure built specifically for our nation’s first responder community. It separates public safety traffic from commercial traffic.</a:t>
            </a:r>
          </a:p>
          <a:p>
            <a:pPr marL="594264" lvl="1" indent="-137133">
              <a:lnSpc>
                <a:spcPts val="1920"/>
              </a:lnSpc>
              <a:buFont typeface="Arial" charset="0"/>
              <a:buChar char="•"/>
            </a:pPr>
            <a:endParaRPr lang="en-US" sz="1600" dirty="0"/>
          </a:p>
          <a:p>
            <a:pPr marL="594264" lvl="1" indent="-137133">
              <a:lnSpc>
                <a:spcPts val="1920"/>
              </a:lnSpc>
              <a:buFont typeface="Arial" charset="0"/>
              <a:buChar char="•"/>
            </a:pPr>
            <a:r>
              <a:rPr lang="en-US" sz="1600" dirty="0"/>
              <a:t>The FirstNet Core will support future mission-critical services to be offered by FirstNet, like Mission Critical push-to-talk and location based services.</a:t>
            </a:r>
          </a:p>
          <a:p>
            <a:pPr>
              <a:lnSpc>
                <a:spcPts val="1920"/>
              </a:lnSpc>
            </a:pPr>
            <a:endParaRPr lang="en-US" sz="1500" dirty="0">
              <a:latin typeface="Arial" charset="0"/>
              <a:ea typeface="Arial" charset="0"/>
              <a:cs typeface="Arial" charset="0"/>
            </a:endParaRPr>
          </a:p>
          <a:p>
            <a:pPr marL="137133" indent="-137133">
              <a:lnSpc>
                <a:spcPts val="1920"/>
              </a:lnSpc>
              <a:buFont typeface="Arial" charset="0"/>
              <a:buChar char="•"/>
            </a:pPr>
            <a:r>
              <a:rPr lang="en-US" sz="1500" b="1" dirty="0">
                <a:latin typeface="Arial" charset="0"/>
                <a:ea typeface="Arial" charset="0"/>
                <a:cs typeface="Arial" charset="0"/>
              </a:rPr>
              <a:t>26 new cell sites have been activated since Louisiana’s Opt-in</a:t>
            </a:r>
          </a:p>
          <a:p>
            <a:pPr marL="137133" indent="-137133">
              <a:lnSpc>
                <a:spcPts val="1920"/>
              </a:lnSpc>
              <a:buFont typeface="Arial" charset="0"/>
              <a:buChar char="•"/>
            </a:pPr>
            <a:endParaRPr lang="en-US" sz="1500" b="1" dirty="0">
              <a:latin typeface="Arial" charset="0"/>
              <a:ea typeface="Arial" charset="0"/>
              <a:cs typeface="Arial" charset="0"/>
            </a:endParaRPr>
          </a:p>
          <a:p>
            <a:pPr marL="137133" indent="-137133">
              <a:lnSpc>
                <a:spcPts val="1920"/>
              </a:lnSpc>
              <a:buFont typeface="Arial" charset="0"/>
              <a:buChar char="•"/>
            </a:pPr>
            <a:r>
              <a:rPr lang="en-US" sz="1500" b="1" dirty="0">
                <a:latin typeface="Arial" charset="0"/>
                <a:ea typeface="Arial" charset="0"/>
                <a:cs typeface="Arial" charset="0"/>
              </a:rPr>
              <a:t>FirstNet Satellite Colts will begin staging in June 2018. Louisiana will have 1 Sat-Colt. Delivery date TBD.</a:t>
            </a:r>
          </a:p>
          <a:p>
            <a:pPr marL="137133" indent="-137133">
              <a:lnSpc>
                <a:spcPts val="1920"/>
              </a:lnSpc>
              <a:buFont typeface="Arial" charset="0"/>
              <a:buChar char="•"/>
            </a:pPr>
            <a:endParaRPr lang="en-US" sz="1500" dirty="0">
              <a:latin typeface="Arial" charset="0"/>
              <a:ea typeface="Arial" charset="0"/>
              <a:cs typeface="Arial" charset="0"/>
            </a:endParaRPr>
          </a:p>
          <a:p>
            <a:pPr marL="137133" indent="-137133">
              <a:lnSpc>
                <a:spcPts val="1920"/>
              </a:lnSpc>
              <a:buFont typeface="Arial" charset="0"/>
              <a:buChar char="•"/>
            </a:pPr>
            <a:endParaRPr lang="en-US" sz="1500" dirty="0">
              <a:latin typeface="Arial" charset="0"/>
              <a:ea typeface="Arial" charset="0"/>
              <a:cs typeface="Arial" charset="0"/>
            </a:endParaRPr>
          </a:p>
        </p:txBody>
      </p:sp>
      <p:sp>
        <p:nvSpPr>
          <p:cNvPr id="12" name="Slide Number Placeholder 1"/>
          <p:cNvSpPr>
            <a:spLocks noGrp="1"/>
          </p:cNvSpPr>
          <p:nvPr>
            <p:ph type="sldNum" sz="quarter" idx="12"/>
          </p:nvPr>
        </p:nvSpPr>
        <p:spPr>
          <a:xfrm>
            <a:off x="11742791" y="6432985"/>
            <a:ext cx="281173" cy="271427"/>
          </a:xfrm>
          <a:solidFill>
            <a:schemeClr val="bg1">
              <a:alpha val="0"/>
            </a:schemeClr>
          </a:solidFill>
        </p:spPr>
        <p:txBody>
          <a:bodyPr/>
          <a:lstStyle/>
          <a:p>
            <a:pPr algn="ctr"/>
            <a:r>
              <a:rPr lang="en-US" smtClean="0">
                <a:solidFill>
                  <a:schemeClr val="tx1"/>
                </a:solidFill>
              </a:rPr>
              <a:t>XX</a:t>
            </a:r>
            <a:endParaRPr lang="en-US" dirty="0">
              <a:solidFill>
                <a:schemeClr val="tx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48" r="14839"/>
          <a:stretch/>
        </p:blipFill>
        <p:spPr>
          <a:xfrm>
            <a:off x="0" y="680842"/>
            <a:ext cx="3508056" cy="6175942"/>
          </a:xfrm>
          <a:prstGeom prst="rect">
            <a:avLst/>
          </a:prstGeom>
        </p:spPr>
      </p:pic>
      <p:sp>
        <p:nvSpPr>
          <p:cNvPr id="2" name="TextBox 1"/>
          <p:cNvSpPr txBox="1"/>
          <p:nvPr/>
        </p:nvSpPr>
        <p:spPr>
          <a:xfrm>
            <a:off x="656661" y="123346"/>
            <a:ext cx="9768894" cy="738536"/>
          </a:xfrm>
          <a:prstGeom prst="rect">
            <a:avLst/>
          </a:prstGeom>
          <a:noFill/>
        </p:spPr>
        <p:txBody>
          <a:bodyPr wrap="square" rtlCol="0">
            <a:spAutoFit/>
          </a:bodyPr>
          <a:lstStyle/>
          <a:p>
            <a:pPr marL="0" lvl="1"/>
            <a:r>
              <a:rPr lang="en-US" sz="3299" b="1" dirty="0">
                <a:solidFill>
                  <a:schemeClr val="bg1"/>
                </a:solidFill>
                <a:latin typeface="Arial" charset="0"/>
                <a:ea typeface="Arial" charset="0"/>
                <a:cs typeface="Arial" charset="0"/>
              </a:rPr>
              <a:t>Updates</a:t>
            </a:r>
          </a:p>
          <a:p>
            <a:endParaRPr lang="en-US" sz="900" dirty="0"/>
          </a:p>
        </p:txBody>
      </p:sp>
    </p:spTree>
    <p:extLst>
      <p:ext uri="{BB962C8B-B14F-4D97-AF65-F5344CB8AC3E}">
        <p14:creationId xmlns:p14="http://schemas.microsoft.com/office/powerpoint/2010/main" val="366968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82"/>
          <a:stretch/>
        </p:blipFill>
        <p:spPr>
          <a:xfrm>
            <a:off x="0" y="671872"/>
            <a:ext cx="4119333" cy="6185682"/>
          </a:xfrm>
          <a:prstGeom prst="rect">
            <a:avLst/>
          </a:prstGeom>
        </p:spPr>
      </p:pic>
      <p:pic>
        <p:nvPicPr>
          <p:cNvPr id="7" name="Picture 6"/>
          <p:cNvPicPr>
            <a:picLocks noChangeAspect="1"/>
          </p:cNvPicPr>
          <p:nvPr/>
        </p:nvPicPr>
        <p:blipFill rotWithShape="1">
          <a:blip r:embed="rId3"/>
          <a:srcRect l="3493"/>
          <a:stretch/>
        </p:blipFill>
        <p:spPr>
          <a:xfrm>
            <a:off x="0" y="446"/>
            <a:ext cx="12192000" cy="1124566"/>
          </a:xfrm>
          <a:prstGeom prst="rect">
            <a:avLst/>
          </a:prstGeom>
        </p:spPr>
      </p:pic>
      <p:sp>
        <p:nvSpPr>
          <p:cNvPr id="8" name="TextBox 7"/>
          <p:cNvSpPr txBox="1"/>
          <p:nvPr/>
        </p:nvSpPr>
        <p:spPr>
          <a:xfrm>
            <a:off x="393141" y="130064"/>
            <a:ext cx="4790832" cy="507703"/>
          </a:xfrm>
          <a:prstGeom prst="rect">
            <a:avLst/>
          </a:prstGeom>
          <a:noFill/>
        </p:spPr>
        <p:txBody>
          <a:bodyPr wrap="square" rtlCol="0">
            <a:spAutoFit/>
          </a:bodyPr>
          <a:lstStyle/>
          <a:p>
            <a:r>
              <a:rPr lang="en-US" sz="2699" b="1" dirty="0">
                <a:solidFill>
                  <a:schemeClr val="bg1"/>
                </a:solidFill>
                <a:latin typeface="Arial" charset="0"/>
                <a:ea typeface="Arial" charset="0"/>
                <a:cs typeface="Arial" charset="0"/>
              </a:rPr>
              <a:t>Louisiana Price Plans</a:t>
            </a:r>
          </a:p>
        </p:txBody>
      </p:sp>
      <p:sp>
        <p:nvSpPr>
          <p:cNvPr id="12" name="Slide Number Placeholder 1"/>
          <p:cNvSpPr>
            <a:spLocks noGrp="1"/>
          </p:cNvSpPr>
          <p:nvPr>
            <p:ph type="sldNum" sz="quarter" idx="12"/>
          </p:nvPr>
        </p:nvSpPr>
        <p:spPr>
          <a:xfrm>
            <a:off x="11742791" y="6432985"/>
            <a:ext cx="281173" cy="271427"/>
          </a:xfrm>
          <a:solidFill>
            <a:schemeClr val="bg1">
              <a:alpha val="0"/>
            </a:schemeClr>
          </a:solidFill>
        </p:spPr>
        <p:txBody>
          <a:bodyPr/>
          <a:lstStyle/>
          <a:p>
            <a:pPr algn="ctr"/>
            <a:r>
              <a:rPr lang="en-US" smtClean="0">
                <a:solidFill>
                  <a:schemeClr val="tx1"/>
                </a:solidFill>
              </a:rPr>
              <a:t>XX</a:t>
            </a:r>
            <a:endParaRPr lang="en-US" dirty="0">
              <a:solidFill>
                <a:schemeClr val="tx1"/>
              </a:solidFill>
            </a:endParaRPr>
          </a:p>
        </p:txBody>
      </p:sp>
      <p:graphicFrame>
        <p:nvGraphicFramePr>
          <p:cNvPr id="9" name="Content Placeholder 7"/>
          <p:cNvGraphicFramePr>
            <a:graphicFrameLocks noGrp="1"/>
          </p:cNvGraphicFramePr>
          <p:nvPr>
            <p:ph sz="quarter" idx="4294967295"/>
            <p:extLst/>
          </p:nvPr>
        </p:nvGraphicFramePr>
        <p:xfrm>
          <a:off x="4119333" y="967475"/>
          <a:ext cx="7623458" cy="5116457"/>
        </p:xfrm>
        <a:graphic>
          <a:graphicData uri="http://schemas.openxmlformats.org/drawingml/2006/table">
            <a:tbl>
              <a:tblPr firstRow="1" bandRow="1">
                <a:tableStyleId>{073A0DAA-6AF3-43AB-8588-CEC1D06C72B9}</a:tableStyleId>
              </a:tblPr>
              <a:tblGrid>
                <a:gridCol w="2195358"/>
                <a:gridCol w="3232742"/>
                <a:gridCol w="2195358"/>
              </a:tblGrid>
              <a:tr h="1702097">
                <a:tc>
                  <a:txBody>
                    <a:bodyPr/>
                    <a:lstStyle/>
                    <a:p>
                      <a:pPr algn="ctr"/>
                      <a:r>
                        <a:rPr lang="en-US" sz="2400" dirty="0" smtClean="0"/>
                        <a:t>Unlimited</a:t>
                      </a:r>
                      <a:r>
                        <a:rPr lang="en-US" sz="2400" baseline="0" dirty="0" smtClean="0"/>
                        <a:t> for Smartphones</a:t>
                      </a:r>
                      <a:endParaRPr lang="en-US" sz="2400" dirty="0"/>
                    </a:p>
                  </a:txBody>
                  <a:tcPr marL="45714" marR="45714" marT="22857" marB="22857"/>
                </a:tc>
                <a:tc>
                  <a:txBody>
                    <a:bodyPr/>
                    <a:lstStyle/>
                    <a:p>
                      <a:pPr algn="ctr"/>
                      <a:r>
                        <a:rPr lang="en-US" sz="2400" dirty="0" smtClean="0"/>
                        <a:t>Unlimited Talk, Text</a:t>
                      </a:r>
                      <a:r>
                        <a:rPr lang="en-US" sz="2400" baseline="0" dirty="0" smtClean="0"/>
                        <a:t>, Data &amp; EPTT</a:t>
                      </a:r>
                      <a:endParaRPr lang="en-US" sz="2400" dirty="0"/>
                    </a:p>
                  </a:txBody>
                  <a:tcPr marL="45714" marR="45714" marT="22857" marB="22857"/>
                </a:tc>
                <a:tc>
                  <a:txBody>
                    <a:bodyPr/>
                    <a:lstStyle/>
                    <a:p>
                      <a:pPr algn="ctr"/>
                      <a:r>
                        <a:rPr lang="en-US" sz="3300" dirty="0" smtClean="0"/>
                        <a:t>$47.99</a:t>
                      </a:r>
                      <a:endParaRPr lang="en-US" sz="3300" b="1" dirty="0"/>
                    </a:p>
                  </a:txBody>
                  <a:tcPr marL="45714" marR="45714" marT="22857" marB="22857"/>
                </a:tc>
              </a:tr>
              <a:tr h="1712263">
                <a:tc>
                  <a:txBody>
                    <a:bodyPr/>
                    <a:lstStyle/>
                    <a:p>
                      <a:pPr algn="ctr"/>
                      <a:r>
                        <a:rPr lang="en-US" sz="2400" dirty="0" smtClean="0"/>
                        <a:t>Unlimited Enhanced</a:t>
                      </a:r>
                      <a:r>
                        <a:rPr lang="en-US" sz="2400" baseline="0" dirty="0" smtClean="0"/>
                        <a:t> for Smartphones</a:t>
                      </a:r>
                      <a:endParaRPr lang="en-US" sz="2400" b="1" dirty="0"/>
                    </a:p>
                  </a:txBody>
                  <a:tcPr marL="45714" marR="45714" marT="22857" marB="22857"/>
                </a:tc>
                <a:tc>
                  <a:txBody>
                    <a:bodyPr/>
                    <a:lstStyle/>
                    <a:p>
                      <a:pPr algn="ctr"/>
                      <a:r>
                        <a:rPr lang="en-US" sz="2400" dirty="0" smtClean="0"/>
                        <a:t>Unlimited Talk, Text,</a:t>
                      </a:r>
                      <a:r>
                        <a:rPr lang="en-US" sz="2400" baseline="0" dirty="0" smtClean="0"/>
                        <a:t> Data, EPTT, hotspot/Tethering</a:t>
                      </a:r>
                      <a:endParaRPr lang="en-US" sz="2400" b="1" dirty="0"/>
                    </a:p>
                  </a:txBody>
                  <a:tcPr marL="45714" marR="45714" marT="22857" marB="22857"/>
                </a:tc>
                <a:tc>
                  <a:txBody>
                    <a:bodyPr/>
                    <a:lstStyle/>
                    <a:p>
                      <a:pPr algn="ctr"/>
                      <a:r>
                        <a:rPr lang="en-US" sz="3300" dirty="0" smtClean="0"/>
                        <a:t>$57.99</a:t>
                      </a:r>
                      <a:endParaRPr lang="en-US" sz="3300" b="1" dirty="0"/>
                    </a:p>
                  </a:txBody>
                  <a:tcPr marL="45714" marR="45714" marT="22857" marB="22857"/>
                </a:tc>
              </a:tr>
              <a:tr h="1702097">
                <a:tc>
                  <a:txBody>
                    <a:bodyPr/>
                    <a:lstStyle/>
                    <a:p>
                      <a:pPr algn="ctr"/>
                      <a:r>
                        <a:rPr lang="en-US" sz="2400" dirty="0" smtClean="0"/>
                        <a:t>Unlimited for Data only Devices</a:t>
                      </a:r>
                      <a:endParaRPr lang="en-US" sz="2400" b="1" dirty="0"/>
                    </a:p>
                  </a:txBody>
                  <a:tcPr marL="45714" marR="45714" marT="22857" marB="22857"/>
                </a:tc>
                <a:tc>
                  <a:txBody>
                    <a:bodyPr/>
                    <a:lstStyle/>
                    <a:p>
                      <a:pPr algn="ctr"/>
                      <a:r>
                        <a:rPr lang="en-US" sz="2400" dirty="0" smtClean="0"/>
                        <a:t>Unlimited Data, Hotspot/Tethering</a:t>
                      </a:r>
                      <a:endParaRPr lang="en-US" sz="2400" b="1" dirty="0"/>
                    </a:p>
                  </a:txBody>
                  <a:tcPr marL="45714" marR="45714" marT="22857" marB="22857"/>
                </a:tc>
                <a:tc>
                  <a:txBody>
                    <a:bodyPr/>
                    <a:lstStyle/>
                    <a:p>
                      <a:pPr algn="ctr"/>
                      <a:r>
                        <a:rPr lang="en-US" sz="3300" dirty="0" smtClean="0"/>
                        <a:t>$37.99</a:t>
                      </a:r>
                      <a:endParaRPr lang="en-US" sz="3300" b="1" dirty="0"/>
                    </a:p>
                  </a:txBody>
                  <a:tcPr marL="45714" marR="45714" marT="22857" marB="22857"/>
                </a:tc>
              </a:tr>
            </a:tbl>
          </a:graphicData>
        </a:graphic>
      </p:graphicFrame>
    </p:spTree>
    <p:extLst>
      <p:ext uri="{BB962C8B-B14F-4D97-AF65-F5344CB8AC3E}">
        <p14:creationId xmlns:p14="http://schemas.microsoft.com/office/powerpoint/2010/main" val="137350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5913" t="3950" r="5913" b="3791"/>
          <a:stretch/>
        </p:blipFill>
        <p:spPr>
          <a:xfrm>
            <a:off x="0" y="680841"/>
            <a:ext cx="3935384" cy="6176712"/>
          </a:xfrm>
          <a:prstGeom prst="rect">
            <a:avLst/>
          </a:prstGeom>
        </p:spPr>
      </p:pic>
      <p:pic>
        <p:nvPicPr>
          <p:cNvPr id="7" name="Picture 6"/>
          <p:cNvPicPr>
            <a:picLocks noChangeAspect="1"/>
          </p:cNvPicPr>
          <p:nvPr/>
        </p:nvPicPr>
        <p:blipFill rotWithShape="1">
          <a:blip r:embed="rId4"/>
          <a:srcRect l="3493"/>
          <a:stretch/>
        </p:blipFill>
        <p:spPr>
          <a:xfrm>
            <a:off x="0" y="446"/>
            <a:ext cx="12192000" cy="1124566"/>
          </a:xfrm>
          <a:prstGeom prst="rect">
            <a:avLst/>
          </a:prstGeom>
        </p:spPr>
      </p:pic>
      <p:sp>
        <p:nvSpPr>
          <p:cNvPr id="12" name="Slide Number Placeholder 1"/>
          <p:cNvSpPr>
            <a:spLocks noGrp="1"/>
          </p:cNvSpPr>
          <p:nvPr>
            <p:ph type="sldNum" sz="quarter" idx="12"/>
          </p:nvPr>
        </p:nvSpPr>
        <p:spPr>
          <a:xfrm>
            <a:off x="11742791" y="6432985"/>
            <a:ext cx="281173" cy="271427"/>
          </a:xfrm>
          <a:solidFill>
            <a:schemeClr val="bg1">
              <a:alpha val="0"/>
            </a:schemeClr>
          </a:solidFill>
        </p:spPr>
        <p:txBody>
          <a:bodyPr/>
          <a:lstStyle/>
          <a:p>
            <a:pPr algn="ctr"/>
            <a:r>
              <a:rPr lang="en-US" smtClean="0">
                <a:solidFill>
                  <a:schemeClr val="tx1"/>
                </a:solidFill>
              </a:rPr>
              <a:t>XX</a:t>
            </a:r>
            <a:endParaRPr lang="en-US" dirty="0">
              <a:solidFill>
                <a:schemeClr val="tx1"/>
              </a:solidFill>
            </a:endParaRPr>
          </a:p>
        </p:txBody>
      </p:sp>
      <p:sp>
        <p:nvSpPr>
          <p:cNvPr id="2" name="TextBox 1"/>
          <p:cNvSpPr txBox="1"/>
          <p:nvPr/>
        </p:nvSpPr>
        <p:spPr>
          <a:xfrm>
            <a:off x="208695" y="149514"/>
            <a:ext cx="7006175" cy="692369"/>
          </a:xfrm>
          <a:prstGeom prst="rect">
            <a:avLst/>
          </a:prstGeom>
          <a:noFill/>
        </p:spPr>
        <p:txBody>
          <a:bodyPr wrap="square" rtlCol="0">
            <a:spAutoFit/>
          </a:bodyPr>
          <a:lstStyle/>
          <a:p>
            <a:pPr marL="0" lvl="1"/>
            <a:r>
              <a:rPr lang="en-US" sz="2999" b="1" dirty="0">
                <a:solidFill>
                  <a:schemeClr val="bg1"/>
                </a:solidFill>
                <a:latin typeface="Arial" charset="0"/>
                <a:ea typeface="Arial" charset="0"/>
                <a:cs typeface="Arial" charset="0"/>
              </a:rPr>
              <a:t>New Towers in Louisiana </a:t>
            </a:r>
          </a:p>
          <a:p>
            <a:endParaRPr lang="en-US" sz="900" dirty="0"/>
          </a:p>
        </p:txBody>
      </p:sp>
      <p:graphicFrame>
        <p:nvGraphicFramePr>
          <p:cNvPr id="3" name="Object 2"/>
          <p:cNvGraphicFramePr>
            <a:graphicFrameLocks noChangeAspect="1"/>
          </p:cNvGraphicFramePr>
          <p:nvPr>
            <p:extLst/>
          </p:nvPr>
        </p:nvGraphicFramePr>
        <p:xfrm>
          <a:off x="5549090" y="79567"/>
          <a:ext cx="6474874" cy="6819629"/>
        </p:xfrm>
        <a:graphic>
          <a:graphicData uri="http://schemas.openxmlformats.org/presentationml/2006/ole">
            <mc:AlternateContent xmlns:mc="http://schemas.openxmlformats.org/markup-compatibility/2006">
              <mc:Choice xmlns:v="urn:schemas-microsoft-com:vml" Requires="v">
                <p:oleObj spid="_x0000_s1029" name="Worksheet" r:id="rId5" imgW="6543700" imgH="8944020" progId="Excel.Sheet.12">
                  <p:embed/>
                </p:oleObj>
              </mc:Choice>
              <mc:Fallback>
                <p:oleObj name="Worksheet" r:id="rId5" imgW="6543700" imgH="8944020" progId="Excel.Sheet.12">
                  <p:embed/>
                  <p:pic>
                    <p:nvPicPr>
                      <p:cNvPr id="0" name=""/>
                      <p:cNvPicPr/>
                      <p:nvPr/>
                    </p:nvPicPr>
                    <p:blipFill>
                      <a:blip r:embed="rId6"/>
                      <a:stretch>
                        <a:fillRect/>
                      </a:stretch>
                    </p:blipFill>
                    <p:spPr>
                      <a:xfrm>
                        <a:off x="5549090" y="79567"/>
                        <a:ext cx="6474874" cy="6819629"/>
                      </a:xfrm>
                      <a:prstGeom prst="rect">
                        <a:avLst/>
                      </a:prstGeom>
                    </p:spPr>
                  </p:pic>
                </p:oleObj>
              </mc:Fallback>
            </mc:AlternateContent>
          </a:graphicData>
        </a:graphic>
      </p:graphicFrame>
    </p:spTree>
    <p:extLst>
      <p:ext uri="{BB962C8B-B14F-4D97-AF65-F5344CB8AC3E}">
        <p14:creationId xmlns:p14="http://schemas.microsoft.com/office/powerpoint/2010/main" val="209409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9432" y="-6014"/>
            <a:ext cx="9601200" cy="6858000"/>
          </a:xfrm>
          <a:prstGeom prst="rect">
            <a:avLst/>
          </a:prstGeom>
        </p:spPr>
      </p:pic>
      <p:sp>
        <p:nvSpPr>
          <p:cNvPr id="10" name="Rectangle 9"/>
          <p:cNvSpPr/>
          <p:nvPr/>
        </p:nvSpPr>
        <p:spPr>
          <a:xfrm>
            <a:off x="1967122" y="6292517"/>
            <a:ext cx="2977857" cy="46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88847" y="6190251"/>
            <a:ext cx="1761897" cy="512108"/>
            <a:chOff x="205225" y="6256421"/>
            <a:chExt cx="1761897" cy="512108"/>
          </a:xfrm>
        </p:grpSpPr>
        <p:sp>
          <p:nvSpPr>
            <p:cNvPr id="8" name="Rectangle 7"/>
            <p:cNvSpPr/>
            <p:nvPr/>
          </p:nvSpPr>
          <p:spPr>
            <a:xfrm>
              <a:off x="205225" y="6256421"/>
              <a:ext cx="1761897" cy="469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05225" y="6256421"/>
              <a:ext cx="1761897" cy="512108"/>
            </a:xfrm>
            <a:prstGeom prst="rect">
              <a:avLst/>
            </a:prstGeom>
          </p:spPr>
        </p:pic>
      </p:grpSp>
    </p:spTree>
    <p:extLst>
      <p:ext uri="{BB962C8B-B14F-4D97-AF65-F5344CB8AC3E}">
        <p14:creationId xmlns:p14="http://schemas.microsoft.com/office/powerpoint/2010/main" val="290997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0" t="8408" r="-53" b="7992"/>
          <a:stretch/>
        </p:blipFill>
        <p:spPr>
          <a:xfrm>
            <a:off x="0" y="447"/>
            <a:ext cx="12269060" cy="6857107"/>
          </a:xfrm>
          <a:prstGeom prst="rect">
            <a:avLst/>
          </a:prstGeom>
        </p:spPr>
      </p:pic>
      <p:pic>
        <p:nvPicPr>
          <p:cNvPr id="4" name="Picture 3"/>
          <p:cNvPicPr>
            <a:picLocks noChangeAspect="1"/>
          </p:cNvPicPr>
          <p:nvPr/>
        </p:nvPicPr>
        <p:blipFill rotWithShape="1">
          <a:blip r:embed="rId4">
            <a:alphaModFix amt="41000"/>
            <a:extLst>
              <a:ext uri="{28A0092B-C50C-407E-A947-70E740481C1C}">
                <a14:useLocalDpi xmlns:a14="http://schemas.microsoft.com/office/drawing/2010/main" val="0"/>
              </a:ext>
            </a:extLst>
          </a:blip>
          <a:srcRect b="21808"/>
          <a:stretch/>
        </p:blipFill>
        <p:spPr>
          <a:xfrm>
            <a:off x="0" y="3048050"/>
            <a:ext cx="12192000" cy="3809504"/>
          </a:xfrm>
          <a:prstGeom prst="rect">
            <a:avLst/>
          </a:prstGeom>
        </p:spPr>
      </p:pic>
      <p:sp>
        <p:nvSpPr>
          <p:cNvPr id="9" name="Rectangle 8"/>
          <p:cNvSpPr/>
          <p:nvPr/>
        </p:nvSpPr>
        <p:spPr>
          <a:xfrm>
            <a:off x="794" y="5754848"/>
            <a:ext cx="11081316" cy="1105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12" name="Right Triangle 11"/>
          <p:cNvSpPr/>
          <p:nvPr/>
        </p:nvSpPr>
        <p:spPr>
          <a:xfrm>
            <a:off x="11082110" y="5754847"/>
            <a:ext cx="1109097" cy="110596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32" name="Title 1"/>
          <p:cNvSpPr txBox="1">
            <a:spLocks/>
          </p:cNvSpPr>
          <p:nvPr/>
        </p:nvSpPr>
        <p:spPr>
          <a:xfrm>
            <a:off x="532874" y="3241772"/>
            <a:ext cx="6840802" cy="1827239"/>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999" b="1" dirty="0" smtClean="0">
                <a:solidFill>
                  <a:schemeClr val="bg1"/>
                </a:solidFill>
                <a:latin typeface="Arial" charset="0"/>
                <a:ea typeface="Arial" charset="0"/>
                <a:cs typeface="Arial" charset="0"/>
              </a:rPr>
              <a:t>QUESTIONS?</a:t>
            </a:r>
            <a:endParaRPr lang="en-US" sz="5999" b="1" dirty="0">
              <a:solidFill>
                <a:schemeClr val="bg1"/>
              </a:solidFill>
              <a:latin typeface="Arial" charset="0"/>
              <a:ea typeface="Arial" charset="0"/>
              <a:cs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842" y="6062129"/>
            <a:ext cx="1759174" cy="511427"/>
          </a:xfrm>
          <a:prstGeom prst="rect">
            <a:avLst/>
          </a:prstGeom>
        </p:spPr>
      </p:pic>
      <p:sp>
        <p:nvSpPr>
          <p:cNvPr id="15" name="TextBox 14"/>
          <p:cNvSpPr txBox="1"/>
          <p:nvPr/>
        </p:nvSpPr>
        <p:spPr>
          <a:xfrm>
            <a:off x="6180540" y="6456413"/>
            <a:ext cx="5355115" cy="369332"/>
          </a:xfrm>
          <a:prstGeom prst="rect">
            <a:avLst/>
          </a:prstGeom>
          <a:noFill/>
        </p:spPr>
        <p:txBody>
          <a:bodyPr wrap="square" rtlCol="0">
            <a:spAutoFit/>
          </a:bodyPr>
          <a:lstStyle/>
          <a:p>
            <a:r>
              <a:rPr lang="en-US" sz="600" i="1">
                <a:solidFill>
                  <a:schemeClr val="bg1"/>
                </a:solidFill>
                <a:latin typeface="Arial" charset="0"/>
                <a:ea typeface="Arial" charset="0"/>
                <a:cs typeface="Arial" charset="0"/>
              </a:rPr>
              <a:t>©2018 AT&amp;T Intellectual Property.  FirstNet, First Responder Network Authority, and FirstNet logo are registered trademarks and service marks of FirstNet, an independent authority within the U.S. Department of Commerce. All other marks are the property of their respective owners.</a:t>
            </a:r>
          </a:p>
          <a:p>
            <a:endParaRPr lang="en-US" sz="600" i="1">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1995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Props1.xml><?xml version="1.0" encoding="utf-8"?>
<ds:datastoreItem xmlns:ds="http://schemas.openxmlformats.org/officeDocument/2006/customXml" ds:itemID="{0FAEFCC4-50BF-4101-BD38-ECE2A72A1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DC8F2E-B42E-44E9-9FB9-4C764899BF24}">
  <ds:schemaRefs>
    <ds:schemaRef ds:uri="http://schemas.microsoft.com/sharepoint/v3/contenttype/forms"/>
  </ds:schemaRefs>
</ds:datastoreItem>
</file>

<file path=customXml/itemProps3.xml><?xml version="1.0" encoding="utf-8"?>
<ds:datastoreItem xmlns:ds="http://schemas.openxmlformats.org/officeDocument/2006/customXml" ds:itemID="{14E1336D-8DBC-4FDD-B5DD-7CDA425EDA83}">
  <ds:schemaRefs>
    <ds:schemaRef ds:uri="http://purl.org/dc/elements/1.1/"/>
    <ds:schemaRef ds:uri="9383fe21-241c-4b58-a6fa-ef802baabd5f"/>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TotalTime>
  <Words>302</Words>
  <Application>Microsoft Office PowerPoint</Application>
  <PresentationFormat>Widescreen</PresentationFormat>
  <Paragraphs>93</Paragraphs>
  <Slides>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ATT Aleck Cd Black</vt:lpstr>
      <vt:lpstr>ATT Aleck Cd Medium</vt:lpstr>
      <vt:lpstr>Calibri</vt:lpstr>
      <vt:lpstr>Calibri Light</vt:lpstr>
      <vt:lpstr>Mangal</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AT&amp;T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BRANTLEY, KERRI L</dc:creator>
  <cp:lastModifiedBy>Dayries, Christina</cp:lastModifiedBy>
  <cp:revision>3</cp:revision>
  <dcterms:created xsi:type="dcterms:W3CDTF">2018-05-07T19:32:00Z</dcterms:created>
  <dcterms:modified xsi:type="dcterms:W3CDTF">2018-05-07T21:07:02Z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