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58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313" r:id="rId39"/>
    <p:sldId id="405" r:id="rId40"/>
    <p:sldId id="476" r:id="rId41"/>
    <p:sldId id="499" r:id="rId42"/>
    <p:sldId id="516" r:id="rId43"/>
    <p:sldId id="520" r:id="rId44"/>
    <p:sldId id="500" r:id="rId45"/>
    <p:sldId id="517" r:id="rId46"/>
    <p:sldId id="518" r:id="rId47"/>
    <p:sldId id="519" r:id="rId48"/>
    <p:sldId id="262" r:id="rId49"/>
    <p:sldId id="419" r:id="rId50"/>
    <p:sldId id="515" r:id="rId51"/>
    <p:sldId id="521" r:id="rId52"/>
    <p:sldId id="513" r:id="rId53"/>
    <p:sldId id="523" r:id="rId54"/>
    <p:sldId id="522" r:id="rId55"/>
    <p:sldId id="511" r:id="rId56"/>
    <p:sldId id="512" r:id="rId5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00"/>
    <a:srgbClr val="FFFFCC"/>
    <a:srgbClr val="F26516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205" autoAdjust="0"/>
  </p:normalViewPr>
  <p:slideViewPr>
    <p:cSldViewPr>
      <p:cViewPr varScale="1">
        <p:scale>
          <a:sx n="120" d="100"/>
          <a:sy n="120" d="100"/>
        </p:scale>
        <p:origin x="13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97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72%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5%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2E04D58D-631E-411F-8417-DD1FA8CBD06C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0.72</c:v>
                </c:pt>
                <c:pt idx="1">
                  <c:v>0.05</c:v>
                </c:pt>
                <c:pt idx="2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11256653665952"/>
          <c:y val="0.26927799279327375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October</c:v>
                </c:pt>
                <c:pt idx="1">
                  <c:v>November</c:v>
                </c:pt>
                <c:pt idx="2">
                  <c:v>December</c:v>
                </c:pt>
                <c:pt idx="3">
                  <c:v>January</c:v>
                </c:pt>
                <c:pt idx="4">
                  <c:v>Avg. Uptime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0.99790000000000001</c:v>
                </c:pt>
                <c:pt idx="1">
                  <c:v>0.99199999999999999</c:v>
                </c:pt>
                <c:pt idx="2">
                  <c:v>0.99339999999999995</c:v>
                </c:pt>
                <c:pt idx="3">
                  <c:v>0.99570000000000003</c:v>
                </c:pt>
                <c:pt idx="4">
                  <c:v>0.99475000000000002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October</c:v>
                </c:pt>
                <c:pt idx="1">
                  <c:v>November</c:v>
                </c:pt>
                <c:pt idx="2">
                  <c:v>December</c:v>
                </c:pt>
                <c:pt idx="3">
                  <c:v>January</c:v>
                </c:pt>
                <c:pt idx="4">
                  <c:v>Avg. Uptime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October</c:v>
                </c:pt>
                <c:pt idx="1">
                  <c:v>November</c:v>
                </c:pt>
                <c:pt idx="2">
                  <c:v>December</c:v>
                </c:pt>
                <c:pt idx="3">
                  <c:v>January</c:v>
                </c:pt>
                <c:pt idx="4">
                  <c:v>Avg. Uptime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52" tIns="46428" rIns="92852" bIns="46428" numCol="1" anchor="t" anchorCtr="0" compatLnSpc="1">
            <a:prstTxWarp prst="textNoShape">
              <a:avLst/>
            </a:prstTxWarp>
          </a:bodyPr>
          <a:lstStyle>
            <a:lvl1pPr defTabSz="928658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41" y="4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52" tIns="46428" rIns="92852" bIns="46428" numCol="1" anchor="t" anchorCtr="0" compatLnSpc="1">
            <a:prstTxWarp prst="textNoShape">
              <a:avLst/>
            </a:prstTxWarp>
          </a:bodyPr>
          <a:lstStyle>
            <a:lvl1pPr algn="r" defTabSz="928658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9" y="4416428"/>
            <a:ext cx="560704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52" tIns="46428" rIns="92852" bIns="46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29678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52" tIns="46428" rIns="92852" bIns="46428" numCol="1" anchor="b" anchorCtr="0" compatLnSpc="1">
            <a:prstTxWarp prst="textNoShape">
              <a:avLst/>
            </a:prstTxWarp>
          </a:bodyPr>
          <a:lstStyle>
            <a:lvl1pPr defTabSz="928658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41" y="8829678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852" tIns="46428" rIns="92852" bIns="46428" numCol="1" anchor="b" anchorCtr="0" compatLnSpc="1">
            <a:prstTxWarp prst="textNoShape">
              <a:avLst/>
            </a:prstTxWarp>
          </a:bodyPr>
          <a:lstStyle>
            <a:lvl1pPr algn="r" defTabSz="928658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162"/>
            <a:fld id="{76CAF796-3A35-4D1F-9933-4E3D9651D8CD}" type="slidenum">
              <a:rPr lang="en-US" smtClean="0"/>
              <a:pPr defTabSz="927162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162"/>
            <a:fld id="{2D7F1E86-666C-4181-AE65-194D44734F5D}" type="slidenum">
              <a:rPr lang="en-US" smtClean="0"/>
              <a:pPr defTabSz="927162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9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6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99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162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7162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9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7162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7162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9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5773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25773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409" y="4410402"/>
            <a:ext cx="5596910" cy="4178941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1581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82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552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64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74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78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97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07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6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8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0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3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8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04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28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59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2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67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0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3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854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0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95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99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22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09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1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4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4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April 24, 2024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CC9900"/>
                </a:solidFill>
                <a:latin typeface="Arial Black" panose="020B0A04020102020204" pitchFamily="34" charset="0"/>
                <a:cs typeface="Times New Roman" pitchFamily="18" charset="0"/>
              </a:rPr>
              <a:t>148* 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42 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17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NO 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Total </a:t>
            </a: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1334</a:t>
            </a: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1283 </a:t>
            </a: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148 Sites</a:t>
            </a: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006862"/>
              </p:ext>
            </p:extLst>
          </p:nvPr>
        </p:nvGraphicFramePr>
        <p:xfrm>
          <a:off x="381000" y="1524000"/>
          <a:ext cx="84582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54" name="Worksheet" r:id="rId4" imgW="7134113" imgH="3991068" progId="Excel.Sheet.8">
                  <p:embed/>
                </p:oleObj>
              </mc:Choice>
              <mc:Fallback>
                <p:oleObj name="Worksheet" r:id="rId4" imgW="7134113" imgH="3991068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524000"/>
                        <a:ext cx="8458200" cy="48768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2200" y="3048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4916643"/>
              </p:ext>
            </p:extLst>
          </p:nvPr>
        </p:nvGraphicFramePr>
        <p:xfrm>
          <a:off x="371475" y="26988"/>
          <a:ext cx="8739188" cy="693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06" name="Worksheet" r:id="rId4" imgW="11791816" imgH="6753092" progId="Excel.Sheet.8">
                  <p:embed/>
                </p:oleObj>
              </mc:Choice>
              <mc:Fallback>
                <p:oleObj name="Worksheet" r:id="rId4" imgW="11791816" imgH="6753092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75" y="26988"/>
                        <a:ext cx="8739188" cy="693578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187526"/>
              </p:ext>
            </p:extLst>
          </p:nvPr>
        </p:nvGraphicFramePr>
        <p:xfrm>
          <a:off x="203869" y="228600"/>
          <a:ext cx="8775450" cy="650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558" name="Worksheet" r:id="rId4" imgW="8629784" imgH="4829135" progId="Excel.Sheet.8">
                  <p:embed/>
                </p:oleObj>
              </mc:Choice>
              <mc:Fallback>
                <p:oleObj name="Worksheet" r:id="rId4" imgW="8629784" imgH="4829135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869" y="228600"/>
                        <a:ext cx="8775450" cy="6501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9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0450396"/>
              </p:ext>
            </p:extLst>
          </p:nvPr>
        </p:nvGraphicFramePr>
        <p:xfrm>
          <a:off x="0" y="838200"/>
          <a:ext cx="9039225" cy="540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566" name="Worksheet" r:id="rId4" imgW="5267303" imgH="2943305" progId="Excel.Sheet.8">
                  <p:embed/>
                </p:oleObj>
              </mc:Choice>
              <mc:Fallback>
                <p:oleObj name="Worksheet" r:id="rId4" imgW="5267303" imgH="2943305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38200"/>
                        <a:ext cx="9039225" cy="5405438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657600" y="23622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 smtClean="0"/>
              <a:t>Avoyelles     43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Hammond    24       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Farmerville   11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2200" y="57912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1,911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917887"/>
              </p:ext>
            </p:extLst>
          </p:nvPr>
        </p:nvGraphicFramePr>
        <p:xfrm>
          <a:off x="770874" y="761242"/>
          <a:ext cx="7126634" cy="4964764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9622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Abbeville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Acadia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Anacoco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Arcadia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Lebleu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Baldwin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Baywood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Boothville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Bossier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Buras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Chatham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Chopin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Coushatta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Cravens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Cypress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Delhi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Denham Springs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Dry Creek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 Jennings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Ferriday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Gibson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Greenwood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Hagewood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Hahnville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Hammond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Hicks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Holloway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Homer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Houma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Iberville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Jeanerette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62200" y="57912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1,911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854730"/>
              </p:ext>
            </p:extLst>
          </p:nvPr>
        </p:nvGraphicFramePr>
        <p:xfrm>
          <a:off x="770874" y="761242"/>
          <a:ext cx="7126634" cy="4964764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9622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Jennigs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Johnson Bayou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Jonesboro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Keachi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Lafayette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Lake Charles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Laplace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Leesville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Oberlin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Paincourtville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Plain Dealing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 Fourchon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Ramah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Rosepine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Sage Hill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Scott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Sentell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Shongaloo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Shreveport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Sibley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St. James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Sulphur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Superdome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99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100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Transylvania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Vermilllion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Vick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 Platte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Vinton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Wilmer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1468318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70597"/>
              </p:ext>
            </p:extLst>
          </p:nvPr>
        </p:nvGraphicFramePr>
        <p:xfrm>
          <a:off x="381000" y="18288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dirty="0" smtClean="0"/>
              <a:t>610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6,528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59517" y="4861697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</a:t>
            </a:r>
            <a:r>
              <a:rPr lang="en-US" b="1" u="sng" dirty="0" smtClean="0">
                <a:latin typeface="Arial Black" panose="020B0A04020102020204" pitchFamily="34" charset="0"/>
              </a:rPr>
              <a:t>2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834435" y="3657660"/>
            <a:ext cx="5443186" cy="1339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1" dirty="0" smtClean="0">
                <a:latin typeface="Perpetua" panose="02020502060401020303" pitchFamily="18" charset="0"/>
              </a:rPr>
              <a:t>1</a:t>
            </a:r>
            <a:r>
              <a:rPr lang="en-US" sz="2401" baseline="30000" dirty="0" smtClean="0">
                <a:latin typeface="Perpetua" panose="02020502060401020303" pitchFamily="18" charset="0"/>
              </a:rPr>
              <a:t>st</a:t>
            </a:r>
            <a:r>
              <a:rPr lang="en-US" sz="2401" dirty="0" smtClean="0">
                <a:latin typeface="Perpetua" panose="02020502060401020303" pitchFamily="18" charset="0"/>
              </a:rPr>
              <a:t> Priority EMS</a:t>
            </a:r>
            <a:endParaRPr lang="en-US" sz="2401" dirty="0">
              <a:latin typeface="Perpetua" panose="02020502060401020303" pitchFamily="18" charset="0"/>
            </a:endParaRPr>
          </a:p>
          <a:p>
            <a:pPr lvl="0" algn="ctr">
              <a:defRPr cap="all"/>
            </a:pPr>
            <a:endParaRPr lang="en-US" sz="3301" dirty="0">
              <a:latin typeface="Perpetua" panose="02020502060401020303" pitchFamily="18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914400"/>
            <a:ext cx="8026399" cy="3366352"/>
          </a:xfrm>
        </p:spPr>
        <p:txBody>
          <a:bodyPr anchor="b" anchorCtr="1"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4800" b="1" cap="small" dirty="0">
                <a:effectLst/>
                <a:latin typeface="+mn-lt"/>
                <a:cs typeface="Times New Roman" pitchFamily="18" charset="0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910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31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286000"/>
            <a:ext cx="6859787" cy="1371600"/>
          </a:xfrm>
        </p:spPr>
        <p:txBody>
          <a:bodyPr>
            <a:normAutofit fontScale="90000"/>
          </a:bodyPr>
          <a:lstStyle/>
          <a:p>
            <a:r>
              <a:rPr lang="en-US" sz="6600" b="1" dirty="0" smtClean="0"/>
              <a:t/>
            </a:r>
            <a:br>
              <a:rPr lang="en-US" sz="6600" b="1" dirty="0" smtClean="0"/>
            </a:br>
            <a:r>
              <a:rPr lang="en-US" sz="6600" b="1" dirty="0" smtClean="0"/>
              <a:t>Ethernet </a:t>
            </a:r>
            <a:r>
              <a:rPr lang="en-US" sz="6600" b="1" dirty="0"/>
              <a:t>Update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0703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372350" cy="550375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Arial Black" panose="020B0A04020102020204" pitchFamily="34" charset="0"/>
              </a:rPr>
              <a:t>Implementation</a:t>
            </a:r>
            <a:r>
              <a:rPr lang="en-US" sz="2100" b="1" dirty="0">
                <a:solidFill>
                  <a:srgbClr val="CC9900"/>
                </a:solidFill>
                <a:latin typeface="+mn-lt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153924" cy="5029199"/>
          </a:xfrm>
        </p:spPr>
        <p:txBody>
          <a:bodyPr>
            <a:normAutofit/>
          </a:bodyPr>
          <a:lstStyle/>
          <a:p>
            <a:endParaRPr lang="en-US" sz="1400" dirty="0">
              <a:solidFill>
                <a:srgbClr val="CC9900"/>
              </a:solidFill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b="1" dirty="0">
                <a:latin typeface="Arial" charset="0"/>
              </a:rPr>
              <a:t>ATT and Motorola completed all Zones and all zones are now operating on the new fiber Inter-zone link since June 7, 23.</a:t>
            </a: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en-US" b="1" dirty="0">
              <a:latin typeface="Arial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b="1" dirty="0">
                <a:latin typeface="Arial" charset="0"/>
              </a:rPr>
              <a:t>Microwave simulcast upgrade for Baton Rouge and St. Tammany has been completed.</a:t>
            </a:r>
          </a:p>
          <a:p>
            <a:pPr marL="285750" indent="-285750">
              <a:spcBef>
                <a:spcPct val="0"/>
              </a:spcBef>
            </a:pPr>
            <a:endParaRPr lang="en-US" b="1" dirty="0">
              <a:latin typeface="Arial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b="1" dirty="0">
                <a:latin typeface="Arial" charset="0"/>
              </a:rPr>
              <a:t>The 3 pilot sites: Denham Spring and </a:t>
            </a:r>
            <a:r>
              <a:rPr lang="en-US" b="1" dirty="0" smtClean="0">
                <a:latin typeface="Arial" charset="0"/>
              </a:rPr>
              <a:t>Baywood </a:t>
            </a:r>
            <a:r>
              <a:rPr lang="en-US" b="1" dirty="0">
                <a:latin typeface="Arial" charset="0"/>
              </a:rPr>
              <a:t>were cut over to the new Ethernet system on January 4, 2024. Jackson is completed, but not yet online, waiting on antenna installation for LTE backup. ETA: Week of Jan. 29-2024.</a:t>
            </a:r>
          </a:p>
          <a:p>
            <a:pPr marL="285750" indent="-285750">
              <a:spcBef>
                <a:spcPct val="0"/>
              </a:spcBef>
            </a:pPr>
            <a:endParaRPr lang="en-US" b="1" dirty="0">
              <a:latin typeface="Arial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b="1" dirty="0">
                <a:latin typeface="Arial" charset="0"/>
              </a:rPr>
              <a:t>Fiber for 27 challenge sites and priority sites has been ordered. ETA as of today, a week to 40 dates out.   </a:t>
            </a:r>
          </a:p>
          <a:p>
            <a:pPr marL="285750" indent="-285750">
              <a:spcBef>
                <a:spcPct val="0"/>
              </a:spcBef>
            </a:pPr>
            <a:endParaRPr lang="en-US" b="1" dirty="0">
              <a:latin typeface="Arial" charset="0"/>
            </a:endParaRPr>
          </a:p>
          <a:p>
            <a:pPr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b="1" dirty="0">
                <a:latin typeface="Arial" charset="0"/>
              </a:rPr>
              <a:t>The rest of the tower sites and dispatch </a:t>
            </a:r>
            <a:r>
              <a:rPr lang="en-US" b="1" dirty="0" smtClean="0">
                <a:latin typeface="Arial" charset="0"/>
              </a:rPr>
              <a:t>centers </a:t>
            </a:r>
            <a:r>
              <a:rPr lang="en-US" b="1" dirty="0">
                <a:latin typeface="Arial" charset="0"/>
              </a:rPr>
              <a:t>will be scheduled soon after we complete the pilot and challenge sites. ETA late 2024 or early 2025.</a:t>
            </a:r>
          </a:p>
          <a:p>
            <a:pPr marL="0" indent="0">
              <a:buNone/>
            </a:pPr>
            <a:endParaRPr lang="en-US" u="sng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9CE8A-F023-41D3-BDD6-78F86EE04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C3539-CC31-446C-A6AF-D918646B239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68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828800"/>
            <a:ext cx="5943600" cy="434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534285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LWIN Topology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20700" y="914400"/>
            <a:ext cx="8026399" cy="3366352"/>
          </a:xfrm>
        </p:spPr>
        <p:txBody>
          <a:bodyPr anchor="b" anchorCtr="1"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4800" b="1" cap="small" dirty="0">
                <a:effectLst/>
                <a:latin typeface="+mn-lt"/>
                <a:cs typeface="Times New Roman" pitchFamily="18" charset="0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910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51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371600"/>
            <a:ext cx="7873999" cy="3061552"/>
          </a:xfrm>
        </p:spPr>
        <p:txBody>
          <a:bodyPr anchor="b" anchorCtr="1">
            <a:normAutofit/>
          </a:bodyPr>
          <a:lstStyle/>
          <a:p>
            <a:pPr marL="182880" indent="0" algn="l" eaLnBrk="1" hangingPunct="1">
              <a:buNone/>
              <a:defRPr/>
            </a:pPr>
            <a:r>
              <a:rPr lang="en-US" sz="5400" b="1" cap="small" dirty="0">
                <a:effectLst/>
                <a:latin typeface="+mn-lt"/>
                <a:cs typeface="Times New Roman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83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37986</TotalTime>
  <Words>656</Words>
  <Application>Microsoft Office PowerPoint</Application>
  <PresentationFormat>On-screen Show (4:3)</PresentationFormat>
  <Paragraphs>331</Paragraphs>
  <Slides>29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68" baseType="lpstr">
      <vt:lpstr>Arial</vt:lpstr>
      <vt:lpstr>Arial Black</vt:lpstr>
      <vt:lpstr>Calibri</vt:lpstr>
      <vt:lpstr>Corbel</vt:lpstr>
      <vt:lpstr>Open Sans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17 Sites in Full Operation</vt:lpstr>
      <vt:lpstr>Zone 3: 55 Sites in Full Operation</vt:lpstr>
      <vt:lpstr>Zone 4: 34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2 Months</vt:lpstr>
      <vt:lpstr>System Coverage</vt:lpstr>
      <vt:lpstr>PowerPoint Presentation</vt:lpstr>
      <vt:lpstr>Questions?</vt:lpstr>
      <vt:lpstr> Ethernet Update</vt:lpstr>
      <vt:lpstr>Implementation </vt:lpstr>
      <vt:lpstr>Existing Network</vt:lpstr>
      <vt:lpstr>LWIN Topology 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Vernon McFadden</cp:lastModifiedBy>
  <cp:revision>649</cp:revision>
  <cp:lastPrinted>2024-04-24T12:41:53Z</cp:lastPrinted>
  <dcterms:created xsi:type="dcterms:W3CDTF">2020-06-23T14:44:16Z</dcterms:created>
  <dcterms:modified xsi:type="dcterms:W3CDTF">2024-04-24T12:42:05Z</dcterms:modified>
  <cp:contentStatus/>
</cp:coreProperties>
</file>