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275" r:id="rId6"/>
    <p:sldId id="264" r:id="rId7"/>
    <p:sldId id="258" r:id="rId8"/>
    <p:sldId id="272" r:id="rId9"/>
    <p:sldId id="273" r:id="rId10"/>
    <p:sldId id="274" r:id="rId11"/>
    <p:sldId id="260" r:id="rId12"/>
    <p:sldId id="265" r:id="rId13"/>
    <p:sldId id="266" r:id="rId14"/>
    <p:sldId id="267" r:id="rId15"/>
    <p:sldId id="268" r:id="rId16"/>
    <p:sldId id="269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A0DA-AE7D-48B7-A43B-3ED553A9E6B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C462-CF80-450C-9A56-193C62438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57" indent="-288060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40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37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33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30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25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21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18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A796E-42B1-4303-8CE6-BC51635B3E0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4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57" indent="-288060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40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37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33" indent="-230448" defTabSz="93939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30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25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21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18" indent="-230448" defTabSz="9393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A796E-42B1-4303-8CE6-BC51635B3E0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0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4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82B1-BCC7-489B-AD18-8C1E634768D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opher.Guilbeaux@l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vis.Johnson@la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512"/>
            <a:ext cx="7772400" cy="2116615"/>
          </a:xfrm>
        </p:spPr>
        <p:txBody>
          <a:bodyPr>
            <a:noAutofit/>
          </a:bodyPr>
          <a:lstStyle/>
          <a:p>
            <a:r>
              <a:rPr lang="en-US" sz="5600" b="1" dirty="0"/>
              <a:t>Statewide Interoperability Executive </a:t>
            </a:r>
            <a:r>
              <a:rPr lang="en-US" sz="5600" b="1" dirty="0" smtClean="0"/>
              <a:t>Committee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372423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Christopher Guilbeaux</a:t>
            </a:r>
          </a:p>
          <a:p>
            <a:r>
              <a:rPr lang="en-US" sz="3600" dirty="0" smtClean="0"/>
              <a:t>SIEC </a:t>
            </a:r>
            <a:r>
              <a:rPr lang="en-US" sz="3600" dirty="0" smtClean="0"/>
              <a:t>Chairman</a:t>
            </a:r>
          </a:p>
          <a:p>
            <a:r>
              <a:rPr lang="en-US" sz="3600" dirty="0" smtClean="0">
                <a:solidFill>
                  <a:srgbClr val="C00000"/>
                </a:solidFill>
                <a:hlinkClick r:id="rId4"/>
              </a:rPr>
              <a:t>Christopher.Guilbeaux@la.gov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(225) 925-7345</a:t>
            </a:r>
          </a:p>
          <a:p>
            <a:endParaRPr lang="en-US" sz="3600" dirty="0" smtClean="0">
              <a:solidFill>
                <a:srgbClr val="C00000"/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17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3848" y="765289"/>
            <a:ext cx="8382000" cy="8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Emergency Support Function (</a:t>
            </a:r>
            <a:r>
              <a:rPr lang="en-US" altLang="en-US" sz="4000" dirty="0" err="1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ESF</a:t>
            </a:r>
            <a:r>
              <a:rPr lang="en-US" altLang="en-US" sz="40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) – 2 </a:t>
            </a:r>
            <a:endParaRPr lang="en-US" altLang="en-US" sz="40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096" y="6184233"/>
            <a:ext cx="3092117" cy="2793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18969"/>
            <a:ext cx="7886700" cy="4357994"/>
          </a:xfrm>
        </p:spPr>
        <p:txBody>
          <a:bodyPr>
            <a:normAutofit/>
          </a:bodyPr>
          <a:lstStyle/>
          <a:p>
            <a:r>
              <a:rPr lang="en-US" b="1" dirty="0" smtClean="0"/>
              <a:t>Co-lead or Primary Agencies</a:t>
            </a:r>
          </a:p>
          <a:p>
            <a:pPr lvl="1"/>
            <a:r>
              <a:rPr lang="en-US" dirty="0" smtClean="0"/>
              <a:t>Governor’s Office of Homeland Security and Emergency Preparedness (GOHSEP)</a:t>
            </a:r>
          </a:p>
          <a:p>
            <a:pPr lvl="1"/>
            <a:r>
              <a:rPr lang="en-US" dirty="0" smtClean="0"/>
              <a:t>Louisiana State Police</a:t>
            </a:r>
          </a:p>
          <a:p>
            <a:pPr lvl="1"/>
            <a:r>
              <a:rPr lang="en-US" dirty="0" smtClean="0"/>
              <a:t>Louisiana National Guard</a:t>
            </a:r>
            <a:endParaRPr lang="en-US" dirty="0"/>
          </a:p>
          <a:p>
            <a:r>
              <a:rPr lang="en-US" dirty="0" smtClean="0"/>
              <a:t>Agencies request support through </a:t>
            </a:r>
            <a:r>
              <a:rPr lang="en-US" b="1" dirty="0" err="1">
                <a:solidFill>
                  <a:srgbClr val="C00000"/>
                </a:solidFill>
              </a:rPr>
              <a:t>WebEOC</a:t>
            </a:r>
            <a:r>
              <a:rPr lang="en-US" b="1" dirty="0" smtClean="0"/>
              <a:t> </a:t>
            </a:r>
            <a:r>
              <a:rPr lang="en-US" dirty="0" smtClean="0"/>
              <a:t>during emergencies or disasters</a:t>
            </a:r>
            <a:endParaRPr lang="en-US" dirty="0"/>
          </a:p>
        </p:txBody>
      </p:sp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6238"/>
            <a:ext cx="7886700" cy="73353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7375E"/>
                </a:solidFill>
              </a:rPr>
              <a:t>Radio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5005"/>
            <a:ext cx="8152545" cy="3286039"/>
          </a:xfrm>
        </p:spPr>
        <p:txBody>
          <a:bodyPr/>
          <a:lstStyle/>
          <a:p>
            <a:r>
              <a:rPr lang="en-US" dirty="0" smtClean="0"/>
              <a:t>Available through </a:t>
            </a:r>
            <a:r>
              <a:rPr lang="en-US" dirty="0" err="1" smtClean="0"/>
              <a:t>ESF</a:t>
            </a:r>
            <a:r>
              <a:rPr lang="en-US" dirty="0" smtClean="0"/>
              <a:t> – 2, Communications</a:t>
            </a:r>
          </a:p>
          <a:p>
            <a:pPr lvl="1"/>
            <a:r>
              <a:rPr lang="en-US" b="1" dirty="0" smtClean="0"/>
              <a:t>182</a:t>
            </a:r>
            <a:r>
              <a:rPr lang="en-US" dirty="0" smtClean="0"/>
              <a:t>, Louisiana State Police</a:t>
            </a:r>
          </a:p>
          <a:p>
            <a:pPr lvl="1"/>
            <a:r>
              <a:rPr lang="en-US" b="1" dirty="0" smtClean="0"/>
              <a:t>303</a:t>
            </a:r>
            <a:r>
              <a:rPr lang="en-US" dirty="0" smtClean="0"/>
              <a:t>, GOHSEP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r="22954"/>
          <a:stretch/>
        </p:blipFill>
        <p:spPr>
          <a:xfrm>
            <a:off x="6305280" y="2475068"/>
            <a:ext cx="2520774" cy="290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56" y="3273138"/>
            <a:ext cx="1955414" cy="3352137"/>
          </a:xfrm>
          <a:prstGeom prst="rect">
            <a:avLst/>
          </a:prstGeom>
        </p:spPr>
      </p:pic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101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243"/>
            <a:ext cx="9144000" cy="486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H="1">
            <a:off x="2020165" y="2550695"/>
            <a:ext cx="381917" cy="1875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400075" y="2335637"/>
            <a:ext cx="2881829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100’ </a:t>
            </a:r>
            <a:r>
              <a:rPr lang="en-US" altLang="en-US" sz="2000" dirty="0">
                <a:solidFill>
                  <a:schemeClr val="bg1"/>
                </a:solidFill>
              </a:rPr>
              <a:t>Extendable Tower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887106" y="3465751"/>
            <a:ext cx="2426838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P25</a:t>
            </a:r>
            <a:r>
              <a:rPr lang="en-US" altLang="en-US" sz="1800" dirty="0">
                <a:solidFill>
                  <a:schemeClr val="bg1"/>
                </a:solidFill>
              </a:rPr>
              <a:t>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Satellite Connectivity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112833" y="3846665"/>
            <a:ext cx="328197" cy="45200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5542546" y="3861195"/>
            <a:ext cx="344560" cy="2114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2400075" y="3163700"/>
            <a:ext cx="2458895" cy="6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Internet / Intranet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Satellite Connectivity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5859109"/>
            <a:ext cx="9144000" cy="9868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234393" y="5874070"/>
            <a:ext cx="4335379" cy="8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  700 / 800 MHz </a:t>
            </a:r>
            <a:r>
              <a:rPr lang="en-US" altLang="en-US" sz="1600" dirty="0" err="1">
                <a:solidFill>
                  <a:schemeClr val="bg1"/>
                </a:solidFill>
              </a:rPr>
              <a:t>P25</a:t>
            </a:r>
            <a:r>
              <a:rPr lang="en-US" altLang="en-US" sz="1600" dirty="0">
                <a:solidFill>
                  <a:schemeClr val="bg1"/>
                </a:solidFill>
              </a:rPr>
              <a:t> TRUNKED SITE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  800 MHz MUTUAL AID REPEATERS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  VHF / UHF MUTUAL AID BASE STATIONS</a:t>
            </a:r>
          </a:p>
        </p:txBody>
      </p:sp>
      <p:sp>
        <p:nvSpPr>
          <p:cNvPr id="15371" name="Rectangle 14"/>
          <p:cNvSpPr>
            <a:spLocks noGrp="1" noChangeArrowheads="1"/>
          </p:cNvSpPr>
          <p:nvPr>
            <p:ph type="title"/>
          </p:nvPr>
        </p:nvSpPr>
        <p:spPr>
          <a:xfrm>
            <a:off x="5352" y="803658"/>
            <a:ext cx="8991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b="0" dirty="0">
                <a:solidFill>
                  <a:srgbClr val="17375E"/>
                </a:solidFill>
              </a:rPr>
              <a:t>3 </a:t>
            </a:r>
            <a:r>
              <a:rPr lang="en-US" altLang="en-US" sz="3600" b="0" dirty="0" smtClean="0">
                <a:solidFill>
                  <a:srgbClr val="17375E"/>
                </a:solidFill>
              </a:rPr>
              <a:t>– LSP Mobile </a:t>
            </a:r>
            <a:r>
              <a:rPr lang="en-US" altLang="en-US" sz="3600" b="0" dirty="0">
                <a:solidFill>
                  <a:srgbClr val="17375E"/>
                </a:solidFill>
              </a:rPr>
              <a:t>Communications </a:t>
            </a:r>
            <a:r>
              <a:rPr lang="en-US" altLang="en-US" sz="3600" b="0" dirty="0" smtClean="0">
                <a:solidFill>
                  <a:srgbClr val="17375E"/>
                </a:solidFill>
              </a:rPr>
              <a:t>Trailers</a:t>
            </a:r>
            <a:endParaRPr lang="en-US" altLang="en-US" sz="3600" b="0" dirty="0">
              <a:solidFill>
                <a:srgbClr val="17375E"/>
              </a:solidFill>
            </a:endParaRP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5542546" y="5975747"/>
            <a:ext cx="3436969" cy="9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  INTEROPERABILITY GATEWAY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  INTERNET &amp; VOIP </a:t>
            </a:r>
            <a:r>
              <a:rPr lang="en-US" altLang="en-US" sz="1600" dirty="0" smtClean="0">
                <a:solidFill>
                  <a:schemeClr val="bg1"/>
                </a:solidFill>
              </a:rPr>
              <a:t>ACCESS</a:t>
            </a:r>
          </a:p>
          <a:p>
            <a:pPr marL="171450" indent="-171450" algn="l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LOCATED REGIONALLY</a:t>
            </a:r>
          </a:p>
        </p:txBody>
      </p:sp>
      <p:pic>
        <p:nvPicPr>
          <p:cNvPr id="13" name="Picture 12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N7497mod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56" y="2089149"/>
            <a:ext cx="6032752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8382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GOHSEP Mobile </a:t>
            </a:r>
            <a:r>
              <a:rPr lang="en-US" altLang="en-US" sz="4400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Command Post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4627" y="1918785"/>
            <a:ext cx="295174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65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700/800, VHF, UHF, aviation &amp; </a:t>
            </a:r>
            <a:r>
              <a:rPr lang="en-US" altLang="en-US" sz="1800" dirty="0" err="1">
                <a:latin typeface="+mn-lt"/>
              </a:rPr>
              <a:t>HF</a:t>
            </a:r>
            <a:endParaRPr lang="en-US" altLang="en-US" sz="1800" dirty="0">
              <a:latin typeface="+mn-lt"/>
            </a:endParaRP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 err="1">
                <a:latin typeface="+mn-lt"/>
              </a:rPr>
              <a:t>ACU1000</a:t>
            </a:r>
            <a:r>
              <a:rPr lang="en-US" altLang="en-US" sz="1800" dirty="0">
                <a:latin typeface="+mn-lt"/>
              </a:rPr>
              <a:t> unit</a:t>
            </a:r>
            <a:endParaRPr lang="en-US" altLang="en-US" sz="1800" i="1" dirty="0">
              <a:latin typeface="+mn-lt"/>
            </a:endParaRP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Satellite </a:t>
            </a:r>
            <a:r>
              <a:rPr lang="en-US" altLang="en-US" sz="1800" dirty="0" err="1">
                <a:latin typeface="+mn-lt"/>
              </a:rPr>
              <a:t>Comms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smtClean="0">
                <a:latin typeface="+mn-lt"/>
              </a:rPr>
              <a:t>data/voice</a:t>
            </a:r>
            <a:endParaRPr lang="en-US" altLang="en-US" sz="1800" dirty="0">
              <a:latin typeface="+mn-lt"/>
            </a:endParaRP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Video Teleconferencing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Weather Station </a:t>
            </a:r>
            <a:r>
              <a:rPr lang="en-US" altLang="en-US" sz="1800" dirty="0" smtClean="0">
                <a:latin typeface="+mn-lt"/>
              </a:rPr>
              <a:t>with </a:t>
            </a:r>
            <a:r>
              <a:rPr lang="en-US" altLang="en-US" sz="1800" dirty="0">
                <a:latin typeface="+mn-lt"/>
              </a:rPr>
              <a:t>plume modeling software </a:t>
            </a:r>
            <a:endParaRPr lang="en-US" altLang="en-US" sz="1800" i="1" dirty="0">
              <a:latin typeface="+mn-lt"/>
            </a:endParaRP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Telephone System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Conference Room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Audio Visual capabilities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Computer Systems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Direct TV</a:t>
            </a:r>
          </a:p>
        </p:txBody>
      </p:sp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44944" y="1857428"/>
            <a:ext cx="6065165" cy="43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3888" indent="-166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3938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Rapid re-establishment or enhancement of </a:t>
            </a:r>
            <a:r>
              <a:rPr lang="en-US" altLang="en-US" sz="2200" dirty="0" smtClean="0">
                <a:latin typeface="+mn-lt"/>
              </a:rPr>
              <a:t>on-site </a:t>
            </a:r>
            <a:r>
              <a:rPr lang="en-US" altLang="en-US" sz="2200" dirty="0">
                <a:latin typeface="+mn-lt"/>
              </a:rPr>
              <a:t>communications. </a:t>
            </a:r>
            <a:endParaRPr lang="en-US" altLang="en-US" sz="2200" dirty="0" smtClean="0">
              <a:latin typeface="+mn-lt"/>
            </a:endParaRPr>
          </a:p>
          <a:p>
            <a:pPr lvl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latin typeface="+mn-lt"/>
              </a:rPr>
              <a:t>3 </a:t>
            </a:r>
            <a:r>
              <a:rPr lang="en-US" altLang="en-US" sz="2200" b="1" dirty="0">
                <a:latin typeface="+mn-lt"/>
              </a:rPr>
              <a:t>units available</a:t>
            </a:r>
          </a:p>
          <a:p>
            <a:pPr lvl="1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Capabilities </a:t>
            </a:r>
            <a:r>
              <a:rPr lang="en-US" altLang="en-US" sz="2200" dirty="0" smtClean="0">
                <a:latin typeface="+mn-lt"/>
              </a:rPr>
              <a:t>include:</a:t>
            </a:r>
            <a:endParaRPr lang="en-US" altLang="en-US" sz="2200" dirty="0">
              <a:latin typeface="+mn-lt"/>
            </a:endParaRPr>
          </a:p>
          <a:p>
            <a:pPr lvl="2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Radio communications</a:t>
            </a:r>
            <a:endParaRPr lang="en-US" altLang="en-US" sz="2200" i="1" dirty="0">
              <a:latin typeface="+mn-lt"/>
            </a:endParaRPr>
          </a:p>
          <a:p>
            <a:pPr lvl="2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Satellite connectivity</a:t>
            </a:r>
            <a:endParaRPr lang="en-US" altLang="en-US" sz="2200" i="1" dirty="0">
              <a:latin typeface="+mn-lt"/>
            </a:endParaRPr>
          </a:p>
          <a:p>
            <a:pPr lvl="2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Voice Over Internet Protocol </a:t>
            </a:r>
            <a:r>
              <a:rPr lang="en-US" altLang="en-US" sz="2200" i="1" dirty="0">
                <a:latin typeface="+mn-lt"/>
              </a:rPr>
              <a:t>(VOIP)</a:t>
            </a:r>
            <a:r>
              <a:rPr lang="en-US" altLang="en-US" sz="2200" dirty="0">
                <a:latin typeface="+mn-lt"/>
              </a:rPr>
              <a:t> telephones</a:t>
            </a:r>
            <a:endParaRPr lang="en-US" altLang="en-US" sz="2200" i="1" dirty="0">
              <a:latin typeface="+mn-lt"/>
            </a:endParaRPr>
          </a:p>
          <a:p>
            <a:pPr lvl="2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Wireless network &amp; Internet connectivity</a:t>
            </a:r>
          </a:p>
          <a:p>
            <a:pPr lvl="2" eaLnBrk="1" hangingPunct="1">
              <a:lnSpc>
                <a:spcPct val="95000"/>
              </a:lnSpc>
              <a:spcBef>
                <a:spcPct val="45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+mn-lt"/>
              </a:rPr>
              <a:t>Onboard generator</a:t>
            </a:r>
            <a:endParaRPr lang="en-US" altLang="en-US" sz="2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520"/>
            <a:ext cx="8229600" cy="90300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7375E"/>
                </a:solidFill>
              </a:rPr>
              <a:t>GOHSEP P-</a:t>
            </a:r>
            <a:r>
              <a:rPr lang="en-US" dirty="0" err="1">
                <a:solidFill>
                  <a:srgbClr val="17375E"/>
                </a:solidFill>
              </a:rPr>
              <a:t>Comm</a:t>
            </a:r>
            <a:endParaRPr lang="en-US" dirty="0">
              <a:solidFill>
                <a:srgbClr val="17375E"/>
              </a:solidFill>
            </a:endParaRPr>
          </a:p>
        </p:txBody>
      </p:sp>
      <p:pic>
        <p:nvPicPr>
          <p:cNvPr id="1026" name="Picture 2" descr="p120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747675"/>
            <a:ext cx="2952399" cy="2214726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Com2-263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044950"/>
            <a:ext cx="1778000" cy="2028825"/>
          </a:xfrm>
          <a:prstGeom prst="rect">
            <a:avLst/>
          </a:prstGeom>
          <a:noFill/>
          <a:ln w="28575" algn="in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pCo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0663"/>
            <a:ext cx="12414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7897"/>
            <a:ext cx="7772400" cy="136653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Questions?</a:t>
            </a:r>
            <a:endParaRPr lang="en-US" sz="9600" b="1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56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062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Louisiana Wireless Information Network (LWIN) Update</a:t>
            </a:r>
            <a:endParaRPr lang="en-US" sz="6600" b="1" dirty="0"/>
          </a:p>
        </p:txBody>
      </p:sp>
      <p:pic>
        <p:nvPicPr>
          <p:cNvPr id="3" name="Picture 2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Statewide Interoperability Executive Committee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4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381000"/>
            <a:ext cx="2895601" cy="15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/>
              <a:t>Statewide Interoperability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LWIN System Statistics</a:t>
            </a:r>
          </a:p>
          <a:p>
            <a:r>
              <a:rPr lang="en-US" b="1" dirty="0">
                <a:solidFill>
                  <a:srgbClr val="C00000"/>
                </a:solidFill>
              </a:rPr>
              <a:t>135 </a:t>
            </a:r>
            <a:r>
              <a:rPr lang="en-US" dirty="0" smtClean="0"/>
              <a:t>tower </a:t>
            </a:r>
            <a:r>
              <a:rPr lang="en-US" dirty="0"/>
              <a:t>s</a:t>
            </a:r>
            <a:r>
              <a:rPr lang="en-US" dirty="0" smtClean="0"/>
              <a:t>ites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Four </a:t>
            </a:r>
            <a:r>
              <a:rPr lang="en-US" b="1" dirty="0">
                <a:solidFill>
                  <a:srgbClr val="C00000"/>
                </a:solidFill>
              </a:rPr>
              <a:t>(4) </a:t>
            </a:r>
            <a:r>
              <a:rPr lang="en-US" dirty="0"/>
              <a:t>mobile tower sites</a:t>
            </a:r>
          </a:p>
          <a:p>
            <a:r>
              <a:rPr lang="en-US" b="1" dirty="0">
                <a:solidFill>
                  <a:srgbClr val="C00000"/>
                </a:solidFill>
              </a:rPr>
              <a:t>Two (2) </a:t>
            </a:r>
            <a:r>
              <a:rPr lang="en-US" dirty="0"/>
              <a:t>mobile repeater sites</a:t>
            </a:r>
          </a:p>
          <a:p>
            <a:r>
              <a:rPr lang="en-US" b="1" dirty="0">
                <a:solidFill>
                  <a:srgbClr val="C00000"/>
                </a:solidFill>
              </a:rPr>
              <a:t>Four (4) </a:t>
            </a:r>
            <a:r>
              <a:rPr lang="en-US" dirty="0"/>
              <a:t>mobile satellite dishes </a:t>
            </a:r>
          </a:p>
          <a:p>
            <a:r>
              <a:rPr lang="en-US" b="1" dirty="0">
                <a:solidFill>
                  <a:srgbClr val="C00000"/>
                </a:solidFill>
              </a:rPr>
              <a:t>Six (6) </a:t>
            </a:r>
            <a:r>
              <a:rPr lang="en-US" dirty="0"/>
              <a:t>generators on wheels</a:t>
            </a:r>
          </a:p>
          <a:p>
            <a:r>
              <a:rPr lang="en-US" b="1" dirty="0">
                <a:solidFill>
                  <a:srgbClr val="C00000"/>
                </a:solidFill>
              </a:rPr>
              <a:t>Four (4) </a:t>
            </a:r>
            <a:r>
              <a:rPr lang="en-US" dirty="0"/>
              <a:t>masters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Monthly average of over </a:t>
            </a:r>
            <a:r>
              <a:rPr lang="en-US" b="1" dirty="0" smtClean="0">
                <a:solidFill>
                  <a:srgbClr val="C00000"/>
                </a:solidFill>
              </a:rPr>
              <a:t>12 million </a:t>
            </a:r>
            <a:r>
              <a:rPr lang="en-US" dirty="0" smtClean="0"/>
              <a:t>Push To Talks (PTTs)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90,994 </a:t>
            </a:r>
            <a:r>
              <a:rPr lang="en-US" dirty="0" smtClean="0"/>
              <a:t>user devices</a:t>
            </a:r>
            <a:endParaRPr lang="en-US" b="1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2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/>
              <a:t>Statewide Interoperability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SIEC / LWIN Ongoing </a:t>
            </a:r>
            <a:r>
              <a:rPr lang="en-US" b="1" dirty="0" smtClean="0"/>
              <a:t>Projects</a:t>
            </a:r>
          </a:p>
          <a:p>
            <a:r>
              <a:rPr lang="en-US" sz="2400" dirty="0" smtClean="0"/>
              <a:t>As </a:t>
            </a:r>
            <a:r>
              <a:rPr lang="en-US" sz="2400" b="1" dirty="0" smtClean="0"/>
              <a:t>funding becomes available</a:t>
            </a:r>
            <a:r>
              <a:rPr lang="en-US" sz="2400" dirty="0" smtClean="0"/>
              <a:t>, the SIEC authorized the following priorities: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Addressing </a:t>
            </a:r>
            <a:r>
              <a:rPr lang="en-US" sz="2200" b="1" dirty="0" smtClean="0">
                <a:solidFill>
                  <a:srgbClr val="C00000"/>
                </a:solidFill>
              </a:rPr>
              <a:t>LWIN coverage gaps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</a:rPr>
              <a:t>Increasing capacity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</a:rPr>
              <a:t>Redundant/Backup communications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Ethernet / Fiber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smtClean="0"/>
              <a:t>Currently reviewing options for </a:t>
            </a:r>
            <a:r>
              <a:rPr lang="en-US" sz="2000" b="1" dirty="0" smtClean="0"/>
              <a:t>master sites </a:t>
            </a:r>
            <a:r>
              <a:rPr lang="en-US" sz="2000" dirty="0" smtClean="0"/>
              <a:t>with OTM/vendors as </a:t>
            </a:r>
            <a:r>
              <a:rPr lang="en-US" sz="2000" b="1" dirty="0" smtClean="0"/>
              <a:t>contract expires in August 2017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b="1" dirty="0" smtClean="0"/>
              <a:t>Further review required </a:t>
            </a:r>
            <a:r>
              <a:rPr lang="en-US" sz="2000" dirty="0" smtClean="0"/>
              <a:t>for </a:t>
            </a:r>
            <a:r>
              <a:rPr lang="en-US" sz="2000" b="1" dirty="0" smtClean="0"/>
              <a:t>tower site connections </a:t>
            </a:r>
            <a:r>
              <a:rPr lang="en-US" sz="2000" dirty="0" smtClean="0"/>
              <a:t>with OTM/vendors</a:t>
            </a:r>
            <a:endParaRPr lang="en-US" sz="2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87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/>
              <a:t>Statewide Interoperability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LWIN System Budget Update</a:t>
            </a:r>
          </a:p>
          <a:p>
            <a:r>
              <a:rPr lang="en-US" sz="2400" dirty="0" smtClean="0"/>
              <a:t>Upgrade of LWIN </a:t>
            </a:r>
            <a:r>
              <a:rPr lang="en-US" sz="2400" b="1" dirty="0" smtClean="0"/>
              <a:t>Software, </a:t>
            </a:r>
            <a:r>
              <a:rPr lang="en-US" sz="2400" b="1" dirty="0"/>
              <a:t>C</a:t>
            </a:r>
            <a:r>
              <a:rPr lang="en-US" sz="2400" b="1" dirty="0" smtClean="0"/>
              <a:t>onsoles </a:t>
            </a:r>
            <a:r>
              <a:rPr lang="en-US" sz="2400" dirty="0" smtClean="0"/>
              <a:t>and </a:t>
            </a:r>
            <a:r>
              <a:rPr lang="en-US" sz="2400" b="1" dirty="0" smtClean="0"/>
              <a:t>STR repeaters</a:t>
            </a:r>
          </a:p>
          <a:p>
            <a:pPr marL="914400" lvl="1" indent="-5143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$15.8 million </a:t>
            </a:r>
            <a:r>
              <a:rPr lang="en-US" dirty="0" smtClean="0"/>
              <a:t>total project costs</a:t>
            </a: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FUNDED:  </a:t>
            </a:r>
            <a:r>
              <a:rPr lang="en-US" b="1" dirty="0" smtClean="0">
                <a:solidFill>
                  <a:srgbClr val="C00000"/>
                </a:solidFill>
              </a:rPr>
              <a:t>$11.4 million </a:t>
            </a:r>
            <a:r>
              <a:rPr lang="en-US" dirty="0" smtClean="0"/>
              <a:t>for software and console replacement</a:t>
            </a: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FUNDING REQUESTED for FY 17/18:  </a:t>
            </a:r>
            <a:r>
              <a:rPr lang="en-US" b="1" dirty="0" smtClean="0">
                <a:solidFill>
                  <a:srgbClr val="C00000"/>
                </a:solidFill>
              </a:rPr>
              <a:t>$4.4 million </a:t>
            </a:r>
            <a:r>
              <a:rPr lang="en-US" dirty="0" smtClean="0"/>
              <a:t>for STR repeater replacement</a:t>
            </a: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b="1" dirty="0"/>
          </a:p>
          <a:p>
            <a:pPr>
              <a:buClr>
                <a:schemeClr val="tx1"/>
              </a:buClr>
            </a:pPr>
            <a:r>
              <a:rPr lang="en-US" sz="2400" dirty="0"/>
              <a:t>LWIN System Maintenance</a:t>
            </a:r>
          </a:p>
          <a:p>
            <a:pPr marL="74295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No </a:t>
            </a:r>
            <a:r>
              <a:rPr lang="en-US" dirty="0" smtClean="0"/>
              <a:t>anticipated </a:t>
            </a:r>
            <a:r>
              <a:rPr lang="en-US" b="1" dirty="0" smtClean="0"/>
              <a:t>reductions or increases </a:t>
            </a:r>
            <a:r>
              <a:rPr lang="en-US" dirty="0" smtClean="0"/>
              <a:t>for FY 17/18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51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/>
              <a:t>Statewide Interoperability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LWIN Software/Equipment Project </a:t>
            </a:r>
            <a:r>
              <a:rPr lang="en-US" b="1" dirty="0" smtClean="0"/>
              <a:t>Update:</a:t>
            </a:r>
            <a:endParaRPr lang="en-US" sz="1800" b="1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err="1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GPIOM</a:t>
            </a: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/Console/Workstation </a:t>
            </a:r>
            <a:r>
              <a:rPr lang="en-US" sz="2200" b="1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swap </a:t>
            </a: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out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: completed 12/14/16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7.15 software upgrade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completed 1/17/17 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–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1/27/17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NICE </a:t>
            </a:r>
            <a:r>
              <a:rPr lang="en-US" sz="2200" b="1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voice recorder </a:t>
            </a: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upgrade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: 1/24/17 start 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for the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19 loggers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Genesis </a:t>
            </a: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upgrade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: 1/30/17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start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7.17 software upgrade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: 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4/24/17 start </a:t>
            </a:r>
            <a:r>
              <a:rPr lang="en-US" sz="2200" i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(approximately </a:t>
            </a:r>
            <a:r>
              <a:rPr lang="en-US" sz="2200" i="1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two </a:t>
            </a:r>
            <a:r>
              <a:rPr lang="en-US" sz="2200" i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weeks)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Console/NICE </a:t>
            </a:r>
            <a:r>
              <a:rPr lang="en-US" sz="2200" b="1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upgrade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:  5/1/17 </a:t>
            </a: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start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Estimated </a:t>
            </a:r>
            <a:r>
              <a:rPr lang="en-US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ArialMT"/>
              </a:rPr>
              <a:t>Total Project Completion:  6/30/17</a:t>
            </a:r>
            <a:endParaRPr lang="en-US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98216" y="5729161"/>
            <a:ext cx="6149947" cy="639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63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/>
              <a:t>Statewide Interoperability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Interoperability and LWIN System Training</a:t>
            </a:r>
          </a:p>
          <a:p>
            <a:pPr lvl="1"/>
            <a:r>
              <a:rPr lang="en-US" sz="2600" dirty="0" smtClean="0"/>
              <a:t>New GOHSEP Position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Travis Johnson, Interoperability Program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hlinkClick r:id="rId4"/>
              </a:rPr>
              <a:t>Travis.Johnson@la.gov</a:t>
            </a:r>
            <a:endParaRPr lang="en-US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225.573.0300</a:t>
            </a:r>
            <a:endParaRPr lang="en-US" sz="2400" dirty="0" smtClean="0"/>
          </a:p>
          <a:p>
            <a:pPr lvl="2"/>
            <a:endParaRPr lang="en-US" dirty="0"/>
          </a:p>
          <a:p>
            <a:pPr lvl="1"/>
            <a:r>
              <a:rPr lang="en-US" sz="2600" dirty="0" smtClean="0"/>
              <a:t>On </a:t>
            </a:r>
            <a:r>
              <a:rPr lang="en-US" sz="2600" dirty="0"/>
              <a:t>site </a:t>
            </a:r>
            <a:r>
              <a:rPr lang="en-US" sz="2600" dirty="0" smtClean="0"/>
              <a:t>trainings for the following:</a:t>
            </a:r>
            <a:endParaRPr lang="en-US" sz="2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Radio </a:t>
            </a:r>
            <a:r>
              <a:rPr lang="en-US" sz="2400" dirty="0" smtClean="0"/>
              <a:t>or Device Operation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LWIN System </a:t>
            </a:r>
            <a:r>
              <a:rPr lang="en-US" sz="2400" dirty="0" smtClean="0"/>
              <a:t>Overview / Policies</a:t>
            </a:r>
            <a:endParaRPr lang="en-US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Operational </a:t>
            </a:r>
            <a:r>
              <a:rPr lang="en-US" sz="2400" dirty="0"/>
              <a:t>Communications </a:t>
            </a:r>
            <a:r>
              <a:rPr lang="en-US" sz="2400" dirty="0" smtClean="0"/>
              <a:t>Plan Development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58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35180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Emergency Request for Deployable </a:t>
            </a:r>
            <a:r>
              <a:rPr lang="en-US" b="1" dirty="0" smtClean="0"/>
              <a:t>Assets</a:t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Training Opportunities</a:t>
            </a:r>
            <a:endParaRPr lang="en-US" b="1" dirty="0"/>
          </a:p>
        </p:txBody>
      </p:sp>
      <p:pic>
        <p:nvPicPr>
          <p:cNvPr id="3" name="Picture 2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3848" y="765289"/>
            <a:ext cx="8382000" cy="8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Emergency Support Function (</a:t>
            </a:r>
            <a:r>
              <a:rPr lang="en-US" altLang="en-US" sz="4000" dirty="0" err="1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ESF</a:t>
            </a:r>
            <a:r>
              <a:rPr lang="en-US" altLang="en-US" sz="40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) – 2 </a:t>
            </a:r>
            <a:endParaRPr lang="en-US" altLang="en-US" sz="40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60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07D6F3-9486-4D76-9934-20C1C1BDBDA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fe21-241c-4b58-a6fa-ef802baabd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F580A7-0A7A-460E-AE3B-DCFF91B5A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2DF667-D02C-461A-9C62-F842C89E4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465</Words>
  <Application>Microsoft Office PowerPoint</Application>
  <PresentationFormat>On-screen Show (4:3)</PresentationFormat>
  <Paragraphs>111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ArialMT</vt:lpstr>
      <vt:lpstr>Calibri</vt:lpstr>
      <vt:lpstr>Calibri Light</vt:lpstr>
      <vt:lpstr>Courier New</vt:lpstr>
      <vt:lpstr>Times New Roman</vt:lpstr>
      <vt:lpstr>Wingdings</vt:lpstr>
      <vt:lpstr>Office Theme</vt:lpstr>
      <vt:lpstr>Statewide Interoperability Executive Committee</vt:lpstr>
      <vt:lpstr>Louisiana Wireless Information Network (LWIN) Update</vt:lpstr>
      <vt:lpstr>PowerPoint Presentation</vt:lpstr>
      <vt:lpstr>Statewide Interoperability Executive Committee</vt:lpstr>
      <vt:lpstr>Statewide Interoperability Executive Committee</vt:lpstr>
      <vt:lpstr>Statewide Interoperability Executive Committee</vt:lpstr>
      <vt:lpstr>Statewide Interoperability Executive Committee</vt:lpstr>
      <vt:lpstr>Statewide Interoperability Executive Committee</vt:lpstr>
      <vt:lpstr>Emergency Request for Deployable Assets and Training Opportunities</vt:lpstr>
      <vt:lpstr>PowerPoint Presentation</vt:lpstr>
      <vt:lpstr>Radio Cache</vt:lpstr>
      <vt:lpstr>3 – LSP Mobile Communications Trailers</vt:lpstr>
      <vt:lpstr>PowerPoint Presentation</vt:lpstr>
      <vt:lpstr>GOHSEP P-Comm</vt:lpstr>
      <vt:lpstr>Questions?</vt:lpstr>
    </vt:vector>
  </TitlesOfParts>
  <Company>LADPS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Interoperability Executive Committee</dc:title>
  <dc:creator>Dayries, Christina</dc:creator>
  <cp:lastModifiedBy>Dayries, Christina</cp:lastModifiedBy>
  <cp:revision>40</cp:revision>
  <dcterms:created xsi:type="dcterms:W3CDTF">2017-01-25T21:53:01Z</dcterms:created>
  <dcterms:modified xsi:type="dcterms:W3CDTF">2017-01-26T18:13:14Z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