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6" r:id="rId5"/>
    <p:sldMasterId id="2147483684" r:id="rId6"/>
    <p:sldMasterId id="2147483692" r:id="rId7"/>
    <p:sldMasterId id="2147483700" r:id="rId8"/>
  </p:sldMasterIdLst>
  <p:notesMasterIdLst>
    <p:notesMasterId r:id="rId51"/>
  </p:notesMasterIdLst>
  <p:sldIdLst>
    <p:sldId id="339" r:id="rId9"/>
    <p:sldId id="341"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17"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40" r:id="rId50"/>
  </p:sldIdLst>
  <p:sldSz cx="9144000" cy="6858000" type="screen4x3"/>
  <p:notesSz cx="69516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04040"/>
    <a:srgbClr val="B870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118" d="100"/>
          <a:sy n="118" d="100"/>
        </p:scale>
        <p:origin x="14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87" cy="463408"/>
          </a:xfrm>
          <a:prstGeom prst="rect">
            <a:avLst/>
          </a:prstGeom>
        </p:spPr>
        <p:txBody>
          <a:bodyPr vert="horz" lIns="92501" tIns="46250" rIns="92501" bIns="46250" rtlCol="0"/>
          <a:lstStyle>
            <a:lvl1pPr algn="l">
              <a:defRPr sz="1200"/>
            </a:lvl1pPr>
          </a:lstStyle>
          <a:p>
            <a:endParaRPr lang="en-US" dirty="0"/>
          </a:p>
        </p:txBody>
      </p:sp>
      <p:sp>
        <p:nvSpPr>
          <p:cNvPr id="3" name="Date Placeholder 2"/>
          <p:cNvSpPr>
            <a:spLocks noGrp="1"/>
          </p:cNvSpPr>
          <p:nvPr>
            <p:ph type="dt" idx="1"/>
          </p:nvPr>
        </p:nvSpPr>
        <p:spPr>
          <a:xfrm>
            <a:off x="3937667" y="0"/>
            <a:ext cx="3012387" cy="463408"/>
          </a:xfrm>
          <a:prstGeom prst="rect">
            <a:avLst/>
          </a:prstGeom>
        </p:spPr>
        <p:txBody>
          <a:bodyPr vert="horz" lIns="92501" tIns="46250" rIns="92501" bIns="46250" rtlCol="0"/>
          <a:lstStyle>
            <a:lvl1pPr algn="r">
              <a:defRPr sz="1200"/>
            </a:lvl1pPr>
          </a:lstStyle>
          <a:p>
            <a:fld id="{341FACD1-3F7D-4CCB-8AF3-F1DBB9CBCB11}" type="datetimeFigureOut">
              <a:rPr lang="en-US" smtClean="0"/>
              <a:t>1/9/2018</a:t>
            </a:fld>
            <a:endParaRPr lang="en-US" dirty="0"/>
          </a:p>
        </p:txBody>
      </p:sp>
      <p:sp>
        <p:nvSpPr>
          <p:cNvPr id="4" name="Slide Image Placeholder 3"/>
          <p:cNvSpPr>
            <a:spLocks noGrp="1" noRot="1" noChangeAspect="1"/>
          </p:cNvSpPr>
          <p:nvPr>
            <p:ph type="sldImg" idx="2"/>
          </p:nvPr>
        </p:nvSpPr>
        <p:spPr>
          <a:xfrm>
            <a:off x="1397000" y="1154113"/>
            <a:ext cx="4157663" cy="3117850"/>
          </a:xfrm>
          <a:prstGeom prst="rect">
            <a:avLst/>
          </a:prstGeom>
          <a:noFill/>
          <a:ln w="12700">
            <a:solidFill>
              <a:prstClr val="black"/>
            </a:solidFill>
          </a:ln>
        </p:spPr>
        <p:txBody>
          <a:bodyPr vert="horz" lIns="92501" tIns="46250" rIns="92501" bIns="46250" rtlCol="0" anchor="ctr"/>
          <a:lstStyle/>
          <a:p>
            <a:endParaRPr lang="en-US" dirty="0"/>
          </a:p>
        </p:txBody>
      </p:sp>
      <p:sp>
        <p:nvSpPr>
          <p:cNvPr id="5" name="Notes Placeholder 4"/>
          <p:cNvSpPr>
            <a:spLocks noGrp="1"/>
          </p:cNvSpPr>
          <p:nvPr>
            <p:ph type="body" sz="quarter" idx="3"/>
          </p:nvPr>
        </p:nvSpPr>
        <p:spPr>
          <a:xfrm>
            <a:off x="695167" y="4444861"/>
            <a:ext cx="5561330" cy="3636705"/>
          </a:xfrm>
          <a:prstGeom prst="rect">
            <a:avLst/>
          </a:prstGeom>
        </p:spPr>
        <p:txBody>
          <a:bodyPr vert="horz" lIns="92501" tIns="46250" rIns="92501" bIns="462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2387" cy="463407"/>
          </a:xfrm>
          <a:prstGeom prst="rect">
            <a:avLst/>
          </a:prstGeom>
        </p:spPr>
        <p:txBody>
          <a:bodyPr vert="horz" lIns="92501" tIns="46250" rIns="92501" bIns="462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667" y="8772669"/>
            <a:ext cx="3012387" cy="463407"/>
          </a:xfrm>
          <a:prstGeom prst="rect">
            <a:avLst/>
          </a:prstGeom>
        </p:spPr>
        <p:txBody>
          <a:bodyPr vert="horz" lIns="92501" tIns="46250" rIns="92501" bIns="46250" rtlCol="0" anchor="b"/>
          <a:lstStyle>
            <a:lvl1pPr algn="r">
              <a:defRPr sz="1200"/>
            </a:lvl1pPr>
          </a:lstStyle>
          <a:p>
            <a:fld id="{898700F5-19FA-4137-966B-E161434A2695}" type="slidenum">
              <a:rPr lang="en-US" smtClean="0"/>
              <a:t>‹#›</a:t>
            </a:fld>
            <a:endParaRPr lang="en-US" dirty="0"/>
          </a:p>
        </p:txBody>
      </p:sp>
    </p:spTree>
    <p:extLst>
      <p:ext uri="{BB962C8B-B14F-4D97-AF65-F5344CB8AC3E}">
        <p14:creationId xmlns:p14="http://schemas.microsoft.com/office/powerpoint/2010/main" val="168532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44FFF-82B6-4A74-99E1-6FF1413BC322}" type="slidenum">
              <a:rPr lang="en-US"/>
              <a:pPr/>
              <a:t>2</a:t>
            </a:fld>
            <a:endParaRPr lang="en-US" dirty="0"/>
          </a:p>
        </p:txBody>
      </p:sp>
      <p:sp>
        <p:nvSpPr>
          <p:cNvPr id="38914" name="Rectangle 2"/>
          <p:cNvSpPr>
            <a:spLocks noGrp="1" noRot="1" noChangeAspect="1" noChangeArrowheads="1" noTextEdit="1"/>
          </p:cNvSpPr>
          <p:nvPr>
            <p:ph type="sldImg"/>
          </p:nvPr>
        </p:nvSpPr>
        <p:spPr>
          <a:xfrm>
            <a:off x="1447800" y="685800"/>
            <a:ext cx="3962400" cy="2971800"/>
          </a:xfrm>
          <a:ln/>
        </p:spPr>
      </p:sp>
      <p:sp>
        <p:nvSpPr>
          <p:cNvPr id="38915" name="Rectangle 3"/>
          <p:cNvSpPr>
            <a:spLocks noGrp="1" noChangeArrowheads="1"/>
          </p:cNvSpPr>
          <p:nvPr>
            <p:ph type="body" idx="1"/>
          </p:nvPr>
        </p:nvSpPr>
        <p:spPr>
          <a:xfrm>
            <a:off x="685800" y="4114800"/>
            <a:ext cx="5486400" cy="4343400"/>
          </a:xfrm>
        </p:spPr>
        <p:txBody>
          <a:bodyPr/>
          <a:lstStyle/>
          <a:p>
            <a:pPr>
              <a:lnSpc>
                <a:spcPct val="90000"/>
              </a:lnSpc>
              <a:buFont typeface="Arial" pitchFamily="34" charset="0"/>
              <a:buChar char="•"/>
            </a:pPr>
            <a:endParaRPr lang="en-US" sz="1100" dirty="0"/>
          </a:p>
        </p:txBody>
      </p:sp>
    </p:spTree>
    <p:extLst>
      <p:ext uri="{BB962C8B-B14F-4D97-AF65-F5344CB8AC3E}">
        <p14:creationId xmlns:p14="http://schemas.microsoft.com/office/powerpoint/2010/main" val="390526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11</a:t>
            </a:fld>
            <a:endParaRPr lang="en-US" dirty="0"/>
          </a:p>
        </p:txBody>
      </p:sp>
    </p:spTree>
    <p:extLst>
      <p:ext uri="{BB962C8B-B14F-4D97-AF65-F5344CB8AC3E}">
        <p14:creationId xmlns:p14="http://schemas.microsoft.com/office/powerpoint/2010/main" val="283249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Now</a:t>
            </a:r>
            <a:r>
              <a:rPr lang="en-US" baseline="0" dirty="0" smtClean="0"/>
              <a:t> that you have an idea of the PDA process for Public Assistance, we will go into the process for Individual Assistance.</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12</a:t>
            </a:fld>
            <a:endParaRPr lang="en-US" dirty="0"/>
          </a:p>
        </p:txBody>
      </p:sp>
    </p:spTree>
    <p:extLst>
      <p:ext uri="{BB962C8B-B14F-4D97-AF65-F5344CB8AC3E}">
        <p14:creationId xmlns:p14="http://schemas.microsoft.com/office/powerpoint/2010/main" val="356319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So</a:t>
            </a:r>
            <a:r>
              <a:rPr lang="en-US" baseline="0" dirty="0" smtClean="0"/>
              <a:t> once the local PDA has been performed, listed above are the steps that the local government should perform.</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13</a:t>
            </a:fld>
            <a:endParaRPr lang="en-US" dirty="0"/>
          </a:p>
        </p:txBody>
      </p:sp>
    </p:spTree>
    <p:extLst>
      <p:ext uri="{BB962C8B-B14F-4D97-AF65-F5344CB8AC3E}">
        <p14:creationId xmlns:p14="http://schemas.microsoft.com/office/powerpoint/2010/main" val="392307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14</a:t>
            </a:fld>
            <a:endParaRPr lang="en-US" dirty="0"/>
          </a:p>
        </p:txBody>
      </p:sp>
    </p:spTree>
    <p:extLst>
      <p:ext uri="{BB962C8B-B14F-4D97-AF65-F5344CB8AC3E}">
        <p14:creationId xmlns:p14="http://schemas.microsoft.com/office/powerpoint/2010/main" val="20256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Now</a:t>
            </a:r>
            <a:r>
              <a:rPr lang="en-US" baseline="0" dirty="0" smtClean="0"/>
              <a:t> there are a few different ways that IA PDA’s can be conducted. Please see above a few of the different ways that field teams conduct their assessments.</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15</a:t>
            </a:fld>
            <a:endParaRPr lang="en-US" dirty="0"/>
          </a:p>
        </p:txBody>
      </p:sp>
    </p:spTree>
    <p:extLst>
      <p:ext uri="{BB962C8B-B14F-4D97-AF65-F5344CB8AC3E}">
        <p14:creationId xmlns:p14="http://schemas.microsoft.com/office/powerpoint/2010/main" val="318150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Once the necessary</a:t>
            </a:r>
            <a:r>
              <a:rPr lang="en-US" baseline="0" dirty="0" smtClean="0"/>
              <a:t> information from the PDA has been collected, the level of damage is determined. Listed above is an outline of how FEMA categorizes level of damages as a result of a disaster.</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17</a:t>
            </a:fld>
            <a:endParaRPr lang="en-US" dirty="0"/>
          </a:p>
        </p:txBody>
      </p:sp>
    </p:spTree>
    <p:extLst>
      <p:ext uri="{BB962C8B-B14F-4D97-AF65-F5344CB8AC3E}">
        <p14:creationId xmlns:p14="http://schemas.microsoft.com/office/powerpoint/2010/main" val="149253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Once the</a:t>
            </a:r>
            <a:r>
              <a:rPr lang="en-US" baseline="0" dirty="0" smtClean="0"/>
              <a:t> level of damage is determined, based on the results, a President Declaration may be necessary. If so, listed above are the requirements that will determine a Presidential Declaration.</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19</a:t>
            </a:fld>
            <a:endParaRPr lang="en-US" dirty="0"/>
          </a:p>
        </p:txBody>
      </p:sp>
    </p:spTree>
    <p:extLst>
      <p:ext uri="{BB962C8B-B14F-4D97-AF65-F5344CB8AC3E}">
        <p14:creationId xmlns:p14="http://schemas.microsoft.com/office/powerpoint/2010/main" val="92236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Individual PDAs also include U.S. Small Business</a:t>
            </a:r>
            <a:r>
              <a:rPr lang="en-US" baseline="0" dirty="0" smtClean="0"/>
              <a:t> Administration (SBA) PDA. The Governor can ask for a Presidential disaster declaration or a SBA declaration, depending on the severity of the disaster. Listed above are four ways that disaster declarations are issued for SBA Loans.</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20</a:t>
            </a:fld>
            <a:endParaRPr lang="en-US" dirty="0"/>
          </a:p>
        </p:txBody>
      </p:sp>
    </p:spTree>
    <p:extLst>
      <p:ext uri="{BB962C8B-B14F-4D97-AF65-F5344CB8AC3E}">
        <p14:creationId xmlns:p14="http://schemas.microsoft.com/office/powerpoint/2010/main" val="391072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The</a:t>
            </a:r>
            <a:r>
              <a:rPr lang="en-US" baseline="0" dirty="0" smtClean="0"/>
              <a:t> information that </a:t>
            </a:r>
            <a:r>
              <a:rPr lang="en-US" dirty="0" smtClean="0"/>
              <a:t>the SBA will collect</a:t>
            </a:r>
            <a:r>
              <a:rPr lang="en-US" baseline="0" dirty="0" smtClean="0"/>
              <a:t> in order to make a declaration is listed above. </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21</a:t>
            </a:fld>
            <a:endParaRPr lang="en-US" dirty="0"/>
          </a:p>
        </p:txBody>
      </p:sp>
    </p:spTree>
    <p:extLst>
      <p:ext uri="{BB962C8B-B14F-4D97-AF65-F5344CB8AC3E}">
        <p14:creationId xmlns:p14="http://schemas.microsoft.com/office/powerpoint/2010/main" val="162036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Recovery is composed of the core capabilities necessary to assist communities affected by an incident to recover effectively. Listed above</a:t>
            </a:r>
            <a:r>
              <a:rPr lang="en-US" baseline="0" dirty="0" smtClean="0"/>
              <a:t> are a few key points to ensure a smooth, effective and efficient recovery process.</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22</a:t>
            </a:fld>
            <a:endParaRPr lang="en-US" dirty="0"/>
          </a:p>
        </p:txBody>
      </p:sp>
    </p:spTree>
    <p:extLst>
      <p:ext uri="{BB962C8B-B14F-4D97-AF65-F5344CB8AC3E}">
        <p14:creationId xmlns:p14="http://schemas.microsoft.com/office/powerpoint/2010/main" val="35384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3</a:t>
            </a:fld>
            <a:endParaRPr lang="en-US" dirty="0"/>
          </a:p>
        </p:txBody>
      </p:sp>
    </p:spTree>
    <p:extLst>
      <p:ext uri="{BB962C8B-B14F-4D97-AF65-F5344CB8AC3E}">
        <p14:creationId xmlns:p14="http://schemas.microsoft.com/office/powerpoint/2010/main" val="316765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44FFF-82B6-4A74-99E1-6FF1413BC322}" type="slidenum">
              <a:rPr lang="en-US"/>
              <a:pPr/>
              <a:t>23</a:t>
            </a:fld>
            <a:endParaRPr lang="en-US" dirty="0"/>
          </a:p>
        </p:txBody>
      </p:sp>
      <p:sp>
        <p:nvSpPr>
          <p:cNvPr id="38914" name="Rectangle 2"/>
          <p:cNvSpPr>
            <a:spLocks noGrp="1" noRot="1" noChangeAspect="1" noChangeArrowheads="1" noTextEdit="1"/>
          </p:cNvSpPr>
          <p:nvPr>
            <p:ph type="sldImg"/>
          </p:nvPr>
        </p:nvSpPr>
        <p:spPr>
          <a:xfrm>
            <a:off x="1447800" y="685800"/>
            <a:ext cx="3962400" cy="2971800"/>
          </a:xfrm>
          <a:ln/>
        </p:spPr>
      </p:sp>
      <p:sp>
        <p:nvSpPr>
          <p:cNvPr id="38915" name="Rectangle 3"/>
          <p:cNvSpPr>
            <a:spLocks noGrp="1" noChangeArrowheads="1"/>
          </p:cNvSpPr>
          <p:nvPr>
            <p:ph type="body" idx="1"/>
          </p:nvPr>
        </p:nvSpPr>
        <p:spPr>
          <a:xfrm>
            <a:off x="685800" y="4114800"/>
            <a:ext cx="5486400" cy="4343400"/>
          </a:xfrm>
        </p:spPr>
        <p:txBody>
          <a:bodyPr/>
          <a:lstStyle/>
          <a:p>
            <a:pPr>
              <a:lnSpc>
                <a:spcPct val="90000"/>
              </a:lnSpc>
              <a:buFont typeface="Arial" pitchFamily="34" charset="0"/>
              <a:buChar char="•"/>
            </a:pPr>
            <a:endParaRPr lang="en-US" sz="1100" dirty="0"/>
          </a:p>
        </p:txBody>
      </p:sp>
    </p:spTree>
    <p:extLst>
      <p:ext uri="{BB962C8B-B14F-4D97-AF65-F5344CB8AC3E}">
        <p14:creationId xmlns:p14="http://schemas.microsoft.com/office/powerpoint/2010/main" val="25556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This is the FEMA definition</a:t>
            </a:r>
            <a:r>
              <a:rPr lang="en-US" baseline="0" dirty="0" smtClean="0"/>
              <a:t> from The Code of Federal Regulations</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4</a:t>
            </a:fld>
            <a:endParaRPr lang="en-US" dirty="0"/>
          </a:p>
        </p:txBody>
      </p:sp>
    </p:spTree>
    <p:extLst>
      <p:ext uri="{BB962C8B-B14F-4D97-AF65-F5344CB8AC3E}">
        <p14:creationId xmlns:p14="http://schemas.microsoft.com/office/powerpoint/2010/main" val="380248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These</a:t>
            </a:r>
            <a:r>
              <a:rPr lang="en-US" baseline="0" dirty="0" smtClean="0"/>
              <a:t> are the things that need to occur before a PDA Occurs.</a:t>
            </a:r>
            <a:endParaRPr lang="en-US" dirty="0" smtClean="0"/>
          </a:p>
        </p:txBody>
      </p:sp>
      <p:sp>
        <p:nvSpPr>
          <p:cNvPr id="4" name="Slide Number Placeholder 3"/>
          <p:cNvSpPr>
            <a:spLocks noGrp="1"/>
          </p:cNvSpPr>
          <p:nvPr>
            <p:ph type="sldNum" sz="quarter" idx="10"/>
          </p:nvPr>
        </p:nvSpPr>
        <p:spPr/>
        <p:txBody>
          <a:bodyPr/>
          <a:lstStyle/>
          <a:p>
            <a:fld id="{0866A55E-29B3-4A2C-8D03-9C34CCC95E81}" type="slidenum">
              <a:rPr lang="en-US" smtClean="0"/>
              <a:pPr/>
              <a:t>5</a:t>
            </a:fld>
            <a:endParaRPr lang="en-US" dirty="0"/>
          </a:p>
        </p:txBody>
      </p:sp>
    </p:spTree>
    <p:extLst>
      <p:ext uri="{BB962C8B-B14F-4D97-AF65-F5344CB8AC3E}">
        <p14:creationId xmlns:p14="http://schemas.microsoft.com/office/powerpoint/2010/main" val="96653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07F7-E932-4AB9-B34D-74ECB56DA71B}" type="slidenum">
              <a:rPr lang="en-US"/>
              <a:pPr/>
              <a:t>6</a:t>
            </a:fld>
            <a:endParaRPr lang="en-US" dirty="0"/>
          </a:p>
        </p:txBody>
      </p:sp>
      <p:sp>
        <p:nvSpPr>
          <p:cNvPr id="76802" name="Rectangle 2"/>
          <p:cNvSpPr>
            <a:spLocks noGrp="1" noRot="1" noChangeAspect="1" noChangeArrowheads="1" noTextEdit="1"/>
          </p:cNvSpPr>
          <p:nvPr>
            <p:ph type="sldImg"/>
          </p:nvPr>
        </p:nvSpPr>
        <p:spPr>
          <a:xfrm>
            <a:off x="1397000" y="1154113"/>
            <a:ext cx="4157663" cy="3117850"/>
          </a:xfrm>
          <a:ln/>
        </p:spPr>
      </p:sp>
      <p:sp>
        <p:nvSpPr>
          <p:cNvPr id="76803" name="Rectangle 3"/>
          <p:cNvSpPr>
            <a:spLocks noGrp="1" noChangeArrowheads="1"/>
          </p:cNvSpPr>
          <p:nvPr>
            <p:ph type="body" idx="1"/>
          </p:nvPr>
        </p:nvSpPr>
        <p:spPr/>
        <p:txBody>
          <a:bodyPr/>
          <a:lstStyle/>
          <a:p>
            <a:r>
              <a:rPr lang="en-US" sz="1200" b="0" i="0" kern="1200" dirty="0" smtClean="0">
                <a:solidFill>
                  <a:schemeClr val="tx1"/>
                </a:solidFill>
                <a:effectLst/>
                <a:latin typeface="Arial" charset="0"/>
                <a:ea typeface="+mn-ea"/>
                <a:cs typeface="+mn-cs"/>
              </a:rPr>
              <a:t>FEMA has divided disaster-related work into two broad Categories of Work, Emergency Work and Permanent Work. These categories are further divided into the seven categories shown above.</a:t>
            </a:r>
            <a:endParaRPr lang="en-US" dirty="0"/>
          </a:p>
        </p:txBody>
      </p:sp>
    </p:spTree>
    <p:extLst>
      <p:ext uri="{BB962C8B-B14F-4D97-AF65-F5344CB8AC3E}">
        <p14:creationId xmlns:p14="http://schemas.microsoft.com/office/powerpoint/2010/main" val="398542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18F46-08B9-432F-94CB-020696DC6763}" type="slidenum">
              <a:rPr lang="en-US"/>
              <a:pPr/>
              <a:t>7</a:t>
            </a:fld>
            <a:endParaRPr lang="en-US" dirty="0"/>
          </a:p>
        </p:txBody>
      </p:sp>
      <p:sp>
        <p:nvSpPr>
          <p:cNvPr id="87042" name="Rectangle 2"/>
          <p:cNvSpPr>
            <a:spLocks noGrp="1" noRot="1" noChangeAspect="1" noChangeArrowheads="1" noTextEdit="1"/>
          </p:cNvSpPr>
          <p:nvPr>
            <p:ph type="sldImg"/>
          </p:nvPr>
        </p:nvSpPr>
        <p:spPr>
          <a:xfrm>
            <a:off x="1752600" y="685800"/>
            <a:ext cx="3352800" cy="2514600"/>
          </a:xfrm>
          <a:ln/>
        </p:spPr>
      </p:sp>
      <p:sp>
        <p:nvSpPr>
          <p:cNvPr id="87043" name="Rectangle 3"/>
          <p:cNvSpPr>
            <a:spLocks noGrp="1" noChangeArrowheads="1"/>
          </p:cNvSpPr>
          <p:nvPr>
            <p:ph type="body" idx="1"/>
          </p:nvPr>
        </p:nvSpPr>
        <p:spPr>
          <a:xfrm>
            <a:off x="685800" y="3581400"/>
            <a:ext cx="5486400" cy="4876800"/>
          </a:xfrm>
        </p:spPr>
        <p:txBody>
          <a:bodyPr/>
          <a:lstStyle/>
          <a:p>
            <a:pPr>
              <a:lnSpc>
                <a:spcPct val="80000"/>
              </a:lnSpc>
            </a:pPr>
            <a:r>
              <a:rPr lang="en-US" sz="900" dirty="0" smtClean="0"/>
              <a:t>After</a:t>
            </a:r>
            <a:r>
              <a:rPr lang="en-US" sz="900" baseline="0" dirty="0" smtClean="0"/>
              <a:t> necessary preparations have occurred, you are now ready to begin the PDA. Here listed above are the two phases of a PDA, which are necessary for not only Public Assistance but for Individual as well. We will elaborate a little bit more on Individual Assistance further into the presentation. </a:t>
            </a:r>
            <a:endParaRPr lang="en-US" sz="900" dirty="0"/>
          </a:p>
          <a:p>
            <a:pPr>
              <a:lnSpc>
                <a:spcPct val="80000"/>
              </a:lnSpc>
            </a:pPr>
            <a:r>
              <a:rPr lang="en-US" sz="800" dirty="0"/>
              <a:t> </a:t>
            </a:r>
          </a:p>
        </p:txBody>
      </p:sp>
    </p:spTree>
    <p:extLst>
      <p:ext uri="{BB962C8B-B14F-4D97-AF65-F5344CB8AC3E}">
        <p14:creationId xmlns:p14="http://schemas.microsoft.com/office/powerpoint/2010/main" val="92636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baseline="0" dirty="0" smtClean="0"/>
              <a:t>Above are the roles and responsibilities required of that individual that has been assigned to perform the Pre-Assessment.</a:t>
            </a:r>
          </a:p>
          <a:p>
            <a:endParaRPr lang="en-US" baseline="0" dirty="0" smtClean="0"/>
          </a:p>
          <a:p>
            <a:r>
              <a:rPr lang="en-US" dirty="0" smtClean="0"/>
              <a:t>*The person</a:t>
            </a:r>
            <a:r>
              <a:rPr lang="en-US" baseline="0" dirty="0" smtClean="0"/>
              <a:t> assigned from your agency should be responsible for the information listed above*</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8</a:t>
            </a:fld>
            <a:endParaRPr lang="en-US" dirty="0"/>
          </a:p>
        </p:txBody>
      </p:sp>
    </p:spTree>
    <p:extLst>
      <p:ext uri="{BB962C8B-B14F-4D97-AF65-F5344CB8AC3E}">
        <p14:creationId xmlns:p14="http://schemas.microsoft.com/office/powerpoint/2010/main" val="111555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7663" cy="3117850"/>
          </a:xfrm>
        </p:spPr>
      </p:sp>
      <p:sp>
        <p:nvSpPr>
          <p:cNvPr id="3" name="Notes Placeholder 2"/>
          <p:cNvSpPr>
            <a:spLocks noGrp="1"/>
          </p:cNvSpPr>
          <p:nvPr>
            <p:ph type="body" idx="1"/>
          </p:nvPr>
        </p:nvSpPr>
        <p:spPr/>
        <p:txBody>
          <a:bodyPr/>
          <a:lstStyle/>
          <a:p>
            <a:r>
              <a:rPr lang="en-US" dirty="0" smtClean="0"/>
              <a:t>The </a:t>
            </a:r>
            <a:r>
              <a:rPr lang="en-US" baseline="0" dirty="0" smtClean="0"/>
              <a:t>second phase is the Joint Preliminary Damage Assessment. </a:t>
            </a:r>
          </a:p>
          <a:p>
            <a:endParaRPr lang="en-US" baseline="0" dirty="0" smtClean="0"/>
          </a:p>
          <a:p>
            <a:r>
              <a:rPr lang="en-US" baseline="0" dirty="0" smtClean="0"/>
              <a:t>*Joint PDAs are intended for validation, not findings, of damage and impact information.* Listed above are a few main points of the purpose of a Joint PDA.</a:t>
            </a:r>
            <a:endParaRPr lang="en-US" dirty="0"/>
          </a:p>
        </p:txBody>
      </p:sp>
      <p:sp>
        <p:nvSpPr>
          <p:cNvPr id="4" name="Slide Number Placeholder 3"/>
          <p:cNvSpPr>
            <a:spLocks noGrp="1"/>
          </p:cNvSpPr>
          <p:nvPr>
            <p:ph type="sldNum" sz="quarter" idx="10"/>
          </p:nvPr>
        </p:nvSpPr>
        <p:spPr/>
        <p:txBody>
          <a:bodyPr/>
          <a:lstStyle/>
          <a:p>
            <a:fld id="{0866A55E-29B3-4A2C-8D03-9C34CCC95E81}" type="slidenum">
              <a:rPr lang="en-US" smtClean="0"/>
              <a:pPr/>
              <a:t>9</a:t>
            </a:fld>
            <a:endParaRPr lang="en-US" dirty="0"/>
          </a:p>
        </p:txBody>
      </p:sp>
    </p:spTree>
    <p:extLst>
      <p:ext uri="{BB962C8B-B14F-4D97-AF65-F5344CB8AC3E}">
        <p14:creationId xmlns:p14="http://schemas.microsoft.com/office/powerpoint/2010/main" val="59876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ADD0C-03F5-4B09-AA3A-4D1A6A6721C2}" type="slidenum">
              <a:rPr lang="en-US"/>
              <a:pPr/>
              <a:t>10</a:t>
            </a:fld>
            <a:endParaRPr lang="en-US" dirty="0"/>
          </a:p>
        </p:txBody>
      </p:sp>
      <p:sp>
        <p:nvSpPr>
          <p:cNvPr id="68610" name="Rectangle 2"/>
          <p:cNvSpPr>
            <a:spLocks noGrp="1" noRot="1" noChangeAspect="1" noChangeArrowheads="1" noTextEdit="1"/>
          </p:cNvSpPr>
          <p:nvPr>
            <p:ph type="sldImg"/>
          </p:nvPr>
        </p:nvSpPr>
        <p:spPr>
          <a:xfrm>
            <a:off x="1397000" y="1154113"/>
            <a:ext cx="4157663" cy="3117850"/>
          </a:xfrm>
          <a:ln/>
        </p:spPr>
      </p:sp>
      <p:sp>
        <p:nvSpPr>
          <p:cNvPr id="68611" name="Rectangle 3"/>
          <p:cNvSpPr>
            <a:spLocks noGrp="1" noChangeArrowheads="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48696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66617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08822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0"/>
            <a:ext cx="8229600" cy="903004"/>
          </a:xfrm>
        </p:spPr>
        <p:txBody>
          <a:bodyPr>
            <a:noAutofit/>
          </a:bodyPr>
          <a:lstStyle>
            <a:lvl1pPr algn="ctr">
              <a:defRPr sz="9000" b="1">
                <a:solidFill>
                  <a:srgbClr val="8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13031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44925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1" y="1307747"/>
            <a:ext cx="6119812" cy="389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60501" y="5367338"/>
            <a:ext cx="6119812" cy="639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05151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08747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27496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581800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0"/>
            <a:ext cx="8229600" cy="903004"/>
          </a:xfrm>
        </p:spPr>
        <p:txBody>
          <a:bodyPr>
            <a:noAutofit/>
          </a:bodyPr>
          <a:lstStyle>
            <a:lvl1pPr algn="ctr">
              <a:defRPr sz="9000" b="1">
                <a:solidFill>
                  <a:srgbClr val="8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184579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91291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1" y="1307747"/>
            <a:ext cx="6119812" cy="389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60501" y="5367338"/>
            <a:ext cx="6119812" cy="639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53119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056071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2361141"/>
            <a:ext cx="8229600" cy="18081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7391401" y="190507"/>
            <a:ext cx="1435100" cy="703591"/>
          </a:xfrm>
          <a:prstGeom prst="rect">
            <a:avLst/>
          </a:prstGeom>
        </p:spPr>
        <p:txBody>
          <a:bodyPr vert="horz" lIns="68580" tIns="34290" rIns="68580" bIns="34290" rtlCol="0" anchor="ctr"/>
          <a:lstStyle>
            <a:lvl1pPr algn="r">
              <a:defRPr sz="900">
                <a:solidFill>
                  <a:srgbClr val="800000"/>
                </a:solidFill>
              </a:defRPr>
            </a:lvl1p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11050001"/>
      </p:ext>
    </p:extLst>
  </p:cSld>
  <p:clrMapOvr>
    <a:masterClrMapping/>
  </p:clrMapOvr>
  <p:transition spd="med">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293558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41054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12756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0"/>
            <a:ext cx="8229600" cy="903004"/>
          </a:xfrm>
        </p:spPr>
        <p:txBody>
          <a:bodyPr>
            <a:noAutofit/>
          </a:bodyPr>
          <a:lstStyle>
            <a:lvl1pPr algn="ctr">
              <a:defRPr sz="9000" b="1">
                <a:solidFill>
                  <a:srgbClr val="8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971669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306068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1" y="1307747"/>
            <a:ext cx="6119812" cy="389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60501" y="5367338"/>
            <a:ext cx="6119812" cy="639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250912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2361141"/>
            <a:ext cx="8229600" cy="18081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7391401" y="190507"/>
            <a:ext cx="1435100" cy="703591"/>
          </a:xfrm>
          <a:prstGeom prst="rect">
            <a:avLst/>
          </a:prstGeom>
        </p:spPr>
        <p:txBody>
          <a:bodyPr vert="horz" lIns="68580" tIns="34290" rIns="68580" bIns="34290" rtlCol="0" anchor="ctr"/>
          <a:lstStyle>
            <a:lvl1pPr algn="r">
              <a:defRPr sz="900">
                <a:solidFill>
                  <a:srgbClr val="800000"/>
                </a:solidFill>
              </a:defRPr>
            </a:lvl1p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126977251"/>
      </p:ext>
    </p:extLst>
  </p:cSld>
  <p:clrMapOvr>
    <a:masterClrMapping/>
  </p:clrMapOvr>
  <p:transition spd="med">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35660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6"/>
            <a:ext cx="3786690" cy="365125"/>
          </a:xfrm>
          <a:prstGeom prst="rect">
            <a:avLst/>
          </a:prstGeom>
        </p:spPr>
        <p:txBody>
          <a:bodyPr/>
          <a:lstStyle/>
          <a:p>
            <a:endParaRPr lang="en-US" dirty="0"/>
          </a:p>
        </p:txBody>
      </p:sp>
      <p:sp>
        <p:nvSpPr>
          <p:cNvPr id="5" name="Footer Placeholder 4"/>
          <p:cNvSpPr>
            <a:spLocks noGrp="1"/>
          </p:cNvSpPr>
          <p:nvPr>
            <p:ph type="ftr" sz="quarter" idx="11"/>
          </p:nvPr>
        </p:nvSpPr>
        <p:spPr>
          <a:xfrm>
            <a:off x="193639" y="6250166"/>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91089" y="6250165"/>
            <a:ext cx="1161826" cy="365125"/>
          </a:xfrm>
          <a:prstGeom prst="rect">
            <a:avLst/>
          </a:prstGeom>
        </p:spPr>
        <p:txBody>
          <a:bodyPr/>
          <a:lstStyle/>
          <a:p>
            <a:fld id="{4702D6B6-AE65-46FA-AA75-9DD52ADA2AE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659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3"/>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4068064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6"/>
            <a:ext cx="3786690" cy="365125"/>
          </a:xfrm>
          <a:prstGeom prst="rect">
            <a:avLst/>
          </a:prstGeom>
        </p:spPr>
        <p:txBody>
          <a:bodyPr/>
          <a:lstStyle/>
          <a:p>
            <a:endParaRPr lang="en-US" dirty="0"/>
          </a:p>
        </p:txBody>
      </p:sp>
      <p:sp>
        <p:nvSpPr>
          <p:cNvPr id="8" name="Footer Placeholder 7"/>
          <p:cNvSpPr>
            <a:spLocks noGrp="1"/>
          </p:cNvSpPr>
          <p:nvPr>
            <p:ph type="ftr" sz="quarter" idx="11"/>
          </p:nvPr>
        </p:nvSpPr>
        <p:spPr>
          <a:xfrm>
            <a:off x="193639" y="6250166"/>
            <a:ext cx="378669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3991089" y="6250165"/>
            <a:ext cx="1161826" cy="365125"/>
          </a:xfrm>
          <a:prstGeom prst="rect">
            <a:avLst/>
          </a:prstGeom>
        </p:spPr>
        <p:txBody>
          <a:bodyPr/>
          <a:lstStyle/>
          <a:p>
            <a:fld id="{45BDD7E1-F94E-4B7F-B6B9-847E781DAE1E}" type="slidenum">
              <a:rPr lang="en-US" smtClean="0"/>
              <a:pPr/>
              <a:t>‹#›</a:t>
            </a:fld>
            <a:endParaRPr lang="en-US" dirty="0"/>
          </a:p>
        </p:txBody>
      </p:sp>
    </p:spTree>
    <p:extLst>
      <p:ext uri="{BB962C8B-B14F-4D97-AF65-F5344CB8AC3E}">
        <p14:creationId xmlns:p14="http://schemas.microsoft.com/office/powerpoint/2010/main" val="383008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42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0"/>
            <a:ext cx="8229600" cy="903004"/>
          </a:xfrm>
        </p:spPr>
        <p:txBody>
          <a:bodyPr>
            <a:noAutofit/>
          </a:bodyPr>
          <a:lstStyle>
            <a:lvl1pPr algn="ctr">
              <a:defRPr sz="9000" b="1">
                <a:solidFill>
                  <a:srgbClr val="8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36553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04566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1" y="1307747"/>
            <a:ext cx="6119812" cy="389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60501" y="5367338"/>
            <a:ext cx="6119812" cy="639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0834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2361141"/>
            <a:ext cx="8229600" cy="18081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7391401" y="190507"/>
            <a:ext cx="1435100" cy="703591"/>
          </a:xfrm>
          <a:prstGeom prst="rect">
            <a:avLst/>
          </a:prstGeom>
        </p:spPr>
        <p:txBody>
          <a:bodyPr vert="horz" lIns="68580" tIns="34290" rIns="68580" bIns="34290" rtlCol="0" anchor="ctr"/>
          <a:lstStyle>
            <a:lvl1pPr algn="r">
              <a:defRPr sz="900">
                <a:solidFill>
                  <a:srgbClr val="800000"/>
                </a:solidFill>
              </a:defRPr>
            </a:lvl1p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415556356"/>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23982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43153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2"/>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1" y="190500"/>
            <a:ext cx="3670300" cy="703590"/>
          </a:xfrm>
          <a:prstGeom prst="rect">
            <a:avLst/>
          </a:prstGeom>
        </p:spPr>
        <p:txBody>
          <a:bodyPr vert="horz" lIns="91440" tIns="45720" rIns="91440" bIns="45720" rtlCol="0" anchor="ctr"/>
          <a:lstStyle>
            <a:lvl1pPr algn="r">
              <a:defRPr sz="1200">
                <a:solidFill>
                  <a:srgbClr val="800000"/>
                </a:solidFill>
              </a:defRPr>
            </a:lvl1pPr>
          </a:lstStyle>
          <a:p>
            <a:pPr defTabSz="457200"/>
            <a:fld id="{A1FCC955-EDC8-C641-B7EE-09FB459102F8}" type="slidenum">
              <a:rPr lang="en-US" smtClean="0"/>
              <a:pPr defTabSz="457200"/>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pPr defTabSz="457200"/>
            <a:endParaRPr lang="en-US" sz="1800" dirty="0">
              <a:solidFill>
                <a:prstClr val="black"/>
              </a:solidFill>
            </a:endParaRPr>
          </a:p>
        </p:txBody>
      </p:sp>
      <p:sp>
        <p:nvSpPr>
          <p:cNvPr id="9" name="TextBox 8"/>
          <p:cNvSpPr txBox="1"/>
          <p:nvPr userDrawn="1"/>
        </p:nvSpPr>
        <p:spPr>
          <a:xfrm>
            <a:off x="3987800" y="894092"/>
            <a:ext cx="4934523" cy="276999"/>
          </a:xfrm>
          <a:prstGeom prst="rect">
            <a:avLst/>
          </a:prstGeom>
          <a:noFill/>
        </p:spPr>
        <p:txBody>
          <a:bodyPr wrap="square" rtlCol="0">
            <a:spAutoFit/>
          </a:bodyPr>
          <a:lstStyle/>
          <a:p>
            <a:pPr algn="r" defTabSz="457200"/>
            <a:r>
              <a:rPr lang="en-US" sz="1200" b="1" dirty="0">
                <a:solidFill>
                  <a:srgbClr val="595959"/>
                </a:solidFill>
              </a:rPr>
              <a:t>Prepare + Prevent + Respond + </a:t>
            </a:r>
            <a:r>
              <a:rPr lang="en-US" sz="1200" b="1" dirty="0">
                <a:solidFill>
                  <a:srgbClr val="800000"/>
                </a:solidFill>
              </a:rPr>
              <a:t>Recover</a:t>
            </a:r>
            <a:r>
              <a:rPr lang="en-US" sz="1200" b="1" dirty="0">
                <a:solidFill>
                  <a:srgbClr val="595959"/>
                </a:solidFill>
              </a:rPr>
              <a:t> + Mitigate</a:t>
            </a:r>
          </a:p>
        </p:txBody>
      </p:sp>
    </p:spTree>
    <p:extLst>
      <p:ext uri="{BB962C8B-B14F-4D97-AF65-F5344CB8AC3E}">
        <p14:creationId xmlns:p14="http://schemas.microsoft.com/office/powerpoint/2010/main" val="27956902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0"/>
        </a:spcBef>
        <a:buClr>
          <a:srgbClr val="595959"/>
        </a:buClr>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0"/>
        </a:spcBef>
        <a:buClr>
          <a:srgbClr val="595959"/>
        </a:buClr>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0"/>
        </a:spcBef>
        <a:buClr>
          <a:srgbClr val="595959"/>
        </a:buClr>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2"/>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1" y="190500"/>
            <a:ext cx="3670300" cy="703590"/>
          </a:xfrm>
          <a:prstGeom prst="rect">
            <a:avLst/>
          </a:prstGeom>
        </p:spPr>
        <p:txBody>
          <a:bodyPr vert="horz" lIns="91440" tIns="45720" rIns="91440" bIns="45720" rtlCol="0" anchor="ctr"/>
          <a:lstStyle>
            <a:lvl1pPr algn="r">
              <a:defRPr sz="1200">
                <a:solidFill>
                  <a:srgbClr val="800000"/>
                </a:solidFill>
              </a:defRPr>
            </a:lvl1pPr>
          </a:lstStyle>
          <a:p>
            <a:pPr defTabSz="457200"/>
            <a:fld id="{A1FCC955-EDC8-C641-B7EE-09FB459102F8}" type="slidenum">
              <a:rPr lang="en-US" smtClean="0"/>
              <a:pPr defTabSz="457200"/>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pPr defTabSz="457200"/>
            <a:endParaRPr lang="en-US" sz="1800" dirty="0">
              <a:solidFill>
                <a:prstClr val="black"/>
              </a:solidFill>
            </a:endParaRPr>
          </a:p>
        </p:txBody>
      </p:sp>
      <p:sp>
        <p:nvSpPr>
          <p:cNvPr id="9" name="TextBox 8"/>
          <p:cNvSpPr txBox="1"/>
          <p:nvPr userDrawn="1"/>
        </p:nvSpPr>
        <p:spPr>
          <a:xfrm>
            <a:off x="3987800" y="894092"/>
            <a:ext cx="4934523" cy="276999"/>
          </a:xfrm>
          <a:prstGeom prst="rect">
            <a:avLst/>
          </a:prstGeom>
          <a:noFill/>
        </p:spPr>
        <p:txBody>
          <a:bodyPr wrap="square" rtlCol="0">
            <a:spAutoFit/>
          </a:bodyPr>
          <a:lstStyle/>
          <a:p>
            <a:pPr algn="r" defTabSz="457200"/>
            <a:r>
              <a:rPr lang="en-US" sz="1200" b="1" dirty="0">
                <a:solidFill>
                  <a:srgbClr val="595959"/>
                </a:solidFill>
              </a:rPr>
              <a:t>Prepare + Prevent + Respond + </a:t>
            </a:r>
            <a:r>
              <a:rPr lang="en-US" sz="1200" b="1" dirty="0">
                <a:solidFill>
                  <a:srgbClr val="800000"/>
                </a:solidFill>
              </a:rPr>
              <a:t>Recover</a:t>
            </a:r>
            <a:r>
              <a:rPr lang="en-US" sz="1200" b="1" dirty="0">
                <a:solidFill>
                  <a:srgbClr val="595959"/>
                </a:solidFill>
              </a:rPr>
              <a:t> + Mitigate</a:t>
            </a:r>
          </a:p>
        </p:txBody>
      </p:sp>
    </p:spTree>
    <p:extLst>
      <p:ext uri="{BB962C8B-B14F-4D97-AF65-F5344CB8AC3E}">
        <p14:creationId xmlns:p14="http://schemas.microsoft.com/office/powerpoint/2010/main" val="1555070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iming>
    <p:tnLst>
      <p:par>
        <p:cT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0"/>
        </a:spcBef>
        <a:buClr>
          <a:srgbClr val="595959"/>
        </a:buClr>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0"/>
        </a:spcBef>
        <a:buClr>
          <a:srgbClr val="595959"/>
        </a:buClr>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0"/>
        </a:spcBef>
        <a:buClr>
          <a:srgbClr val="595959"/>
        </a:buClr>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2"/>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1" y="190500"/>
            <a:ext cx="3670300" cy="703590"/>
          </a:xfrm>
          <a:prstGeom prst="rect">
            <a:avLst/>
          </a:prstGeom>
        </p:spPr>
        <p:txBody>
          <a:bodyPr vert="horz" lIns="91440" tIns="45720" rIns="91440" bIns="45720" rtlCol="0" anchor="ctr"/>
          <a:lstStyle>
            <a:lvl1pPr algn="r">
              <a:defRPr sz="1200">
                <a:solidFill>
                  <a:srgbClr val="800000"/>
                </a:solidFill>
              </a:defRPr>
            </a:lvl1pPr>
          </a:lstStyle>
          <a:p>
            <a:pPr defTabSz="457200"/>
            <a:fld id="{A1FCC955-EDC8-C641-B7EE-09FB459102F8}" type="slidenum">
              <a:rPr lang="en-US" smtClean="0"/>
              <a:pPr defTabSz="457200"/>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pPr defTabSz="457200"/>
            <a:endParaRPr lang="en-US" sz="1800" dirty="0">
              <a:solidFill>
                <a:prstClr val="black"/>
              </a:solidFill>
            </a:endParaRPr>
          </a:p>
        </p:txBody>
      </p:sp>
      <p:sp>
        <p:nvSpPr>
          <p:cNvPr id="9" name="TextBox 8"/>
          <p:cNvSpPr txBox="1"/>
          <p:nvPr userDrawn="1"/>
        </p:nvSpPr>
        <p:spPr>
          <a:xfrm>
            <a:off x="3987800" y="894092"/>
            <a:ext cx="4934523" cy="276999"/>
          </a:xfrm>
          <a:prstGeom prst="rect">
            <a:avLst/>
          </a:prstGeom>
          <a:noFill/>
        </p:spPr>
        <p:txBody>
          <a:bodyPr wrap="square" rtlCol="0">
            <a:spAutoFit/>
          </a:bodyPr>
          <a:lstStyle/>
          <a:p>
            <a:pPr algn="r" defTabSz="457200"/>
            <a:r>
              <a:rPr lang="en-US" sz="1200" b="1" dirty="0">
                <a:solidFill>
                  <a:srgbClr val="595959"/>
                </a:solidFill>
              </a:rPr>
              <a:t>Prepare + Prevent + Respond + </a:t>
            </a:r>
            <a:r>
              <a:rPr lang="en-US" sz="1200" b="1" dirty="0">
                <a:solidFill>
                  <a:srgbClr val="800000"/>
                </a:solidFill>
              </a:rPr>
              <a:t>Recover</a:t>
            </a:r>
            <a:r>
              <a:rPr lang="en-US" sz="1200" b="1" dirty="0">
                <a:solidFill>
                  <a:srgbClr val="595959"/>
                </a:solidFill>
              </a:rPr>
              <a:t> + Mitigate</a:t>
            </a:r>
          </a:p>
        </p:txBody>
      </p:sp>
    </p:spTree>
    <p:extLst>
      <p:ext uri="{BB962C8B-B14F-4D97-AF65-F5344CB8AC3E}">
        <p14:creationId xmlns:p14="http://schemas.microsoft.com/office/powerpoint/2010/main" val="1254071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0"/>
        </a:spcBef>
        <a:buClr>
          <a:srgbClr val="595959"/>
        </a:buClr>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0"/>
        </a:spcBef>
        <a:buClr>
          <a:srgbClr val="595959"/>
        </a:buClr>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0"/>
        </a:spcBef>
        <a:buClr>
          <a:srgbClr val="595959"/>
        </a:buClr>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2"/>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1" y="190500"/>
            <a:ext cx="3670300" cy="703590"/>
          </a:xfrm>
          <a:prstGeom prst="rect">
            <a:avLst/>
          </a:prstGeom>
        </p:spPr>
        <p:txBody>
          <a:bodyPr vert="horz" lIns="91440" tIns="45720" rIns="91440" bIns="45720" rtlCol="0" anchor="ctr"/>
          <a:lstStyle>
            <a:lvl1pPr algn="r">
              <a:defRPr sz="1200">
                <a:solidFill>
                  <a:srgbClr val="800000"/>
                </a:solidFill>
              </a:defRPr>
            </a:lvl1pPr>
          </a:lstStyle>
          <a:p>
            <a:pPr defTabSz="457200"/>
            <a:fld id="{A1FCC955-EDC8-C641-B7EE-09FB459102F8}" type="slidenum">
              <a:rPr lang="en-US" smtClean="0"/>
              <a:pPr defTabSz="457200"/>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pPr defTabSz="457200"/>
            <a:endParaRPr lang="en-US" sz="1800" dirty="0">
              <a:solidFill>
                <a:prstClr val="black"/>
              </a:solidFill>
            </a:endParaRPr>
          </a:p>
        </p:txBody>
      </p:sp>
      <p:sp>
        <p:nvSpPr>
          <p:cNvPr id="9" name="TextBox 8"/>
          <p:cNvSpPr txBox="1"/>
          <p:nvPr userDrawn="1"/>
        </p:nvSpPr>
        <p:spPr>
          <a:xfrm>
            <a:off x="3987800" y="894092"/>
            <a:ext cx="4934523" cy="276999"/>
          </a:xfrm>
          <a:prstGeom prst="rect">
            <a:avLst/>
          </a:prstGeom>
          <a:noFill/>
        </p:spPr>
        <p:txBody>
          <a:bodyPr wrap="square" rtlCol="0">
            <a:spAutoFit/>
          </a:bodyPr>
          <a:lstStyle/>
          <a:p>
            <a:pPr algn="r" defTabSz="457200"/>
            <a:r>
              <a:rPr lang="en-US" sz="1200" b="1" dirty="0">
                <a:solidFill>
                  <a:srgbClr val="595959"/>
                </a:solidFill>
              </a:rPr>
              <a:t>Prepare + Prevent + Respond + </a:t>
            </a:r>
            <a:r>
              <a:rPr lang="en-US" sz="1200" b="1" dirty="0">
                <a:solidFill>
                  <a:srgbClr val="800000"/>
                </a:solidFill>
              </a:rPr>
              <a:t>Recover</a:t>
            </a:r>
            <a:r>
              <a:rPr lang="en-US" sz="1200" b="1" dirty="0">
                <a:solidFill>
                  <a:srgbClr val="595959"/>
                </a:solidFill>
              </a:rPr>
              <a:t> + Mitigate</a:t>
            </a:r>
          </a:p>
        </p:txBody>
      </p:sp>
    </p:spTree>
    <p:extLst>
      <p:ext uri="{BB962C8B-B14F-4D97-AF65-F5344CB8AC3E}">
        <p14:creationId xmlns:p14="http://schemas.microsoft.com/office/powerpoint/2010/main" val="42808545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iming>
    <p:tnLst>
      <p:par>
        <p:cT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0"/>
        </a:spcBef>
        <a:buClr>
          <a:srgbClr val="595959"/>
        </a:buClr>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0"/>
        </a:spcBef>
        <a:buClr>
          <a:srgbClr val="595959"/>
        </a:buClr>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0"/>
        </a:spcBef>
        <a:buClr>
          <a:srgbClr val="595959"/>
        </a:buClr>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37677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9" name="Picture 5"/>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8312" r="8312" b="81195"/>
          <a:stretch/>
        </p:blipFill>
        <p:spPr bwMode="auto">
          <a:xfrm>
            <a:off x="1" y="-27384"/>
            <a:ext cx="9171713" cy="129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2970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ceeccbb92da7a04e1762665bde20cfe6&amp;term_occur=1&amp;term_src=Title:44:Chapter:I:Subchapter:D:Part:206:Subpart:B:206.33"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rot="5400000" flipH="1">
            <a:off x="5465105" y="3538683"/>
            <a:ext cx="6810307" cy="230832"/>
          </a:xfrm>
          <a:prstGeom prst="rect">
            <a:avLst/>
          </a:prstGeom>
        </p:spPr>
        <p:txBody>
          <a:bodyPr wrap="square">
            <a:spAutoFit/>
          </a:bodyPr>
          <a:lstStyle/>
          <a:p>
            <a:r>
              <a:rPr lang="en-US" sz="900" cap="small" dirty="0">
                <a:solidFill>
                  <a:prstClr val="white"/>
                </a:solidFill>
              </a:rPr>
              <a:t>E. </a:t>
            </a:r>
            <a:r>
              <a:rPr lang="en-US" sz="900" cap="small" dirty="0" smtClean="0">
                <a:solidFill>
                  <a:prstClr val="white"/>
                </a:solidFill>
              </a:rPr>
              <a:t>Carroll W. Carroll Tensas Jackson  Sabine Winn Natchitoches Grant LaSalle Vernon Rapides  Avoyelles  Catahoula Terrebonne </a:t>
            </a:r>
            <a:r>
              <a:rPr lang="en-US" sz="900" cap="small" dirty="0" err="1" smtClean="0">
                <a:solidFill>
                  <a:prstClr val="white"/>
                </a:solidFill>
              </a:rPr>
              <a:t>LaFourche</a:t>
            </a:r>
            <a:endParaRPr lang="en-US" sz="900" dirty="0">
              <a:solidFill>
                <a:prstClr val="white"/>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21" r="7894"/>
          <a:stretch/>
        </p:blipFill>
        <p:spPr bwMode="auto">
          <a:xfrm>
            <a:off x="0" y="1"/>
            <a:ext cx="9143999" cy="682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237929" y="3281156"/>
            <a:ext cx="8632329" cy="1692771"/>
          </a:xfrm>
          <a:prstGeom prst="rect">
            <a:avLst/>
          </a:prstGeom>
        </p:spPr>
        <p:txBody>
          <a:bodyPr wrap="square">
            <a:spAutoFit/>
          </a:bodyPr>
          <a:lstStyle/>
          <a:p>
            <a:pPr algn="ctr"/>
            <a:r>
              <a:rPr lang="en-US" sz="5200" b="1" cap="small" spc="-340" dirty="0" smtClean="0">
                <a:solidFill>
                  <a:prstClr val="black">
                    <a:lumMod val="85000"/>
                    <a:lumOff val="15000"/>
                  </a:prstClr>
                </a:solidFill>
              </a:rPr>
              <a:t>Preliminary Damage Assessments / </a:t>
            </a:r>
            <a:r>
              <a:rPr lang="en-US" sz="5200" b="1" cap="small" spc="-340" dirty="0">
                <a:solidFill>
                  <a:prstClr val="black">
                    <a:lumMod val="85000"/>
                    <a:lumOff val="15000"/>
                  </a:prstClr>
                </a:solidFill>
              </a:rPr>
              <a:t>Disaster Assistance Programs</a:t>
            </a:r>
          </a:p>
        </p:txBody>
      </p:sp>
    </p:spTree>
    <p:extLst>
      <p:ext uri="{BB962C8B-B14F-4D97-AF65-F5344CB8AC3E}">
        <p14:creationId xmlns:p14="http://schemas.microsoft.com/office/powerpoint/2010/main" val="97932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2233402"/>
            <a:ext cx="8305800" cy="4321146"/>
          </a:xfrm>
        </p:spPr>
        <p:txBody>
          <a:bodyPr>
            <a:normAutofit/>
          </a:bodyPr>
          <a:lstStyle/>
          <a:p>
            <a:r>
              <a:rPr lang="en-US" dirty="0" smtClean="0">
                <a:solidFill>
                  <a:schemeClr val="tx1"/>
                </a:solidFill>
              </a:rPr>
              <a:t>Every state has a </a:t>
            </a:r>
            <a:r>
              <a:rPr lang="en-US" b="1" dirty="0" smtClean="0">
                <a:solidFill>
                  <a:schemeClr val="tx1"/>
                </a:solidFill>
              </a:rPr>
              <a:t>threshold of dollar value </a:t>
            </a:r>
            <a:r>
              <a:rPr lang="en-US" dirty="0" smtClean="0">
                <a:solidFill>
                  <a:schemeClr val="tx1"/>
                </a:solidFill>
              </a:rPr>
              <a:t>for FEMA to review for eligibility. </a:t>
            </a:r>
          </a:p>
          <a:p>
            <a:r>
              <a:rPr lang="en-US" dirty="0" smtClean="0">
                <a:solidFill>
                  <a:schemeClr val="tx1"/>
                </a:solidFill>
              </a:rPr>
              <a:t>FEMA statewide declaration “indicator” for FY 2018</a:t>
            </a:r>
          </a:p>
          <a:p>
            <a:pPr lvl="2" algn="ctr">
              <a:buFontTx/>
              <a:buNone/>
            </a:pPr>
            <a:endParaRPr lang="en-US" dirty="0"/>
          </a:p>
          <a:p>
            <a:pPr marL="0" indent="0" algn="ctr">
              <a:buNone/>
            </a:pPr>
            <a:r>
              <a:rPr lang="en-US" sz="3600" dirty="0" smtClean="0">
                <a:solidFill>
                  <a:schemeClr val="tx1"/>
                </a:solidFill>
              </a:rPr>
              <a:t>FY 2018 </a:t>
            </a:r>
            <a:r>
              <a:rPr lang="en-US" sz="3600" dirty="0">
                <a:solidFill>
                  <a:schemeClr val="tx1"/>
                </a:solidFill>
              </a:rPr>
              <a:t>State Declaration Threshold @ </a:t>
            </a:r>
            <a:r>
              <a:rPr lang="en-US" sz="3600" b="1" dirty="0">
                <a:solidFill>
                  <a:schemeClr val="tx1"/>
                </a:solidFill>
              </a:rPr>
              <a:t>$1.43/Capita </a:t>
            </a:r>
            <a:r>
              <a:rPr lang="en-US" sz="3600" dirty="0" smtClean="0">
                <a:solidFill>
                  <a:schemeClr val="tx1"/>
                </a:solidFill>
              </a:rPr>
              <a:t>= </a:t>
            </a:r>
            <a:r>
              <a:rPr lang="en-US" sz="3600" b="1" dirty="0" smtClean="0">
                <a:solidFill>
                  <a:srgbClr val="800000"/>
                </a:solidFill>
              </a:rPr>
              <a:t>$</a:t>
            </a:r>
            <a:r>
              <a:rPr lang="en-US" sz="3600" b="1" dirty="0">
                <a:solidFill>
                  <a:srgbClr val="800000"/>
                </a:solidFill>
              </a:rPr>
              <a:t>6,618,723</a:t>
            </a:r>
          </a:p>
          <a:p>
            <a:pPr lvl="2">
              <a:buFontTx/>
              <a:buNone/>
            </a:pPr>
            <a:endParaRPr lang="en-US" dirty="0"/>
          </a:p>
        </p:txBody>
      </p:sp>
      <p:sp>
        <p:nvSpPr>
          <p:cNvPr id="60418" name="Rectangle 2"/>
          <p:cNvSpPr>
            <a:spLocks noGrp="1" noChangeArrowheads="1"/>
          </p:cNvSpPr>
          <p:nvPr>
            <p:ph type="title"/>
          </p:nvPr>
        </p:nvSpPr>
        <p:spPr>
          <a:xfrm>
            <a:off x="381000" y="1219200"/>
            <a:ext cx="8305800" cy="838200"/>
          </a:xfrm>
        </p:spPr>
        <p:txBody>
          <a:bodyPr/>
          <a:lstStyle/>
          <a:p>
            <a:pPr algn="r"/>
            <a:r>
              <a:rPr lang="en-US" sz="3200" dirty="0">
                <a:solidFill>
                  <a:schemeClr val="tx2"/>
                </a:solidFill>
                <a:latin typeface="+mn-lt"/>
              </a:rPr>
              <a:t>Damage Assessments Threshold </a:t>
            </a:r>
          </a:p>
        </p:txBody>
      </p:sp>
    </p:spTree>
    <p:extLst>
      <p:ext uri="{BB962C8B-B14F-4D97-AF65-F5344CB8AC3E}">
        <p14:creationId xmlns:p14="http://schemas.microsoft.com/office/powerpoint/2010/main" val="3302084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2" y="2202024"/>
            <a:ext cx="8686799" cy="4303972"/>
          </a:xfrm>
        </p:spPr>
        <p:txBody>
          <a:bodyPr>
            <a:normAutofit lnSpcReduction="10000"/>
          </a:bodyPr>
          <a:lstStyle/>
          <a:p>
            <a:pPr>
              <a:spcBef>
                <a:spcPts val="0"/>
              </a:spcBef>
            </a:pPr>
            <a:r>
              <a:rPr lang="en-US" sz="2200" dirty="0">
                <a:solidFill>
                  <a:schemeClr val="tx1"/>
                </a:solidFill>
              </a:rPr>
              <a:t>Compile Master Applicant Lists with contact names and numbers. </a:t>
            </a:r>
          </a:p>
          <a:p>
            <a:pPr>
              <a:spcBef>
                <a:spcPts val="0"/>
              </a:spcBef>
            </a:pPr>
            <a:r>
              <a:rPr lang="en-US" sz="2200" dirty="0" smtClean="0">
                <a:solidFill>
                  <a:schemeClr val="tx1"/>
                </a:solidFill>
              </a:rPr>
              <a:t>Notification </a:t>
            </a:r>
            <a:r>
              <a:rPr lang="en-US" sz="2200" dirty="0">
                <a:solidFill>
                  <a:schemeClr val="tx1"/>
                </a:solidFill>
              </a:rPr>
              <a:t>of entities is vital. </a:t>
            </a:r>
          </a:p>
          <a:p>
            <a:pPr>
              <a:spcBef>
                <a:spcPts val="0"/>
              </a:spcBef>
            </a:pPr>
            <a:r>
              <a:rPr lang="en-US" sz="2200" dirty="0" smtClean="0">
                <a:solidFill>
                  <a:schemeClr val="tx1"/>
                </a:solidFill>
              </a:rPr>
              <a:t>Make </a:t>
            </a:r>
            <a:r>
              <a:rPr lang="en-US" sz="2200" dirty="0">
                <a:solidFill>
                  <a:schemeClr val="tx1"/>
                </a:solidFill>
              </a:rPr>
              <a:t>sure to take photos.</a:t>
            </a:r>
          </a:p>
          <a:p>
            <a:pPr>
              <a:spcBef>
                <a:spcPts val="0"/>
              </a:spcBef>
            </a:pPr>
            <a:r>
              <a:rPr lang="en-US" sz="2200" dirty="0" smtClean="0">
                <a:solidFill>
                  <a:schemeClr val="tx1"/>
                </a:solidFill>
              </a:rPr>
              <a:t>Capturing </a:t>
            </a:r>
            <a:r>
              <a:rPr lang="en-US" sz="2200" dirty="0">
                <a:solidFill>
                  <a:schemeClr val="tx1"/>
                </a:solidFill>
              </a:rPr>
              <a:t>every estimate matters.</a:t>
            </a:r>
          </a:p>
          <a:p>
            <a:pPr>
              <a:spcBef>
                <a:spcPts val="0"/>
              </a:spcBef>
            </a:pPr>
            <a:r>
              <a:rPr lang="en-US" sz="2200" dirty="0" err="1" smtClean="0">
                <a:solidFill>
                  <a:schemeClr val="tx1"/>
                </a:solidFill>
              </a:rPr>
              <a:t>PNP’s</a:t>
            </a:r>
            <a:r>
              <a:rPr lang="en-US" sz="2200" dirty="0" smtClean="0">
                <a:solidFill>
                  <a:schemeClr val="tx1"/>
                </a:solidFill>
              </a:rPr>
              <a:t> </a:t>
            </a:r>
            <a:r>
              <a:rPr lang="en-US" sz="2200" dirty="0">
                <a:solidFill>
                  <a:schemeClr val="tx1"/>
                </a:solidFill>
              </a:rPr>
              <a:t>in your parish need to understand the importance of contacting you for event related damages/costs. </a:t>
            </a:r>
          </a:p>
          <a:p>
            <a:pPr>
              <a:spcBef>
                <a:spcPts val="0"/>
              </a:spcBef>
            </a:pPr>
            <a:r>
              <a:rPr lang="en-US" sz="2200" dirty="0" smtClean="0">
                <a:solidFill>
                  <a:schemeClr val="tx1"/>
                </a:solidFill>
              </a:rPr>
              <a:t>Be </a:t>
            </a:r>
            <a:r>
              <a:rPr lang="en-US" sz="2200" dirty="0">
                <a:solidFill>
                  <a:schemeClr val="tx1"/>
                </a:solidFill>
              </a:rPr>
              <a:t>prepared for multiple site visits.</a:t>
            </a:r>
          </a:p>
          <a:p>
            <a:pPr>
              <a:spcBef>
                <a:spcPts val="0"/>
              </a:spcBef>
            </a:pPr>
            <a:r>
              <a:rPr lang="en-US" sz="2200" dirty="0" smtClean="0">
                <a:solidFill>
                  <a:schemeClr val="tx1"/>
                </a:solidFill>
              </a:rPr>
              <a:t>Ensure </a:t>
            </a:r>
            <a:r>
              <a:rPr lang="en-US" sz="2200" dirty="0">
                <a:solidFill>
                  <a:schemeClr val="tx1"/>
                </a:solidFill>
              </a:rPr>
              <a:t>that correct staffing ( Finance, Facility Managers, Road Supervisors, etc.) are available to provide estimates and a detailed description of the damages at each site that is visited. </a:t>
            </a:r>
          </a:p>
          <a:p>
            <a:pPr>
              <a:spcBef>
                <a:spcPts val="0"/>
              </a:spcBef>
            </a:pPr>
            <a:r>
              <a:rPr lang="en-US" sz="2200" dirty="0" smtClean="0">
                <a:solidFill>
                  <a:schemeClr val="tx1"/>
                </a:solidFill>
              </a:rPr>
              <a:t>Don’t </a:t>
            </a:r>
            <a:r>
              <a:rPr lang="en-US" sz="2200" dirty="0">
                <a:solidFill>
                  <a:schemeClr val="tx1"/>
                </a:solidFill>
              </a:rPr>
              <a:t>overlook Private Non-Profit Organizations (</a:t>
            </a:r>
            <a:r>
              <a:rPr lang="en-US" sz="2200" dirty="0">
                <a:solidFill>
                  <a:schemeClr val="tx1"/>
                </a:solidFill>
              </a:rPr>
              <a:t>PNPs)!</a:t>
            </a:r>
          </a:p>
          <a:p>
            <a:pPr>
              <a:spcBef>
                <a:spcPts val="0"/>
              </a:spcBef>
            </a:pPr>
            <a:endParaRPr lang="en-US" sz="1600" dirty="0">
              <a:solidFill>
                <a:schemeClr val="tx1"/>
              </a:solidFill>
            </a:endParaRPr>
          </a:p>
          <a:p>
            <a:pPr marL="0" indent="0" algn="ctr">
              <a:spcBef>
                <a:spcPts val="0"/>
              </a:spcBef>
              <a:buNone/>
            </a:pPr>
            <a:r>
              <a:rPr lang="en-US" sz="2400" b="1" dirty="0">
                <a:solidFill>
                  <a:srgbClr val="800000"/>
                </a:solidFill>
              </a:rPr>
              <a:t>* DO NOT REQUEST A PDA BEFORE YOU ARE READY. </a:t>
            </a:r>
            <a:r>
              <a:rPr lang="en-US" sz="2400" b="1" dirty="0" smtClean="0">
                <a:solidFill>
                  <a:srgbClr val="800000"/>
                </a:solidFill>
              </a:rPr>
              <a:t>*</a:t>
            </a:r>
            <a:endParaRPr lang="en-US" sz="4000" b="1" dirty="0">
              <a:solidFill>
                <a:srgbClr val="800000"/>
              </a:solidFill>
            </a:endParaRPr>
          </a:p>
        </p:txBody>
      </p:sp>
      <p:sp>
        <p:nvSpPr>
          <p:cNvPr id="3" name="Title 2"/>
          <p:cNvSpPr>
            <a:spLocks noGrp="1"/>
          </p:cNvSpPr>
          <p:nvPr>
            <p:ph type="title"/>
          </p:nvPr>
        </p:nvSpPr>
        <p:spPr>
          <a:xfrm>
            <a:off x="228600" y="1219200"/>
            <a:ext cx="8686798" cy="685800"/>
          </a:xfrm>
        </p:spPr>
        <p:txBody>
          <a:bodyPr/>
          <a:lstStyle/>
          <a:p>
            <a:pPr algn="r"/>
            <a:r>
              <a:rPr lang="en-US" dirty="0" smtClean="0"/>
              <a:t>PA PDA Success</a:t>
            </a:r>
            <a:endParaRPr lang="en-US" dirty="0"/>
          </a:p>
        </p:txBody>
      </p:sp>
    </p:spTree>
    <p:extLst>
      <p:ext uri="{BB962C8B-B14F-4D97-AF65-F5344CB8AC3E}">
        <p14:creationId xmlns:p14="http://schemas.microsoft.com/office/powerpoint/2010/main" val="162117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639233" y="2387823"/>
            <a:ext cx="7897864" cy="3818767"/>
          </a:xfrm>
        </p:spPr>
        <p:txBody>
          <a:bodyPr>
            <a:normAutofit fontScale="92500" lnSpcReduction="10000"/>
          </a:bodyPr>
          <a:lstStyle/>
          <a:p>
            <a:pPr>
              <a:defRPr/>
            </a:pPr>
            <a:r>
              <a:rPr lang="en-US" altLang="en-US" b="1" dirty="0"/>
              <a:t>IA PDA teams </a:t>
            </a:r>
            <a:r>
              <a:rPr lang="en-US" altLang="en-US" dirty="0"/>
              <a:t>are deployed to disaster sites </a:t>
            </a:r>
            <a:r>
              <a:rPr lang="en-US" altLang="en-US" b="1" dirty="0"/>
              <a:t>immediately after a disaster </a:t>
            </a:r>
            <a:r>
              <a:rPr lang="en-US" altLang="en-US" dirty="0"/>
              <a:t>to evaluate damages, specifically to homes and businesses. </a:t>
            </a:r>
          </a:p>
          <a:p>
            <a:pPr>
              <a:defRPr/>
            </a:pPr>
            <a:r>
              <a:rPr lang="en-US" altLang="en-US" dirty="0"/>
              <a:t>Depending on the size of the event, </a:t>
            </a:r>
            <a:r>
              <a:rPr lang="en-US" altLang="en-US" dirty="0" smtClean="0"/>
              <a:t>state </a:t>
            </a:r>
            <a:r>
              <a:rPr lang="en-US" altLang="en-US" dirty="0"/>
              <a:t>team members </a:t>
            </a:r>
            <a:r>
              <a:rPr lang="en-US" altLang="en-US" b="1" dirty="0"/>
              <a:t>may be joined by a FEMA PDA team member</a:t>
            </a:r>
            <a:r>
              <a:rPr lang="en-US" altLang="en-US" dirty="0"/>
              <a:t>, </a:t>
            </a:r>
            <a:r>
              <a:rPr lang="en-US" altLang="en-US" b="1" dirty="0"/>
              <a:t>SBA team member and/or local team </a:t>
            </a:r>
            <a:r>
              <a:rPr lang="en-US" altLang="en-US" b="1" dirty="0" smtClean="0"/>
              <a:t>member</a:t>
            </a:r>
            <a:r>
              <a:rPr lang="en-US" altLang="en-US" dirty="0" smtClean="0"/>
              <a:t>.</a:t>
            </a:r>
            <a:endParaRPr lang="en-US" altLang="en-US" dirty="0"/>
          </a:p>
          <a:p>
            <a:pPr>
              <a:defRPr/>
            </a:pPr>
            <a:r>
              <a:rPr lang="en-US" altLang="en-US" dirty="0"/>
              <a:t>Locals </a:t>
            </a:r>
            <a:r>
              <a:rPr lang="en-US" altLang="en-US" b="1" dirty="0"/>
              <a:t>should </a:t>
            </a:r>
            <a:r>
              <a:rPr lang="en-US" altLang="en-US" dirty="0"/>
              <a:t>have performed at least a </a:t>
            </a:r>
            <a:r>
              <a:rPr lang="en-US" altLang="en-US" b="1" dirty="0"/>
              <a:t>windshield assessment</a:t>
            </a:r>
            <a:r>
              <a:rPr lang="en-US" altLang="en-US" dirty="0"/>
              <a:t>, if not, a detailed survey of residential and business structures in the area.</a:t>
            </a:r>
          </a:p>
        </p:txBody>
      </p:sp>
      <p:sp>
        <p:nvSpPr>
          <p:cNvPr id="95234" name="Rectangle 2"/>
          <p:cNvSpPr>
            <a:spLocks noGrp="1" noChangeArrowheads="1"/>
          </p:cNvSpPr>
          <p:nvPr>
            <p:ph type="title"/>
          </p:nvPr>
        </p:nvSpPr>
        <p:spPr>
          <a:xfrm>
            <a:off x="228600" y="1371600"/>
            <a:ext cx="8229600" cy="685800"/>
          </a:xfrm>
        </p:spPr>
        <p:txBody>
          <a:bodyPr>
            <a:normAutofit fontScale="90000"/>
          </a:bodyPr>
          <a:lstStyle/>
          <a:p>
            <a:pPr algn="r">
              <a:defRPr/>
            </a:pPr>
            <a:r>
              <a:rPr lang="en-US" altLang="en-US" dirty="0" smtClean="0"/>
              <a:t>Individual Assistance (IA) </a:t>
            </a:r>
            <a:r>
              <a:rPr lang="en-US" altLang="en-US" dirty="0"/>
              <a:t>Preliminary Damage Assessments</a:t>
            </a:r>
            <a:endParaRPr lang="en-US" altLang="en-US" dirty="0" smtClean="0"/>
          </a:p>
        </p:txBody>
      </p:sp>
    </p:spTree>
    <p:extLst>
      <p:ext uri="{BB962C8B-B14F-4D97-AF65-F5344CB8AC3E}">
        <p14:creationId xmlns:p14="http://schemas.microsoft.com/office/powerpoint/2010/main" val="298493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09600" y="2470094"/>
            <a:ext cx="7830393" cy="3581400"/>
          </a:xfrm>
        </p:spPr>
        <p:txBody>
          <a:bodyPr/>
          <a:lstStyle/>
          <a:p>
            <a:pPr eaLnBrk="1" hangingPunct="1">
              <a:defRPr/>
            </a:pPr>
            <a:r>
              <a:rPr lang="en-US" altLang="en-US" dirty="0" smtClean="0"/>
              <a:t>Prepare </a:t>
            </a:r>
            <a:r>
              <a:rPr lang="en-US" altLang="en-US" dirty="0"/>
              <a:t>maps locating damages.</a:t>
            </a:r>
          </a:p>
          <a:p>
            <a:pPr eaLnBrk="1" hangingPunct="1">
              <a:defRPr/>
            </a:pPr>
            <a:r>
              <a:rPr lang="en-US" altLang="en-US" dirty="0"/>
              <a:t>Secure large capacity vehicles that should be able to accommodate at least six passengers for Damage Assessment Teams.</a:t>
            </a:r>
          </a:p>
          <a:p>
            <a:pPr eaLnBrk="1" hangingPunct="1">
              <a:defRPr/>
            </a:pPr>
            <a:r>
              <a:rPr lang="en-US" altLang="en-US" dirty="0"/>
              <a:t>Assign a local representative to each team who is familiar with the damages. </a:t>
            </a:r>
          </a:p>
        </p:txBody>
      </p:sp>
      <p:sp>
        <p:nvSpPr>
          <p:cNvPr id="2" name="Rectangle 1"/>
          <p:cNvSpPr/>
          <p:nvPr/>
        </p:nvSpPr>
        <p:spPr>
          <a:xfrm>
            <a:off x="609599" y="1371602"/>
            <a:ext cx="7959865" cy="830997"/>
          </a:xfrm>
          <a:prstGeom prst="rect">
            <a:avLst/>
          </a:prstGeom>
        </p:spPr>
        <p:txBody>
          <a:bodyPr wrap="square">
            <a:spAutoFit/>
          </a:bodyPr>
          <a:lstStyle/>
          <a:p>
            <a:pPr algn="r">
              <a:buFont typeface="Wingdings" panose="05000000000000000000" pitchFamily="2" charset="2"/>
              <a:buNone/>
              <a:defRPr/>
            </a:pPr>
            <a:r>
              <a:rPr lang="en-US" altLang="en-US" sz="2400" dirty="0">
                <a:solidFill>
                  <a:schemeClr val="tx2"/>
                </a:solidFill>
              </a:rPr>
              <a:t>Based on the assessments, local governments should perform the following:</a:t>
            </a:r>
          </a:p>
        </p:txBody>
      </p:sp>
    </p:spTree>
    <p:extLst>
      <p:ext uri="{BB962C8B-B14F-4D97-AF65-F5344CB8AC3E}">
        <p14:creationId xmlns:p14="http://schemas.microsoft.com/office/powerpoint/2010/main" val="325031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762002" y="2590800"/>
            <a:ext cx="7408333" cy="3505200"/>
          </a:xfrm>
        </p:spPr>
        <p:txBody>
          <a:bodyPr>
            <a:normAutofit fontScale="92500" lnSpcReduction="20000"/>
          </a:bodyPr>
          <a:lstStyle/>
          <a:p>
            <a:pPr>
              <a:lnSpc>
                <a:spcPct val="90000"/>
              </a:lnSpc>
              <a:defRPr/>
            </a:pPr>
            <a:r>
              <a:rPr lang="en-US" altLang="en-US" dirty="0" smtClean="0"/>
              <a:t>A </a:t>
            </a:r>
            <a:r>
              <a:rPr lang="en-US" altLang="en-US" dirty="0"/>
              <a:t>parish representative will need to accompany the assessment teams throughout the parish and cities, serving as a liaison with each jurisdiction.</a:t>
            </a:r>
          </a:p>
          <a:p>
            <a:pPr>
              <a:lnSpc>
                <a:spcPct val="90000"/>
              </a:lnSpc>
              <a:defRPr/>
            </a:pPr>
            <a:endParaRPr lang="en-US" altLang="en-US" dirty="0"/>
          </a:p>
          <a:p>
            <a:pPr eaLnBrk="1" hangingPunct="1">
              <a:lnSpc>
                <a:spcPct val="90000"/>
              </a:lnSpc>
              <a:defRPr/>
            </a:pPr>
            <a:r>
              <a:rPr lang="en-US" altLang="en-US" dirty="0"/>
              <a:t>Determine the percent of insurance coverage for the impacted homes and businesses.</a:t>
            </a:r>
          </a:p>
          <a:p>
            <a:pPr>
              <a:lnSpc>
                <a:spcPct val="90000"/>
              </a:lnSpc>
              <a:defRPr/>
            </a:pPr>
            <a:endParaRPr lang="en-US" altLang="en-US" dirty="0"/>
          </a:p>
          <a:p>
            <a:pPr>
              <a:lnSpc>
                <a:spcPct val="90000"/>
              </a:lnSpc>
              <a:defRPr/>
            </a:pPr>
            <a:r>
              <a:rPr lang="en-US" dirty="0"/>
              <a:t>Assist the assessment teams with communication and planning throughout the preliminary assessment. </a:t>
            </a:r>
            <a:endParaRPr lang="en-US" altLang="en-US" dirty="0"/>
          </a:p>
        </p:txBody>
      </p:sp>
      <p:sp>
        <p:nvSpPr>
          <p:cNvPr id="5" name="Rectangle 4"/>
          <p:cNvSpPr/>
          <p:nvPr/>
        </p:nvSpPr>
        <p:spPr>
          <a:xfrm>
            <a:off x="609599" y="1371602"/>
            <a:ext cx="7959865" cy="830997"/>
          </a:xfrm>
          <a:prstGeom prst="rect">
            <a:avLst/>
          </a:prstGeom>
        </p:spPr>
        <p:txBody>
          <a:bodyPr wrap="square">
            <a:spAutoFit/>
          </a:bodyPr>
          <a:lstStyle/>
          <a:p>
            <a:pPr algn="r">
              <a:buFont typeface="Wingdings" panose="05000000000000000000" pitchFamily="2" charset="2"/>
              <a:buNone/>
              <a:defRPr/>
            </a:pPr>
            <a:r>
              <a:rPr lang="en-US" altLang="en-US" sz="2400" dirty="0">
                <a:solidFill>
                  <a:schemeClr val="tx2"/>
                </a:solidFill>
              </a:rPr>
              <a:t>Based on the assessments, local governments should perform the following:</a:t>
            </a:r>
          </a:p>
        </p:txBody>
      </p:sp>
    </p:spTree>
    <p:extLst>
      <p:ext uri="{BB962C8B-B14F-4D97-AF65-F5344CB8AC3E}">
        <p14:creationId xmlns:p14="http://schemas.microsoft.com/office/powerpoint/2010/main" val="93904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225" y="1221500"/>
            <a:ext cx="8229600" cy="804672"/>
          </a:xfrm>
        </p:spPr>
        <p:txBody>
          <a:bodyPr>
            <a:normAutofit fontScale="90000"/>
          </a:bodyPr>
          <a:lstStyle/>
          <a:p>
            <a:pPr algn="r"/>
            <a:r>
              <a:rPr lang="en-US" dirty="0" smtClean="0"/>
              <a:t>Field Team Assessment Methods</a:t>
            </a:r>
            <a:br>
              <a:rPr lang="en-US" dirty="0" smtClean="0"/>
            </a:br>
            <a:endParaRPr lang="en-US" sz="1300" dirty="0"/>
          </a:p>
        </p:txBody>
      </p:sp>
      <p:sp>
        <p:nvSpPr>
          <p:cNvPr id="4" name="Text Placeholder 3"/>
          <p:cNvSpPr>
            <a:spLocks noGrp="1"/>
          </p:cNvSpPr>
          <p:nvPr>
            <p:ph type="body" idx="1"/>
          </p:nvPr>
        </p:nvSpPr>
        <p:spPr>
          <a:xfrm>
            <a:off x="693517" y="2537943"/>
            <a:ext cx="3822192" cy="639762"/>
          </a:xfrm>
        </p:spPr>
        <p:txBody>
          <a:bodyPr/>
          <a:lstStyle/>
          <a:p>
            <a:r>
              <a:rPr lang="en-US" dirty="0" smtClean="0"/>
              <a:t>Windshield Survey</a:t>
            </a:r>
            <a:endParaRPr lang="en-US" dirty="0"/>
          </a:p>
        </p:txBody>
      </p:sp>
      <p:sp>
        <p:nvSpPr>
          <p:cNvPr id="2" name="Content Placeholder 1"/>
          <p:cNvSpPr>
            <a:spLocks noGrp="1"/>
          </p:cNvSpPr>
          <p:nvPr>
            <p:ph sz="half" idx="2"/>
          </p:nvPr>
        </p:nvSpPr>
        <p:spPr>
          <a:xfrm>
            <a:off x="693517" y="3086530"/>
            <a:ext cx="3820055" cy="3670676"/>
          </a:xfrm>
        </p:spPr>
        <p:txBody>
          <a:bodyPr>
            <a:normAutofit fontScale="92500" lnSpcReduction="20000"/>
          </a:bodyPr>
          <a:lstStyle/>
          <a:p>
            <a:r>
              <a:rPr lang="en-US" altLang="en-US" dirty="0" smtClean="0"/>
              <a:t>The Windshield Survey is </a:t>
            </a:r>
            <a:r>
              <a:rPr lang="en-US" altLang="en-US" dirty="0"/>
              <a:t>the most common approach to conducting a PDA.  </a:t>
            </a:r>
            <a:r>
              <a:rPr lang="en-US" altLang="en-US" dirty="0" smtClean="0"/>
              <a:t>Generally, </a:t>
            </a:r>
            <a:r>
              <a:rPr lang="en-US" altLang="en-US" dirty="0"/>
              <a:t>the local representative will take the teams by car to the affected areas.  The </a:t>
            </a:r>
            <a:r>
              <a:rPr lang="en-US" altLang="en-US" dirty="0" smtClean="0"/>
              <a:t>teams will record the observed </a:t>
            </a:r>
            <a:r>
              <a:rPr lang="en-US" altLang="en-US" dirty="0"/>
              <a:t>damages while driving through these areas, periodically stopping to conduct interviews to establish benchmarks for insurance </a:t>
            </a:r>
            <a:r>
              <a:rPr lang="en-US" altLang="en-US" dirty="0" smtClean="0"/>
              <a:t>coverage; and the degree </a:t>
            </a:r>
            <a:r>
              <a:rPr lang="en-US" altLang="en-US" dirty="0"/>
              <a:t>of damages and a socioeconomic profile.  This process is repeated street-by-street for teams assigned to the area.  </a:t>
            </a:r>
          </a:p>
          <a:p>
            <a:endParaRPr lang="en-US" dirty="0"/>
          </a:p>
        </p:txBody>
      </p:sp>
      <p:sp>
        <p:nvSpPr>
          <p:cNvPr id="5" name="Text Placeholder 4"/>
          <p:cNvSpPr>
            <a:spLocks noGrp="1"/>
          </p:cNvSpPr>
          <p:nvPr>
            <p:ph type="body" sz="quarter" idx="3"/>
          </p:nvPr>
        </p:nvSpPr>
        <p:spPr>
          <a:xfrm>
            <a:off x="4665061" y="2537942"/>
            <a:ext cx="3822192" cy="639762"/>
          </a:xfrm>
        </p:spPr>
        <p:txBody>
          <a:bodyPr/>
          <a:lstStyle/>
          <a:p>
            <a:r>
              <a:rPr lang="en-US" dirty="0" smtClean="0"/>
              <a:t>Door to Door</a:t>
            </a:r>
            <a:endParaRPr lang="en-US" dirty="0"/>
          </a:p>
        </p:txBody>
      </p:sp>
      <p:sp>
        <p:nvSpPr>
          <p:cNvPr id="6" name="Content Placeholder 5"/>
          <p:cNvSpPr>
            <a:spLocks noGrp="1"/>
          </p:cNvSpPr>
          <p:nvPr>
            <p:ph sz="quarter" idx="4"/>
          </p:nvPr>
        </p:nvSpPr>
        <p:spPr>
          <a:xfrm>
            <a:off x="4661209" y="3086530"/>
            <a:ext cx="3822192" cy="3670676"/>
          </a:xfrm>
        </p:spPr>
        <p:txBody>
          <a:bodyPr>
            <a:normAutofit lnSpcReduction="10000"/>
          </a:bodyPr>
          <a:lstStyle/>
          <a:p>
            <a:r>
              <a:rPr lang="en-US" altLang="en-US" sz="1700" dirty="0" smtClean="0"/>
              <a:t>The Door to Door approach may be used when very detailed information is needed to document a recommendation or to declare or not to declare a minor event. The teams are created and dispatched in the usual manner, but once in the affected areas they knock on nearly every door and record specific income, the degree of damages, and ‘etc.’. This level of verification is labor intensive but highly accurate. It is useful for ensuring that all previously surveyed damaged dwellings are verified, if a second PDA is needed.</a:t>
            </a:r>
            <a:endParaRPr lang="en-US" altLang="en-US" sz="1700" dirty="0"/>
          </a:p>
          <a:p>
            <a:endParaRPr lang="en-US" dirty="0"/>
          </a:p>
        </p:txBody>
      </p:sp>
      <p:sp>
        <p:nvSpPr>
          <p:cNvPr id="7" name="TextBox 6"/>
          <p:cNvSpPr txBox="1"/>
          <p:nvPr/>
        </p:nvSpPr>
        <p:spPr>
          <a:xfrm>
            <a:off x="1066800" y="1966309"/>
            <a:ext cx="6705600" cy="369332"/>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The way in which PDA information is gathered</a:t>
            </a:r>
          </a:p>
        </p:txBody>
      </p:sp>
    </p:spTree>
    <p:extLst>
      <p:ext uri="{BB962C8B-B14F-4D97-AF65-F5344CB8AC3E}">
        <p14:creationId xmlns:p14="http://schemas.microsoft.com/office/powerpoint/2010/main" val="2992670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01_107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62"/>
          <a:stretch/>
        </p:blipFill>
        <p:spPr bwMode="auto">
          <a:xfrm>
            <a:off x="2528085" y="4491080"/>
            <a:ext cx="4625274" cy="22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46806" y="2356133"/>
            <a:ext cx="8605881" cy="2393892"/>
          </a:xfrm>
        </p:spPr>
        <p:txBody>
          <a:bodyPr>
            <a:normAutofit fontScale="70000" lnSpcReduction="20000"/>
          </a:bodyPr>
          <a:lstStyle/>
          <a:p>
            <a:r>
              <a:rPr lang="en-US" altLang="en-US" dirty="0" smtClean="0"/>
              <a:t>A “Fly Over” may be required </a:t>
            </a:r>
            <a:r>
              <a:rPr lang="en-US" altLang="en-US" dirty="0"/>
              <a:t>d</a:t>
            </a:r>
            <a:r>
              <a:rPr lang="en-US" altLang="en-US" dirty="0" smtClean="0"/>
              <a:t>uring </a:t>
            </a:r>
            <a:r>
              <a:rPr lang="en-US" altLang="en-US" b="1" dirty="0"/>
              <a:t>large operations or to assess remote </a:t>
            </a:r>
            <a:r>
              <a:rPr lang="en-US" altLang="en-US" b="1" dirty="0" smtClean="0"/>
              <a:t>areas</a:t>
            </a:r>
            <a:r>
              <a:rPr lang="en-US" altLang="en-US" dirty="0" smtClean="0"/>
              <a:t>.  </a:t>
            </a:r>
            <a:r>
              <a:rPr lang="en-US" altLang="en-US" dirty="0"/>
              <a:t>This </a:t>
            </a:r>
            <a:r>
              <a:rPr lang="en-US" altLang="en-US" dirty="0" smtClean="0"/>
              <a:t>method </a:t>
            </a:r>
            <a:r>
              <a:rPr lang="en-US" altLang="en-US" dirty="0"/>
              <a:t>is the fastest way to assess large </a:t>
            </a:r>
            <a:r>
              <a:rPr lang="en-US" altLang="en-US" dirty="0" smtClean="0"/>
              <a:t>areas, </a:t>
            </a:r>
            <a:r>
              <a:rPr lang="en-US" altLang="en-US" dirty="0"/>
              <a:t>but it is also the </a:t>
            </a:r>
            <a:r>
              <a:rPr lang="en-US" altLang="en-US" b="1" dirty="0"/>
              <a:t>least accurate.  </a:t>
            </a:r>
            <a:r>
              <a:rPr lang="en-US" altLang="en-US" dirty="0"/>
              <a:t>The </a:t>
            </a:r>
            <a:r>
              <a:rPr lang="en-US" altLang="en-US" dirty="0" smtClean="0"/>
              <a:t>“best </a:t>
            </a:r>
            <a:r>
              <a:rPr lang="en-US" altLang="en-US" dirty="0"/>
              <a:t>guess” damage determination is made while flying over populated areas.  Usually homes are counted in clusters (e.g., clusters may equal 5 to 100 homes depending on the multitude of the disaster, </a:t>
            </a:r>
            <a:r>
              <a:rPr lang="en-US" altLang="en-US" dirty="0" smtClean="0"/>
              <a:t>speed </a:t>
            </a:r>
            <a:r>
              <a:rPr lang="en-US" altLang="en-US" dirty="0"/>
              <a:t>of the flight, and the density if the dwellings</a:t>
            </a:r>
            <a:r>
              <a:rPr lang="en-US" altLang="en-US" dirty="0" smtClean="0"/>
              <a:t>). </a:t>
            </a:r>
            <a:r>
              <a:rPr lang="en-US" altLang="en-US" dirty="0"/>
              <a:t>As with the other PDA methods, the PDA teams are responsible for determining the degree of damage, insurance coverage, income </a:t>
            </a:r>
            <a:r>
              <a:rPr lang="en-US" altLang="en-US" dirty="0" smtClean="0"/>
              <a:t>levels, and ‘etc.’ </a:t>
            </a:r>
            <a:endParaRPr lang="en-US" altLang="en-US" dirty="0"/>
          </a:p>
          <a:p>
            <a:endParaRPr lang="en-US" dirty="0"/>
          </a:p>
        </p:txBody>
      </p:sp>
      <p:sp>
        <p:nvSpPr>
          <p:cNvPr id="3" name="Title 2"/>
          <p:cNvSpPr>
            <a:spLocks noGrp="1"/>
          </p:cNvSpPr>
          <p:nvPr>
            <p:ph type="title"/>
          </p:nvPr>
        </p:nvSpPr>
        <p:spPr>
          <a:xfrm>
            <a:off x="457199" y="1391830"/>
            <a:ext cx="8229600" cy="854147"/>
          </a:xfrm>
        </p:spPr>
        <p:txBody>
          <a:bodyPr>
            <a:normAutofit fontScale="90000"/>
          </a:bodyPr>
          <a:lstStyle/>
          <a:p>
            <a:pPr algn="r"/>
            <a:r>
              <a:rPr lang="en-US" dirty="0" smtClean="0"/>
              <a:t>Field Assessment Methods Continued</a:t>
            </a:r>
            <a:br>
              <a:rPr lang="en-US" dirty="0" smtClean="0"/>
            </a:br>
            <a:r>
              <a:rPr lang="en-US" dirty="0" smtClean="0"/>
              <a:t>Fly Overs</a:t>
            </a:r>
            <a:endParaRPr lang="en-US" dirty="0"/>
          </a:p>
        </p:txBody>
      </p:sp>
    </p:spTree>
    <p:extLst>
      <p:ext uri="{BB962C8B-B14F-4D97-AF65-F5344CB8AC3E}">
        <p14:creationId xmlns:p14="http://schemas.microsoft.com/office/powerpoint/2010/main" val="202249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P3240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88" y="4838700"/>
            <a:ext cx="2438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a:xfrm>
            <a:off x="381000" y="1327094"/>
            <a:ext cx="8229600" cy="1614599"/>
          </a:xfrm>
        </p:spPr>
        <p:txBody>
          <a:bodyPr>
            <a:normAutofit fontScale="90000"/>
          </a:bodyPr>
          <a:lstStyle/>
          <a:p>
            <a:pPr algn="r">
              <a:defRPr/>
            </a:pPr>
            <a:r>
              <a:rPr lang="en-US" altLang="en-US" sz="4000" dirty="0"/>
              <a:t>Degree of Damages</a:t>
            </a:r>
            <a:br>
              <a:rPr lang="en-US" altLang="en-US" sz="4000" dirty="0"/>
            </a:br>
            <a:r>
              <a:rPr lang="en-US" altLang="en-US" sz="1800" dirty="0"/>
              <a:t>When determining the degree of damages,  </a:t>
            </a:r>
            <a:r>
              <a:rPr lang="en-US" sz="1800" dirty="0"/>
              <a:t>the focus for Individual Assistance Preliminary Damage Assessments is HABITABILITY, meaning whether or not the survivor can safely continue to live in the structure.  </a:t>
            </a:r>
            <a:r>
              <a:rPr lang="en-US" sz="1800" dirty="0"/>
              <a:t>Damages to homes and businesses are broken down into five categories for an IA PDA: destroyed, major, minor, inaccessible and </a:t>
            </a:r>
            <a:r>
              <a:rPr lang="en-US" sz="1800" dirty="0" smtClean="0"/>
              <a:t>affected</a:t>
            </a:r>
            <a:r>
              <a:rPr lang="en-US" altLang="en-US" sz="1800" dirty="0" smtClean="0"/>
              <a:t>.</a:t>
            </a:r>
            <a:endParaRPr lang="en-US" altLang="en-US" sz="1800" dirty="0"/>
          </a:p>
        </p:txBody>
      </p:sp>
      <p:sp>
        <p:nvSpPr>
          <p:cNvPr id="68611" name="Rectangle 3"/>
          <p:cNvSpPr>
            <a:spLocks noGrp="1" noChangeArrowheads="1"/>
          </p:cNvSpPr>
          <p:nvPr>
            <p:ph type="body" idx="1"/>
          </p:nvPr>
        </p:nvSpPr>
        <p:spPr>
          <a:xfrm>
            <a:off x="137566" y="2874403"/>
            <a:ext cx="2218945" cy="803276"/>
          </a:xfrm>
        </p:spPr>
        <p:txBody>
          <a:bodyPr>
            <a:normAutofit fontScale="92500" lnSpcReduction="10000"/>
          </a:bodyPr>
          <a:lstStyle/>
          <a:p>
            <a:pPr eaLnBrk="1" hangingPunct="1">
              <a:defRPr/>
            </a:pPr>
            <a:endParaRPr lang="en-US" altLang="en-US" dirty="0" smtClean="0"/>
          </a:p>
          <a:p>
            <a:pPr eaLnBrk="1" hangingPunct="1">
              <a:defRPr/>
            </a:pPr>
            <a:r>
              <a:rPr lang="en-US" altLang="en-US" dirty="0" smtClean="0"/>
              <a:t>DESTROYED</a:t>
            </a:r>
          </a:p>
          <a:p>
            <a:pPr eaLnBrk="1" hangingPunct="1">
              <a:buFont typeface="Wingdings" panose="05000000000000000000" pitchFamily="2" charset="2"/>
              <a:buNone/>
              <a:defRPr/>
            </a:pPr>
            <a:endParaRPr lang="en-US" altLang="en-US" dirty="0" smtClean="0"/>
          </a:p>
        </p:txBody>
      </p:sp>
      <p:sp>
        <p:nvSpPr>
          <p:cNvPr id="2" name="Content Placeholder 1"/>
          <p:cNvSpPr>
            <a:spLocks noGrp="1"/>
          </p:cNvSpPr>
          <p:nvPr>
            <p:ph sz="half" idx="2"/>
          </p:nvPr>
        </p:nvSpPr>
        <p:spPr>
          <a:xfrm>
            <a:off x="83821" y="3429000"/>
            <a:ext cx="2895600" cy="1295400"/>
          </a:xfrm>
        </p:spPr>
        <p:txBody>
          <a:bodyPr>
            <a:normAutofit fontScale="62500" lnSpcReduction="20000"/>
          </a:bodyPr>
          <a:lstStyle/>
          <a:p>
            <a:pPr>
              <a:defRPr/>
            </a:pPr>
            <a:r>
              <a:rPr lang="en-US" altLang="en-US" dirty="0"/>
              <a:t>Structure is not feasible to </a:t>
            </a:r>
            <a:r>
              <a:rPr lang="en-US" altLang="en-US" dirty="0" smtClean="0"/>
              <a:t>repair.</a:t>
            </a:r>
            <a:endParaRPr lang="en-US" altLang="en-US" dirty="0"/>
          </a:p>
          <a:p>
            <a:pPr>
              <a:defRPr/>
            </a:pPr>
            <a:r>
              <a:rPr lang="en-US" altLang="en-US" dirty="0"/>
              <a:t>Structure is permanently </a:t>
            </a:r>
            <a:r>
              <a:rPr lang="en-US" altLang="en-US" dirty="0" smtClean="0"/>
              <a:t>uninhabitable. </a:t>
            </a:r>
            <a:endParaRPr lang="en-US" altLang="en-US" dirty="0"/>
          </a:p>
          <a:p>
            <a:pPr>
              <a:defRPr/>
            </a:pPr>
            <a:r>
              <a:rPr lang="en-US" altLang="en-US" dirty="0"/>
              <a:t>Complete failure of major structural components (collapsed basement walls, foundation, walls or </a:t>
            </a:r>
            <a:r>
              <a:rPr lang="en-US" altLang="en-US" dirty="0" smtClean="0"/>
              <a:t>roof).</a:t>
            </a:r>
            <a:endParaRPr lang="en-US" altLang="en-US" dirty="0"/>
          </a:p>
          <a:p>
            <a:endParaRPr lang="en-US" dirty="0"/>
          </a:p>
        </p:txBody>
      </p:sp>
      <p:sp>
        <p:nvSpPr>
          <p:cNvPr id="3" name="Text Placeholder 2"/>
          <p:cNvSpPr>
            <a:spLocks noGrp="1"/>
          </p:cNvSpPr>
          <p:nvPr>
            <p:ph type="body" sz="quarter" idx="3"/>
          </p:nvPr>
        </p:nvSpPr>
        <p:spPr>
          <a:xfrm>
            <a:off x="6690764" y="2941694"/>
            <a:ext cx="1524000" cy="592495"/>
          </a:xfrm>
        </p:spPr>
        <p:txBody>
          <a:bodyPr/>
          <a:lstStyle/>
          <a:p>
            <a:r>
              <a:rPr lang="en-US" dirty="0" smtClean="0"/>
              <a:t>MINOR</a:t>
            </a:r>
            <a:endParaRPr lang="en-US" dirty="0"/>
          </a:p>
        </p:txBody>
      </p:sp>
      <p:sp>
        <p:nvSpPr>
          <p:cNvPr id="4" name="Content Placeholder 3"/>
          <p:cNvSpPr>
            <a:spLocks noGrp="1"/>
          </p:cNvSpPr>
          <p:nvPr>
            <p:ph sz="quarter" idx="4"/>
          </p:nvPr>
        </p:nvSpPr>
        <p:spPr>
          <a:xfrm>
            <a:off x="5715000" y="3482006"/>
            <a:ext cx="3429000" cy="1356695"/>
          </a:xfrm>
        </p:spPr>
        <p:txBody>
          <a:bodyPr>
            <a:normAutofit fontScale="70000" lnSpcReduction="20000"/>
          </a:bodyPr>
          <a:lstStyle/>
          <a:p>
            <a:pPr>
              <a:lnSpc>
                <a:spcPct val="90000"/>
              </a:lnSpc>
              <a:defRPr/>
            </a:pPr>
            <a:r>
              <a:rPr lang="en-US" altLang="en-US" dirty="0"/>
              <a:t>Can be repaired within 30 </a:t>
            </a:r>
            <a:r>
              <a:rPr lang="en-US" altLang="en-US" dirty="0" smtClean="0"/>
              <a:t>days.</a:t>
            </a:r>
            <a:endParaRPr lang="en-US" altLang="en-US" dirty="0"/>
          </a:p>
          <a:p>
            <a:pPr>
              <a:lnSpc>
                <a:spcPct val="90000"/>
              </a:lnSpc>
              <a:defRPr/>
            </a:pPr>
            <a:r>
              <a:rPr lang="en-US" altLang="en-US" dirty="0"/>
              <a:t>Has more than $100 (or more than program minimum) of eligible habitability items through the Disaster Housing </a:t>
            </a:r>
            <a:r>
              <a:rPr lang="en-US" altLang="en-US" dirty="0" smtClean="0"/>
              <a:t>Program, Other Needs Assistance Program, </a:t>
            </a:r>
            <a:r>
              <a:rPr lang="en-US" altLang="en-US" dirty="0"/>
              <a:t>and has less than $10,000 of eligible habitability items through the Disaster Housing Program.</a:t>
            </a:r>
          </a:p>
          <a:p>
            <a:endParaRPr lang="en-US" dirty="0"/>
          </a:p>
        </p:txBody>
      </p:sp>
      <p:pic>
        <p:nvPicPr>
          <p:cNvPr id="9" name="Picture 5" descr="101_1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857" y="4834035"/>
            <a:ext cx="2209799" cy="202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txBox="1">
            <a:spLocks/>
          </p:cNvSpPr>
          <p:nvPr/>
        </p:nvSpPr>
        <p:spPr>
          <a:xfrm>
            <a:off x="3281853" y="2874405"/>
            <a:ext cx="1679575" cy="72707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1"/>
              </a:buClr>
              <a:buSzPct val="100000"/>
              <a:buFont typeface="Symbol" pitchFamily="18" charset="2"/>
              <a:buNone/>
              <a:defRPr sz="2400" b="0" i="0" kern="1200">
                <a:solidFill>
                  <a:schemeClr val="tx2"/>
                </a:solidFill>
                <a:latin typeface="+mj-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600" b="1"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600" b="1" kern="1200">
                <a:solidFill>
                  <a:schemeClr val="tx2"/>
                </a:solidFill>
                <a:latin typeface="+mn-lt"/>
                <a:ea typeface="+mn-ea"/>
                <a:cs typeface="+mn-cs"/>
              </a:defRPr>
            </a:lvl9pPr>
          </a:lstStyle>
          <a:p>
            <a:r>
              <a:rPr lang="en-US" dirty="0"/>
              <a:t>MAJOR</a:t>
            </a:r>
          </a:p>
        </p:txBody>
      </p:sp>
      <p:sp>
        <p:nvSpPr>
          <p:cNvPr id="11" name="Content Placeholder 3"/>
          <p:cNvSpPr txBox="1">
            <a:spLocks/>
          </p:cNvSpPr>
          <p:nvPr/>
        </p:nvSpPr>
        <p:spPr>
          <a:xfrm>
            <a:off x="3144288" y="3429000"/>
            <a:ext cx="2113513" cy="1446568"/>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4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4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600" kern="1200">
                <a:solidFill>
                  <a:schemeClr val="tx2"/>
                </a:solidFill>
                <a:latin typeface="+mn-lt"/>
                <a:ea typeface="+mn-ea"/>
                <a:cs typeface="+mn-cs"/>
              </a:defRPr>
            </a:lvl9pPr>
          </a:lstStyle>
          <a:p>
            <a:pPr marL="233363" indent="-233363">
              <a:buClr>
                <a:srgbClr val="214F87"/>
              </a:buClr>
              <a:buSzPct val="90000"/>
              <a:buFont typeface="Wingdings" panose="05000000000000000000" pitchFamily="2" charset="2"/>
              <a:buChar char="§"/>
              <a:defRPr/>
            </a:pPr>
            <a:r>
              <a:rPr lang="en-US" altLang="en-US" sz="1900" dirty="0">
                <a:solidFill>
                  <a:schemeClr val="tx1">
                    <a:lumMod val="75000"/>
                    <a:lumOff val="25000"/>
                  </a:schemeClr>
                </a:solidFill>
              </a:rPr>
              <a:t>Substantial failure to structure elements of residence (walls, floors, foundation).</a:t>
            </a:r>
          </a:p>
          <a:p>
            <a:pPr marL="233363" indent="-233363">
              <a:buClr>
                <a:srgbClr val="214F87"/>
              </a:buClr>
              <a:buSzPct val="90000"/>
              <a:buFont typeface="Wingdings" panose="05000000000000000000" pitchFamily="2" charset="2"/>
              <a:buChar char="§"/>
              <a:defRPr/>
            </a:pPr>
            <a:r>
              <a:rPr lang="en-US" altLang="en-US" sz="1900" dirty="0">
                <a:solidFill>
                  <a:schemeClr val="tx1">
                    <a:lumMod val="75000"/>
                    <a:lumOff val="25000"/>
                  </a:schemeClr>
                </a:solidFill>
              </a:rPr>
              <a:t>Damages that will take more than 30 days to repair.</a:t>
            </a:r>
          </a:p>
          <a:p>
            <a:endParaRPr lang="en-US" dirty="0"/>
          </a:p>
        </p:txBody>
      </p:sp>
      <p:pic>
        <p:nvPicPr>
          <p:cNvPr id="12" name="Picture 4" descr="101_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343" y="4838699"/>
            <a:ext cx="3180313"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4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defRPr/>
            </a:pPr>
            <a:r>
              <a:rPr lang="en-US" altLang="en-US" dirty="0" smtClean="0"/>
              <a:t>Degree of </a:t>
            </a:r>
            <a:r>
              <a:rPr lang="en-US" altLang="en-US" dirty="0" smtClean="0"/>
              <a:t>Damages</a:t>
            </a:r>
            <a:endParaRPr lang="en-US" altLang="en-US" dirty="0" smtClean="0"/>
          </a:p>
        </p:txBody>
      </p:sp>
      <p:sp>
        <p:nvSpPr>
          <p:cNvPr id="71683" name="Rectangle 3"/>
          <p:cNvSpPr>
            <a:spLocks noGrp="1" noChangeArrowheads="1"/>
          </p:cNvSpPr>
          <p:nvPr>
            <p:ph type="body" idx="1"/>
          </p:nvPr>
        </p:nvSpPr>
        <p:spPr>
          <a:xfrm>
            <a:off x="676656" y="2330156"/>
            <a:ext cx="3822192" cy="639762"/>
          </a:xfrm>
        </p:spPr>
        <p:txBody>
          <a:bodyPr>
            <a:normAutofit/>
          </a:bodyPr>
          <a:lstStyle/>
          <a:p>
            <a:pPr eaLnBrk="1" hangingPunct="1">
              <a:defRPr/>
            </a:pPr>
            <a:r>
              <a:rPr lang="en-US" altLang="en-US" sz="2800" dirty="0"/>
              <a:t>AFFECTED</a:t>
            </a:r>
          </a:p>
        </p:txBody>
      </p:sp>
      <p:sp>
        <p:nvSpPr>
          <p:cNvPr id="3" name="Content Placeholder 2"/>
          <p:cNvSpPr>
            <a:spLocks noGrp="1"/>
          </p:cNvSpPr>
          <p:nvPr>
            <p:ph sz="half" idx="2"/>
          </p:nvPr>
        </p:nvSpPr>
        <p:spPr>
          <a:xfrm>
            <a:off x="677333" y="3081043"/>
            <a:ext cx="3820055" cy="3513965"/>
          </a:xfrm>
        </p:spPr>
        <p:txBody>
          <a:bodyPr>
            <a:normAutofit/>
          </a:bodyPr>
          <a:lstStyle/>
          <a:p>
            <a:r>
              <a:rPr lang="en-US" altLang="en-US" dirty="0"/>
              <a:t>This category includes dwellings with some damage to structure and contents but which are habitable without </a:t>
            </a:r>
            <a:r>
              <a:rPr lang="en-US" altLang="en-US" dirty="0" smtClean="0"/>
              <a:t>repairs and </a:t>
            </a:r>
            <a:r>
              <a:rPr lang="en-US" altLang="en-US" dirty="0"/>
              <a:t>damage to habitability items is less than Disaster Housing Program, Individual and Household/Other Needs Assistance minimum.</a:t>
            </a:r>
          </a:p>
          <a:p>
            <a:endParaRPr lang="en-US" dirty="0"/>
          </a:p>
        </p:txBody>
      </p:sp>
      <p:sp>
        <p:nvSpPr>
          <p:cNvPr id="4" name="Text Placeholder 3"/>
          <p:cNvSpPr>
            <a:spLocks noGrp="1"/>
          </p:cNvSpPr>
          <p:nvPr>
            <p:ph type="body" sz="quarter" idx="3"/>
          </p:nvPr>
        </p:nvSpPr>
        <p:spPr>
          <a:xfrm>
            <a:off x="4648200" y="2330155"/>
            <a:ext cx="3822192" cy="639762"/>
          </a:xfrm>
        </p:spPr>
        <p:txBody>
          <a:bodyPr/>
          <a:lstStyle/>
          <a:p>
            <a:r>
              <a:rPr lang="en-US" dirty="0" smtClean="0"/>
              <a:t>INACCESSIBLE </a:t>
            </a:r>
            <a:endParaRPr lang="en-US" dirty="0"/>
          </a:p>
        </p:txBody>
      </p:sp>
      <p:sp>
        <p:nvSpPr>
          <p:cNvPr id="5" name="Content Placeholder 4"/>
          <p:cNvSpPr>
            <a:spLocks noGrp="1"/>
          </p:cNvSpPr>
          <p:nvPr>
            <p:ph sz="quarter" idx="4"/>
          </p:nvPr>
        </p:nvSpPr>
        <p:spPr>
          <a:xfrm>
            <a:off x="4645025" y="3081043"/>
            <a:ext cx="3822192" cy="3513965"/>
          </a:xfrm>
        </p:spPr>
        <p:txBody>
          <a:bodyPr/>
          <a:lstStyle/>
          <a:p>
            <a:r>
              <a:rPr lang="en-US" altLang="en-US" dirty="0"/>
              <a:t>The residence is inaccessible by normal means.  Generally, this is due to road closures as a result of the disaster (e.g., the bridge is out, the road is covered by water, the road is impassable due to landslide or some other type if soil erosion).</a:t>
            </a:r>
          </a:p>
          <a:p>
            <a:endParaRPr lang="en-US" dirty="0"/>
          </a:p>
        </p:txBody>
      </p:sp>
    </p:spTree>
    <p:extLst>
      <p:ext uri="{BB962C8B-B14F-4D97-AF65-F5344CB8AC3E}">
        <p14:creationId xmlns:p14="http://schemas.microsoft.com/office/powerpoint/2010/main" val="47490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532806"/>
            <a:ext cx="8102149" cy="3762798"/>
          </a:xfrm>
        </p:spPr>
        <p:txBody>
          <a:bodyPr>
            <a:normAutofit/>
          </a:bodyPr>
          <a:lstStyle/>
          <a:p>
            <a:r>
              <a:rPr lang="en-US" b="1" dirty="0">
                <a:solidFill>
                  <a:srgbClr val="800000"/>
                </a:solidFill>
              </a:rPr>
              <a:t>No pre-determined formula.</a:t>
            </a:r>
          </a:p>
          <a:p>
            <a:r>
              <a:rPr lang="en-US" dirty="0"/>
              <a:t>FEMA counts </a:t>
            </a:r>
            <a:r>
              <a:rPr lang="en-US" b="1" dirty="0"/>
              <a:t>number of houses </a:t>
            </a:r>
            <a:r>
              <a:rPr lang="en-US" b="1" dirty="0">
                <a:solidFill>
                  <a:srgbClr val="800000"/>
                </a:solidFill>
              </a:rPr>
              <a:t>destroyed</a:t>
            </a:r>
            <a:r>
              <a:rPr lang="en-US" dirty="0"/>
              <a:t> or </a:t>
            </a:r>
            <a:r>
              <a:rPr lang="en-US" b="1" dirty="0">
                <a:solidFill>
                  <a:srgbClr val="800000"/>
                </a:solidFill>
              </a:rPr>
              <a:t>heavily damaged</a:t>
            </a:r>
            <a:r>
              <a:rPr lang="en-US" dirty="0"/>
              <a:t>; others have </a:t>
            </a:r>
            <a:r>
              <a:rPr lang="en-US" b="1" dirty="0"/>
              <a:t>little or no </a:t>
            </a:r>
            <a:r>
              <a:rPr lang="en-US" dirty="0"/>
              <a:t>significance.</a:t>
            </a:r>
          </a:p>
          <a:p>
            <a:r>
              <a:rPr lang="en-US" dirty="0"/>
              <a:t>Number of </a:t>
            </a:r>
            <a:r>
              <a:rPr lang="en-US" b="1" dirty="0">
                <a:solidFill>
                  <a:srgbClr val="800000"/>
                </a:solidFill>
              </a:rPr>
              <a:t>uninsured/under insured houses</a:t>
            </a:r>
            <a:r>
              <a:rPr lang="en-US" dirty="0"/>
              <a:t>.</a:t>
            </a:r>
          </a:p>
          <a:p>
            <a:r>
              <a:rPr lang="en-US" b="1" dirty="0">
                <a:solidFill>
                  <a:srgbClr val="800000"/>
                </a:solidFill>
              </a:rPr>
              <a:t>Demographics</a:t>
            </a:r>
            <a:r>
              <a:rPr lang="en-US" dirty="0">
                <a:solidFill>
                  <a:srgbClr val="800000"/>
                </a:solidFill>
              </a:rPr>
              <a:t> </a:t>
            </a:r>
            <a:r>
              <a:rPr lang="en-US" dirty="0"/>
              <a:t>of the area affected.</a:t>
            </a:r>
          </a:p>
          <a:p>
            <a:r>
              <a:rPr lang="en-US" b="1" dirty="0" smtClean="0">
                <a:solidFill>
                  <a:schemeClr val="accent2">
                    <a:lumMod val="75000"/>
                  </a:schemeClr>
                </a:solidFill>
              </a:rPr>
              <a:t>Economic Impact.</a:t>
            </a:r>
            <a:endParaRPr lang="en-US" b="1" dirty="0">
              <a:solidFill>
                <a:schemeClr val="accent2">
                  <a:lumMod val="75000"/>
                </a:schemeClr>
              </a:solidFill>
            </a:endParaRPr>
          </a:p>
        </p:txBody>
      </p:sp>
      <p:sp>
        <p:nvSpPr>
          <p:cNvPr id="2" name="Title 1"/>
          <p:cNvSpPr>
            <a:spLocks noGrp="1"/>
          </p:cNvSpPr>
          <p:nvPr>
            <p:ph type="title"/>
          </p:nvPr>
        </p:nvSpPr>
        <p:spPr>
          <a:xfrm>
            <a:off x="685802" y="1295400"/>
            <a:ext cx="7566891" cy="915704"/>
          </a:xfrm>
        </p:spPr>
        <p:txBody>
          <a:bodyPr>
            <a:noAutofit/>
          </a:bodyPr>
          <a:lstStyle/>
          <a:p>
            <a:pPr algn="r"/>
            <a:r>
              <a:rPr lang="en-US" dirty="0" smtClean="0"/>
              <a:t>IA requirements for </a:t>
            </a:r>
            <a:r>
              <a:rPr lang="en-US" dirty="0" smtClean="0"/>
              <a:t>a</a:t>
            </a:r>
            <a:br>
              <a:rPr lang="en-US" dirty="0" smtClean="0"/>
            </a:br>
            <a:r>
              <a:rPr lang="en-US" dirty="0" smtClean="0"/>
              <a:t>Presidential </a:t>
            </a:r>
            <a:r>
              <a:rPr lang="en-US" dirty="0" smtClean="0"/>
              <a:t>Declaration </a:t>
            </a:r>
            <a:endParaRPr lang="en-US" dirty="0"/>
          </a:p>
        </p:txBody>
      </p:sp>
    </p:spTree>
    <p:extLst>
      <p:ext uri="{BB962C8B-B14F-4D97-AF65-F5344CB8AC3E}">
        <p14:creationId xmlns:p14="http://schemas.microsoft.com/office/powerpoint/2010/main" val="256356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b="1" dirty="0" smtClean="0">
                <a:solidFill>
                  <a:schemeClr val="tx2"/>
                </a:solidFill>
                <a:latin typeface="+mn-lt"/>
              </a:rPr>
              <a:t>PRELIMINARY DAMAGE ASSESSMENTS (PDAs)</a:t>
            </a:r>
            <a:endParaRPr lang="en-US" b="1" dirty="0">
              <a:solidFill>
                <a:schemeClr val="tx2"/>
              </a:solidFill>
              <a:latin typeface="+mn-lt"/>
            </a:endParaRPr>
          </a:p>
        </p:txBody>
      </p:sp>
      <p:sp>
        <p:nvSpPr>
          <p:cNvPr id="2051" name="Rectangle 3"/>
          <p:cNvSpPr>
            <a:spLocks noGrp="1" noChangeArrowheads="1"/>
          </p:cNvSpPr>
          <p:nvPr>
            <p:ph type="subTitle" idx="1"/>
          </p:nvPr>
        </p:nvSpPr>
        <p:spPr/>
        <p:txBody>
          <a:bodyPr>
            <a:noAutofit/>
          </a:bodyPr>
          <a:lstStyle/>
          <a:p>
            <a:r>
              <a:rPr lang="en-US" sz="2400" b="1" dirty="0"/>
              <a:t>Documenting Disaster Impacts To Obtain Federal Disaster Assistance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87440"/>
            <a:ext cx="6858000" cy="950119"/>
          </a:xfrm>
          <a:prstGeom prst="rect">
            <a:avLst/>
          </a:prstGeom>
        </p:spPr>
      </p:pic>
    </p:spTree>
    <p:extLst>
      <p:ext uri="{BB962C8B-B14F-4D97-AF65-F5344CB8AC3E}">
        <p14:creationId xmlns:p14="http://schemas.microsoft.com/office/powerpoint/2010/main" val="4976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16011"/>
            <a:ext cx="8229600" cy="638944"/>
          </a:xfrm>
        </p:spPr>
        <p:txBody>
          <a:bodyPr>
            <a:normAutofit fontScale="90000"/>
          </a:bodyPr>
          <a:lstStyle/>
          <a:p>
            <a:pPr algn="r"/>
            <a:r>
              <a:rPr lang="en-US" dirty="0"/>
              <a:t>SBA DECLARATIONS</a:t>
            </a:r>
            <a:br>
              <a:rPr lang="en-US" dirty="0"/>
            </a:br>
            <a:r>
              <a:rPr lang="en-US" sz="2700" dirty="0"/>
              <a:t>Four ways disaster declarations are issued for SBA Loans</a:t>
            </a:r>
          </a:p>
        </p:txBody>
      </p:sp>
      <p:sp>
        <p:nvSpPr>
          <p:cNvPr id="4" name="Text Placeholder 3"/>
          <p:cNvSpPr>
            <a:spLocks noGrp="1"/>
          </p:cNvSpPr>
          <p:nvPr>
            <p:ph type="body" idx="1"/>
          </p:nvPr>
        </p:nvSpPr>
        <p:spPr>
          <a:xfrm>
            <a:off x="676656" y="2961335"/>
            <a:ext cx="3822192" cy="639762"/>
          </a:xfrm>
        </p:spPr>
        <p:txBody>
          <a:bodyPr>
            <a:normAutofit fontScale="92500" lnSpcReduction="20000"/>
          </a:bodyPr>
          <a:lstStyle/>
          <a:p>
            <a:r>
              <a:rPr lang="en-US" dirty="0" smtClean="0"/>
              <a:t>SBA will make a physical disaster declaration when:</a:t>
            </a:r>
            <a:endParaRPr lang="en-US" dirty="0"/>
          </a:p>
        </p:txBody>
      </p:sp>
      <p:sp>
        <p:nvSpPr>
          <p:cNvPr id="2" name="Content Placeholder 1"/>
          <p:cNvSpPr>
            <a:spLocks noGrp="1"/>
          </p:cNvSpPr>
          <p:nvPr>
            <p:ph sz="half" idx="2"/>
          </p:nvPr>
        </p:nvSpPr>
        <p:spPr>
          <a:xfrm>
            <a:off x="677333" y="3712223"/>
            <a:ext cx="3820055" cy="3029580"/>
          </a:xfrm>
        </p:spPr>
        <p:txBody>
          <a:bodyPr>
            <a:normAutofit fontScale="85000" lnSpcReduction="20000"/>
          </a:bodyPr>
          <a:lstStyle/>
          <a:p>
            <a:r>
              <a:rPr lang="en-US" dirty="0" smtClean="0"/>
              <a:t>At least 25 homes (primary residences) and/or businesses in a county have uninsured losses of 40% or more of their estimated fair replacement value.  </a:t>
            </a:r>
          </a:p>
          <a:p>
            <a:pPr marL="0" indent="0" algn="ctr">
              <a:buNone/>
            </a:pPr>
            <a:r>
              <a:rPr lang="en-US" dirty="0" smtClean="0"/>
              <a:t>OR </a:t>
            </a:r>
          </a:p>
          <a:p>
            <a:r>
              <a:rPr lang="en-US" dirty="0"/>
              <a:t>A</a:t>
            </a:r>
            <a:r>
              <a:rPr lang="en-US" dirty="0" smtClean="0"/>
              <a:t>t least three businesses have uninsured loss of 40% or more of their estimated fair replacement value and, as a direct result of damages, 25% of the work force in the community would be unemployed for at least 90 days.</a:t>
            </a:r>
            <a:endParaRPr lang="en-US" dirty="0"/>
          </a:p>
        </p:txBody>
      </p:sp>
      <p:sp>
        <p:nvSpPr>
          <p:cNvPr id="5" name="Text Placeholder 4"/>
          <p:cNvSpPr>
            <a:spLocks noGrp="1"/>
          </p:cNvSpPr>
          <p:nvPr>
            <p:ph type="body" sz="quarter" idx="3"/>
          </p:nvPr>
        </p:nvSpPr>
        <p:spPr>
          <a:xfrm>
            <a:off x="4648200" y="2961334"/>
            <a:ext cx="3822192" cy="639762"/>
          </a:xfrm>
        </p:spPr>
        <p:txBody>
          <a:bodyPr>
            <a:normAutofit fontScale="85000" lnSpcReduction="20000"/>
          </a:bodyPr>
          <a:lstStyle/>
          <a:p>
            <a:r>
              <a:rPr lang="en-US" dirty="0" smtClean="0"/>
              <a:t>SBA will make an economic injury disaster declaration when:</a:t>
            </a:r>
            <a:endParaRPr lang="en-US" dirty="0"/>
          </a:p>
        </p:txBody>
      </p:sp>
      <p:sp>
        <p:nvSpPr>
          <p:cNvPr id="6" name="Content Placeholder 5"/>
          <p:cNvSpPr>
            <a:spLocks noGrp="1"/>
          </p:cNvSpPr>
          <p:nvPr>
            <p:ph sz="quarter" idx="4"/>
          </p:nvPr>
        </p:nvSpPr>
        <p:spPr>
          <a:xfrm>
            <a:off x="4648200" y="3688895"/>
            <a:ext cx="3822192" cy="2930389"/>
          </a:xfrm>
        </p:spPr>
        <p:txBody>
          <a:bodyPr>
            <a:normAutofit fontScale="92500" lnSpcReduction="20000"/>
          </a:bodyPr>
          <a:lstStyle/>
          <a:p>
            <a:r>
              <a:rPr lang="en-US" dirty="0" smtClean="0"/>
              <a:t>The </a:t>
            </a:r>
            <a:r>
              <a:rPr lang="en-US" dirty="0"/>
              <a:t>Governor certifies that at least five small businesses in a disaster </a:t>
            </a:r>
            <a:r>
              <a:rPr lang="en-US" dirty="0" smtClean="0"/>
              <a:t>have </a:t>
            </a:r>
            <a:r>
              <a:rPr lang="en-US" dirty="0"/>
              <a:t>suffered substantial economic injury as a result of the disaster and are in need of financial </a:t>
            </a:r>
            <a:r>
              <a:rPr lang="en-US" dirty="0" smtClean="0"/>
              <a:t>assistance, </a:t>
            </a:r>
            <a:r>
              <a:rPr lang="en-US" dirty="0"/>
              <a:t>not otherwise available on reasonable terms. </a:t>
            </a:r>
          </a:p>
          <a:p>
            <a:pPr marL="0" indent="0" algn="ctr">
              <a:buNone/>
            </a:pPr>
            <a:r>
              <a:rPr lang="en-US" dirty="0"/>
              <a:t>OR</a:t>
            </a:r>
          </a:p>
          <a:p>
            <a:r>
              <a:rPr lang="en-US" dirty="0"/>
              <a:t>The Secretary of Agriculture designates an area as an agricultural disaster area. </a:t>
            </a:r>
          </a:p>
          <a:p>
            <a:pPr marL="0" indent="0" algn="ctr">
              <a:buNone/>
            </a:pPr>
            <a:endParaRPr lang="en-US" dirty="0" smtClean="0"/>
          </a:p>
          <a:p>
            <a:pPr marL="0" indent="0" algn="ctr">
              <a:buNone/>
            </a:pPr>
            <a:endParaRPr lang="en-US" dirty="0"/>
          </a:p>
        </p:txBody>
      </p:sp>
      <p:sp>
        <p:nvSpPr>
          <p:cNvPr id="7" name="TextBox 6"/>
          <p:cNvSpPr txBox="1"/>
          <p:nvPr/>
        </p:nvSpPr>
        <p:spPr>
          <a:xfrm>
            <a:off x="676656" y="2229591"/>
            <a:ext cx="7793736" cy="369332"/>
          </a:xfrm>
          <a:prstGeom prst="rect">
            <a:avLst/>
          </a:prstGeom>
          <a:noFill/>
        </p:spPr>
        <p:txBody>
          <a:bodyPr wrap="square" rtlCol="0">
            <a:spAutoFit/>
          </a:bodyPr>
          <a:lstStyle/>
          <a:p>
            <a:pPr algn="ctr"/>
            <a:r>
              <a:rPr lang="en-US" b="1" dirty="0"/>
              <a:t>If the damages are less extensive the Governor can ask for an SBA declaration. </a:t>
            </a:r>
          </a:p>
        </p:txBody>
      </p:sp>
    </p:spTree>
    <p:extLst>
      <p:ext uri="{BB962C8B-B14F-4D97-AF65-F5344CB8AC3E}">
        <p14:creationId xmlns:p14="http://schemas.microsoft.com/office/powerpoint/2010/main" val="290688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46857" y="2589450"/>
            <a:ext cx="7833546" cy="3963749"/>
          </a:xfrm>
        </p:spPr>
        <p:txBody>
          <a:bodyPr>
            <a:normAutofit/>
          </a:bodyPr>
          <a:lstStyle/>
          <a:p>
            <a:pPr eaLnBrk="1" hangingPunct="1">
              <a:defRPr/>
            </a:pPr>
            <a:r>
              <a:rPr lang="en-US" altLang="en-US" dirty="0"/>
              <a:t>Number and types of damaged businesses</a:t>
            </a:r>
          </a:p>
          <a:p>
            <a:pPr eaLnBrk="1" hangingPunct="1">
              <a:defRPr/>
            </a:pPr>
            <a:r>
              <a:rPr lang="en-US" altLang="en-US" dirty="0"/>
              <a:t>Number of damaged homes</a:t>
            </a:r>
          </a:p>
          <a:p>
            <a:pPr eaLnBrk="1" hangingPunct="1">
              <a:defRPr/>
            </a:pPr>
            <a:r>
              <a:rPr lang="en-US" altLang="en-US" dirty="0"/>
              <a:t>Degree of damage</a:t>
            </a:r>
          </a:p>
          <a:p>
            <a:pPr eaLnBrk="1" hangingPunct="1">
              <a:defRPr/>
            </a:pPr>
            <a:r>
              <a:rPr lang="en-US" altLang="en-US" dirty="0"/>
              <a:t>Physical property losses</a:t>
            </a:r>
          </a:p>
          <a:p>
            <a:pPr eaLnBrk="1" hangingPunct="1">
              <a:defRPr/>
            </a:pPr>
            <a:r>
              <a:rPr lang="en-US" altLang="en-US" dirty="0"/>
              <a:t>Economic injuries to small businesses</a:t>
            </a:r>
          </a:p>
        </p:txBody>
      </p:sp>
      <p:sp>
        <p:nvSpPr>
          <p:cNvPr id="78850" name="Rectangle 2"/>
          <p:cNvSpPr>
            <a:spLocks noGrp="1" noChangeArrowheads="1"/>
          </p:cNvSpPr>
          <p:nvPr>
            <p:ph type="title"/>
          </p:nvPr>
        </p:nvSpPr>
        <p:spPr/>
        <p:txBody>
          <a:bodyPr>
            <a:normAutofit fontScale="90000"/>
          </a:bodyPr>
          <a:lstStyle/>
          <a:p>
            <a:pPr algn="r" eaLnBrk="1" hangingPunct="1">
              <a:defRPr/>
            </a:pPr>
            <a:r>
              <a:rPr lang="en-US" altLang="en-US" sz="4000" dirty="0"/>
              <a:t>The information that the Small Business Administration (SBA) Collects:</a:t>
            </a:r>
          </a:p>
        </p:txBody>
      </p:sp>
    </p:spTree>
    <p:extLst>
      <p:ext uri="{BB962C8B-B14F-4D97-AF65-F5344CB8AC3E}">
        <p14:creationId xmlns:p14="http://schemas.microsoft.com/office/powerpoint/2010/main" val="351312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Summary of Presentation</a:t>
            </a:r>
            <a:br>
              <a:rPr lang="en-US" dirty="0" smtClean="0"/>
            </a:br>
            <a:r>
              <a:rPr lang="en-US" dirty="0" smtClean="0"/>
              <a:t>Key Points</a:t>
            </a:r>
            <a:endParaRPr lang="en-US" dirty="0"/>
          </a:p>
        </p:txBody>
      </p:sp>
      <p:sp>
        <p:nvSpPr>
          <p:cNvPr id="7" name="Content Placeholder 6"/>
          <p:cNvSpPr>
            <a:spLocks noGrp="1"/>
          </p:cNvSpPr>
          <p:nvPr>
            <p:ph sz="half" idx="2"/>
          </p:nvPr>
        </p:nvSpPr>
        <p:spPr>
          <a:xfrm>
            <a:off x="347958" y="2524714"/>
            <a:ext cx="8399532" cy="4054111"/>
          </a:xfrm>
        </p:spPr>
        <p:txBody>
          <a:bodyPr>
            <a:noAutofit/>
          </a:bodyPr>
          <a:lstStyle/>
          <a:p>
            <a:r>
              <a:rPr lang="en-US" sz="2200" b="1" dirty="0" smtClean="0"/>
              <a:t>Identify </a:t>
            </a:r>
            <a:r>
              <a:rPr lang="en-US" sz="2200" dirty="0"/>
              <a:t>potential PA applicants and</a:t>
            </a:r>
            <a:r>
              <a:rPr lang="en-US" sz="2200" b="1" dirty="0"/>
              <a:t> train </a:t>
            </a:r>
            <a:r>
              <a:rPr lang="en-US" sz="2200" dirty="0"/>
              <a:t>them to collect necessary information and supporting documentation defined by </a:t>
            </a:r>
            <a:r>
              <a:rPr lang="en-US" sz="2200" dirty="0" smtClean="0"/>
              <a:t>FEMA.</a:t>
            </a:r>
          </a:p>
          <a:p>
            <a:r>
              <a:rPr lang="en-US" sz="2200" b="1" dirty="0"/>
              <a:t>Collect documentation </a:t>
            </a:r>
            <a:r>
              <a:rPr lang="en-US" sz="2200" dirty="0"/>
              <a:t>necessary to support </a:t>
            </a:r>
            <a:r>
              <a:rPr lang="en-US" sz="2200" dirty="0" smtClean="0"/>
              <a:t>estimates.</a:t>
            </a:r>
          </a:p>
          <a:p>
            <a:r>
              <a:rPr lang="en-US" sz="2200" b="1" dirty="0"/>
              <a:t>Accompany Joint PDA field teams </a:t>
            </a:r>
            <a:r>
              <a:rPr lang="en-US" sz="2200" dirty="0"/>
              <a:t>when </a:t>
            </a:r>
            <a:r>
              <a:rPr lang="en-US" sz="2200" dirty="0" smtClean="0"/>
              <a:t>necessary.</a:t>
            </a:r>
          </a:p>
          <a:p>
            <a:r>
              <a:rPr lang="en-US" sz="2200" b="1" dirty="0">
                <a:solidFill>
                  <a:srgbClr val="800000"/>
                </a:solidFill>
              </a:rPr>
              <a:t>Document</a:t>
            </a:r>
            <a:r>
              <a:rPr lang="en-US" sz="2200" b="1" dirty="0"/>
              <a:t> the location of and level of damage </a:t>
            </a:r>
            <a:r>
              <a:rPr lang="en-US" sz="2200" dirty="0"/>
              <a:t>to homes and businesses according to criteria defined by FEMA.</a:t>
            </a:r>
          </a:p>
          <a:p>
            <a:r>
              <a:rPr lang="en-US" sz="2200" b="1" dirty="0">
                <a:solidFill>
                  <a:srgbClr val="800000"/>
                </a:solidFill>
              </a:rPr>
              <a:t>Document </a:t>
            </a:r>
            <a:r>
              <a:rPr lang="en-US" sz="2200" b="1" dirty="0"/>
              <a:t>trauma, disruption of normal community functions</a:t>
            </a:r>
            <a:r>
              <a:rPr lang="en-US" sz="2200" dirty="0"/>
              <a:t>, areas of concentrated damage, and areas where there is a high numbers of residents from defined special populations observed in the field</a:t>
            </a:r>
            <a:r>
              <a:rPr lang="en-US" sz="2200" dirty="0" smtClean="0"/>
              <a:t>.</a:t>
            </a:r>
            <a:endParaRPr lang="en-US" sz="2200" dirty="0"/>
          </a:p>
        </p:txBody>
      </p:sp>
    </p:spTree>
    <p:extLst>
      <p:ext uri="{BB962C8B-B14F-4D97-AF65-F5344CB8AC3E}">
        <p14:creationId xmlns:p14="http://schemas.microsoft.com/office/powerpoint/2010/main" val="22752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b="1" dirty="0" smtClean="0">
                <a:solidFill>
                  <a:schemeClr val="tx2"/>
                </a:solidFill>
                <a:latin typeface="+mn-lt"/>
              </a:rPr>
              <a:t>Disaster Assistance Programs</a:t>
            </a:r>
            <a:endParaRPr lang="en-US" b="1" dirty="0">
              <a:solidFill>
                <a:schemeClr val="tx2"/>
              </a:solidFill>
              <a:latin typeface="+mn-lt"/>
            </a:endParaRPr>
          </a:p>
        </p:txBody>
      </p:sp>
      <p:sp>
        <p:nvSpPr>
          <p:cNvPr id="2051" name="Rectangle 3"/>
          <p:cNvSpPr>
            <a:spLocks noGrp="1" noChangeArrowheads="1"/>
          </p:cNvSpPr>
          <p:nvPr>
            <p:ph type="subTitle" idx="1"/>
          </p:nvPr>
        </p:nvSpPr>
        <p:spPr/>
        <p:txBody>
          <a:bodyPr>
            <a:noAutofit/>
          </a:bodyPr>
          <a:lstStyle/>
          <a:p>
            <a:r>
              <a:rPr lang="en-US" sz="3200" b="1" dirty="0"/>
              <a:t>Overview of Recovery Resources</a:t>
            </a: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380945"/>
            <a:ext cx="9144000" cy="1266825"/>
          </a:xfrm>
          <a:prstGeom prst="rect">
            <a:avLst/>
          </a:prstGeom>
        </p:spPr>
      </p:pic>
    </p:spTree>
    <p:extLst>
      <p:ext uri="{BB962C8B-B14F-4D97-AF65-F5344CB8AC3E}">
        <p14:creationId xmlns:p14="http://schemas.microsoft.com/office/powerpoint/2010/main" val="426798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368" y="1227839"/>
            <a:ext cx="7409193" cy="1102519"/>
          </a:xfrm>
        </p:spPr>
        <p:txBody>
          <a:bodyPr/>
          <a:lstStyle/>
          <a:p>
            <a:pPr algn="r"/>
            <a:r>
              <a:rPr lang="en-US" b="1" dirty="0" smtClean="0"/>
              <a:t>Types of Federal Assistance</a:t>
            </a:r>
            <a:endParaRPr lang="en-US" b="1" dirty="0"/>
          </a:p>
        </p:txBody>
      </p:sp>
      <p:sp>
        <p:nvSpPr>
          <p:cNvPr id="3" name="Subtitle 2"/>
          <p:cNvSpPr>
            <a:spLocks noGrp="1"/>
          </p:cNvSpPr>
          <p:nvPr>
            <p:ph type="subTitle" idx="1"/>
          </p:nvPr>
        </p:nvSpPr>
        <p:spPr>
          <a:xfrm>
            <a:off x="296929" y="2326571"/>
            <a:ext cx="6822831" cy="1542315"/>
          </a:xfrm>
        </p:spPr>
        <p:txBody>
          <a:bodyPr>
            <a:noAutofit/>
          </a:bodyPr>
          <a:lstStyle/>
          <a:p>
            <a:pPr algn="l"/>
            <a:r>
              <a:rPr lang="en-US" dirty="0" smtClean="0">
                <a:solidFill>
                  <a:srgbClr val="404040"/>
                </a:solidFill>
              </a:rPr>
              <a:t>A Presidential declaration </a:t>
            </a:r>
            <a:r>
              <a:rPr lang="en-US" b="1" i="1" dirty="0" smtClean="0">
                <a:solidFill>
                  <a:srgbClr val="800000"/>
                </a:solidFill>
              </a:rPr>
              <a:t>opens the door </a:t>
            </a:r>
            <a:r>
              <a:rPr lang="en-US" dirty="0" smtClean="0">
                <a:solidFill>
                  <a:srgbClr val="404040"/>
                </a:solidFill>
              </a:rPr>
              <a:t>for Federal Assistance:</a:t>
            </a:r>
          </a:p>
          <a:p>
            <a:pPr marL="342900" indent="-342900" algn="l">
              <a:lnSpc>
                <a:spcPct val="150000"/>
              </a:lnSpc>
              <a:buClr>
                <a:schemeClr val="tx2"/>
              </a:buClr>
              <a:buFont typeface="Wingdings" panose="05000000000000000000" pitchFamily="2" charset="2"/>
              <a:buChar char="§"/>
            </a:pPr>
            <a:r>
              <a:rPr lang="en-US" b="1" dirty="0" smtClean="0">
                <a:solidFill>
                  <a:srgbClr val="404040"/>
                </a:solidFill>
              </a:rPr>
              <a:t>FEMA Public Assistance (PA) </a:t>
            </a:r>
          </a:p>
          <a:p>
            <a:pPr marL="342900" indent="-342900" algn="l">
              <a:lnSpc>
                <a:spcPct val="150000"/>
              </a:lnSpc>
              <a:buClr>
                <a:schemeClr val="tx2"/>
              </a:buClr>
              <a:buFont typeface="Wingdings" panose="05000000000000000000" pitchFamily="2" charset="2"/>
              <a:buChar char="§"/>
            </a:pPr>
            <a:r>
              <a:rPr lang="en-US" b="1" dirty="0" smtClean="0">
                <a:solidFill>
                  <a:srgbClr val="404040"/>
                </a:solidFill>
              </a:rPr>
              <a:t>FEMA Individual Assistance (IA) </a:t>
            </a:r>
          </a:p>
          <a:p>
            <a:pPr marL="342900" indent="-342900" algn="l">
              <a:lnSpc>
                <a:spcPct val="150000"/>
              </a:lnSpc>
              <a:buClr>
                <a:schemeClr val="tx2"/>
              </a:buClr>
              <a:buFont typeface="Wingdings" panose="05000000000000000000" pitchFamily="2" charset="2"/>
              <a:buChar char="§"/>
            </a:pPr>
            <a:r>
              <a:rPr lang="en-US" b="1" dirty="0" smtClean="0">
                <a:solidFill>
                  <a:srgbClr val="404040"/>
                </a:solidFill>
              </a:rPr>
              <a:t>Small Business Administration (SBA)</a:t>
            </a:r>
          </a:p>
          <a:p>
            <a:pPr marL="342900" indent="-342900" algn="l">
              <a:lnSpc>
                <a:spcPct val="150000"/>
              </a:lnSpc>
              <a:buClr>
                <a:schemeClr val="tx2"/>
              </a:buClr>
              <a:buFont typeface="Wingdings" panose="05000000000000000000" pitchFamily="2" charset="2"/>
              <a:buChar char="§"/>
            </a:pPr>
            <a:r>
              <a:rPr lang="en-US" b="1" dirty="0" smtClean="0">
                <a:solidFill>
                  <a:srgbClr val="404040"/>
                </a:solidFill>
              </a:rPr>
              <a:t>Community Disaster Loan (CDL)</a:t>
            </a:r>
          </a:p>
        </p:txBody>
      </p:sp>
      <p:pic>
        <p:nvPicPr>
          <p:cNvPr id="7" name="Picture 6" descr="C:\Documents and Settings\jbarnes8\My Documents\FEMA-DHS Seals &amp; Signaturees\DHS_FEMA_Signatures_07_31_03\Preferred\Reverse\Spot_Full_Color\DHS_fema_SR.tif"/>
          <p:cNvPicPr>
            <a:picLocks noChangeAspect="1" noChangeArrowheads="1"/>
          </p:cNvPicPr>
          <p:nvPr/>
        </p:nvPicPr>
        <p:blipFill>
          <a:blip r:embed="rId2" cstate="print"/>
          <a:srcRect/>
          <a:stretch>
            <a:fillRect/>
          </a:stretch>
        </p:blipFill>
        <p:spPr bwMode="auto">
          <a:xfrm>
            <a:off x="6321793" y="3969797"/>
            <a:ext cx="2439866" cy="1089421"/>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699" y="2757745"/>
            <a:ext cx="1571625" cy="814388"/>
          </a:xfrm>
          <a:prstGeom prst="rect">
            <a:avLst/>
          </a:prstGeom>
          <a:ln>
            <a:noFill/>
          </a:ln>
          <a:effectLst>
            <a:softEdge rad="112500"/>
          </a:effectLst>
        </p:spPr>
      </p:pic>
      <p:sp>
        <p:nvSpPr>
          <p:cNvPr id="9" name="TextBox 8"/>
          <p:cNvSpPr txBox="1"/>
          <p:nvPr/>
        </p:nvSpPr>
        <p:spPr>
          <a:xfrm>
            <a:off x="296929" y="6242168"/>
            <a:ext cx="8555758" cy="369332"/>
          </a:xfrm>
          <a:prstGeom prst="rect">
            <a:avLst/>
          </a:prstGeom>
          <a:solidFill>
            <a:schemeClr val="bg1">
              <a:lumMod val="85000"/>
            </a:schemeClr>
          </a:solidFill>
        </p:spPr>
        <p:txBody>
          <a:bodyPr wrap="square" rtlCol="0">
            <a:spAutoFit/>
          </a:bodyPr>
          <a:lstStyle/>
          <a:p>
            <a:pPr algn="ctr">
              <a:buClr>
                <a:srgbClr val="C00000"/>
              </a:buClr>
            </a:pPr>
            <a:r>
              <a:rPr lang="en-US" b="1" dirty="0">
                <a:solidFill>
                  <a:srgbClr val="800000"/>
                </a:solidFill>
              </a:rPr>
              <a:t>Assistance is supplemental, insurance is always the primary source for assistance.</a:t>
            </a:r>
          </a:p>
        </p:txBody>
      </p:sp>
    </p:spTree>
    <p:extLst>
      <p:ext uri="{BB962C8B-B14F-4D97-AF65-F5344CB8AC3E}">
        <p14:creationId xmlns:p14="http://schemas.microsoft.com/office/powerpoint/2010/main" val="296908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pPr marL="342900" indent="-342900" algn="l">
              <a:lnSpc>
                <a:spcPct val="150000"/>
              </a:lnSpc>
              <a:buClr>
                <a:schemeClr val="tx2"/>
              </a:buClr>
              <a:buFont typeface="Wingdings" panose="05000000000000000000" pitchFamily="2" charset="2"/>
              <a:buChar char="§"/>
            </a:pPr>
            <a:r>
              <a:rPr lang="en-US" b="1" dirty="0" smtClean="0">
                <a:solidFill>
                  <a:srgbClr val="404040"/>
                </a:solidFill>
              </a:rPr>
              <a:t>Small </a:t>
            </a:r>
            <a:r>
              <a:rPr lang="en-US" b="1" dirty="0">
                <a:solidFill>
                  <a:srgbClr val="404040"/>
                </a:solidFill>
              </a:rPr>
              <a:t>Business Administration </a:t>
            </a:r>
            <a:r>
              <a:rPr lang="en-US" b="1" i="1" dirty="0">
                <a:solidFill>
                  <a:srgbClr val="800000"/>
                </a:solidFill>
              </a:rPr>
              <a:t>(SBA</a:t>
            </a:r>
            <a:r>
              <a:rPr lang="en-US" b="1" i="1" dirty="0" smtClean="0">
                <a:solidFill>
                  <a:srgbClr val="800000"/>
                </a:solidFill>
              </a:rPr>
              <a:t>) </a:t>
            </a:r>
            <a:r>
              <a:rPr lang="en-US" dirty="0" smtClean="0">
                <a:solidFill>
                  <a:schemeClr val="bg1">
                    <a:lumMod val="50000"/>
                  </a:schemeClr>
                </a:solidFill>
              </a:rPr>
              <a:t>– </a:t>
            </a:r>
            <a:r>
              <a:rPr lang="en-US" dirty="0" smtClean="0">
                <a:solidFill>
                  <a:srgbClr val="404040"/>
                </a:solidFill>
              </a:rPr>
              <a:t>provides low-interest </a:t>
            </a:r>
            <a:r>
              <a:rPr lang="en-US" b="1" i="1" dirty="0" smtClean="0">
                <a:solidFill>
                  <a:srgbClr val="800000"/>
                </a:solidFill>
              </a:rPr>
              <a:t>loans</a:t>
            </a:r>
            <a:r>
              <a:rPr lang="en-US" dirty="0" smtClean="0">
                <a:solidFill>
                  <a:schemeClr val="bg1">
                    <a:lumMod val="50000"/>
                  </a:schemeClr>
                </a:solidFill>
              </a:rPr>
              <a:t> </a:t>
            </a:r>
            <a:r>
              <a:rPr lang="en-US" dirty="0" smtClean="0">
                <a:solidFill>
                  <a:srgbClr val="404040"/>
                </a:solidFill>
              </a:rPr>
              <a:t>to homeowners, renters, businesses, and organizations. </a:t>
            </a:r>
            <a:endParaRPr lang="en-US" b="1" i="1" dirty="0">
              <a:solidFill>
                <a:srgbClr val="404040"/>
              </a:solidFill>
            </a:endParaRPr>
          </a:p>
          <a:p>
            <a:pPr marL="342900" indent="-342900" algn="l">
              <a:lnSpc>
                <a:spcPct val="150000"/>
              </a:lnSpc>
              <a:buClr>
                <a:schemeClr val="tx2"/>
              </a:buClr>
              <a:buFont typeface="Wingdings" panose="05000000000000000000" pitchFamily="2" charset="2"/>
              <a:buChar char="§"/>
            </a:pPr>
            <a:r>
              <a:rPr lang="en-US" b="1" dirty="0">
                <a:solidFill>
                  <a:srgbClr val="404040"/>
                </a:solidFill>
              </a:rPr>
              <a:t>Community Disaster Loan </a:t>
            </a:r>
            <a:r>
              <a:rPr lang="en-US" b="1" dirty="0">
                <a:solidFill>
                  <a:srgbClr val="800000"/>
                </a:solidFill>
              </a:rPr>
              <a:t>(CDL</a:t>
            </a:r>
            <a:r>
              <a:rPr lang="en-US" b="1" dirty="0" smtClean="0">
                <a:solidFill>
                  <a:srgbClr val="800000"/>
                </a:solidFill>
              </a:rPr>
              <a:t>)</a:t>
            </a:r>
            <a:r>
              <a:rPr lang="en-US" dirty="0" smtClean="0">
                <a:solidFill>
                  <a:srgbClr val="800000"/>
                </a:solidFill>
              </a:rPr>
              <a:t> </a:t>
            </a:r>
            <a:r>
              <a:rPr lang="en-US" dirty="0" smtClean="0">
                <a:solidFill>
                  <a:schemeClr val="bg1">
                    <a:lumMod val="50000"/>
                  </a:schemeClr>
                </a:solidFill>
              </a:rPr>
              <a:t>– </a:t>
            </a:r>
            <a:r>
              <a:rPr lang="en-US" dirty="0" smtClean="0">
                <a:solidFill>
                  <a:srgbClr val="404040"/>
                </a:solidFill>
              </a:rPr>
              <a:t>provides</a:t>
            </a:r>
            <a:r>
              <a:rPr lang="en-US" dirty="0" smtClean="0">
                <a:solidFill>
                  <a:schemeClr val="bg1">
                    <a:lumMod val="50000"/>
                  </a:schemeClr>
                </a:solidFill>
              </a:rPr>
              <a:t> </a:t>
            </a:r>
            <a:r>
              <a:rPr lang="en-US" b="1" i="1" dirty="0" smtClean="0">
                <a:solidFill>
                  <a:srgbClr val="800000"/>
                </a:solidFill>
              </a:rPr>
              <a:t>operational funding loans </a:t>
            </a:r>
            <a:r>
              <a:rPr lang="en-US" dirty="0" smtClean="0">
                <a:solidFill>
                  <a:srgbClr val="404040"/>
                </a:solidFill>
              </a:rPr>
              <a:t>to local governments. </a:t>
            </a:r>
            <a:endParaRPr lang="en-US" dirty="0">
              <a:solidFill>
                <a:srgbClr val="404040"/>
              </a:solidFill>
            </a:endParaRPr>
          </a:p>
          <a:p>
            <a:pPr algn="l">
              <a:buClr>
                <a:srgbClr val="C00000"/>
              </a:buClr>
            </a:pPr>
            <a:endParaRPr lang="en-US" sz="1800" dirty="0">
              <a:solidFill>
                <a:schemeClr val="bg1">
                  <a:lumMod val="50000"/>
                </a:schemeClr>
              </a:solidFill>
            </a:endParaRPr>
          </a:p>
        </p:txBody>
      </p:sp>
      <p:sp>
        <p:nvSpPr>
          <p:cNvPr id="2" name="Title 1"/>
          <p:cNvSpPr>
            <a:spLocks noGrp="1"/>
          </p:cNvSpPr>
          <p:nvPr>
            <p:ph type="title"/>
          </p:nvPr>
        </p:nvSpPr>
        <p:spPr/>
        <p:txBody>
          <a:bodyPr>
            <a:normAutofit/>
          </a:bodyPr>
          <a:lstStyle/>
          <a:p>
            <a:pPr algn="r"/>
            <a:r>
              <a:rPr lang="en-US" b="1" dirty="0" smtClean="0"/>
              <a:t>Who is Eligible for Federal Assistance</a:t>
            </a:r>
            <a:endParaRPr lang="en-US" b="1" dirty="0"/>
          </a:p>
        </p:txBody>
      </p:sp>
    </p:spTree>
    <p:extLst>
      <p:ext uri="{BB962C8B-B14F-4D97-AF65-F5344CB8AC3E}">
        <p14:creationId xmlns:p14="http://schemas.microsoft.com/office/powerpoint/2010/main" val="1908987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pPr marL="342900" indent="-342900" algn="l">
              <a:buClr>
                <a:schemeClr val="tx2"/>
              </a:buClr>
              <a:buFont typeface="Wingdings" panose="05000000000000000000" pitchFamily="2" charset="2"/>
              <a:buChar char="§"/>
            </a:pPr>
            <a:r>
              <a:rPr lang="en-US" b="1" dirty="0" smtClean="0">
                <a:solidFill>
                  <a:srgbClr val="404040"/>
                </a:solidFill>
              </a:rPr>
              <a:t>FEMA Public Assistance </a:t>
            </a:r>
            <a:r>
              <a:rPr lang="en-US" b="1" i="1" dirty="0" smtClean="0">
                <a:solidFill>
                  <a:srgbClr val="800000"/>
                </a:solidFill>
              </a:rPr>
              <a:t>(PA) </a:t>
            </a:r>
            <a:r>
              <a:rPr lang="en-US" dirty="0" smtClean="0">
                <a:solidFill>
                  <a:schemeClr val="bg1">
                    <a:lumMod val="50000"/>
                  </a:schemeClr>
                </a:solidFill>
              </a:rPr>
              <a:t>– </a:t>
            </a:r>
            <a:r>
              <a:rPr lang="en-US" dirty="0" smtClean="0">
                <a:solidFill>
                  <a:srgbClr val="404040"/>
                </a:solidFill>
              </a:rPr>
              <a:t>grant assistance for state, tribal , and local governments, and</a:t>
            </a:r>
            <a:r>
              <a:rPr lang="en-US" dirty="0" smtClean="0">
                <a:solidFill>
                  <a:schemeClr val="bg1">
                    <a:lumMod val="50000"/>
                  </a:schemeClr>
                </a:solidFill>
              </a:rPr>
              <a:t> </a:t>
            </a:r>
            <a:r>
              <a:rPr lang="en-US" b="1" i="1" dirty="0" smtClean="0">
                <a:solidFill>
                  <a:srgbClr val="800000"/>
                </a:solidFill>
              </a:rPr>
              <a:t>certain</a:t>
            </a:r>
            <a:r>
              <a:rPr lang="en-US" dirty="0" smtClean="0">
                <a:solidFill>
                  <a:schemeClr val="bg1">
                    <a:lumMod val="50000"/>
                  </a:schemeClr>
                </a:solidFill>
              </a:rPr>
              <a:t> </a:t>
            </a:r>
            <a:r>
              <a:rPr lang="en-US" dirty="0" smtClean="0">
                <a:solidFill>
                  <a:srgbClr val="404040"/>
                </a:solidFill>
              </a:rPr>
              <a:t>Private Nonprofit (PNP) organizations.</a:t>
            </a:r>
          </a:p>
          <a:p>
            <a:pPr marL="342900" indent="-342900" algn="l">
              <a:lnSpc>
                <a:spcPct val="150000"/>
              </a:lnSpc>
              <a:buClr>
                <a:schemeClr val="tx2"/>
              </a:buClr>
              <a:buFont typeface="Wingdings" panose="05000000000000000000" pitchFamily="2" charset="2"/>
              <a:buChar char="§"/>
            </a:pPr>
            <a:r>
              <a:rPr lang="en-US" b="1" dirty="0">
                <a:solidFill>
                  <a:srgbClr val="404040"/>
                </a:solidFill>
              </a:rPr>
              <a:t>FEMA Individual Assistance </a:t>
            </a:r>
            <a:r>
              <a:rPr lang="en-US" b="1" i="1" dirty="0">
                <a:solidFill>
                  <a:srgbClr val="800000"/>
                </a:solidFill>
              </a:rPr>
              <a:t>(IA) </a:t>
            </a:r>
            <a:r>
              <a:rPr lang="en-US" dirty="0" smtClean="0">
                <a:solidFill>
                  <a:srgbClr val="404040"/>
                </a:solidFill>
              </a:rPr>
              <a:t>– grant assistance for </a:t>
            </a:r>
            <a:r>
              <a:rPr lang="en-US" b="1" i="1" dirty="0" smtClean="0">
                <a:solidFill>
                  <a:srgbClr val="800000"/>
                </a:solidFill>
              </a:rPr>
              <a:t>individuals</a:t>
            </a:r>
            <a:r>
              <a:rPr lang="en-US" dirty="0">
                <a:solidFill>
                  <a:schemeClr val="bg1">
                    <a:lumMod val="50000"/>
                  </a:schemeClr>
                </a:solidFill>
              </a:rPr>
              <a:t> </a:t>
            </a:r>
            <a:r>
              <a:rPr lang="en-US" dirty="0">
                <a:solidFill>
                  <a:srgbClr val="404040"/>
                </a:solidFill>
              </a:rPr>
              <a:t>and households affected by disasters. </a:t>
            </a:r>
          </a:p>
          <a:p>
            <a:pPr algn="l">
              <a:buClr>
                <a:srgbClr val="C00000"/>
              </a:buClr>
            </a:pPr>
            <a:endParaRPr lang="en-US" dirty="0">
              <a:solidFill>
                <a:srgbClr val="404040"/>
              </a:solidFill>
            </a:endParaRPr>
          </a:p>
        </p:txBody>
      </p:sp>
      <p:sp>
        <p:nvSpPr>
          <p:cNvPr id="2" name="Title 1"/>
          <p:cNvSpPr>
            <a:spLocks noGrp="1"/>
          </p:cNvSpPr>
          <p:nvPr>
            <p:ph type="title"/>
          </p:nvPr>
        </p:nvSpPr>
        <p:spPr/>
        <p:txBody>
          <a:bodyPr>
            <a:normAutofit/>
          </a:bodyPr>
          <a:lstStyle/>
          <a:p>
            <a:pPr algn="r"/>
            <a:r>
              <a:rPr lang="en-US" b="1" dirty="0" smtClean="0"/>
              <a:t>Who is Eligible for Federal Assistance</a:t>
            </a:r>
            <a:endParaRPr lang="en-US" b="1" dirty="0"/>
          </a:p>
        </p:txBody>
      </p:sp>
    </p:spTree>
    <p:extLst>
      <p:ext uri="{BB962C8B-B14F-4D97-AF65-F5344CB8AC3E}">
        <p14:creationId xmlns:p14="http://schemas.microsoft.com/office/powerpoint/2010/main" val="1308627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Public Assistance (PA)</a:t>
            </a:r>
            <a:endParaRPr lang="en-US" b="1" dirty="0"/>
          </a:p>
        </p:txBody>
      </p:sp>
      <p:sp>
        <p:nvSpPr>
          <p:cNvPr id="5" name="TextBox 4"/>
          <p:cNvSpPr txBox="1"/>
          <p:nvPr/>
        </p:nvSpPr>
        <p:spPr>
          <a:xfrm>
            <a:off x="460969" y="2578659"/>
            <a:ext cx="4447399" cy="3122073"/>
          </a:xfrm>
          <a:prstGeom prst="rect">
            <a:avLst/>
          </a:prstGeom>
          <a:noFill/>
        </p:spPr>
        <p:txBody>
          <a:bodyPr wrap="square" rtlCol="0">
            <a:spAutoFit/>
          </a:bodyPr>
          <a:lstStyle/>
          <a:p>
            <a:r>
              <a:rPr lang="en-US" sz="2100" dirty="0">
                <a:solidFill>
                  <a:srgbClr val="404040"/>
                </a:solidFill>
              </a:rPr>
              <a:t>The FEMA Public Assistance (PA) program provides grant funding to </a:t>
            </a:r>
            <a:r>
              <a:rPr lang="en-US" sz="2100" b="1" i="1" dirty="0">
                <a:solidFill>
                  <a:srgbClr val="800000"/>
                </a:solidFill>
              </a:rPr>
              <a:t>eligible applicants </a:t>
            </a:r>
            <a:r>
              <a:rPr lang="en-US" sz="2100" dirty="0">
                <a:solidFill>
                  <a:srgbClr val="404040"/>
                </a:solidFill>
              </a:rPr>
              <a:t>for disaster related activities such as:</a:t>
            </a:r>
          </a:p>
          <a:p>
            <a:endParaRPr lang="en-US" sz="2100" dirty="0">
              <a:solidFill>
                <a:schemeClr val="bg1">
                  <a:lumMod val="50000"/>
                </a:schemeClr>
              </a:solidFill>
            </a:endParaRPr>
          </a:p>
          <a:p>
            <a:pPr marL="257175" indent="-257175">
              <a:buClr>
                <a:schemeClr val="tx2"/>
              </a:buClr>
              <a:buFont typeface="Wingdings" panose="05000000000000000000" pitchFamily="2" charset="2"/>
              <a:buChar char="§"/>
            </a:pPr>
            <a:r>
              <a:rPr lang="en-US" sz="2100" b="1" dirty="0">
                <a:solidFill>
                  <a:srgbClr val="404040"/>
                </a:solidFill>
              </a:rPr>
              <a:t>Debris Removal </a:t>
            </a:r>
          </a:p>
          <a:p>
            <a:pPr marL="257175" indent="-257175">
              <a:buClr>
                <a:schemeClr val="tx2"/>
              </a:buClr>
              <a:buFont typeface="Wingdings" panose="05000000000000000000" pitchFamily="2" charset="2"/>
              <a:buChar char="§"/>
            </a:pPr>
            <a:r>
              <a:rPr lang="en-US" sz="2100" b="1" dirty="0">
                <a:solidFill>
                  <a:srgbClr val="404040"/>
                </a:solidFill>
              </a:rPr>
              <a:t>Emergency Protective Measures</a:t>
            </a:r>
          </a:p>
          <a:p>
            <a:pPr marL="257175" indent="-257175">
              <a:buClr>
                <a:schemeClr val="tx2"/>
              </a:buClr>
              <a:buFont typeface="Wingdings" panose="05000000000000000000" pitchFamily="2" charset="2"/>
              <a:buChar char="§"/>
            </a:pPr>
            <a:r>
              <a:rPr lang="en-US" sz="2100" b="1" dirty="0">
                <a:solidFill>
                  <a:srgbClr val="404040"/>
                </a:solidFill>
              </a:rPr>
              <a:t>Permanent Repairs or replacement of applicant owned infrastructure</a:t>
            </a: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821" y="3311083"/>
            <a:ext cx="3380013" cy="1660967"/>
          </a:xfrm>
          <a:prstGeom prst="rect">
            <a:avLst/>
          </a:prstGeom>
          <a:ln w="28575">
            <a:solidFill>
              <a:schemeClr val="tx1"/>
            </a:solidFill>
          </a:ln>
        </p:spPr>
      </p:pic>
    </p:spTree>
    <p:extLst>
      <p:ext uri="{BB962C8B-B14F-4D97-AF65-F5344CB8AC3E}">
        <p14:creationId xmlns:p14="http://schemas.microsoft.com/office/powerpoint/2010/main" val="200191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Public Assistance (PA)</a:t>
            </a:r>
            <a:endParaRPr lang="en-US" b="1" dirty="0"/>
          </a:p>
        </p:txBody>
      </p:sp>
      <p:sp>
        <p:nvSpPr>
          <p:cNvPr id="5" name="TextBox 4"/>
          <p:cNvSpPr txBox="1"/>
          <p:nvPr/>
        </p:nvSpPr>
        <p:spPr>
          <a:xfrm>
            <a:off x="490359" y="2516660"/>
            <a:ext cx="3903615" cy="2893100"/>
          </a:xfrm>
          <a:prstGeom prst="rect">
            <a:avLst/>
          </a:prstGeom>
          <a:noFill/>
        </p:spPr>
        <p:txBody>
          <a:bodyPr wrap="square" rtlCol="0">
            <a:spAutoFit/>
          </a:bodyPr>
          <a:lstStyle/>
          <a:p>
            <a:r>
              <a:rPr lang="en-US" sz="2800" dirty="0" smtClean="0">
                <a:solidFill>
                  <a:srgbClr val="404040"/>
                </a:solidFill>
              </a:rPr>
              <a:t>Eligible </a:t>
            </a:r>
            <a:r>
              <a:rPr lang="en-US" sz="2800" dirty="0">
                <a:solidFill>
                  <a:srgbClr val="404040"/>
                </a:solidFill>
              </a:rPr>
              <a:t>applicants </a:t>
            </a:r>
            <a:r>
              <a:rPr lang="en-US" sz="2800" b="1" i="1" dirty="0">
                <a:solidFill>
                  <a:srgbClr val="800000"/>
                </a:solidFill>
              </a:rPr>
              <a:t>typically</a:t>
            </a:r>
            <a:r>
              <a:rPr lang="en-US" sz="2800" dirty="0">
                <a:solidFill>
                  <a:schemeClr val="bg1">
                    <a:lumMod val="50000"/>
                  </a:schemeClr>
                </a:solidFill>
              </a:rPr>
              <a:t> </a:t>
            </a:r>
            <a:r>
              <a:rPr lang="en-US" sz="2800" dirty="0">
                <a:solidFill>
                  <a:srgbClr val="404040"/>
                </a:solidFill>
              </a:rPr>
              <a:t>include: </a:t>
            </a:r>
          </a:p>
          <a:p>
            <a:endParaRPr lang="en-US" sz="2100" dirty="0">
              <a:solidFill>
                <a:schemeClr val="bg1">
                  <a:lumMod val="50000"/>
                </a:schemeClr>
              </a:solidFill>
            </a:endParaRPr>
          </a:p>
          <a:p>
            <a:pPr marL="257175" indent="-257175">
              <a:buClr>
                <a:schemeClr val="tx2"/>
              </a:buClr>
              <a:buFont typeface="Wingdings" panose="05000000000000000000" pitchFamily="2" charset="2"/>
              <a:buChar char="§"/>
            </a:pPr>
            <a:r>
              <a:rPr lang="en-US" sz="2100" b="1" dirty="0">
                <a:solidFill>
                  <a:srgbClr val="404040"/>
                </a:solidFill>
              </a:rPr>
              <a:t>Municipalities</a:t>
            </a:r>
          </a:p>
          <a:p>
            <a:pPr marL="257175" indent="-257175">
              <a:buClr>
                <a:schemeClr val="tx2"/>
              </a:buClr>
              <a:buFont typeface="Wingdings" panose="05000000000000000000" pitchFamily="2" charset="2"/>
              <a:buChar char="§"/>
            </a:pPr>
            <a:r>
              <a:rPr lang="en-US" sz="2100" b="1" dirty="0">
                <a:solidFill>
                  <a:srgbClr val="404040"/>
                </a:solidFill>
              </a:rPr>
              <a:t>State Agencies</a:t>
            </a:r>
          </a:p>
          <a:p>
            <a:pPr marL="257175" indent="-257175">
              <a:buClr>
                <a:schemeClr val="tx2"/>
              </a:buClr>
              <a:buFont typeface="Wingdings" panose="05000000000000000000" pitchFamily="2" charset="2"/>
              <a:buChar char="§"/>
            </a:pPr>
            <a:r>
              <a:rPr lang="en-US" sz="2100" b="1" dirty="0">
                <a:solidFill>
                  <a:srgbClr val="404040"/>
                </a:solidFill>
              </a:rPr>
              <a:t>Certain Private Nonprofits</a:t>
            </a:r>
          </a:p>
          <a:p>
            <a:pPr marL="257175" indent="-257175">
              <a:buClr>
                <a:schemeClr val="tx2"/>
              </a:buClr>
              <a:buFont typeface="Wingdings" panose="05000000000000000000" pitchFamily="2" charset="2"/>
              <a:buChar char="§"/>
            </a:pPr>
            <a:r>
              <a:rPr lang="en-US" sz="2100" b="1" dirty="0">
                <a:solidFill>
                  <a:srgbClr val="404040"/>
                </a:solidFill>
              </a:rPr>
              <a:t>Government Organizations </a:t>
            </a:r>
          </a:p>
          <a:p>
            <a:pPr marL="257175" indent="-257175">
              <a:buClr>
                <a:schemeClr val="tx2"/>
              </a:buClr>
              <a:buFont typeface="Wingdings" panose="05000000000000000000" pitchFamily="2" charset="2"/>
              <a:buChar char="§"/>
            </a:pPr>
            <a:r>
              <a:rPr lang="en-US" sz="2100" b="1" dirty="0">
                <a:solidFill>
                  <a:srgbClr val="404040"/>
                </a:solidFill>
              </a:rPr>
              <a:t>Tribal Organizations </a:t>
            </a:r>
            <a:endParaRPr lang="en-US" sz="2100" b="1" dirty="0">
              <a:solidFill>
                <a:srgbClr val="404040"/>
              </a:solidFill>
            </a:endParaRPr>
          </a:p>
        </p:txBody>
      </p:sp>
      <p:pic>
        <p:nvPicPr>
          <p:cNvPr id="7" name="Picture 6"/>
          <p:cNvPicPr>
            <a:picLocks noChangeAspect="1"/>
          </p:cNvPicPr>
          <p:nvPr/>
        </p:nvPicPr>
        <p:blipFill>
          <a:blip r:embed="rId2"/>
          <a:stretch>
            <a:fillRect/>
          </a:stretch>
        </p:blipFill>
        <p:spPr>
          <a:xfrm>
            <a:off x="6918504" y="2481127"/>
            <a:ext cx="1949454" cy="1621427"/>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8" name="Picture 7" descr="The St. Bernard Parish 34th Judicial District Courthouse"/>
          <p:cNvPicPr>
            <a:picLocks noChangeAspect="1" noChangeArrowheads="1"/>
          </p:cNvPicPr>
          <p:nvPr/>
        </p:nvPicPr>
        <p:blipFill>
          <a:blip r:embed="rId3" cstate="print">
            <a:extLst>
              <a:ext uri="{28A0092B-C50C-407E-A947-70E740481C1C}">
                <a14:useLocalDpi xmlns:a14="http://schemas.microsoft.com/office/drawing/2010/main" val="0"/>
              </a:ext>
            </a:extLst>
          </a:blip>
          <a:srcRect l="14983" r="14983"/>
          <a:stretch>
            <a:fillRect/>
          </a:stretch>
        </p:blipFill>
        <p:spPr bwMode="auto">
          <a:xfrm>
            <a:off x="4691367" y="4138128"/>
            <a:ext cx="1936231" cy="1599265"/>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966383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Public Assistance (PA)</a:t>
            </a:r>
            <a:endParaRPr lang="en-US" b="1" dirty="0"/>
          </a:p>
        </p:txBody>
      </p:sp>
      <p:pic>
        <p:nvPicPr>
          <p:cNvPr id="4" name="Picture 3" descr="PA work categories.jpg"/>
          <p:cNvPicPr>
            <a:picLocks noChangeAspect="1"/>
          </p:cNvPicPr>
          <p:nvPr/>
        </p:nvPicPr>
        <p:blipFill>
          <a:blip r:embed="rId2" cstate="print"/>
          <a:stretch>
            <a:fillRect/>
          </a:stretch>
        </p:blipFill>
        <p:spPr>
          <a:xfrm>
            <a:off x="211864" y="2363864"/>
            <a:ext cx="5720768" cy="3396705"/>
          </a:xfrm>
          <a:prstGeom prst="rect">
            <a:avLst/>
          </a:prstGeom>
        </p:spPr>
      </p:pic>
      <p:sp>
        <p:nvSpPr>
          <p:cNvPr id="3" name="TextBox 2"/>
          <p:cNvSpPr txBox="1"/>
          <p:nvPr/>
        </p:nvSpPr>
        <p:spPr>
          <a:xfrm>
            <a:off x="6015040" y="2679453"/>
            <a:ext cx="3007579" cy="2677656"/>
          </a:xfrm>
          <a:prstGeom prst="rect">
            <a:avLst/>
          </a:prstGeom>
          <a:noFill/>
        </p:spPr>
        <p:txBody>
          <a:bodyPr wrap="square" rtlCol="0">
            <a:spAutoFit/>
          </a:bodyPr>
          <a:lstStyle/>
          <a:p>
            <a:r>
              <a:rPr lang="en-US" sz="2100" dirty="0">
                <a:solidFill>
                  <a:srgbClr val="404040"/>
                </a:solidFill>
              </a:rPr>
              <a:t>PA Project Thresholds for </a:t>
            </a:r>
            <a:r>
              <a:rPr lang="en-US" sz="2100" b="1" i="1" dirty="0">
                <a:solidFill>
                  <a:srgbClr val="800000"/>
                </a:solidFill>
              </a:rPr>
              <a:t>Fiscal Year 2018</a:t>
            </a:r>
          </a:p>
          <a:p>
            <a:endParaRPr lang="en-US" sz="2100" dirty="0">
              <a:solidFill>
                <a:srgbClr val="404040"/>
              </a:solidFill>
            </a:endParaRPr>
          </a:p>
          <a:p>
            <a:pPr marL="214313" indent="-214313">
              <a:buFont typeface="Arial" panose="020B0604020202020204" pitchFamily="34" charset="0"/>
              <a:buChar char="•"/>
            </a:pPr>
            <a:r>
              <a:rPr lang="en-US" sz="2100" dirty="0">
                <a:solidFill>
                  <a:srgbClr val="404040"/>
                </a:solidFill>
              </a:rPr>
              <a:t>Small Project Minimum - </a:t>
            </a:r>
            <a:r>
              <a:rPr lang="en-US" sz="2100" b="1" dirty="0">
                <a:solidFill>
                  <a:srgbClr val="404040"/>
                </a:solidFill>
              </a:rPr>
              <a:t>$3,140</a:t>
            </a:r>
          </a:p>
          <a:p>
            <a:endParaRPr lang="en-US" sz="2100" dirty="0">
              <a:solidFill>
                <a:srgbClr val="404040"/>
              </a:solidFill>
            </a:endParaRPr>
          </a:p>
          <a:p>
            <a:pPr marL="214313" indent="-214313">
              <a:buFont typeface="Arial" panose="020B0604020202020204" pitchFamily="34" charset="0"/>
              <a:buChar char="•"/>
            </a:pPr>
            <a:r>
              <a:rPr lang="en-US" sz="2100" dirty="0">
                <a:solidFill>
                  <a:srgbClr val="404040"/>
                </a:solidFill>
              </a:rPr>
              <a:t>Large Project Minimum - </a:t>
            </a:r>
            <a:r>
              <a:rPr lang="en-US" sz="2100" b="1" dirty="0">
                <a:solidFill>
                  <a:srgbClr val="404040"/>
                </a:solidFill>
              </a:rPr>
              <a:t>$125,500</a:t>
            </a:r>
          </a:p>
        </p:txBody>
      </p:sp>
    </p:spTree>
    <p:extLst>
      <p:ext uri="{BB962C8B-B14F-4D97-AF65-F5344CB8AC3E}">
        <p14:creationId xmlns:p14="http://schemas.microsoft.com/office/powerpoint/2010/main" val="188045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5" y="2590800"/>
            <a:ext cx="7408333" cy="2217734"/>
          </a:xfrm>
        </p:spPr>
        <p:txBody>
          <a:bodyPr anchor="ctr">
            <a:normAutofit/>
          </a:bodyPr>
          <a:lstStyle/>
          <a:p>
            <a:pPr marL="0" indent="0" algn="ctr">
              <a:buNone/>
            </a:pPr>
            <a:r>
              <a:rPr lang="en-US" dirty="0" smtClean="0">
                <a:solidFill>
                  <a:schemeClr val="tx1"/>
                </a:solidFill>
                <a:ea typeface="Gungsuh" panose="02030600000101010101" pitchFamily="18" charset="-127"/>
              </a:rPr>
              <a:t>An</a:t>
            </a:r>
            <a:r>
              <a:rPr lang="en-US" b="1" i="1" dirty="0" smtClean="0">
                <a:solidFill>
                  <a:schemeClr val="tx1"/>
                </a:solidFill>
                <a:ea typeface="Gungsuh" panose="02030600000101010101" pitchFamily="18" charset="-127"/>
              </a:rPr>
              <a:t> essential</a:t>
            </a:r>
            <a:r>
              <a:rPr lang="en-US" b="1" dirty="0">
                <a:solidFill>
                  <a:schemeClr val="tx1"/>
                </a:solidFill>
                <a:ea typeface="Gungsuh" panose="02030600000101010101" pitchFamily="18" charset="-127"/>
              </a:rPr>
              <a:t> </a:t>
            </a:r>
            <a:r>
              <a:rPr lang="en-US" dirty="0" smtClean="0">
                <a:solidFill>
                  <a:schemeClr val="tx1"/>
                </a:solidFill>
                <a:ea typeface="Gungsuh" panose="02030600000101010101" pitchFamily="18" charset="-127"/>
              </a:rPr>
              <a:t>element of the response and recovery process. </a:t>
            </a:r>
            <a:r>
              <a:rPr lang="en-US" dirty="0">
                <a:solidFill>
                  <a:schemeClr val="tx1"/>
                </a:solidFill>
                <a:ea typeface="Gungsuh" panose="02030600000101010101" pitchFamily="18" charset="-127"/>
              </a:rPr>
              <a:t>A PDA is a </a:t>
            </a:r>
            <a:r>
              <a:rPr lang="en-US" dirty="0" smtClean="0">
                <a:solidFill>
                  <a:schemeClr val="tx1"/>
                </a:solidFill>
                <a:ea typeface="Gungsuh" panose="02030600000101010101" pitchFamily="18" charset="-127"/>
              </a:rPr>
              <a:t>joint</a:t>
            </a:r>
            <a:r>
              <a:rPr lang="en-US" dirty="0">
                <a:solidFill>
                  <a:schemeClr val="tx1"/>
                </a:solidFill>
                <a:ea typeface="Gungsuh" panose="02030600000101010101" pitchFamily="18" charset="-127"/>
              </a:rPr>
              <a:t> </a:t>
            </a:r>
            <a:r>
              <a:rPr lang="en-US" dirty="0" smtClean="0">
                <a:solidFill>
                  <a:schemeClr val="tx1"/>
                </a:solidFill>
                <a:ea typeface="Gungsuh" panose="02030600000101010101" pitchFamily="18" charset="-127"/>
              </a:rPr>
              <a:t>assessment between FEMA, GOHSEP and the Parish. </a:t>
            </a:r>
          </a:p>
          <a:p>
            <a:pPr marL="0" indent="0">
              <a:buNone/>
            </a:pPr>
            <a:r>
              <a:rPr lang="en-US" b="1" dirty="0">
                <a:ea typeface="Gungsuh" panose="02030600000101010101" pitchFamily="18" charset="-127"/>
              </a:rPr>
              <a:t> </a:t>
            </a:r>
          </a:p>
        </p:txBody>
      </p:sp>
      <p:sp>
        <p:nvSpPr>
          <p:cNvPr id="3" name="Title 2"/>
          <p:cNvSpPr>
            <a:spLocks noGrp="1"/>
          </p:cNvSpPr>
          <p:nvPr>
            <p:ph type="title"/>
          </p:nvPr>
        </p:nvSpPr>
        <p:spPr/>
        <p:txBody>
          <a:bodyPr>
            <a:normAutofit/>
          </a:bodyPr>
          <a:lstStyle/>
          <a:p>
            <a:pPr algn="r"/>
            <a:r>
              <a:rPr lang="en-US" dirty="0" smtClean="0"/>
              <a:t>What is a Preliminary Damage Assessment? </a:t>
            </a:r>
            <a:endParaRPr lang="en-US" dirty="0"/>
          </a:p>
        </p:txBody>
      </p:sp>
    </p:spTree>
    <p:extLst>
      <p:ext uri="{BB962C8B-B14F-4D97-AF65-F5344CB8AC3E}">
        <p14:creationId xmlns:p14="http://schemas.microsoft.com/office/powerpoint/2010/main" val="268258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Individual Assistance (IA)</a:t>
            </a:r>
            <a:endParaRPr lang="en-US" b="1" dirty="0"/>
          </a:p>
        </p:txBody>
      </p:sp>
      <p:sp>
        <p:nvSpPr>
          <p:cNvPr id="5" name="TextBox 4"/>
          <p:cNvSpPr txBox="1"/>
          <p:nvPr/>
        </p:nvSpPr>
        <p:spPr>
          <a:xfrm>
            <a:off x="447402" y="2780179"/>
            <a:ext cx="4754881" cy="2798908"/>
          </a:xfrm>
          <a:prstGeom prst="rect">
            <a:avLst/>
          </a:prstGeom>
          <a:noFill/>
        </p:spPr>
        <p:txBody>
          <a:bodyPr wrap="square" rtlCol="0">
            <a:spAutoFit/>
          </a:bodyPr>
          <a:lstStyle/>
          <a:p>
            <a:r>
              <a:rPr lang="en-US" sz="2100" dirty="0">
                <a:solidFill>
                  <a:srgbClr val="404040"/>
                </a:solidFill>
              </a:rPr>
              <a:t>The FEMA Individual Assistance (IA) program may provide financial help or direct services to </a:t>
            </a:r>
            <a:r>
              <a:rPr lang="en-US" sz="2100" b="1" i="1" dirty="0">
                <a:solidFill>
                  <a:srgbClr val="800000"/>
                </a:solidFill>
              </a:rPr>
              <a:t>eligible individuals and households </a:t>
            </a:r>
            <a:r>
              <a:rPr lang="en-US" sz="2100" dirty="0">
                <a:solidFill>
                  <a:srgbClr val="404040"/>
                </a:solidFill>
              </a:rPr>
              <a:t>whose property was directly affected as a result of the federally-declared disaster, and whose losses are </a:t>
            </a:r>
            <a:r>
              <a:rPr lang="en-US" sz="2100" b="1" i="1" dirty="0">
                <a:solidFill>
                  <a:srgbClr val="800000"/>
                </a:solidFill>
              </a:rPr>
              <a:t>not covered </a:t>
            </a:r>
            <a:r>
              <a:rPr lang="en-US" sz="2100" dirty="0">
                <a:solidFill>
                  <a:srgbClr val="404040"/>
                </a:solidFill>
              </a:rPr>
              <a:t>by insurance. </a:t>
            </a: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3630" y="2971956"/>
            <a:ext cx="2592876" cy="2246499"/>
          </a:xfrm>
          <a:prstGeom prst="rect">
            <a:avLst/>
          </a:prstGeom>
          <a:ln w="28575">
            <a:solidFill>
              <a:schemeClr val="tx1"/>
            </a:solidFill>
          </a:ln>
        </p:spPr>
      </p:pic>
    </p:spTree>
    <p:extLst>
      <p:ext uri="{BB962C8B-B14F-4D97-AF65-F5344CB8AC3E}">
        <p14:creationId xmlns:p14="http://schemas.microsoft.com/office/powerpoint/2010/main" val="3707564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Individual Assistance (IA)</a:t>
            </a:r>
            <a:endParaRPr lang="en-US" b="1" dirty="0"/>
          </a:p>
        </p:txBody>
      </p:sp>
      <p:sp>
        <p:nvSpPr>
          <p:cNvPr id="5" name="TextBox 4"/>
          <p:cNvSpPr txBox="1"/>
          <p:nvPr/>
        </p:nvSpPr>
        <p:spPr>
          <a:xfrm>
            <a:off x="647363" y="2594033"/>
            <a:ext cx="7604595" cy="2968185"/>
          </a:xfrm>
          <a:prstGeom prst="rect">
            <a:avLst/>
          </a:prstGeom>
          <a:noFill/>
        </p:spPr>
        <p:txBody>
          <a:bodyPr wrap="square" rtlCol="0">
            <a:spAutoFit/>
          </a:bodyPr>
          <a:lstStyle/>
          <a:p>
            <a:r>
              <a:rPr lang="en-US" sz="3200" dirty="0">
                <a:solidFill>
                  <a:srgbClr val="404040"/>
                </a:solidFill>
              </a:rPr>
              <a:t>Forms of help available:</a:t>
            </a:r>
          </a:p>
          <a:p>
            <a:endParaRPr lang="en-US" sz="2100" dirty="0">
              <a:solidFill>
                <a:schemeClr val="bg1">
                  <a:lumMod val="50000"/>
                </a:schemeClr>
              </a:solidFill>
            </a:endParaRPr>
          </a:p>
          <a:p>
            <a:pPr marL="257175" indent="-257175">
              <a:buClr>
                <a:schemeClr val="tx2"/>
              </a:buClr>
              <a:buFont typeface="Wingdings" panose="05000000000000000000" pitchFamily="2" charset="2"/>
              <a:buChar char="§"/>
            </a:pPr>
            <a:r>
              <a:rPr lang="en-US" sz="2100" b="1" dirty="0">
                <a:solidFill>
                  <a:srgbClr val="404040"/>
                </a:solidFill>
              </a:rPr>
              <a:t>Housing Assistance (HA) – </a:t>
            </a:r>
            <a:r>
              <a:rPr lang="en-US" sz="2100" dirty="0">
                <a:solidFill>
                  <a:srgbClr val="404040"/>
                </a:solidFill>
              </a:rPr>
              <a:t>may include </a:t>
            </a:r>
            <a:r>
              <a:rPr lang="en-US" sz="2100" dirty="0">
                <a:solidFill>
                  <a:srgbClr val="404040"/>
                </a:solidFill>
              </a:rPr>
              <a:t>temporary housing, repair, replacement, and semi-permanent or permanent housing</a:t>
            </a:r>
            <a:r>
              <a:rPr lang="en-US" sz="2100" b="1" dirty="0">
                <a:solidFill>
                  <a:srgbClr val="404040"/>
                </a:solidFill>
              </a:rPr>
              <a:t>. </a:t>
            </a:r>
          </a:p>
          <a:p>
            <a:pPr>
              <a:buClr>
                <a:schemeClr val="tx2"/>
              </a:buClr>
            </a:pPr>
            <a:endParaRPr lang="en-US" sz="2100" b="1" dirty="0">
              <a:solidFill>
                <a:srgbClr val="404040"/>
              </a:solidFill>
            </a:endParaRPr>
          </a:p>
          <a:p>
            <a:pPr marL="257175" indent="-257175">
              <a:buClr>
                <a:schemeClr val="tx2"/>
              </a:buClr>
              <a:buFont typeface="Wingdings" panose="05000000000000000000" pitchFamily="2" charset="2"/>
              <a:buChar char="§"/>
            </a:pPr>
            <a:r>
              <a:rPr lang="en-US" sz="2100" b="1" dirty="0">
                <a:solidFill>
                  <a:srgbClr val="404040"/>
                </a:solidFill>
              </a:rPr>
              <a:t>Other Needs Assistance (ONA) – </a:t>
            </a:r>
            <a:r>
              <a:rPr lang="en-US" sz="2100" dirty="0">
                <a:solidFill>
                  <a:srgbClr val="404040"/>
                </a:solidFill>
              </a:rPr>
              <a:t>may include </a:t>
            </a:r>
            <a:r>
              <a:rPr lang="en-US" sz="2100" dirty="0">
                <a:solidFill>
                  <a:srgbClr val="404040"/>
                </a:solidFill>
              </a:rPr>
              <a:t>repair, cleaning or replacement of personal property, medical and dental expenses, funeral expenses and other items. </a:t>
            </a: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2152595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FEMA Individual Assistance (IA)</a:t>
            </a:r>
            <a:endParaRPr lang="en-US" b="1" dirty="0"/>
          </a:p>
        </p:txBody>
      </p:sp>
      <p:sp>
        <p:nvSpPr>
          <p:cNvPr id="8" name="TextBox 7"/>
          <p:cNvSpPr txBox="1"/>
          <p:nvPr/>
        </p:nvSpPr>
        <p:spPr>
          <a:xfrm>
            <a:off x="3857560" y="2601313"/>
            <a:ext cx="4818896" cy="3046988"/>
          </a:xfrm>
          <a:prstGeom prst="rect">
            <a:avLst/>
          </a:prstGeom>
          <a:noFill/>
        </p:spPr>
        <p:txBody>
          <a:bodyPr wrap="square" rtlCol="0">
            <a:spAutoFit/>
          </a:bodyPr>
          <a:lstStyle/>
          <a:p>
            <a:pPr marL="228600" indent="-342900" defTabSz="342900">
              <a:buFont typeface="Arial" panose="020B0604020202020204" pitchFamily="34" charset="0"/>
              <a:buChar char="•"/>
            </a:pPr>
            <a:r>
              <a:rPr lang="en-US" sz="2100" dirty="0">
                <a:solidFill>
                  <a:srgbClr val="404040"/>
                </a:solidFill>
              </a:rPr>
              <a:t>Congress sets the </a:t>
            </a:r>
            <a:r>
              <a:rPr lang="en-US" sz="2100" dirty="0">
                <a:solidFill>
                  <a:srgbClr val="404040"/>
                </a:solidFill>
              </a:rPr>
              <a:t>Individual Assistance </a:t>
            </a:r>
            <a:r>
              <a:rPr lang="en-US" sz="2100" b="1" i="1" dirty="0">
                <a:solidFill>
                  <a:srgbClr val="800000"/>
                </a:solidFill>
              </a:rPr>
              <a:t>grant limit </a:t>
            </a:r>
            <a:r>
              <a:rPr lang="en-US" sz="2100" dirty="0">
                <a:solidFill>
                  <a:srgbClr val="404040"/>
                </a:solidFill>
              </a:rPr>
              <a:t>each Fiscal Year (FY)</a:t>
            </a:r>
          </a:p>
          <a:p>
            <a:pPr defTabSz="342900"/>
            <a:endParaRPr lang="en-US" sz="2100" dirty="0">
              <a:solidFill>
                <a:srgbClr val="404040"/>
              </a:solidFill>
            </a:endParaRPr>
          </a:p>
          <a:p>
            <a:pPr marL="228600" indent="-342900" defTabSz="342900">
              <a:buFont typeface="Arial" panose="020B0604020202020204" pitchFamily="34" charset="0"/>
              <a:buChar char="•"/>
            </a:pPr>
            <a:r>
              <a:rPr lang="en-US" sz="2100" dirty="0">
                <a:solidFill>
                  <a:srgbClr val="404040"/>
                </a:solidFill>
              </a:rPr>
              <a:t>Current FY limit is up to the </a:t>
            </a:r>
            <a:r>
              <a:rPr lang="en-US" sz="2100" b="1" i="1" dirty="0">
                <a:solidFill>
                  <a:srgbClr val="800000"/>
                </a:solidFill>
              </a:rPr>
              <a:t>max amount of $</a:t>
            </a:r>
            <a:r>
              <a:rPr lang="en-US" sz="2100" b="1" i="1" dirty="0">
                <a:solidFill>
                  <a:srgbClr val="800000"/>
                </a:solidFill>
              </a:rPr>
              <a:t>34,000</a:t>
            </a:r>
            <a:r>
              <a:rPr lang="en-US" sz="2100" dirty="0">
                <a:solidFill>
                  <a:srgbClr val="404040"/>
                </a:solidFill>
              </a:rPr>
              <a:t> </a:t>
            </a:r>
            <a:r>
              <a:rPr lang="en-US" sz="2100" dirty="0">
                <a:solidFill>
                  <a:srgbClr val="404040"/>
                </a:solidFill>
              </a:rPr>
              <a:t>for eligible expenses/assistance. </a:t>
            </a:r>
            <a:endParaRPr lang="en-US" sz="2100" b="1" i="1" dirty="0">
              <a:solidFill>
                <a:srgbClr val="404040"/>
              </a:solidFill>
            </a:endParaRPr>
          </a:p>
          <a:p>
            <a:pPr marL="685800" lvl="1" indent="-342900" defTabSz="342900">
              <a:lnSpc>
                <a:spcPct val="150000"/>
              </a:lnSpc>
              <a:buFont typeface="Arial" panose="020B0604020202020204" pitchFamily="34" charset="0"/>
              <a:buChar char="•"/>
            </a:pPr>
            <a:endParaRPr lang="en-US" sz="2400" b="1" i="1" dirty="0">
              <a:solidFill>
                <a:prstClr val="black"/>
              </a:solidFill>
            </a:endParaRPr>
          </a:p>
          <a:p>
            <a:pPr marL="557213" lvl="1" indent="-214313" defTabSz="342900">
              <a:buFont typeface="Arial" panose="020B0604020202020204" pitchFamily="34" charset="0"/>
              <a:buChar char="•"/>
            </a:pPr>
            <a:endParaRPr lang="en-US" sz="1500" dirty="0">
              <a:solidFill>
                <a:prstClr val="black"/>
              </a:solidFill>
            </a:endParaRPr>
          </a:p>
          <a:p>
            <a:pPr marL="214313" indent="-214313" defTabSz="342900">
              <a:buFont typeface="Arial" panose="020B0604020202020204" pitchFamily="34" charset="0"/>
              <a:buChar char="•"/>
            </a:pPr>
            <a:endParaRPr lang="en-US" sz="1500" dirty="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90" y="2434590"/>
            <a:ext cx="2779928" cy="3471660"/>
          </a:xfrm>
          <a:prstGeom prst="rect">
            <a:avLst/>
          </a:prstGeom>
          <a:ln>
            <a:noFill/>
          </a:ln>
          <a:effectLst>
            <a:glow rad="63500">
              <a:schemeClr val="accent1">
                <a:satMod val="175000"/>
                <a:alpha val="40000"/>
              </a:schemeClr>
            </a:glow>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0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4095" y="3657600"/>
            <a:ext cx="4069905" cy="2961685"/>
          </a:xfrm>
          <a:prstGeom prst="rect">
            <a:avLst/>
          </a:prstGeom>
        </p:spPr>
      </p:pic>
      <p:sp>
        <p:nvSpPr>
          <p:cNvPr id="2" name="Title 1"/>
          <p:cNvSpPr>
            <a:spLocks noGrp="1"/>
          </p:cNvSpPr>
          <p:nvPr>
            <p:ph type="title"/>
          </p:nvPr>
        </p:nvSpPr>
        <p:spPr/>
        <p:txBody>
          <a:bodyPr/>
          <a:lstStyle/>
          <a:p>
            <a:pPr algn="r"/>
            <a:r>
              <a:rPr lang="en-US" b="1" dirty="0" smtClean="0"/>
              <a:t>Small Business Administration (SBA) </a:t>
            </a:r>
            <a:endParaRPr lang="en-US" b="1" dirty="0"/>
          </a:p>
        </p:txBody>
      </p:sp>
      <p:sp>
        <p:nvSpPr>
          <p:cNvPr id="5" name="TextBox 4"/>
          <p:cNvSpPr txBox="1"/>
          <p:nvPr/>
        </p:nvSpPr>
        <p:spPr>
          <a:xfrm>
            <a:off x="276169" y="2597906"/>
            <a:ext cx="5391098" cy="2713756"/>
          </a:xfrm>
          <a:prstGeom prst="rect">
            <a:avLst/>
          </a:prstGeom>
          <a:noFill/>
        </p:spPr>
        <p:txBody>
          <a:bodyPr wrap="square" rtlCol="0">
            <a:spAutoFit/>
          </a:bodyPr>
          <a:lstStyle/>
          <a:p>
            <a:pPr indent="-197644">
              <a:lnSpc>
                <a:spcPct val="90000"/>
              </a:lnSpc>
              <a:spcBef>
                <a:spcPts val="1350"/>
              </a:spcBef>
            </a:pPr>
            <a:r>
              <a:rPr lang="en-US" sz="2100" b="1" dirty="0">
                <a:solidFill>
                  <a:srgbClr val="404040"/>
                </a:solidFill>
              </a:rPr>
              <a:t>Small Business Administration (SBA) Disaster Loans</a:t>
            </a:r>
          </a:p>
          <a:p>
            <a:pPr marL="140494" lvl="1" indent="-122635">
              <a:lnSpc>
                <a:spcPct val="90000"/>
              </a:lnSpc>
              <a:spcBef>
                <a:spcPts val="1125"/>
              </a:spcBef>
              <a:buFont typeface="Arial" panose="020B0604020202020204" pitchFamily="34" charset="0"/>
              <a:buChar char="•"/>
            </a:pPr>
            <a:r>
              <a:rPr lang="en-US" sz="2100" dirty="0">
                <a:solidFill>
                  <a:srgbClr val="404040"/>
                </a:solidFill>
              </a:rPr>
              <a:t>Provides loans to </a:t>
            </a:r>
            <a:r>
              <a:rPr lang="en-US" sz="2100" b="1" dirty="0">
                <a:solidFill>
                  <a:srgbClr val="404040"/>
                </a:solidFill>
              </a:rPr>
              <a:t>homeowners + renters + businesses + organizations </a:t>
            </a:r>
            <a:r>
              <a:rPr lang="en-US" sz="2100" dirty="0">
                <a:solidFill>
                  <a:srgbClr val="404040"/>
                </a:solidFill>
              </a:rPr>
              <a:t>to </a:t>
            </a:r>
            <a:r>
              <a:rPr lang="en-US" sz="2100" b="1" dirty="0">
                <a:solidFill>
                  <a:srgbClr val="800000"/>
                </a:solidFill>
              </a:rPr>
              <a:t>repair or replace </a:t>
            </a:r>
            <a:r>
              <a:rPr lang="en-US" sz="2100" dirty="0">
                <a:solidFill>
                  <a:srgbClr val="404040"/>
                </a:solidFill>
              </a:rPr>
              <a:t>real estate + personal property + equipment + business assets damaged in a disaster.</a:t>
            </a: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3834654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Small Business Administration (SBA) </a:t>
            </a:r>
            <a:endParaRPr lang="en-US" b="1" dirty="0"/>
          </a:p>
        </p:txBody>
      </p:sp>
      <p:sp>
        <p:nvSpPr>
          <p:cNvPr id="5" name="TextBox 4"/>
          <p:cNvSpPr txBox="1"/>
          <p:nvPr/>
        </p:nvSpPr>
        <p:spPr>
          <a:xfrm>
            <a:off x="143691" y="2417685"/>
            <a:ext cx="8843555" cy="3402150"/>
          </a:xfrm>
          <a:prstGeom prst="rect">
            <a:avLst/>
          </a:prstGeom>
          <a:noFill/>
        </p:spPr>
        <p:txBody>
          <a:bodyPr wrap="square" rtlCol="0">
            <a:spAutoFit/>
          </a:bodyPr>
          <a:lstStyle/>
          <a:p>
            <a:pPr marL="259556" lvl="1">
              <a:lnSpc>
                <a:spcPct val="90000"/>
              </a:lnSpc>
              <a:spcBef>
                <a:spcPts val="1350"/>
              </a:spcBef>
            </a:pPr>
            <a:r>
              <a:rPr lang="en-US" sz="2100" b="1" dirty="0">
                <a:solidFill>
                  <a:srgbClr val="404040"/>
                </a:solidFill>
              </a:rPr>
              <a:t>Types of Disaster Loans</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404040"/>
                </a:solidFill>
              </a:rPr>
              <a:t>Business Disaster Loan </a:t>
            </a:r>
            <a:r>
              <a:rPr lang="en-US" sz="2100" dirty="0">
                <a:solidFill>
                  <a:srgbClr val="404040"/>
                </a:solidFill>
              </a:rPr>
              <a:t>– loans to </a:t>
            </a:r>
            <a:r>
              <a:rPr lang="en-US" sz="2100" b="1" i="1" dirty="0">
                <a:solidFill>
                  <a:srgbClr val="800000"/>
                </a:solidFill>
              </a:rPr>
              <a:t>business </a:t>
            </a:r>
            <a:r>
              <a:rPr lang="en-US" sz="2100" dirty="0">
                <a:solidFill>
                  <a:srgbClr val="404040"/>
                </a:solidFill>
              </a:rPr>
              <a:t>to repair or replace disaster damaged property. </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404040"/>
                </a:solidFill>
              </a:rPr>
              <a:t>Economic Injury Disaster Loans (EIDL) </a:t>
            </a:r>
            <a:r>
              <a:rPr lang="en-US" sz="2100" dirty="0">
                <a:solidFill>
                  <a:srgbClr val="404040"/>
                </a:solidFill>
              </a:rPr>
              <a:t>– Working capital loans to help small business, small agricultural cooperatives, and most private nonprofit organizations meet their </a:t>
            </a:r>
            <a:r>
              <a:rPr lang="en-US" sz="2100" b="1" i="1" dirty="0">
                <a:solidFill>
                  <a:srgbClr val="800000"/>
                </a:solidFill>
              </a:rPr>
              <a:t>ordinary and necessary</a:t>
            </a:r>
            <a:r>
              <a:rPr lang="en-US" sz="2100" dirty="0">
                <a:solidFill>
                  <a:srgbClr val="404040"/>
                </a:solidFill>
              </a:rPr>
              <a:t> financial obligations. </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404040"/>
                </a:solidFill>
              </a:rPr>
              <a:t>Home and Property Disaster Loans </a:t>
            </a:r>
            <a:r>
              <a:rPr lang="en-US" sz="2100" dirty="0">
                <a:solidFill>
                  <a:srgbClr val="404040"/>
                </a:solidFill>
              </a:rPr>
              <a:t>– Loans to </a:t>
            </a:r>
            <a:r>
              <a:rPr lang="en-US" sz="2100" b="1" i="1" dirty="0">
                <a:solidFill>
                  <a:srgbClr val="800000"/>
                </a:solidFill>
              </a:rPr>
              <a:t>homeowners or renters </a:t>
            </a:r>
            <a:r>
              <a:rPr lang="en-US" sz="2100" dirty="0">
                <a:solidFill>
                  <a:srgbClr val="404040"/>
                </a:solidFill>
              </a:rPr>
              <a:t>to repair or replace disaster damaged real estate and personal property. </a:t>
            </a:r>
            <a:endParaRPr lang="en-US" sz="2100" dirty="0">
              <a:solidFill>
                <a:srgbClr val="404040"/>
              </a:solidFill>
            </a:endParaRP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3736404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Small Business Administration (SBA) </a:t>
            </a:r>
            <a:endParaRPr lang="en-US" b="1" dirty="0"/>
          </a:p>
        </p:txBody>
      </p:sp>
      <p:sp>
        <p:nvSpPr>
          <p:cNvPr id="5" name="TextBox 4"/>
          <p:cNvSpPr txBox="1"/>
          <p:nvPr/>
        </p:nvSpPr>
        <p:spPr>
          <a:xfrm>
            <a:off x="0" y="2819368"/>
            <a:ext cx="5548450" cy="536750"/>
          </a:xfrm>
          <a:prstGeom prst="rect">
            <a:avLst/>
          </a:prstGeom>
          <a:noFill/>
        </p:spPr>
        <p:txBody>
          <a:bodyPr wrap="square" rtlCol="0">
            <a:spAutoFit/>
          </a:bodyPr>
          <a:lstStyle/>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
        <p:nvSpPr>
          <p:cNvPr id="7" name="Content Placeholder 2"/>
          <p:cNvSpPr txBox="1">
            <a:spLocks/>
          </p:cNvSpPr>
          <p:nvPr/>
        </p:nvSpPr>
        <p:spPr>
          <a:xfrm>
            <a:off x="446856" y="2313262"/>
            <a:ext cx="8066861" cy="3974249"/>
          </a:xfrm>
          <a:prstGeom prst="rect">
            <a:avLst/>
          </a:prstGeom>
        </p:spPr>
        <p:txBody>
          <a:bodyPr vert="horz" lIns="68580" tIns="34290" rIns="68580" bIns="34290" rtlCol="0">
            <a:noAutofit/>
          </a:bodyPr>
          <a:lstStyle>
            <a:lvl1pPr marL="0" indent="0" algn="ctr" defTabSz="914400" rtl="0" eaLnBrk="1" latinLnBrk="0" hangingPunct="1">
              <a:spcBef>
                <a:spcPct val="20000"/>
              </a:spcBef>
              <a:buClr>
                <a:srgbClr val="214F87"/>
              </a:buClr>
              <a:buSzPct val="90000"/>
              <a:buFont typeface="Wingdings" panose="05000000000000000000" pitchFamily="2" charset="2"/>
              <a:buNone/>
              <a:defRPr sz="28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Clr>
                <a:srgbClr val="FFC000"/>
              </a:buClr>
              <a:buSzPct val="56000"/>
              <a:buFont typeface="Arial" panose="020B0604020202020204" pitchFamily="34" charset="0"/>
              <a:buNone/>
              <a:defRPr sz="25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lumMod val="75000"/>
                </a:schemeClr>
              </a:buClr>
              <a:buSzPct val="109000"/>
              <a:buFont typeface="Calibri" panose="020F0502020204030204" pitchFamily="34" charset="0"/>
              <a:buNone/>
              <a:tabLst>
                <a:tab pos="284163" algn="l"/>
              </a:tabLst>
              <a:defRPr sz="23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C000"/>
              </a:buClr>
              <a:buFont typeface="Arial" panose="020B0604020202020204" pitchFamily="34" charset="0"/>
              <a:buNone/>
              <a:defRPr sz="2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245794"/>
              </a:buClr>
              <a:buSzPct val="88000"/>
              <a:buFont typeface="Arial" panose="020B0604020202020204" pitchFamily="34" charset="0"/>
              <a:buNone/>
              <a:defRPr sz="21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69069" algn="l"/>
            <a:r>
              <a:rPr lang="en-US" sz="2100" b="1" dirty="0">
                <a:solidFill>
                  <a:srgbClr val="404040"/>
                </a:solidFill>
              </a:rPr>
              <a:t>Business Disaster Loans</a:t>
            </a:r>
          </a:p>
          <a:p>
            <a:pPr marL="169069" algn="l"/>
            <a:endParaRPr lang="en-US" sz="2100" b="1" dirty="0">
              <a:solidFill>
                <a:srgbClr val="404040"/>
              </a:solidFill>
            </a:endParaRPr>
          </a:p>
          <a:p>
            <a:pPr marL="511969" indent="-342900" algn="l">
              <a:buFont typeface="Wingdings" panose="05000000000000000000" pitchFamily="2" charset="2"/>
              <a:buChar char="§"/>
            </a:pPr>
            <a:r>
              <a:rPr lang="en-US" sz="2400" dirty="0">
                <a:solidFill>
                  <a:srgbClr val="404040"/>
                </a:solidFill>
              </a:rPr>
              <a:t>Low-interest</a:t>
            </a:r>
            <a:r>
              <a:rPr lang="en-US" sz="2400" dirty="0">
                <a:solidFill>
                  <a:srgbClr val="404040"/>
                </a:solidFill>
              </a:rPr>
              <a:t>, long-term loans </a:t>
            </a:r>
            <a:r>
              <a:rPr lang="en-US" sz="2400" dirty="0">
                <a:solidFill>
                  <a:srgbClr val="404040"/>
                </a:solidFill>
              </a:rPr>
              <a:t>for </a:t>
            </a:r>
            <a:r>
              <a:rPr lang="en-US" sz="2400" b="1" i="1" dirty="0">
                <a:solidFill>
                  <a:srgbClr val="800000"/>
                </a:solidFill>
              </a:rPr>
              <a:t>business and certain Private Nonprofit organizations </a:t>
            </a:r>
            <a:r>
              <a:rPr lang="en-US" sz="2400" dirty="0">
                <a:solidFill>
                  <a:srgbClr val="404040"/>
                </a:solidFill>
              </a:rPr>
              <a:t>in declared disaster areas for losses </a:t>
            </a:r>
            <a:r>
              <a:rPr lang="en-US" sz="2400" b="1" i="1" dirty="0">
                <a:solidFill>
                  <a:srgbClr val="800000"/>
                </a:solidFill>
              </a:rPr>
              <a:t>not fully covered by insurance </a:t>
            </a:r>
            <a:r>
              <a:rPr lang="en-US" sz="2400" dirty="0">
                <a:solidFill>
                  <a:srgbClr val="404040"/>
                </a:solidFill>
              </a:rPr>
              <a:t>or other means. </a:t>
            </a:r>
          </a:p>
          <a:p>
            <a:pPr marL="511969" indent="-342900" algn="l">
              <a:buFont typeface="Arial" panose="020B0604020202020204" pitchFamily="34" charset="0"/>
              <a:buChar char="•"/>
            </a:pPr>
            <a:endParaRPr lang="en-US" sz="2400" dirty="0">
              <a:solidFill>
                <a:srgbClr val="404040"/>
              </a:solidFill>
            </a:endParaRPr>
          </a:p>
          <a:p>
            <a:pPr marL="511969" indent="-342900" algn="l">
              <a:buFont typeface="Wingdings" panose="05000000000000000000" pitchFamily="2" charset="2"/>
              <a:buChar char="§"/>
            </a:pPr>
            <a:r>
              <a:rPr lang="en-US" sz="2400" dirty="0">
                <a:solidFill>
                  <a:srgbClr val="404040"/>
                </a:solidFill>
              </a:rPr>
              <a:t>Loans may be available to </a:t>
            </a:r>
            <a:r>
              <a:rPr lang="en-US" sz="2400" b="1" i="1" dirty="0">
                <a:solidFill>
                  <a:srgbClr val="800000"/>
                </a:solidFill>
              </a:rPr>
              <a:t>repair or replace</a:t>
            </a:r>
            <a:r>
              <a:rPr lang="en-US" sz="2400" dirty="0">
                <a:solidFill>
                  <a:srgbClr val="404040"/>
                </a:solidFill>
              </a:rPr>
              <a:t>: </a:t>
            </a:r>
            <a:endParaRPr lang="en-US" sz="2400" dirty="0" smtClean="0">
              <a:solidFill>
                <a:srgbClr val="404040"/>
              </a:solidFill>
            </a:endParaRPr>
          </a:p>
          <a:p>
            <a:pPr marL="969169" lvl="1" indent="-342900" algn="l">
              <a:buFont typeface="Wingdings" panose="05000000000000000000" pitchFamily="2" charset="2"/>
              <a:buChar char="§"/>
            </a:pPr>
            <a:r>
              <a:rPr lang="en-US" sz="2000" dirty="0" smtClean="0">
                <a:solidFill>
                  <a:srgbClr val="404040"/>
                </a:solidFill>
              </a:rPr>
              <a:t>Damaged </a:t>
            </a:r>
            <a:r>
              <a:rPr lang="en-US" sz="2000" dirty="0">
                <a:solidFill>
                  <a:srgbClr val="404040"/>
                </a:solidFill>
              </a:rPr>
              <a:t>or destroyed real estate</a:t>
            </a:r>
          </a:p>
          <a:p>
            <a:pPr marL="969169" lvl="1" indent="-342900" algn="l">
              <a:buFont typeface="Wingdings" panose="05000000000000000000" pitchFamily="2" charset="2"/>
              <a:buChar char="§"/>
            </a:pPr>
            <a:r>
              <a:rPr lang="en-US" sz="2000" dirty="0">
                <a:solidFill>
                  <a:srgbClr val="404040"/>
                </a:solidFill>
              </a:rPr>
              <a:t>Machinery &amp; Equipment </a:t>
            </a:r>
          </a:p>
          <a:p>
            <a:pPr marL="969169" lvl="1" indent="-342900" algn="l">
              <a:buFont typeface="Wingdings" panose="05000000000000000000" pitchFamily="2" charset="2"/>
              <a:buChar char="§"/>
            </a:pPr>
            <a:r>
              <a:rPr lang="en-US" sz="2000" dirty="0">
                <a:solidFill>
                  <a:srgbClr val="404040"/>
                </a:solidFill>
              </a:rPr>
              <a:t>Inventory &amp; Other Business Assets </a:t>
            </a:r>
          </a:p>
          <a:p>
            <a:pPr marL="169069"/>
            <a:endParaRPr lang="en-US" sz="2100" dirty="0"/>
          </a:p>
        </p:txBody>
      </p:sp>
    </p:spTree>
    <p:extLst>
      <p:ext uri="{BB962C8B-B14F-4D97-AF65-F5344CB8AC3E}">
        <p14:creationId xmlns:p14="http://schemas.microsoft.com/office/powerpoint/2010/main" val="3325650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Small Business Administration (SBA) </a:t>
            </a:r>
            <a:endParaRPr lang="en-US" b="1" dirty="0"/>
          </a:p>
        </p:txBody>
      </p:sp>
      <p:sp>
        <p:nvSpPr>
          <p:cNvPr id="5" name="TextBox 4"/>
          <p:cNvSpPr txBox="1"/>
          <p:nvPr/>
        </p:nvSpPr>
        <p:spPr>
          <a:xfrm>
            <a:off x="0" y="2819368"/>
            <a:ext cx="5548450" cy="536750"/>
          </a:xfrm>
          <a:prstGeom prst="rect">
            <a:avLst/>
          </a:prstGeom>
          <a:noFill/>
        </p:spPr>
        <p:txBody>
          <a:bodyPr wrap="square" rtlCol="0">
            <a:spAutoFit/>
          </a:bodyPr>
          <a:lstStyle/>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
        <p:nvSpPr>
          <p:cNvPr id="7" name="Content Placeholder 2"/>
          <p:cNvSpPr txBox="1">
            <a:spLocks/>
          </p:cNvSpPr>
          <p:nvPr/>
        </p:nvSpPr>
        <p:spPr>
          <a:xfrm>
            <a:off x="427809" y="2589693"/>
            <a:ext cx="8164286" cy="2911402"/>
          </a:xfrm>
          <a:prstGeom prst="rect">
            <a:avLst/>
          </a:prstGeom>
        </p:spPr>
        <p:txBody>
          <a:bodyPr vert="horz" lIns="68580" tIns="34290" rIns="68580" bIns="34290" rtlCol="0">
            <a:normAutofit/>
          </a:bodyPr>
          <a:lstStyle>
            <a:lvl1pPr marL="0" indent="0" algn="ctr" defTabSz="914400" rtl="0" eaLnBrk="1" latinLnBrk="0" hangingPunct="1">
              <a:spcBef>
                <a:spcPct val="20000"/>
              </a:spcBef>
              <a:buClr>
                <a:srgbClr val="214F87"/>
              </a:buClr>
              <a:buSzPct val="90000"/>
              <a:buFont typeface="Wingdings" panose="05000000000000000000" pitchFamily="2" charset="2"/>
              <a:buNone/>
              <a:defRPr sz="28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Clr>
                <a:srgbClr val="FFC000"/>
              </a:buClr>
              <a:buSzPct val="56000"/>
              <a:buFont typeface="Arial" panose="020B0604020202020204" pitchFamily="34" charset="0"/>
              <a:buNone/>
              <a:defRPr sz="25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lumMod val="75000"/>
                </a:schemeClr>
              </a:buClr>
              <a:buSzPct val="109000"/>
              <a:buFont typeface="Calibri" panose="020F0502020204030204" pitchFamily="34" charset="0"/>
              <a:buNone/>
              <a:tabLst>
                <a:tab pos="284163" algn="l"/>
              </a:tabLst>
              <a:defRPr sz="23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C000"/>
              </a:buClr>
              <a:buFont typeface="Arial" panose="020B0604020202020204" pitchFamily="34" charset="0"/>
              <a:buNone/>
              <a:defRPr sz="2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245794"/>
              </a:buClr>
              <a:buSzPct val="88000"/>
              <a:buFont typeface="Arial" panose="020B0604020202020204" pitchFamily="34" charset="0"/>
              <a:buNone/>
              <a:defRPr sz="21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69069" algn="l"/>
            <a:r>
              <a:rPr lang="en-US" sz="2400" b="1" dirty="0">
                <a:solidFill>
                  <a:srgbClr val="404040"/>
                </a:solidFill>
              </a:rPr>
              <a:t>Economic Injury Disaster Loan (EIDL) </a:t>
            </a:r>
          </a:p>
          <a:p>
            <a:pPr marL="169069" algn="l"/>
            <a:endParaRPr lang="en-US" sz="2100" b="1" dirty="0">
              <a:solidFill>
                <a:srgbClr val="404040"/>
              </a:solidFill>
            </a:endParaRPr>
          </a:p>
          <a:p>
            <a:pPr marL="511969" indent="-342900" algn="l">
              <a:buFont typeface="Wingdings" panose="05000000000000000000" pitchFamily="2" charset="2"/>
              <a:buChar char="§"/>
            </a:pPr>
            <a:r>
              <a:rPr lang="en-US" sz="2100" dirty="0">
                <a:solidFill>
                  <a:srgbClr val="404040"/>
                </a:solidFill>
              </a:rPr>
              <a:t>Low-interest, long-term loans </a:t>
            </a:r>
            <a:r>
              <a:rPr lang="en-US" sz="2100" dirty="0">
                <a:solidFill>
                  <a:srgbClr val="404040"/>
                </a:solidFill>
              </a:rPr>
              <a:t>to help </a:t>
            </a:r>
            <a:r>
              <a:rPr lang="en-US" sz="2100" b="1" i="1" dirty="0">
                <a:solidFill>
                  <a:srgbClr val="800000"/>
                </a:solidFill>
              </a:rPr>
              <a:t>meet working capital needs </a:t>
            </a:r>
            <a:r>
              <a:rPr lang="en-US" sz="2100" dirty="0">
                <a:solidFill>
                  <a:srgbClr val="404040"/>
                </a:solidFill>
              </a:rPr>
              <a:t>caused by the disaster. </a:t>
            </a:r>
          </a:p>
          <a:p>
            <a:pPr marL="511969" indent="-342900" algn="l">
              <a:buFont typeface="Wingdings" panose="05000000000000000000" pitchFamily="2" charset="2"/>
              <a:buChar char="§"/>
            </a:pPr>
            <a:endParaRPr lang="en-US" sz="2100" dirty="0">
              <a:solidFill>
                <a:srgbClr val="404040"/>
              </a:solidFill>
            </a:endParaRPr>
          </a:p>
          <a:p>
            <a:pPr marL="511969" indent="-342900" algn="l">
              <a:buFont typeface="Wingdings" panose="05000000000000000000" pitchFamily="2" charset="2"/>
              <a:buChar char="§"/>
            </a:pPr>
            <a:r>
              <a:rPr lang="en-US" sz="2100" dirty="0">
                <a:solidFill>
                  <a:srgbClr val="404040"/>
                </a:solidFill>
              </a:rPr>
              <a:t>EIDL may be available whether the business had any </a:t>
            </a:r>
            <a:r>
              <a:rPr lang="en-US" sz="2100" b="1" i="1" dirty="0">
                <a:solidFill>
                  <a:srgbClr val="800000"/>
                </a:solidFill>
              </a:rPr>
              <a:t>physical property damage or not</a:t>
            </a:r>
            <a:r>
              <a:rPr lang="en-US" sz="2100" dirty="0">
                <a:solidFill>
                  <a:srgbClr val="404040"/>
                </a:solidFill>
              </a:rPr>
              <a:t>. </a:t>
            </a:r>
          </a:p>
          <a:p>
            <a:pPr marL="169069" algn="l"/>
            <a:endParaRPr lang="en-US" sz="2250" dirty="0">
              <a:solidFill>
                <a:srgbClr val="404040"/>
              </a:solidFill>
            </a:endParaRPr>
          </a:p>
          <a:p>
            <a:pPr marL="511969" indent="-342900" algn="l">
              <a:buFont typeface="Arial" panose="020B0604020202020204" pitchFamily="34" charset="0"/>
              <a:buChar char="•"/>
            </a:pPr>
            <a:endParaRPr lang="en-US" sz="900" dirty="0">
              <a:solidFill>
                <a:srgbClr val="404040"/>
              </a:solidFill>
            </a:endParaRPr>
          </a:p>
          <a:p>
            <a:pPr marL="169069"/>
            <a:endParaRPr lang="en-US" sz="2100" dirty="0"/>
          </a:p>
        </p:txBody>
      </p:sp>
    </p:spTree>
    <p:extLst>
      <p:ext uri="{BB962C8B-B14F-4D97-AF65-F5344CB8AC3E}">
        <p14:creationId xmlns:p14="http://schemas.microsoft.com/office/powerpoint/2010/main" val="1555822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Small Business Administration (SBA) </a:t>
            </a:r>
            <a:endParaRPr lang="en-US" b="1" dirty="0"/>
          </a:p>
        </p:txBody>
      </p:sp>
      <p:sp>
        <p:nvSpPr>
          <p:cNvPr id="5" name="TextBox 4"/>
          <p:cNvSpPr txBox="1"/>
          <p:nvPr/>
        </p:nvSpPr>
        <p:spPr>
          <a:xfrm>
            <a:off x="0" y="2819368"/>
            <a:ext cx="5548450" cy="536750"/>
          </a:xfrm>
          <a:prstGeom prst="rect">
            <a:avLst/>
          </a:prstGeom>
          <a:noFill/>
        </p:spPr>
        <p:txBody>
          <a:bodyPr wrap="square" rtlCol="0">
            <a:spAutoFit/>
          </a:bodyPr>
          <a:lstStyle/>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
        <p:nvSpPr>
          <p:cNvPr id="7" name="Content Placeholder 2"/>
          <p:cNvSpPr txBox="1">
            <a:spLocks/>
          </p:cNvSpPr>
          <p:nvPr/>
        </p:nvSpPr>
        <p:spPr>
          <a:xfrm>
            <a:off x="466997" y="2648476"/>
            <a:ext cx="8164286" cy="2911402"/>
          </a:xfrm>
          <a:prstGeom prst="rect">
            <a:avLst/>
          </a:prstGeom>
        </p:spPr>
        <p:txBody>
          <a:bodyPr vert="horz" lIns="68580" tIns="34290" rIns="68580" bIns="34290" rtlCol="0">
            <a:normAutofit fontScale="92500" lnSpcReduction="20000"/>
          </a:bodyPr>
          <a:lstStyle>
            <a:lvl1pPr marL="0" indent="0" algn="ctr" defTabSz="914400" rtl="0" eaLnBrk="1" latinLnBrk="0" hangingPunct="1">
              <a:spcBef>
                <a:spcPct val="20000"/>
              </a:spcBef>
              <a:buClr>
                <a:srgbClr val="214F87"/>
              </a:buClr>
              <a:buSzPct val="90000"/>
              <a:buFont typeface="Wingdings" panose="05000000000000000000" pitchFamily="2" charset="2"/>
              <a:buNone/>
              <a:defRPr sz="28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Clr>
                <a:srgbClr val="FFC000"/>
              </a:buClr>
              <a:buSzPct val="56000"/>
              <a:buFont typeface="Arial" panose="020B0604020202020204" pitchFamily="34" charset="0"/>
              <a:buNone/>
              <a:defRPr sz="25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lumMod val="75000"/>
                </a:schemeClr>
              </a:buClr>
              <a:buSzPct val="109000"/>
              <a:buFont typeface="Calibri" panose="020F0502020204030204" pitchFamily="34" charset="0"/>
              <a:buNone/>
              <a:tabLst>
                <a:tab pos="284163" algn="l"/>
              </a:tabLst>
              <a:defRPr sz="23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C000"/>
              </a:buClr>
              <a:buFont typeface="Arial" panose="020B0604020202020204" pitchFamily="34" charset="0"/>
              <a:buNone/>
              <a:defRPr sz="2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245794"/>
              </a:buClr>
              <a:buSzPct val="88000"/>
              <a:buFont typeface="Arial" panose="020B0604020202020204" pitchFamily="34" charset="0"/>
              <a:buNone/>
              <a:defRPr sz="21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69069" algn="l"/>
            <a:r>
              <a:rPr lang="en-US" sz="2600" b="1" dirty="0">
                <a:solidFill>
                  <a:srgbClr val="404040"/>
                </a:solidFill>
              </a:rPr>
              <a:t>Home and Property Disaster Loans</a:t>
            </a:r>
          </a:p>
          <a:p>
            <a:pPr marL="169069" algn="l"/>
            <a:endParaRPr lang="en-US" sz="2250" b="1" dirty="0">
              <a:solidFill>
                <a:srgbClr val="404040"/>
              </a:solidFill>
            </a:endParaRPr>
          </a:p>
          <a:p>
            <a:pPr marL="511969" indent="-342900" algn="l">
              <a:buFont typeface="Wingdings" panose="05000000000000000000" pitchFamily="2" charset="2"/>
              <a:buChar char="§"/>
            </a:pPr>
            <a:r>
              <a:rPr lang="en-US" sz="2250" dirty="0">
                <a:solidFill>
                  <a:srgbClr val="404040"/>
                </a:solidFill>
              </a:rPr>
              <a:t>Low-interest</a:t>
            </a:r>
            <a:r>
              <a:rPr lang="en-US" sz="2250" dirty="0">
                <a:solidFill>
                  <a:srgbClr val="404040"/>
                </a:solidFill>
              </a:rPr>
              <a:t>, long-term loans </a:t>
            </a:r>
            <a:r>
              <a:rPr lang="en-US" sz="2250" dirty="0">
                <a:solidFill>
                  <a:srgbClr val="404040"/>
                </a:solidFill>
              </a:rPr>
              <a:t>to </a:t>
            </a:r>
            <a:r>
              <a:rPr lang="en-US" sz="2250" b="1" i="1" dirty="0">
                <a:solidFill>
                  <a:srgbClr val="800000"/>
                </a:solidFill>
              </a:rPr>
              <a:t>homeowners and renters </a:t>
            </a:r>
            <a:r>
              <a:rPr lang="en-US" sz="2250" dirty="0">
                <a:solidFill>
                  <a:srgbClr val="404040"/>
                </a:solidFill>
              </a:rPr>
              <a:t>in declared disaster areas for losses </a:t>
            </a:r>
            <a:r>
              <a:rPr lang="en-US" sz="2250" b="1" i="1" dirty="0">
                <a:solidFill>
                  <a:srgbClr val="800000"/>
                </a:solidFill>
              </a:rPr>
              <a:t>not fully covered by insurance </a:t>
            </a:r>
            <a:r>
              <a:rPr lang="en-US" sz="2250" dirty="0">
                <a:solidFill>
                  <a:srgbClr val="404040"/>
                </a:solidFill>
              </a:rPr>
              <a:t>or other means. </a:t>
            </a:r>
          </a:p>
          <a:p>
            <a:pPr marL="511969" indent="-342900" algn="l">
              <a:buFont typeface="Wingdings" panose="05000000000000000000" pitchFamily="2" charset="2"/>
              <a:buChar char="§"/>
            </a:pPr>
            <a:endParaRPr lang="en-US" sz="2250" dirty="0">
              <a:solidFill>
                <a:srgbClr val="404040"/>
              </a:solidFill>
            </a:endParaRPr>
          </a:p>
          <a:p>
            <a:pPr marL="511969" indent="-342900" algn="l">
              <a:buFont typeface="Wingdings" panose="05000000000000000000" pitchFamily="2" charset="2"/>
              <a:buChar char="§"/>
            </a:pPr>
            <a:r>
              <a:rPr lang="en-US" sz="2250" dirty="0">
                <a:solidFill>
                  <a:srgbClr val="404040"/>
                </a:solidFill>
              </a:rPr>
              <a:t>Loans may be available to</a:t>
            </a:r>
            <a:r>
              <a:rPr lang="en-US" sz="2250" dirty="0" smtClean="0">
                <a:solidFill>
                  <a:srgbClr val="404040"/>
                </a:solidFill>
              </a:rPr>
              <a:t>: </a:t>
            </a:r>
          </a:p>
          <a:p>
            <a:pPr marL="969169" lvl="1" indent="-342900" algn="l">
              <a:buFont typeface="Wingdings" panose="05000000000000000000" pitchFamily="2" charset="2"/>
              <a:buChar char="§"/>
            </a:pPr>
            <a:r>
              <a:rPr lang="en-US" sz="1950" dirty="0" smtClean="0">
                <a:solidFill>
                  <a:srgbClr val="404040"/>
                </a:solidFill>
              </a:rPr>
              <a:t>Repair </a:t>
            </a:r>
            <a:r>
              <a:rPr lang="en-US" sz="1950" dirty="0">
                <a:solidFill>
                  <a:srgbClr val="404040"/>
                </a:solidFill>
              </a:rPr>
              <a:t>or replace your </a:t>
            </a:r>
            <a:r>
              <a:rPr lang="en-US" sz="1950" b="1" i="1" dirty="0">
                <a:solidFill>
                  <a:srgbClr val="800000"/>
                </a:solidFill>
              </a:rPr>
              <a:t>primary residence</a:t>
            </a:r>
            <a:r>
              <a:rPr lang="en-US" sz="1950" dirty="0" smtClean="0">
                <a:solidFill>
                  <a:srgbClr val="404040"/>
                </a:solidFill>
              </a:rPr>
              <a:t>. </a:t>
            </a:r>
          </a:p>
          <a:p>
            <a:pPr marL="969169" lvl="1" indent="-342900" algn="l">
              <a:buFont typeface="Wingdings" panose="05000000000000000000" pitchFamily="2" charset="2"/>
              <a:buChar char="§"/>
            </a:pPr>
            <a:r>
              <a:rPr lang="en-US" sz="2250" dirty="0" smtClean="0">
                <a:solidFill>
                  <a:srgbClr val="404040"/>
                </a:solidFill>
              </a:rPr>
              <a:t>Replace </a:t>
            </a:r>
            <a:r>
              <a:rPr lang="en-US" sz="2250" dirty="0">
                <a:solidFill>
                  <a:srgbClr val="404040"/>
                </a:solidFill>
              </a:rPr>
              <a:t>damaged or destroyed </a:t>
            </a:r>
            <a:r>
              <a:rPr lang="en-US" sz="2250" b="1" i="1" dirty="0">
                <a:solidFill>
                  <a:srgbClr val="800000"/>
                </a:solidFill>
              </a:rPr>
              <a:t>personal property</a:t>
            </a:r>
            <a:r>
              <a:rPr lang="en-US" sz="2250" dirty="0">
                <a:solidFill>
                  <a:srgbClr val="404040"/>
                </a:solidFill>
              </a:rPr>
              <a:t>. </a:t>
            </a:r>
          </a:p>
          <a:p>
            <a:pPr marL="169069"/>
            <a:endParaRPr lang="en-US" sz="2100" dirty="0"/>
          </a:p>
        </p:txBody>
      </p:sp>
    </p:spTree>
    <p:extLst>
      <p:ext uri="{BB962C8B-B14F-4D97-AF65-F5344CB8AC3E}">
        <p14:creationId xmlns:p14="http://schemas.microsoft.com/office/powerpoint/2010/main" val="4104115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Community Disaster Loan (CDL)</a:t>
            </a:r>
            <a:endParaRPr lang="en-US" b="1" dirty="0"/>
          </a:p>
        </p:txBody>
      </p:sp>
      <p:sp>
        <p:nvSpPr>
          <p:cNvPr id="5" name="TextBox 4"/>
          <p:cNvSpPr txBox="1"/>
          <p:nvPr/>
        </p:nvSpPr>
        <p:spPr>
          <a:xfrm>
            <a:off x="754380" y="2437278"/>
            <a:ext cx="7573191" cy="4163384"/>
          </a:xfrm>
          <a:prstGeom prst="rect">
            <a:avLst/>
          </a:prstGeom>
          <a:noFill/>
        </p:spPr>
        <p:txBody>
          <a:bodyPr wrap="square" rtlCol="0">
            <a:spAutoFit/>
          </a:bodyPr>
          <a:lstStyle/>
          <a:p>
            <a:pPr indent="-197644">
              <a:lnSpc>
                <a:spcPct val="90000"/>
              </a:lnSpc>
              <a:spcBef>
                <a:spcPts val="1350"/>
              </a:spcBef>
            </a:pPr>
            <a:r>
              <a:rPr lang="en-US" sz="2100" dirty="0">
                <a:solidFill>
                  <a:srgbClr val="404040"/>
                </a:solidFill>
              </a:rPr>
              <a:t>The Community Disaster Loan (CDL) program provides a loan to </a:t>
            </a:r>
            <a:r>
              <a:rPr lang="en-US" sz="2100" b="1" i="1" dirty="0">
                <a:solidFill>
                  <a:srgbClr val="800000"/>
                </a:solidFill>
              </a:rPr>
              <a:t>local governments </a:t>
            </a:r>
            <a:r>
              <a:rPr lang="en-US" sz="2100" dirty="0">
                <a:solidFill>
                  <a:srgbClr val="404040"/>
                </a:solidFill>
              </a:rPr>
              <a:t>that have incurred a </a:t>
            </a:r>
            <a:r>
              <a:rPr lang="en-US" sz="2100" b="1" i="1" dirty="0">
                <a:solidFill>
                  <a:srgbClr val="800000"/>
                </a:solidFill>
              </a:rPr>
              <a:t>significant loss in revenue</a:t>
            </a:r>
            <a:r>
              <a:rPr lang="en-US" sz="2100" dirty="0">
                <a:solidFill>
                  <a:srgbClr val="404040"/>
                </a:solidFill>
              </a:rPr>
              <a:t>, due to a major disaster, that </a:t>
            </a:r>
            <a:r>
              <a:rPr lang="en-US" sz="2100" b="1" i="1" dirty="0">
                <a:solidFill>
                  <a:srgbClr val="800000"/>
                </a:solidFill>
              </a:rPr>
              <a:t>has or will adversely affect </a:t>
            </a:r>
            <a:r>
              <a:rPr lang="en-US" sz="2100" dirty="0">
                <a:solidFill>
                  <a:srgbClr val="404040"/>
                </a:solidFill>
              </a:rPr>
              <a:t>their ability to provide </a:t>
            </a:r>
            <a:r>
              <a:rPr lang="en-US" sz="2100" b="1" i="1" dirty="0">
                <a:solidFill>
                  <a:srgbClr val="800000"/>
                </a:solidFill>
              </a:rPr>
              <a:t>essential</a:t>
            </a:r>
            <a:r>
              <a:rPr lang="en-US" sz="2100" dirty="0">
                <a:solidFill>
                  <a:srgbClr val="404040"/>
                </a:solidFill>
              </a:rPr>
              <a:t> municipal services provided </a:t>
            </a:r>
            <a:r>
              <a:rPr lang="en-US" sz="2100" b="1" i="1" dirty="0">
                <a:solidFill>
                  <a:srgbClr val="800000"/>
                </a:solidFill>
              </a:rPr>
              <a:t>prior to</a:t>
            </a:r>
            <a:r>
              <a:rPr lang="en-US" sz="2100" dirty="0">
                <a:solidFill>
                  <a:srgbClr val="404040"/>
                </a:solidFill>
              </a:rPr>
              <a:t> the disaster. </a:t>
            </a:r>
          </a:p>
          <a:p>
            <a:pPr marL="602456" lvl="1" indent="-342900">
              <a:lnSpc>
                <a:spcPct val="90000"/>
              </a:lnSpc>
              <a:spcBef>
                <a:spcPts val="1350"/>
              </a:spcBef>
              <a:buClr>
                <a:schemeClr val="tx2"/>
              </a:buClr>
              <a:buFont typeface="Wingdings" panose="05000000000000000000" pitchFamily="2" charset="2"/>
              <a:buChar char="§"/>
            </a:pPr>
            <a:r>
              <a:rPr lang="en-US" sz="2100" dirty="0">
                <a:solidFill>
                  <a:srgbClr val="404040"/>
                </a:solidFill>
              </a:rPr>
              <a:t>Shall </a:t>
            </a:r>
            <a:r>
              <a:rPr lang="en-US" sz="2100" b="1" i="1" dirty="0">
                <a:solidFill>
                  <a:srgbClr val="800000"/>
                </a:solidFill>
              </a:rPr>
              <a:t>not exceed </a:t>
            </a:r>
            <a:r>
              <a:rPr lang="en-US" sz="2100" dirty="0">
                <a:solidFill>
                  <a:srgbClr val="404040"/>
                </a:solidFill>
              </a:rPr>
              <a:t>$5 Million</a:t>
            </a:r>
          </a:p>
          <a:p>
            <a:pPr marL="602456" lvl="1" indent="-342900">
              <a:lnSpc>
                <a:spcPct val="90000"/>
              </a:lnSpc>
              <a:spcBef>
                <a:spcPts val="1350"/>
              </a:spcBef>
              <a:buClr>
                <a:schemeClr val="tx2"/>
              </a:buClr>
              <a:buFont typeface="Wingdings" panose="05000000000000000000" pitchFamily="2" charset="2"/>
              <a:buChar char="§"/>
            </a:pPr>
            <a:r>
              <a:rPr lang="en-US" sz="2100" dirty="0">
                <a:solidFill>
                  <a:srgbClr val="404040"/>
                </a:solidFill>
              </a:rPr>
              <a:t>Will carry an </a:t>
            </a:r>
            <a:r>
              <a:rPr lang="en-US" sz="2100" b="1" i="1" dirty="0">
                <a:solidFill>
                  <a:srgbClr val="800000"/>
                </a:solidFill>
              </a:rPr>
              <a:t>interest rate </a:t>
            </a:r>
            <a:r>
              <a:rPr lang="en-US" sz="2100" dirty="0">
                <a:solidFill>
                  <a:srgbClr val="404040"/>
                </a:solidFill>
              </a:rPr>
              <a:t>determined by the Secretary of Treasury </a:t>
            </a:r>
          </a:p>
          <a:p>
            <a:pPr marL="602456" lvl="1" indent="-342900">
              <a:lnSpc>
                <a:spcPct val="90000"/>
              </a:lnSpc>
              <a:spcBef>
                <a:spcPts val="1350"/>
              </a:spcBef>
              <a:buClr>
                <a:schemeClr val="tx2"/>
              </a:buClr>
              <a:buFont typeface="Wingdings" panose="05000000000000000000" pitchFamily="2" charset="2"/>
              <a:buChar char="§"/>
            </a:pPr>
            <a:r>
              <a:rPr lang="en-US" sz="2100" dirty="0">
                <a:solidFill>
                  <a:srgbClr val="404040"/>
                </a:solidFill>
              </a:rPr>
              <a:t>5 year loan </a:t>
            </a:r>
            <a:r>
              <a:rPr lang="en-US" sz="2100" b="1" i="1" dirty="0">
                <a:solidFill>
                  <a:srgbClr val="800000"/>
                </a:solidFill>
              </a:rPr>
              <a:t>not to normally exceed </a:t>
            </a:r>
            <a:r>
              <a:rPr lang="en-US" sz="2100" dirty="0">
                <a:solidFill>
                  <a:srgbClr val="404040"/>
                </a:solidFill>
              </a:rPr>
              <a:t>10 years</a:t>
            </a:r>
          </a:p>
          <a:p>
            <a:pPr marL="259556" lvl="1">
              <a:lnSpc>
                <a:spcPct val="90000"/>
              </a:lnSpc>
              <a:spcBef>
                <a:spcPts val="1350"/>
              </a:spcBef>
            </a:pPr>
            <a:endParaRPr lang="en-US" sz="2100" dirty="0">
              <a:solidFill>
                <a:srgbClr val="404040"/>
              </a:solidFill>
            </a:endParaRP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2994079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Community Disaster Loan (CDL)</a:t>
            </a:r>
            <a:endParaRPr lang="en-US" b="1" dirty="0"/>
          </a:p>
        </p:txBody>
      </p:sp>
      <p:sp>
        <p:nvSpPr>
          <p:cNvPr id="5" name="TextBox 4"/>
          <p:cNvSpPr txBox="1"/>
          <p:nvPr/>
        </p:nvSpPr>
        <p:spPr>
          <a:xfrm>
            <a:off x="715192" y="2350136"/>
            <a:ext cx="7573191" cy="3389839"/>
          </a:xfrm>
          <a:prstGeom prst="rect">
            <a:avLst/>
          </a:prstGeom>
          <a:noFill/>
        </p:spPr>
        <p:txBody>
          <a:bodyPr wrap="square" rtlCol="0">
            <a:spAutoFit/>
          </a:bodyPr>
          <a:lstStyle/>
          <a:p>
            <a:pPr indent="-197644">
              <a:lnSpc>
                <a:spcPct val="90000"/>
              </a:lnSpc>
              <a:spcBef>
                <a:spcPts val="1350"/>
              </a:spcBef>
            </a:pPr>
            <a:r>
              <a:rPr lang="en-US" sz="2400" dirty="0">
                <a:solidFill>
                  <a:srgbClr val="404040"/>
                </a:solidFill>
              </a:rPr>
              <a:t>The lesser of…</a:t>
            </a:r>
          </a:p>
          <a:p>
            <a:pPr marL="511969" indent="-342900">
              <a:lnSpc>
                <a:spcPct val="90000"/>
              </a:lnSpc>
              <a:spcBef>
                <a:spcPct val="20000"/>
              </a:spcBef>
              <a:buClr>
                <a:srgbClr val="214F87"/>
              </a:buClr>
              <a:buSzPct val="90000"/>
              <a:buFont typeface="Wingdings" panose="05000000000000000000" pitchFamily="2" charset="2"/>
              <a:buChar char="§"/>
            </a:pPr>
            <a:r>
              <a:rPr lang="en-US" sz="2100" b="1" i="1" dirty="0">
                <a:solidFill>
                  <a:srgbClr val="800000"/>
                </a:solidFill>
              </a:rPr>
              <a:t>25% of the applicants </a:t>
            </a:r>
            <a:r>
              <a:rPr lang="en-US" sz="2100" dirty="0">
                <a:solidFill>
                  <a:srgbClr val="404040"/>
                </a:solidFill>
              </a:rPr>
              <a:t>Operating Budget for the Fiscal Year of the disaster, or</a:t>
            </a:r>
          </a:p>
          <a:p>
            <a:pPr marL="511969" indent="-342900">
              <a:lnSpc>
                <a:spcPct val="90000"/>
              </a:lnSpc>
              <a:spcBef>
                <a:spcPct val="20000"/>
              </a:spcBef>
              <a:buClr>
                <a:srgbClr val="214F87"/>
              </a:buClr>
              <a:buSzPct val="90000"/>
              <a:buFont typeface="Wingdings" panose="05000000000000000000" pitchFamily="2" charset="2"/>
              <a:buChar char="§"/>
            </a:pPr>
            <a:r>
              <a:rPr lang="en-US" sz="2100" dirty="0">
                <a:solidFill>
                  <a:srgbClr val="404040"/>
                </a:solidFill>
              </a:rPr>
              <a:t>The </a:t>
            </a:r>
            <a:r>
              <a:rPr lang="en-US" sz="2100" b="1" i="1" dirty="0">
                <a:solidFill>
                  <a:srgbClr val="800000"/>
                </a:solidFill>
              </a:rPr>
              <a:t>cumulative estimated revenue loss</a:t>
            </a:r>
            <a:r>
              <a:rPr lang="en-US" sz="2100" i="1" dirty="0">
                <a:solidFill>
                  <a:srgbClr val="404040"/>
                </a:solidFill>
              </a:rPr>
              <a:t> </a:t>
            </a:r>
            <a:r>
              <a:rPr lang="en-US" sz="2100" dirty="0">
                <a:solidFill>
                  <a:srgbClr val="404040"/>
                </a:solidFill>
              </a:rPr>
              <a:t>for the Fiscal Year of the disaster and the subsequent 3 Fiscal Years, or </a:t>
            </a:r>
          </a:p>
          <a:p>
            <a:pPr marL="511969" indent="-342900">
              <a:lnSpc>
                <a:spcPct val="90000"/>
              </a:lnSpc>
              <a:spcBef>
                <a:spcPct val="20000"/>
              </a:spcBef>
              <a:buClr>
                <a:srgbClr val="214F87"/>
              </a:buClr>
              <a:buSzPct val="90000"/>
              <a:buFont typeface="Wingdings" panose="05000000000000000000" pitchFamily="2" charset="2"/>
              <a:buChar char="§"/>
            </a:pPr>
            <a:r>
              <a:rPr lang="en-US" sz="2100" b="1" i="1" dirty="0">
                <a:solidFill>
                  <a:srgbClr val="800000"/>
                </a:solidFill>
              </a:rPr>
              <a:t>50% of the applicant’s </a:t>
            </a:r>
            <a:r>
              <a:rPr lang="en-US" sz="2100" dirty="0">
                <a:solidFill>
                  <a:srgbClr val="404040"/>
                </a:solidFill>
              </a:rPr>
              <a:t>Operating Budget for the Fiscal Year of the disaster if estimated revenue loss for the Fiscal Year of the disaster is at least 75% of the applicant’s Operating Budget for the Fiscal Year of the disaster.  </a:t>
            </a: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410994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2" y="2192942"/>
            <a:ext cx="8686799" cy="4313054"/>
          </a:xfrm>
        </p:spPr>
        <p:txBody>
          <a:bodyPr>
            <a:normAutofit/>
          </a:bodyPr>
          <a:lstStyle/>
          <a:p>
            <a:r>
              <a:rPr lang="en-US" sz="2000" dirty="0" smtClean="0">
                <a:solidFill>
                  <a:schemeClr val="tx1"/>
                </a:solidFill>
              </a:rPr>
              <a:t>The PDA </a:t>
            </a:r>
            <a:r>
              <a:rPr lang="en-US" sz="2000" dirty="0">
                <a:solidFill>
                  <a:schemeClr val="tx1"/>
                </a:solidFill>
              </a:rPr>
              <a:t>process is a mechanism used to </a:t>
            </a:r>
            <a:r>
              <a:rPr lang="en-US" sz="2000" b="1" dirty="0">
                <a:solidFill>
                  <a:schemeClr val="tx1"/>
                </a:solidFill>
              </a:rPr>
              <a:t>determine the impact and magnitude of damage</a:t>
            </a:r>
            <a:r>
              <a:rPr lang="en-US" sz="2000" dirty="0">
                <a:solidFill>
                  <a:schemeClr val="tx1"/>
                </a:solidFill>
              </a:rPr>
              <a:t>, the resulting unmet needs of individuals, businesses, the public sector and the </a:t>
            </a:r>
            <a:r>
              <a:rPr lang="en-US" sz="2000" dirty="0">
                <a:solidFill>
                  <a:schemeClr val="tx1"/>
                </a:solidFill>
                <a:hlinkClick r:id="rId3" tooltip="community"/>
              </a:rPr>
              <a:t>community</a:t>
            </a:r>
            <a:r>
              <a:rPr lang="en-US" sz="2000" dirty="0">
                <a:solidFill>
                  <a:schemeClr val="tx1"/>
                </a:solidFill>
              </a:rPr>
              <a:t> as a whole. </a:t>
            </a:r>
          </a:p>
          <a:p>
            <a:r>
              <a:rPr lang="en-US" sz="2000" dirty="0" smtClean="0">
                <a:solidFill>
                  <a:schemeClr val="tx1"/>
                </a:solidFill>
              </a:rPr>
              <a:t>Information </a:t>
            </a:r>
            <a:r>
              <a:rPr lang="en-US" sz="2000" dirty="0">
                <a:solidFill>
                  <a:schemeClr val="tx1"/>
                </a:solidFill>
              </a:rPr>
              <a:t>collected is </a:t>
            </a:r>
            <a:r>
              <a:rPr lang="en-US" sz="2000" dirty="0" smtClean="0">
                <a:solidFill>
                  <a:schemeClr val="tx1"/>
                </a:solidFill>
              </a:rPr>
              <a:t>used:</a:t>
            </a:r>
          </a:p>
          <a:p>
            <a:pPr lvl="1"/>
            <a:r>
              <a:rPr lang="en-US" sz="1700" dirty="0" smtClean="0">
                <a:solidFill>
                  <a:schemeClr val="tx1"/>
                </a:solidFill>
              </a:rPr>
              <a:t>By </a:t>
            </a:r>
            <a:r>
              <a:rPr lang="en-US" sz="1700" dirty="0">
                <a:solidFill>
                  <a:schemeClr val="tx1"/>
                </a:solidFill>
              </a:rPr>
              <a:t>the State as a </a:t>
            </a:r>
            <a:r>
              <a:rPr lang="en-US" sz="1700" b="1" dirty="0">
                <a:solidFill>
                  <a:schemeClr val="tx1"/>
                </a:solidFill>
              </a:rPr>
              <a:t>basis for the Governor's request</a:t>
            </a:r>
            <a:r>
              <a:rPr lang="en-US" sz="1700" dirty="0">
                <a:solidFill>
                  <a:schemeClr val="tx1"/>
                </a:solidFill>
              </a:rPr>
              <a:t>, </a:t>
            </a:r>
            <a:r>
              <a:rPr lang="en-US" sz="1700" dirty="0" smtClean="0">
                <a:solidFill>
                  <a:schemeClr val="tx1"/>
                </a:solidFill>
              </a:rPr>
              <a:t>and</a:t>
            </a:r>
          </a:p>
          <a:p>
            <a:pPr lvl="1"/>
            <a:r>
              <a:rPr lang="en-US" sz="1700" dirty="0" smtClean="0">
                <a:solidFill>
                  <a:schemeClr val="tx1"/>
                </a:solidFill>
              </a:rPr>
              <a:t>By </a:t>
            </a:r>
            <a:r>
              <a:rPr lang="en-US" sz="1700" dirty="0">
                <a:solidFill>
                  <a:schemeClr val="tx1"/>
                </a:solidFill>
              </a:rPr>
              <a:t>FEMA to </a:t>
            </a:r>
            <a:r>
              <a:rPr lang="en-US" sz="1700" b="1" dirty="0">
                <a:solidFill>
                  <a:schemeClr val="tx1"/>
                </a:solidFill>
              </a:rPr>
              <a:t>document the recommendation made to the </a:t>
            </a:r>
            <a:r>
              <a:rPr lang="en-US" sz="1700" b="1" dirty="0" smtClean="0">
                <a:solidFill>
                  <a:schemeClr val="tx1"/>
                </a:solidFill>
              </a:rPr>
              <a:t>President</a:t>
            </a:r>
            <a:r>
              <a:rPr lang="en-US" sz="1700" dirty="0" smtClean="0">
                <a:solidFill>
                  <a:schemeClr val="tx1"/>
                </a:solidFill>
              </a:rPr>
              <a:t>. </a:t>
            </a:r>
          </a:p>
          <a:p>
            <a:r>
              <a:rPr lang="en-US" sz="2000" dirty="0" smtClean="0">
                <a:solidFill>
                  <a:schemeClr val="tx1"/>
                </a:solidFill>
              </a:rPr>
              <a:t>It </a:t>
            </a:r>
            <a:r>
              <a:rPr lang="en-US" sz="2000" dirty="0">
                <a:solidFill>
                  <a:schemeClr val="tx1"/>
                </a:solidFill>
              </a:rPr>
              <a:t>is in the best interest of all parties to </a:t>
            </a:r>
            <a:r>
              <a:rPr lang="en-US" sz="2000" b="1" dirty="0">
                <a:solidFill>
                  <a:schemeClr val="tx1"/>
                </a:solidFill>
              </a:rPr>
              <a:t>combine State and Federal personnel resources by performing a joint PDA </a:t>
            </a:r>
            <a:r>
              <a:rPr lang="en-US" sz="2000" dirty="0">
                <a:solidFill>
                  <a:schemeClr val="tx1"/>
                </a:solidFill>
              </a:rPr>
              <a:t>prior to the initiation of a Governor's request, as follows. </a:t>
            </a:r>
          </a:p>
          <a:p>
            <a:r>
              <a:rPr lang="en-US" sz="2000" dirty="0">
                <a:solidFill>
                  <a:schemeClr val="tx1"/>
                </a:solidFill>
              </a:rPr>
              <a:t>PDA’s are performed on FEMA’s two main type of assistance </a:t>
            </a:r>
            <a:r>
              <a:rPr lang="en-US" sz="2000" dirty="0" smtClean="0">
                <a:solidFill>
                  <a:schemeClr val="tx1"/>
                </a:solidFill>
              </a:rPr>
              <a:t>programs:</a:t>
            </a:r>
          </a:p>
          <a:p>
            <a:pPr lvl="1"/>
            <a:r>
              <a:rPr lang="en-US" sz="1800" b="1" dirty="0" smtClean="0">
                <a:solidFill>
                  <a:schemeClr val="tx1"/>
                </a:solidFill>
              </a:rPr>
              <a:t>Public Assistance</a:t>
            </a:r>
          </a:p>
          <a:p>
            <a:pPr lvl="1"/>
            <a:r>
              <a:rPr lang="en-US" sz="1800" b="1" dirty="0" smtClean="0">
                <a:solidFill>
                  <a:schemeClr val="tx1"/>
                </a:solidFill>
              </a:rPr>
              <a:t>Individual Assistance</a:t>
            </a:r>
            <a:endParaRPr lang="en-US" sz="1800" b="1" dirty="0">
              <a:solidFill>
                <a:srgbClr val="FFFF00"/>
              </a:solidFill>
            </a:endParaRPr>
          </a:p>
        </p:txBody>
      </p:sp>
      <p:sp>
        <p:nvSpPr>
          <p:cNvPr id="3" name="Title 2"/>
          <p:cNvSpPr>
            <a:spLocks noGrp="1"/>
          </p:cNvSpPr>
          <p:nvPr>
            <p:ph type="title"/>
          </p:nvPr>
        </p:nvSpPr>
        <p:spPr/>
        <p:txBody>
          <a:bodyPr>
            <a:normAutofit/>
          </a:bodyPr>
          <a:lstStyle/>
          <a:p>
            <a:pPr algn="r"/>
            <a:r>
              <a:rPr lang="en-US" dirty="0" smtClean="0"/>
              <a:t>What is a Preliminary Damage </a:t>
            </a:r>
            <a:r>
              <a:rPr lang="en-US" dirty="0" smtClean="0"/>
              <a:t>Assessment? </a:t>
            </a:r>
            <a:endParaRPr lang="en-US" dirty="0"/>
          </a:p>
        </p:txBody>
      </p:sp>
    </p:spTree>
    <p:extLst>
      <p:ext uri="{BB962C8B-B14F-4D97-AF65-F5344CB8AC3E}">
        <p14:creationId xmlns:p14="http://schemas.microsoft.com/office/powerpoint/2010/main" val="4235362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Community Disaster Loan (CDL)</a:t>
            </a:r>
            <a:endParaRPr lang="en-US" b="1" dirty="0"/>
          </a:p>
        </p:txBody>
      </p:sp>
      <p:sp>
        <p:nvSpPr>
          <p:cNvPr id="5" name="TextBox 4"/>
          <p:cNvSpPr txBox="1"/>
          <p:nvPr/>
        </p:nvSpPr>
        <p:spPr>
          <a:xfrm>
            <a:off x="715192" y="2350136"/>
            <a:ext cx="7573191" cy="2973314"/>
          </a:xfrm>
          <a:prstGeom prst="rect">
            <a:avLst/>
          </a:prstGeom>
          <a:noFill/>
        </p:spPr>
        <p:txBody>
          <a:bodyPr wrap="square" rtlCol="0">
            <a:spAutoFit/>
          </a:bodyPr>
          <a:lstStyle/>
          <a:p>
            <a:pPr indent="-197644">
              <a:lnSpc>
                <a:spcPct val="90000"/>
              </a:lnSpc>
              <a:spcBef>
                <a:spcPts val="1350"/>
              </a:spcBef>
            </a:pPr>
            <a:r>
              <a:rPr lang="en-US" sz="2400" b="1" dirty="0">
                <a:solidFill>
                  <a:srgbClr val="404040"/>
                </a:solidFill>
              </a:rPr>
              <a:t>Use of Funds</a:t>
            </a:r>
          </a:p>
          <a:p>
            <a:pPr marL="602456" lvl="1" indent="-342900">
              <a:lnSpc>
                <a:spcPct val="90000"/>
              </a:lnSpc>
              <a:spcBef>
                <a:spcPts val="1350"/>
              </a:spcBef>
              <a:buClr>
                <a:schemeClr val="tx2"/>
              </a:buClr>
              <a:buFont typeface="Wingdings" panose="05000000000000000000" pitchFamily="2" charset="2"/>
              <a:buChar char="§"/>
            </a:pPr>
            <a:r>
              <a:rPr lang="en-US" sz="2100" dirty="0">
                <a:solidFill>
                  <a:srgbClr val="404040"/>
                </a:solidFill>
              </a:rPr>
              <a:t>Must be used to carry on </a:t>
            </a:r>
            <a:r>
              <a:rPr lang="en-US" sz="2100" b="1" i="1" dirty="0">
                <a:solidFill>
                  <a:srgbClr val="800000"/>
                </a:solidFill>
              </a:rPr>
              <a:t>existing</a:t>
            </a:r>
            <a:r>
              <a:rPr lang="en-US" sz="2100" dirty="0">
                <a:solidFill>
                  <a:srgbClr val="404040"/>
                </a:solidFill>
              </a:rPr>
              <a:t> local government functions of a municipal operation character or to </a:t>
            </a:r>
            <a:r>
              <a:rPr lang="en-US" sz="2100" b="1" i="1" dirty="0">
                <a:solidFill>
                  <a:srgbClr val="800000"/>
                </a:solidFill>
              </a:rPr>
              <a:t>expand </a:t>
            </a:r>
            <a:r>
              <a:rPr lang="en-US" sz="2100" dirty="0">
                <a:solidFill>
                  <a:srgbClr val="404040"/>
                </a:solidFill>
              </a:rPr>
              <a:t>such functions to meet disaster related needs. </a:t>
            </a:r>
          </a:p>
          <a:p>
            <a:pPr marL="602456" lvl="1" indent="-342900">
              <a:lnSpc>
                <a:spcPct val="90000"/>
              </a:lnSpc>
              <a:spcBef>
                <a:spcPts val="1350"/>
              </a:spcBef>
              <a:buClr>
                <a:schemeClr val="tx2"/>
              </a:buClr>
              <a:buFont typeface="Wingdings" panose="05000000000000000000" pitchFamily="2" charset="2"/>
              <a:buChar char="§"/>
            </a:pPr>
            <a:r>
              <a:rPr lang="en-US" sz="2100" dirty="0">
                <a:solidFill>
                  <a:srgbClr val="404040"/>
                </a:solidFill>
              </a:rPr>
              <a:t>Funds </a:t>
            </a:r>
            <a:r>
              <a:rPr lang="en-US" sz="2100" b="1" i="1" dirty="0">
                <a:solidFill>
                  <a:srgbClr val="800000"/>
                </a:solidFill>
              </a:rPr>
              <a:t>SHALL NOT </a:t>
            </a:r>
            <a:r>
              <a:rPr lang="en-US" sz="2100" dirty="0">
                <a:solidFill>
                  <a:srgbClr val="404040"/>
                </a:solidFill>
              </a:rPr>
              <a:t>be used to finance capital improvements, repair or restore damaged facilities, or pay for non-Federal cost shares. </a:t>
            </a: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328045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Other Recovery Help</a:t>
            </a:r>
            <a:endParaRPr lang="en-US" b="1" dirty="0"/>
          </a:p>
        </p:txBody>
      </p:sp>
      <p:sp>
        <p:nvSpPr>
          <p:cNvPr id="5" name="TextBox 4"/>
          <p:cNvSpPr txBox="1"/>
          <p:nvPr/>
        </p:nvSpPr>
        <p:spPr>
          <a:xfrm>
            <a:off x="715192" y="2350136"/>
            <a:ext cx="7573191" cy="3951018"/>
          </a:xfrm>
          <a:prstGeom prst="rect">
            <a:avLst/>
          </a:prstGeom>
          <a:noFill/>
        </p:spPr>
        <p:txBody>
          <a:bodyPr wrap="square" rtlCol="0">
            <a:spAutoFit/>
          </a:bodyPr>
          <a:lstStyle/>
          <a:p>
            <a:r>
              <a:rPr lang="en-US" sz="2400" b="1" dirty="0">
                <a:solidFill>
                  <a:srgbClr val="404040"/>
                </a:solidFill>
              </a:rPr>
              <a:t>Some additional resources:</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800000"/>
                </a:solidFill>
              </a:rPr>
              <a:t>Catalog of Federal Domestic Assistance </a:t>
            </a:r>
            <a:r>
              <a:rPr lang="en-US" sz="2100" dirty="0">
                <a:solidFill>
                  <a:srgbClr val="404040"/>
                </a:solidFill>
              </a:rPr>
              <a:t>– search programs offered by type, agency or number</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800000"/>
                </a:solidFill>
              </a:rPr>
              <a:t>Grants.gov</a:t>
            </a:r>
            <a:r>
              <a:rPr lang="en-US" sz="2100" dirty="0">
                <a:solidFill>
                  <a:srgbClr val="404040"/>
                </a:solidFill>
              </a:rPr>
              <a:t> - Federal grants available from over 26 agencies</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800000"/>
                </a:solidFill>
              </a:rPr>
              <a:t>Benefits.gov</a:t>
            </a:r>
            <a:r>
              <a:rPr lang="en-US" sz="2100" dirty="0">
                <a:solidFill>
                  <a:srgbClr val="404040"/>
                </a:solidFill>
              </a:rPr>
              <a:t> – “benefit finder” to find programs with federal partners</a:t>
            </a:r>
          </a:p>
          <a:p>
            <a:pPr marL="602456" lvl="1" indent="-342900">
              <a:lnSpc>
                <a:spcPct val="90000"/>
              </a:lnSpc>
              <a:spcBef>
                <a:spcPts val="1350"/>
              </a:spcBef>
              <a:buClr>
                <a:schemeClr val="tx2"/>
              </a:buClr>
              <a:buFont typeface="Wingdings" panose="05000000000000000000" pitchFamily="2" charset="2"/>
              <a:buChar char="§"/>
            </a:pPr>
            <a:r>
              <a:rPr lang="en-US" sz="2100" b="1" dirty="0">
                <a:solidFill>
                  <a:srgbClr val="800000"/>
                </a:solidFill>
              </a:rPr>
              <a:t>National Resource </a:t>
            </a:r>
            <a:r>
              <a:rPr lang="en-US" sz="2100" b="1" dirty="0" smtClean="0">
                <a:solidFill>
                  <a:srgbClr val="800000"/>
                </a:solidFill>
              </a:rPr>
              <a:t>Network </a:t>
            </a:r>
            <a:r>
              <a:rPr lang="en-US" sz="2100" dirty="0" smtClean="0">
                <a:solidFill>
                  <a:srgbClr val="404040"/>
                </a:solidFill>
              </a:rPr>
              <a:t>- </a:t>
            </a:r>
            <a:r>
              <a:rPr lang="en-US" sz="2100" dirty="0">
                <a:solidFill>
                  <a:srgbClr val="404040"/>
                </a:solidFill>
              </a:rPr>
              <a:t>diverse private and public sector organizations providing support, peer networks and online expertise</a:t>
            </a:r>
          </a:p>
          <a:p>
            <a:endParaRPr lang="en-US" sz="2100" dirty="0">
              <a:solidFill>
                <a:srgbClr val="404040"/>
              </a:solidFill>
            </a:endParaRPr>
          </a:p>
          <a:p>
            <a:pPr marL="257175" indent="-257175">
              <a:buClr>
                <a:srgbClr val="C00000"/>
              </a:buClr>
              <a:buFont typeface="Arial" panose="020B0604020202020204" pitchFamily="34" charset="0"/>
              <a:buChar char="•"/>
            </a:pPr>
            <a:endParaRPr lang="en-US" sz="788" dirty="0">
              <a:solidFill>
                <a:schemeClr val="bg1">
                  <a:lumMod val="50000"/>
                </a:schemeClr>
              </a:solidFill>
            </a:endParaRPr>
          </a:p>
        </p:txBody>
      </p:sp>
    </p:spTree>
    <p:extLst>
      <p:ext uri="{BB962C8B-B14F-4D97-AF65-F5344CB8AC3E}">
        <p14:creationId xmlns:p14="http://schemas.microsoft.com/office/powerpoint/2010/main" val="2209955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rot="5400000" flipH="1">
            <a:off x="5465105" y="3538683"/>
            <a:ext cx="6810307" cy="230832"/>
          </a:xfrm>
          <a:prstGeom prst="rect">
            <a:avLst/>
          </a:prstGeom>
        </p:spPr>
        <p:txBody>
          <a:bodyPr wrap="square">
            <a:spAutoFit/>
          </a:bodyPr>
          <a:lstStyle/>
          <a:p>
            <a:r>
              <a:rPr lang="en-US" sz="900" cap="small" dirty="0">
                <a:solidFill>
                  <a:prstClr val="white"/>
                </a:solidFill>
              </a:rPr>
              <a:t>E. </a:t>
            </a:r>
            <a:r>
              <a:rPr lang="en-US" sz="900" cap="small" dirty="0" smtClean="0">
                <a:solidFill>
                  <a:prstClr val="white"/>
                </a:solidFill>
              </a:rPr>
              <a:t>Carroll W. Carroll Tensas Jackson  Sabine Winn Natchitoches Grant LaSalle Vernon Rapides  Avoyelles  Catahoula Terrebonne </a:t>
            </a:r>
            <a:r>
              <a:rPr lang="en-US" sz="900" cap="small" dirty="0" err="1" smtClean="0">
                <a:solidFill>
                  <a:prstClr val="white"/>
                </a:solidFill>
              </a:rPr>
              <a:t>LaFourche</a:t>
            </a:r>
            <a:endParaRPr lang="en-US" sz="900" dirty="0">
              <a:solidFill>
                <a:prstClr val="white"/>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21" r="7894"/>
          <a:stretch/>
        </p:blipFill>
        <p:spPr bwMode="auto">
          <a:xfrm>
            <a:off x="0" y="1"/>
            <a:ext cx="9143999" cy="682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238209" y="3512975"/>
            <a:ext cx="8632329" cy="1311834"/>
          </a:xfrm>
          <a:prstGeom prst="rect">
            <a:avLst/>
          </a:prstGeom>
        </p:spPr>
        <p:txBody>
          <a:bodyPr wrap="square">
            <a:spAutoFit/>
          </a:bodyPr>
          <a:lstStyle/>
          <a:p>
            <a:pPr algn="ctr">
              <a:lnSpc>
                <a:spcPts val="9300"/>
              </a:lnSpc>
            </a:pPr>
            <a:r>
              <a:rPr lang="en-US" sz="9600" b="1" cap="small" spc="-340" dirty="0" smtClean="0">
                <a:solidFill>
                  <a:prstClr val="black">
                    <a:lumMod val="85000"/>
                    <a:lumOff val="15000"/>
                  </a:prstClr>
                </a:solidFill>
              </a:rPr>
              <a:t>Questions?</a:t>
            </a:r>
            <a:endParaRPr lang="en-US" sz="8000" b="1" cap="small" spc="-340" dirty="0">
              <a:solidFill>
                <a:prstClr val="black">
                  <a:lumMod val="85000"/>
                  <a:lumOff val="15000"/>
                </a:prstClr>
              </a:solidFill>
            </a:endParaRPr>
          </a:p>
        </p:txBody>
      </p:sp>
    </p:spTree>
    <p:extLst>
      <p:ext uri="{BB962C8B-B14F-4D97-AF65-F5344CB8AC3E}">
        <p14:creationId xmlns:p14="http://schemas.microsoft.com/office/powerpoint/2010/main" val="222779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22414"/>
            <a:ext cx="8686800" cy="3012260"/>
          </a:xfrm>
        </p:spPr>
        <p:txBody>
          <a:bodyPr>
            <a:normAutofit fontScale="32500" lnSpcReduction="20000"/>
          </a:bodyPr>
          <a:lstStyle/>
          <a:p>
            <a:pPr>
              <a:lnSpc>
                <a:spcPct val="120000"/>
              </a:lnSpc>
              <a:spcBef>
                <a:spcPts val="0"/>
              </a:spcBef>
            </a:pPr>
            <a:r>
              <a:rPr lang="en-US" sz="6400" b="1" dirty="0"/>
              <a:t>Build a list </a:t>
            </a:r>
            <a:r>
              <a:rPr lang="en-US" sz="6400" dirty="0"/>
              <a:t>of potential applicants within the parish.</a:t>
            </a:r>
          </a:p>
          <a:p>
            <a:pPr>
              <a:lnSpc>
                <a:spcPct val="120000"/>
              </a:lnSpc>
              <a:spcBef>
                <a:spcPts val="0"/>
              </a:spcBef>
            </a:pPr>
            <a:r>
              <a:rPr lang="en-US" sz="6400" b="1" dirty="0"/>
              <a:t>Educate</a:t>
            </a:r>
            <a:r>
              <a:rPr lang="en-US" sz="6400" dirty="0"/>
              <a:t> each applicant on the PDA process. </a:t>
            </a:r>
          </a:p>
          <a:p>
            <a:pPr>
              <a:lnSpc>
                <a:spcPct val="120000"/>
              </a:lnSpc>
              <a:spcBef>
                <a:spcPts val="0"/>
              </a:spcBef>
            </a:pPr>
            <a:r>
              <a:rPr lang="en-US" sz="6400" b="1" dirty="0"/>
              <a:t>Take an inventory </a:t>
            </a:r>
            <a:r>
              <a:rPr lang="en-US" sz="6400" dirty="0"/>
              <a:t>of all property.</a:t>
            </a:r>
          </a:p>
          <a:p>
            <a:pPr>
              <a:lnSpc>
                <a:spcPct val="120000"/>
              </a:lnSpc>
              <a:spcBef>
                <a:spcPts val="0"/>
              </a:spcBef>
            </a:pPr>
            <a:r>
              <a:rPr lang="en-US" sz="6400" dirty="0"/>
              <a:t>Make sure maintenance records are </a:t>
            </a:r>
            <a:r>
              <a:rPr lang="en-US" sz="6400" b="1" dirty="0"/>
              <a:t>updated and available</a:t>
            </a:r>
            <a:r>
              <a:rPr lang="en-US" sz="6400" dirty="0"/>
              <a:t>.</a:t>
            </a:r>
          </a:p>
          <a:p>
            <a:pPr>
              <a:lnSpc>
                <a:spcPct val="120000"/>
              </a:lnSpc>
              <a:spcBef>
                <a:spcPts val="0"/>
              </a:spcBef>
            </a:pPr>
            <a:r>
              <a:rPr lang="en-US" sz="6400" b="1" dirty="0"/>
              <a:t>Assign qualified personnel </a:t>
            </a:r>
            <a:r>
              <a:rPr lang="en-US" sz="6400" dirty="0"/>
              <a:t>to assess damages and costs following the event. </a:t>
            </a:r>
          </a:p>
          <a:p>
            <a:pPr>
              <a:lnSpc>
                <a:spcPct val="120000"/>
              </a:lnSpc>
              <a:spcBef>
                <a:spcPts val="0"/>
              </a:spcBef>
            </a:pPr>
            <a:r>
              <a:rPr lang="en-US" sz="6400" b="1" dirty="0"/>
              <a:t>Gather damages/costs </a:t>
            </a:r>
            <a:r>
              <a:rPr lang="en-US" sz="6400" dirty="0"/>
              <a:t>for each potential applicant inside the parish.</a:t>
            </a:r>
          </a:p>
          <a:p>
            <a:pPr>
              <a:lnSpc>
                <a:spcPct val="120000"/>
              </a:lnSpc>
              <a:spcBef>
                <a:spcPts val="0"/>
              </a:spcBef>
            </a:pPr>
            <a:r>
              <a:rPr lang="en-US" sz="6400" dirty="0"/>
              <a:t>Once the PDA is scheduled, make sure each entity that will be seen during the PDA has an </a:t>
            </a:r>
            <a:r>
              <a:rPr lang="en-US" sz="6400" b="1" dirty="0"/>
              <a:t>available insurance policy </a:t>
            </a:r>
            <a:r>
              <a:rPr lang="en-US" sz="6400" dirty="0"/>
              <a:t>that is ready to submit</a:t>
            </a:r>
            <a:r>
              <a:rPr lang="en-US" sz="6400" dirty="0" smtClean="0"/>
              <a:t>.</a:t>
            </a:r>
            <a:endParaRPr lang="en-US" sz="6400" dirty="0"/>
          </a:p>
        </p:txBody>
      </p:sp>
      <p:sp>
        <p:nvSpPr>
          <p:cNvPr id="3" name="Title 2"/>
          <p:cNvSpPr>
            <a:spLocks noGrp="1"/>
          </p:cNvSpPr>
          <p:nvPr>
            <p:ph type="title"/>
          </p:nvPr>
        </p:nvSpPr>
        <p:spPr/>
        <p:txBody>
          <a:bodyPr>
            <a:normAutofit fontScale="90000"/>
          </a:bodyPr>
          <a:lstStyle/>
          <a:p>
            <a:pPr algn="r"/>
            <a:r>
              <a:rPr lang="en-US" dirty="0" smtClean="0"/>
              <a:t>Before the Public Assistance (</a:t>
            </a:r>
            <a:r>
              <a:rPr lang="en-US" dirty="0" smtClean="0"/>
              <a:t>PA)</a:t>
            </a:r>
            <a:br>
              <a:rPr lang="en-US" dirty="0" smtClean="0"/>
            </a:br>
            <a:r>
              <a:rPr lang="en-US" dirty="0" smtClean="0"/>
              <a:t>PDA </a:t>
            </a:r>
            <a:r>
              <a:rPr lang="en-US" dirty="0" smtClean="0"/>
              <a:t>Occurs You Should:</a:t>
            </a:r>
            <a:endParaRPr lang="en-US" dirty="0"/>
          </a:p>
        </p:txBody>
      </p:sp>
      <p:sp>
        <p:nvSpPr>
          <p:cNvPr id="5" name="Rounded Rectangle 4"/>
          <p:cNvSpPr/>
          <p:nvPr/>
        </p:nvSpPr>
        <p:spPr>
          <a:xfrm>
            <a:off x="446856" y="5334674"/>
            <a:ext cx="8229600" cy="1294726"/>
          </a:xfrm>
          <a:prstGeom prst="roundRect">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7823" y="5445940"/>
            <a:ext cx="7808814" cy="1200329"/>
          </a:xfrm>
          <a:prstGeom prst="rect">
            <a:avLst/>
          </a:prstGeom>
          <a:noFill/>
        </p:spPr>
        <p:txBody>
          <a:bodyPr wrap="square" rtlCol="0">
            <a:spAutoFit/>
          </a:bodyPr>
          <a:lstStyle/>
          <a:p>
            <a:pPr algn="ctr"/>
            <a:r>
              <a:rPr lang="en-US" dirty="0"/>
              <a:t>ONE </a:t>
            </a:r>
            <a:r>
              <a:rPr lang="en-US" dirty="0" smtClean="0"/>
              <a:t>CRITICAL </a:t>
            </a:r>
            <a:r>
              <a:rPr lang="en-US" dirty="0"/>
              <a:t>TIP IS TO ENSURE THAT THE PROCESS IS </a:t>
            </a:r>
            <a:r>
              <a:rPr lang="en-US" b="1" dirty="0"/>
              <a:t>NOT MOVED TOO QUICKLY </a:t>
            </a:r>
            <a:r>
              <a:rPr lang="en-US" dirty="0"/>
              <a:t>IN THE LOCAL ASSESSMENT STAGE. A COMMON MISTAKE MADE IN THE DAMAGE ASSESSMENT PROCESS IS RUSHING LOCAL ASSESSMENTS BEFORE THE PARISH IS READY</a:t>
            </a:r>
            <a:r>
              <a:rPr lang="en-US" dirty="0" smtClean="0"/>
              <a:t>!</a:t>
            </a:r>
            <a:endParaRPr lang="en-US" dirty="0"/>
          </a:p>
        </p:txBody>
      </p:sp>
    </p:spTree>
    <p:extLst>
      <p:ext uri="{BB962C8B-B14F-4D97-AF65-F5344CB8AC3E}">
        <p14:creationId xmlns:p14="http://schemas.microsoft.com/office/powerpoint/2010/main" val="255331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2" y="2096869"/>
            <a:ext cx="7470295" cy="830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1" name="Rectangle 3"/>
          <p:cNvSpPr>
            <a:spLocks noGrp="1" noChangeArrowheads="1"/>
          </p:cNvSpPr>
          <p:nvPr>
            <p:ph idx="1"/>
          </p:nvPr>
        </p:nvSpPr>
        <p:spPr>
          <a:xfrm>
            <a:off x="1066802" y="3009018"/>
            <a:ext cx="7408333" cy="3448425"/>
          </a:xfrm>
        </p:spPr>
        <p:txBody>
          <a:bodyPr>
            <a:normAutofit lnSpcReduction="10000"/>
          </a:bodyPr>
          <a:lstStyle/>
          <a:p>
            <a:r>
              <a:rPr lang="en-US" dirty="0">
                <a:solidFill>
                  <a:schemeClr val="tx1"/>
                </a:solidFill>
              </a:rPr>
              <a:t>CATEGORY A 		DEBRIS REMOVAL</a:t>
            </a:r>
          </a:p>
          <a:p>
            <a:r>
              <a:rPr lang="en-US" dirty="0">
                <a:solidFill>
                  <a:schemeClr val="tx1"/>
                </a:solidFill>
              </a:rPr>
              <a:t>CATEGORY B		PROTECTIVE MEASURES</a:t>
            </a:r>
          </a:p>
          <a:p>
            <a:r>
              <a:rPr lang="en-US" dirty="0">
                <a:solidFill>
                  <a:schemeClr val="tx1"/>
                </a:solidFill>
              </a:rPr>
              <a:t>CATEGORY C		ROADS AND BRIDGES</a:t>
            </a:r>
          </a:p>
          <a:p>
            <a:r>
              <a:rPr lang="en-US" dirty="0">
                <a:solidFill>
                  <a:schemeClr val="tx1"/>
                </a:solidFill>
              </a:rPr>
              <a:t>CATEGORY D		WATER CONTROL FACIL.</a:t>
            </a:r>
          </a:p>
          <a:p>
            <a:r>
              <a:rPr lang="en-US" dirty="0">
                <a:solidFill>
                  <a:schemeClr val="tx1"/>
                </a:solidFill>
              </a:rPr>
              <a:t>CATEGORY E		BUILDINGS, EQUIPMENT</a:t>
            </a:r>
          </a:p>
          <a:p>
            <a:r>
              <a:rPr lang="en-US" dirty="0">
                <a:solidFill>
                  <a:schemeClr val="tx1"/>
                </a:solidFill>
              </a:rPr>
              <a:t>CATEGORY F		PUBLIC UTILITIES</a:t>
            </a:r>
          </a:p>
          <a:p>
            <a:r>
              <a:rPr lang="en-US" dirty="0">
                <a:solidFill>
                  <a:schemeClr val="tx1"/>
                </a:solidFill>
              </a:rPr>
              <a:t>CATEGORY G 		PARKS, REC. AND OTHER</a:t>
            </a:r>
          </a:p>
        </p:txBody>
      </p:sp>
      <p:sp>
        <p:nvSpPr>
          <p:cNvPr id="73730" name="Rectangle 2"/>
          <p:cNvSpPr>
            <a:spLocks noGrp="1" noChangeArrowheads="1"/>
          </p:cNvSpPr>
          <p:nvPr>
            <p:ph type="title"/>
          </p:nvPr>
        </p:nvSpPr>
        <p:spPr/>
        <p:txBody>
          <a:bodyPr>
            <a:normAutofit/>
          </a:bodyPr>
          <a:lstStyle/>
          <a:p>
            <a:pPr algn="r"/>
            <a:r>
              <a:rPr lang="en-US" dirty="0"/>
              <a:t>FEMA </a:t>
            </a:r>
            <a:r>
              <a:rPr lang="en-US" dirty="0" smtClean="0"/>
              <a:t>Damage Categories </a:t>
            </a:r>
            <a:r>
              <a:rPr lang="en-US" dirty="0" smtClean="0"/>
              <a:t>for PA</a:t>
            </a:r>
            <a:endParaRPr lang="en-US" dirty="0"/>
          </a:p>
        </p:txBody>
      </p:sp>
      <p:sp>
        <p:nvSpPr>
          <p:cNvPr id="2" name="TextBox 1"/>
          <p:cNvSpPr txBox="1"/>
          <p:nvPr/>
        </p:nvSpPr>
        <p:spPr>
          <a:xfrm>
            <a:off x="1066802" y="2096869"/>
            <a:ext cx="4572000" cy="830997"/>
          </a:xfrm>
          <a:prstGeom prst="rect">
            <a:avLst/>
          </a:prstGeom>
          <a:noFill/>
        </p:spPr>
        <p:txBody>
          <a:bodyPr wrap="square" rtlCol="0">
            <a:spAutoFit/>
          </a:bodyPr>
          <a:lstStyle/>
          <a:p>
            <a:r>
              <a:rPr lang="en-US" sz="2400" b="1" dirty="0"/>
              <a:t>Category </a:t>
            </a:r>
            <a:r>
              <a:rPr lang="en-US" sz="2400" b="1" dirty="0" smtClean="0"/>
              <a:t>A - B</a:t>
            </a:r>
            <a:r>
              <a:rPr lang="en-US" sz="2400" b="1" dirty="0"/>
              <a:t>:  </a:t>
            </a:r>
            <a:r>
              <a:rPr lang="en-US" sz="2400" b="1" dirty="0" smtClean="0"/>
              <a:t>Emergency </a:t>
            </a:r>
            <a:r>
              <a:rPr lang="en-US" sz="2400" b="1" dirty="0"/>
              <a:t>Work</a:t>
            </a:r>
          </a:p>
          <a:p>
            <a:r>
              <a:rPr lang="en-US" sz="2400" b="1" dirty="0"/>
              <a:t>Category </a:t>
            </a:r>
            <a:r>
              <a:rPr lang="en-US" sz="2400" b="1" dirty="0" smtClean="0"/>
              <a:t>C - G</a:t>
            </a:r>
            <a:r>
              <a:rPr lang="en-US" sz="2400" b="1" dirty="0"/>
              <a:t>:  Permanent Work</a:t>
            </a:r>
          </a:p>
        </p:txBody>
      </p:sp>
    </p:spTree>
    <p:extLst>
      <p:ext uri="{BB962C8B-B14F-4D97-AF65-F5344CB8AC3E}">
        <p14:creationId xmlns:p14="http://schemas.microsoft.com/office/powerpoint/2010/main" val="152086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79731" y="2816028"/>
            <a:ext cx="7914011" cy="3528127"/>
          </a:xfrm>
        </p:spPr>
        <p:txBody>
          <a:bodyPr>
            <a:normAutofit fontScale="32500" lnSpcReduction="20000"/>
          </a:bodyPr>
          <a:lstStyle/>
          <a:p>
            <a:pPr marL="514350" indent="-514350">
              <a:buFont typeface="+mj-lt"/>
              <a:buAutoNum type="arabicPeriod"/>
            </a:pPr>
            <a:r>
              <a:rPr lang="en-US" sz="9600" b="1" dirty="0" smtClean="0">
                <a:solidFill>
                  <a:schemeClr val="tx1"/>
                </a:solidFill>
              </a:rPr>
              <a:t>Pre-assessment </a:t>
            </a:r>
            <a:r>
              <a:rPr lang="en-US" sz="9600" dirty="0" smtClean="0">
                <a:solidFill>
                  <a:schemeClr val="tx1"/>
                </a:solidFill>
              </a:rPr>
              <a:t>- by local officials</a:t>
            </a:r>
          </a:p>
          <a:p>
            <a:pPr marL="514350" indent="-514350">
              <a:buFont typeface="+mj-lt"/>
              <a:buAutoNum type="arabicPeriod"/>
            </a:pPr>
            <a:endParaRPr lang="en-US" sz="9600" u="sng" dirty="0" smtClean="0">
              <a:solidFill>
                <a:schemeClr val="tx1"/>
              </a:solidFill>
            </a:endParaRPr>
          </a:p>
          <a:p>
            <a:pPr marL="514350" indent="-514350">
              <a:buFont typeface="+mj-lt"/>
              <a:buAutoNum type="arabicPeriod"/>
            </a:pPr>
            <a:r>
              <a:rPr lang="en-US" sz="9600" b="1" dirty="0" smtClean="0">
                <a:solidFill>
                  <a:schemeClr val="tx1"/>
                </a:solidFill>
              </a:rPr>
              <a:t>Joint </a:t>
            </a:r>
            <a:r>
              <a:rPr lang="en-US" sz="9600" b="1" dirty="0">
                <a:solidFill>
                  <a:schemeClr val="tx1"/>
                </a:solidFill>
              </a:rPr>
              <a:t>P</a:t>
            </a:r>
            <a:r>
              <a:rPr lang="en-US" sz="9600" b="1" dirty="0" smtClean="0">
                <a:solidFill>
                  <a:schemeClr val="tx1"/>
                </a:solidFill>
              </a:rPr>
              <a:t>reliminary </a:t>
            </a:r>
            <a:r>
              <a:rPr lang="en-US" sz="9600" b="1" dirty="0">
                <a:solidFill>
                  <a:schemeClr val="tx1"/>
                </a:solidFill>
              </a:rPr>
              <a:t>D</a:t>
            </a:r>
            <a:r>
              <a:rPr lang="en-US" sz="9600" b="1" dirty="0" smtClean="0">
                <a:solidFill>
                  <a:schemeClr val="tx1"/>
                </a:solidFill>
              </a:rPr>
              <a:t>amage Assessment </a:t>
            </a:r>
            <a:r>
              <a:rPr lang="en-US" sz="9600" dirty="0" smtClean="0">
                <a:solidFill>
                  <a:schemeClr val="tx1"/>
                </a:solidFill>
              </a:rPr>
              <a:t>-  with Federal government (FEMA &amp; other Federal agencies) and State Agency Reps - guided by local officials </a:t>
            </a:r>
          </a:p>
          <a:p>
            <a:pPr>
              <a:spcBef>
                <a:spcPct val="45000"/>
              </a:spcBef>
              <a:buFontTx/>
              <a:buNone/>
            </a:pPr>
            <a:endParaRPr lang="en-US" dirty="0"/>
          </a:p>
          <a:p>
            <a:pPr>
              <a:buFontTx/>
              <a:buNone/>
            </a:pPr>
            <a:endParaRPr lang="en-US" dirty="0"/>
          </a:p>
        </p:txBody>
      </p:sp>
      <p:sp>
        <p:nvSpPr>
          <p:cNvPr id="27650" name="Rectangle 2"/>
          <p:cNvSpPr>
            <a:spLocks noGrp="1" noChangeArrowheads="1"/>
          </p:cNvSpPr>
          <p:nvPr>
            <p:ph type="title"/>
          </p:nvPr>
        </p:nvSpPr>
        <p:spPr>
          <a:xfrm>
            <a:off x="457200" y="1371600"/>
            <a:ext cx="8229600" cy="1219200"/>
          </a:xfrm>
        </p:spPr>
        <p:txBody>
          <a:bodyPr>
            <a:normAutofit/>
          </a:bodyPr>
          <a:lstStyle/>
          <a:p>
            <a:pPr algn="r"/>
            <a:r>
              <a:rPr lang="en-US" dirty="0" smtClean="0"/>
              <a:t>The two phases of a PDA for both Public Assistance and Individual Assistance</a:t>
            </a:r>
            <a:endParaRPr lang="en-US" dirty="0"/>
          </a:p>
        </p:txBody>
      </p:sp>
    </p:spTree>
    <p:extLst>
      <p:ext uri="{BB962C8B-B14F-4D97-AF65-F5344CB8AC3E}">
        <p14:creationId xmlns:p14="http://schemas.microsoft.com/office/powerpoint/2010/main" val="286027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867832" y="2420868"/>
            <a:ext cx="7408333" cy="4267200"/>
          </a:xfrm>
        </p:spPr>
        <p:txBody>
          <a:bodyPr numCol="2">
            <a:normAutofit lnSpcReduction="10000"/>
          </a:bodyPr>
          <a:lstStyle/>
          <a:p>
            <a:pPr eaLnBrk="1" hangingPunct="1">
              <a:lnSpc>
                <a:spcPct val="90000"/>
              </a:lnSpc>
              <a:defRPr/>
            </a:pPr>
            <a:r>
              <a:rPr lang="en-US" altLang="en-US" b="1" dirty="0"/>
              <a:t>Locate</a:t>
            </a:r>
            <a:r>
              <a:rPr lang="en-US" altLang="en-US" dirty="0"/>
              <a:t> damaged areas.</a:t>
            </a:r>
          </a:p>
          <a:p>
            <a:pPr eaLnBrk="1" hangingPunct="1">
              <a:lnSpc>
                <a:spcPct val="90000"/>
              </a:lnSpc>
              <a:defRPr/>
            </a:pPr>
            <a:r>
              <a:rPr lang="en-US" altLang="en-US" b="1" dirty="0"/>
              <a:t>Assist</a:t>
            </a:r>
            <a:r>
              <a:rPr lang="en-US" altLang="en-US" dirty="0"/>
              <a:t> the State Representative in providing required information.</a:t>
            </a:r>
          </a:p>
          <a:p>
            <a:pPr eaLnBrk="1" hangingPunct="1">
              <a:lnSpc>
                <a:spcPct val="90000"/>
              </a:lnSpc>
              <a:defRPr/>
            </a:pPr>
            <a:r>
              <a:rPr lang="en-US" altLang="en-US" b="1" dirty="0"/>
              <a:t>Serve as an expert </a:t>
            </a:r>
            <a:r>
              <a:rPr lang="en-US" altLang="en-US" dirty="0"/>
              <a:t>on local issues.</a:t>
            </a:r>
          </a:p>
          <a:p>
            <a:pPr eaLnBrk="1" hangingPunct="1">
              <a:lnSpc>
                <a:spcPct val="90000"/>
              </a:lnSpc>
              <a:defRPr/>
            </a:pPr>
            <a:r>
              <a:rPr lang="en-US" altLang="en-US" dirty="0"/>
              <a:t>Ensure that all </a:t>
            </a:r>
            <a:r>
              <a:rPr lang="en-US" altLang="en-US" b="1" dirty="0"/>
              <a:t>damaged areas are identified</a:t>
            </a:r>
            <a:r>
              <a:rPr lang="en-US" altLang="en-US" dirty="0"/>
              <a:t>.</a:t>
            </a:r>
          </a:p>
          <a:p>
            <a:pPr eaLnBrk="1" hangingPunct="1">
              <a:lnSpc>
                <a:spcPct val="90000"/>
              </a:lnSpc>
              <a:defRPr/>
            </a:pPr>
            <a:endParaRPr lang="en-US" altLang="en-US" dirty="0"/>
          </a:p>
          <a:p>
            <a:pPr eaLnBrk="1" hangingPunct="1">
              <a:lnSpc>
                <a:spcPct val="90000"/>
              </a:lnSpc>
              <a:defRPr/>
            </a:pPr>
            <a:r>
              <a:rPr lang="en-US" altLang="en-US" dirty="0"/>
              <a:t>Provide an </a:t>
            </a:r>
            <a:r>
              <a:rPr lang="en-US" altLang="en-US" b="1" dirty="0"/>
              <a:t>overview of the disaster </a:t>
            </a:r>
            <a:r>
              <a:rPr lang="en-US" altLang="en-US" dirty="0"/>
              <a:t>for team members.</a:t>
            </a:r>
          </a:p>
          <a:p>
            <a:pPr eaLnBrk="1" hangingPunct="1">
              <a:lnSpc>
                <a:spcPct val="90000"/>
              </a:lnSpc>
              <a:defRPr/>
            </a:pPr>
            <a:r>
              <a:rPr lang="en-US" altLang="en-US" dirty="0"/>
              <a:t>Provide</a:t>
            </a:r>
            <a:r>
              <a:rPr lang="en-US" altLang="en-US" b="1" dirty="0"/>
              <a:t> maps </a:t>
            </a:r>
            <a:r>
              <a:rPr lang="en-US" altLang="en-US" dirty="0"/>
              <a:t>of damages areas.</a:t>
            </a:r>
          </a:p>
          <a:p>
            <a:pPr eaLnBrk="1" hangingPunct="1">
              <a:lnSpc>
                <a:spcPct val="90000"/>
              </a:lnSpc>
              <a:defRPr/>
            </a:pPr>
            <a:r>
              <a:rPr lang="en-US" altLang="en-US" b="1" dirty="0"/>
              <a:t>Pre-disaster photos </a:t>
            </a:r>
            <a:r>
              <a:rPr lang="en-US" altLang="en-US" dirty="0"/>
              <a:t>are necessary and extremely helpful when documenting damages.</a:t>
            </a:r>
          </a:p>
          <a:p>
            <a:pPr eaLnBrk="1" hangingPunct="1">
              <a:lnSpc>
                <a:spcPct val="90000"/>
              </a:lnSpc>
              <a:defRPr/>
            </a:pPr>
            <a:r>
              <a:rPr lang="en-US" altLang="en-US" b="1" dirty="0"/>
              <a:t>Don’t overlook PNP’s!</a:t>
            </a:r>
          </a:p>
        </p:txBody>
      </p:sp>
      <p:sp>
        <p:nvSpPr>
          <p:cNvPr id="77826" name="Rectangle 2"/>
          <p:cNvSpPr>
            <a:spLocks noGrp="1" noChangeArrowheads="1"/>
          </p:cNvSpPr>
          <p:nvPr>
            <p:ph type="title"/>
          </p:nvPr>
        </p:nvSpPr>
        <p:spPr>
          <a:xfrm>
            <a:off x="457199" y="1447800"/>
            <a:ext cx="8229600" cy="838200"/>
          </a:xfrm>
        </p:spPr>
        <p:txBody>
          <a:bodyPr>
            <a:normAutofit fontScale="90000"/>
          </a:bodyPr>
          <a:lstStyle/>
          <a:p>
            <a:pPr algn="r" eaLnBrk="1" hangingPunct="1">
              <a:defRPr/>
            </a:pPr>
            <a:r>
              <a:rPr lang="en-US" altLang="en-US" sz="4000" dirty="0"/>
              <a:t>Pre-Assessment by Local PDA Team Member/Representative</a:t>
            </a:r>
            <a:br>
              <a:rPr lang="en-US" altLang="en-US" sz="4000" dirty="0"/>
            </a:br>
            <a:endParaRPr lang="en-US" altLang="en-US" sz="2700" dirty="0"/>
          </a:p>
        </p:txBody>
      </p:sp>
    </p:spTree>
    <p:extLst>
      <p:ext uri="{BB962C8B-B14F-4D97-AF65-F5344CB8AC3E}">
        <p14:creationId xmlns:p14="http://schemas.microsoft.com/office/powerpoint/2010/main" val="181972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540" y="2298138"/>
            <a:ext cx="8229600" cy="4083190"/>
          </a:xfrm>
        </p:spPr>
        <p:txBody>
          <a:bodyPr>
            <a:normAutofit/>
          </a:bodyPr>
          <a:lstStyle/>
          <a:p>
            <a:r>
              <a:rPr lang="en-US" dirty="0" smtClean="0"/>
              <a:t>The Joint PDA </a:t>
            </a:r>
            <a:r>
              <a:rPr lang="en-US" b="1" dirty="0" smtClean="0"/>
              <a:t>validates the damage information</a:t>
            </a:r>
            <a:r>
              <a:rPr lang="en-US" dirty="0" smtClean="0"/>
              <a:t> and </a:t>
            </a:r>
            <a:r>
              <a:rPr lang="en-US" b="1" dirty="0" smtClean="0"/>
              <a:t>evaluates the impact</a:t>
            </a:r>
            <a:r>
              <a:rPr lang="en-US" dirty="0" smtClean="0"/>
              <a:t>. </a:t>
            </a:r>
          </a:p>
          <a:p>
            <a:r>
              <a:rPr lang="en-US" b="1" dirty="0" smtClean="0"/>
              <a:t>Gathers information </a:t>
            </a:r>
            <a:r>
              <a:rPr lang="en-US" dirty="0" smtClean="0"/>
              <a:t>about the community in the Presidential declaration.</a:t>
            </a:r>
          </a:p>
          <a:p>
            <a:endParaRPr lang="en-US" dirty="0"/>
          </a:p>
        </p:txBody>
      </p:sp>
      <p:sp>
        <p:nvSpPr>
          <p:cNvPr id="3" name="Title 2"/>
          <p:cNvSpPr>
            <a:spLocks noGrp="1"/>
          </p:cNvSpPr>
          <p:nvPr>
            <p:ph type="title"/>
          </p:nvPr>
        </p:nvSpPr>
        <p:spPr/>
        <p:txBody>
          <a:bodyPr>
            <a:normAutofit/>
          </a:bodyPr>
          <a:lstStyle/>
          <a:p>
            <a:pPr algn="r"/>
            <a:r>
              <a:rPr lang="en-US" dirty="0" smtClean="0"/>
              <a:t>Joint Preliminary Damage Assessments</a:t>
            </a:r>
            <a:endParaRPr lang="en-US" dirty="0"/>
          </a:p>
        </p:txBody>
      </p:sp>
    </p:spTree>
    <p:extLst>
      <p:ext uri="{BB962C8B-B14F-4D97-AF65-F5344CB8AC3E}">
        <p14:creationId xmlns:p14="http://schemas.microsoft.com/office/powerpoint/2010/main" val="187376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Props1.xml><?xml version="1.0" encoding="utf-8"?>
<ds:datastoreItem xmlns:ds="http://schemas.openxmlformats.org/officeDocument/2006/customXml" ds:itemID="{9E0804E3-08D6-45AD-9EC8-50484BBC3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DA592-939B-4CC8-9DA2-FACE0E442823}">
  <ds:schemaRefs>
    <ds:schemaRef ds:uri="http://schemas.microsoft.com/sharepoint/v3/contenttype/forms"/>
  </ds:schemaRefs>
</ds:datastoreItem>
</file>

<file path=customXml/itemProps3.xml><?xml version="1.0" encoding="utf-8"?>
<ds:datastoreItem xmlns:ds="http://schemas.openxmlformats.org/officeDocument/2006/customXml" ds:itemID="{330F1A56-1939-4803-A120-3E1AE3504DFB}">
  <ds:schemaRefs>
    <ds:schemaRef ds:uri="http://schemas.microsoft.com/office/2006/documentManagement/types"/>
    <ds:schemaRef ds:uri="9383fe21-241c-4b58-a6fa-ef802baabd5f"/>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3625</TotalTime>
  <Words>2954</Words>
  <Application>Microsoft Office PowerPoint</Application>
  <PresentationFormat>On-screen Show (4:3)</PresentationFormat>
  <Paragraphs>278</Paragraphs>
  <Slides>42</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Gungsuh</vt:lpstr>
      <vt:lpstr>Arial</vt:lpstr>
      <vt:lpstr>Calibri</vt:lpstr>
      <vt:lpstr>Courier New</vt:lpstr>
      <vt:lpstr>Symbol</vt:lpstr>
      <vt:lpstr>Wingdings</vt:lpstr>
      <vt:lpstr>4_Office Theme</vt:lpstr>
      <vt:lpstr>5_Office Theme</vt:lpstr>
      <vt:lpstr>6_Office Theme</vt:lpstr>
      <vt:lpstr>7_Office Theme</vt:lpstr>
      <vt:lpstr>2_Office Theme</vt:lpstr>
      <vt:lpstr>PowerPoint Presentation</vt:lpstr>
      <vt:lpstr>PRELIMINARY DAMAGE ASSESSMENTS (PDAs)</vt:lpstr>
      <vt:lpstr>What is a Preliminary Damage Assessment? </vt:lpstr>
      <vt:lpstr>What is a Preliminary Damage Assessment? </vt:lpstr>
      <vt:lpstr>Before the Public Assistance (PA) PDA Occurs You Should:</vt:lpstr>
      <vt:lpstr>FEMA Damage Categories for PA</vt:lpstr>
      <vt:lpstr>The two phases of a PDA for both Public Assistance and Individual Assistance</vt:lpstr>
      <vt:lpstr>Pre-Assessment by Local PDA Team Member/Representative </vt:lpstr>
      <vt:lpstr>Joint Preliminary Damage Assessments</vt:lpstr>
      <vt:lpstr>Damage Assessments Threshold </vt:lpstr>
      <vt:lpstr>PA PDA Success</vt:lpstr>
      <vt:lpstr>Individual Assistance (IA) Preliminary Damage Assessments</vt:lpstr>
      <vt:lpstr>PowerPoint Presentation</vt:lpstr>
      <vt:lpstr>PowerPoint Presentation</vt:lpstr>
      <vt:lpstr>Field Team Assessment Methods </vt:lpstr>
      <vt:lpstr>Field Assessment Methods Continued Fly Overs</vt:lpstr>
      <vt:lpstr>Degree of Damages When determining the degree of damages,  the focus for Individual Assistance Preliminary Damage Assessments is HABITABILITY, meaning whether or not the survivor can safely continue to live in the structure.  Damages to homes and businesses are broken down into five categories for an IA PDA: destroyed, major, minor, inaccessible and affected.</vt:lpstr>
      <vt:lpstr>Degree of Damages</vt:lpstr>
      <vt:lpstr>IA requirements for a Presidential Declaration </vt:lpstr>
      <vt:lpstr>SBA DECLARATIONS Four ways disaster declarations are issued for SBA Loans</vt:lpstr>
      <vt:lpstr>The information that the Small Business Administration (SBA) Collects:</vt:lpstr>
      <vt:lpstr> Summary of Presentation Key Points</vt:lpstr>
      <vt:lpstr>Disaster Assistance Programs</vt:lpstr>
      <vt:lpstr>Types of Federal Assistance</vt:lpstr>
      <vt:lpstr>Who is Eligible for Federal Assistance</vt:lpstr>
      <vt:lpstr>Who is Eligible for Federal Assistance</vt:lpstr>
      <vt:lpstr>FEMA Public Assistance (PA)</vt:lpstr>
      <vt:lpstr>FEMA Public Assistance (PA)</vt:lpstr>
      <vt:lpstr>FEMA Public Assistance (PA)</vt:lpstr>
      <vt:lpstr>FEMA Individual Assistance (IA)</vt:lpstr>
      <vt:lpstr>FEMA Individual Assistance (IA)</vt:lpstr>
      <vt:lpstr>FEMA Individual Assistance (IA)</vt:lpstr>
      <vt:lpstr>Small Business Administration (SBA) </vt:lpstr>
      <vt:lpstr>Small Business Administration (SBA) </vt:lpstr>
      <vt:lpstr>Small Business Administration (SBA) </vt:lpstr>
      <vt:lpstr>Small Business Administration (SBA) </vt:lpstr>
      <vt:lpstr>Small Business Administration (SBA) </vt:lpstr>
      <vt:lpstr>Community Disaster Loan (CDL)</vt:lpstr>
      <vt:lpstr>Community Disaster Loan (CDL)</vt:lpstr>
      <vt:lpstr>Community Disaster Loan (CDL)</vt:lpstr>
      <vt:lpstr>Other Recovery Help</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Hadley, Allison</dc:creator>
  <cp:lastModifiedBy>Dayries, Christina</cp:lastModifiedBy>
  <cp:revision>55</cp:revision>
  <cp:lastPrinted>2018-01-04T19:15:02Z</cp:lastPrinted>
  <dcterms:created xsi:type="dcterms:W3CDTF">2018-01-03T19:50:23Z</dcterms:created>
  <dcterms:modified xsi:type="dcterms:W3CDTF">2018-01-09T21:30:17Z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