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4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8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2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3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2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6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7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4093" r:id="rId3"/>
    <p:sldMasterId id="2147484107" r:id="rId4"/>
    <p:sldMasterId id="2147484120" r:id="rId5"/>
    <p:sldMasterId id="2147484133" r:id="rId6"/>
    <p:sldMasterId id="2147484147" r:id="rId7"/>
    <p:sldMasterId id="2147484160" r:id="rId8"/>
    <p:sldMasterId id="2147484173" r:id="rId9"/>
    <p:sldMasterId id="2147484187" r:id="rId10"/>
    <p:sldMasterId id="2147484200" r:id="rId11"/>
    <p:sldMasterId id="2147484213" r:id="rId12"/>
    <p:sldMasterId id="2147484227" r:id="rId13"/>
    <p:sldMasterId id="2147484240" r:id="rId14"/>
    <p:sldMasterId id="2147484277" r:id="rId15"/>
    <p:sldMasterId id="2147484291" r:id="rId16"/>
    <p:sldMasterId id="2147484305" r:id="rId17"/>
    <p:sldMasterId id="2147484318" r:id="rId18"/>
    <p:sldMasterId id="2147484331" r:id="rId19"/>
    <p:sldMasterId id="2147484345" r:id="rId20"/>
    <p:sldMasterId id="2147484358" r:id="rId21"/>
    <p:sldMasterId id="2147484371" r:id="rId22"/>
    <p:sldMasterId id="2147484385" r:id="rId23"/>
    <p:sldMasterId id="2147484398" r:id="rId24"/>
    <p:sldMasterId id="2147484411" r:id="rId25"/>
    <p:sldMasterId id="2147484425" r:id="rId26"/>
    <p:sldMasterId id="2147484438" r:id="rId27"/>
    <p:sldMasterId id="2147484489" r:id="rId28"/>
  </p:sldMasterIdLst>
  <p:notesMasterIdLst>
    <p:notesMasterId r:id="rId64"/>
  </p:notesMasterIdLst>
  <p:sldIdLst>
    <p:sldId id="339" r:id="rId29"/>
    <p:sldId id="320" r:id="rId30"/>
    <p:sldId id="292" r:id="rId31"/>
    <p:sldId id="450" r:id="rId32"/>
    <p:sldId id="465" r:id="rId33"/>
    <p:sldId id="454" r:id="rId34"/>
    <p:sldId id="466" r:id="rId35"/>
    <p:sldId id="294" r:id="rId36"/>
    <p:sldId id="321" r:id="rId37"/>
    <p:sldId id="460" r:id="rId38"/>
    <p:sldId id="313" r:id="rId39"/>
    <p:sldId id="540" r:id="rId40"/>
    <p:sldId id="539" r:id="rId41"/>
    <p:sldId id="499" r:id="rId42"/>
    <p:sldId id="516" r:id="rId43"/>
    <p:sldId id="520" r:id="rId44"/>
    <p:sldId id="500" r:id="rId45"/>
    <p:sldId id="517" r:id="rId46"/>
    <p:sldId id="518" r:id="rId47"/>
    <p:sldId id="519" r:id="rId48"/>
    <p:sldId id="262" r:id="rId49"/>
    <p:sldId id="419" r:id="rId50"/>
    <p:sldId id="528" r:id="rId51"/>
    <p:sldId id="530" r:id="rId52"/>
    <p:sldId id="523" r:id="rId53"/>
    <p:sldId id="522" r:id="rId54"/>
    <p:sldId id="535" r:id="rId55"/>
    <p:sldId id="536" r:id="rId56"/>
    <p:sldId id="537" r:id="rId57"/>
    <p:sldId id="538" r:id="rId58"/>
    <p:sldId id="532" r:id="rId59"/>
    <p:sldId id="533" r:id="rId60"/>
    <p:sldId id="541" r:id="rId61"/>
    <p:sldId id="542" r:id="rId62"/>
    <p:sldId id="529" r:id="rId63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9900"/>
    <a:srgbClr val="FFFFCC"/>
    <a:srgbClr val="F26516"/>
    <a:srgbClr val="EDF85A"/>
    <a:srgbClr val="B4AB00"/>
    <a:srgbClr val="676970"/>
    <a:srgbClr val="E7F9FF"/>
    <a:srgbClr val="D5F2FF"/>
    <a:srgbClr val="F3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95" autoAdjust="0"/>
  </p:normalViewPr>
  <p:slideViewPr>
    <p:cSldViewPr>
      <p:cViewPr varScale="1">
        <p:scale>
          <a:sx n="65" d="100"/>
          <a:sy n="65" d="100"/>
        </p:scale>
        <p:origin x="11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5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63" Type="http://schemas.openxmlformats.org/officeDocument/2006/relationships/slide" Target="slides/slide35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slide" Target="slides/slide30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Relationship Id="rId61" Type="http://schemas.openxmlformats.org/officeDocument/2006/relationships/slide" Target="slides/slide33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slide" Target="slides/slide32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64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slide" Target="slides/slide31.xml"/><Relationship Id="rId67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62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solidFill>
          <a:schemeClr val="tx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601057152847175E-2"/>
          <c:y val="0.14851039111914288"/>
          <c:w val="0.85863150317889092"/>
          <c:h val="0.8214350636725964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What were the issues?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AAF-4233-B464-2DC9ED11E01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AAF-4233-B464-2DC9ED11E01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AAF-4233-B464-2DC9ED11E01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AAF-4233-B464-2DC9ED11E01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84%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solidFill>
                    <a:schemeClr val="bg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AF-4233-B464-2DC9ED11E018}"/>
                </c:ext>
              </c:extLst>
            </c:dLbl>
            <c:dLbl>
              <c:idx val="1"/>
              <c:layout>
                <c:manualLayout>
                  <c:x val="5.603207438053294E-2"/>
                  <c:y val="6.801514564777763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5%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AF-4233-B464-2DC9ED11E018}"/>
                </c:ext>
              </c:extLst>
            </c:dLbl>
            <c:dLbl>
              <c:idx val="2"/>
              <c:layout>
                <c:manualLayout>
                  <c:x val="4.0160371902664659E-2"/>
                  <c:y val="0.1058138634310055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AF-4233-B464-2DC9ED11E01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Telco</c:v>
                </c:pt>
                <c:pt idx="1">
                  <c:v>Power</c:v>
                </c:pt>
                <c:pt idx="2">
                  <c:v>Equipment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0.84</c:v>
                </c:pt>
                <c:pt idx="1">
                  <c:v>0.05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AF-4233-B464-2DC9ED11E01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762363808252849"/>
          <c:y val="0.27932124263155628"/>
          <c:w val="0.15462442314435931"/>
          <c:h val="0.47374811755087992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1800" dirty="0" smtClean="0">
                <a:latin typeface="Arial Black" panose="020B0A04020102020204" pitchFamily="34" charset="0"/>
              </a:rPr>
              <a:t>Percentage</a:t>
            </a:r>
            <a:r>
              <a:rPr lang="en-US" sz="1800" baseline="0" dirty="0" smtClean="0">
                <a:latin typeface="Arial Black" panose="020B0A04020102020204" pitchFamily="34" charset="0"/>
              </a:rPr>
              <a:t> of ALL SITES in WIDE AREA Operations</a:t>
            </a:r>
            <a:endParaRPr lang="en-US" sz="1800" dirty="0">
              <a:latin typeface="Arial Black" panose="020B0A040201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811256653665952"/>
          <c:y val="0.26927799279327375"/>
          <c:w val="0.85188747955302635"/>
          <c:h val="0.650958504027583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E21754F-1480-4386-BE54-F3899B0F7FDC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BDF-4F62-80A4-DBD1C2EFC0D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911173B-093E-4702-ACFC-C4BECAFDAA4B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BDF-4F62-80A4-DBD1C2EFC0D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01E911F-0523-4107-B737-2F51832DA09F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BDF-4F62-80A4-DBD1C2EFC0D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068E727-E064-4A2B-BECB-2426AD03AFF6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BDF-4F62-80A4-DBD1C2EFC0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Avg. Uptime</c:v>
                </c:pt>
              </c:strCache>
            </c:strRef>
          </c:cat>
          <c:val>
            <c:numRef>
              <c:f>Sheet1!$B$3:$B$6</c:f>
              <c:numCache>
                <c:formatCode>0.00%</c:formatCode>
                <c:ptCount val="4"/>
                <c:pt idx="0">
                  <c:v>0.99029999999999996</c:v>
                </c:pt>
                <c:pt idx="1">
                  <c:v>0.98939999999999995</c:v>
                </c:pt>
                <c:pt idx="2">
                  <c:v>0.98780000000000001</c:v>
                </c:pt>
                <c:pt idx="3">
                  <c:v>0.98909999999999998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4-4867-AD31-577F8A3F7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Sheet1!$A$3:$A$6</c:f>
              <c:strCache>
                <c:ptCount val="4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Avg. Uptime</c:v>
                </c:pt>
              </c:strCache>
            </c:strRef>
          </c:cat>
          <c:val>
            <c:numRef>
              <c:f>Sheet1!$C$3:$C$6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A5C4-4867-AD31-577F8A3F7F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Sheet1!$A$3:$A$6</c:f>
              <c:strCache>
                <c:ptCount val="4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Avg. Uptime</c:v>
                </c:pt>
              </c:strCache>
            </c:strRef>
          </c:cat>
          <c:val>
            <c:numRef>
              <c:f>Sheet1!$D$3:$D$6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A5C4-4867-AD31-577F8A3F7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8446296"/>
        <c:axId val="808447280"/>
      </c:barChart>
      <c:catAx>
        <c:axId val="80844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7280"/>
        <c:crosses val="autoZero"/>
        <c:auto val="1"/>
        <c:lblAlgn val="ctr"/>
        <c:lblOffset val="100"/>
        <c:noMultiLvlLbl val="0"/>
      </c:catAx>
      <c:valAx>
        <c:axId val="80844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6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929649-0EA2-4F85-AC91-AD862724B441}" type="doc">
      <dgm:prSet loTypeId="urn:microsoft.com/office/officeart/2018/2/layout/IconLabelDescriptionList" loCatId="icon" qsTypeId="urn:microsoft.com/office/officeart/2005/8/quickstyle/3d7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8C0B84F-418D-49FC-B520-4F7880A4FD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</dgm:t>
    </dgm:pt>
    <dgm:pt modelId="{88564D1F-623D-45DA-82D7-93BBA6E5AB2C}" type="parTrans" cxnId="{49CE0257-39C9-4212-BC8F-D833DE19566E}">
      <dgm:prSet/>
      <dgm:spPr/>
      <dgm:t>
        <a:bodyPr/>
        <a:lstStyle/>
        <a:p>
          <a:endParaRPr lang="en-US"/>
        </a:p>
      </dgm:t>
    </dgm:pt>
    <dgm:pt modelId="{A39F5705-877E-404B-88B9-22396A2A96BD}" type="sibTrans" cxnId="{49CE0257-39C9-4212-BC8F-D833DE19566E}">
      <dgm:prSet/>
      <dgm:spPr/>
      <dgm:t>
        <a:bodyPr/>
        <a:lstStyle/>
        <a:p>
          <a:endParaRPr lang="en-US"/>
        </a:p>
      </dgm:t>
    </dgm:pt>
    <dgm:pt modelId="{29BBA8C2-5C93-4DFE-AD39-33322EDC47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DA792307-BE60-4DDD-BD80-F5B039099034}" type="parTrans" cxnId="{66182C47-25FD-4B57-9A52-8E2E154E1CE2}">
      <dgm:prSet/>
      <dgm:spPr/>
      <dgm:t>
        <a:bodyPr/>
        <a:lstStyle/>
        <a:p>
          <a:endParaRPr lang="en-US"/>
        </a:p>
      </dgm:t>
    </dgm:pt>
    <dgm:pt modelId="{C085F233-CE48-43D6-B23B-4D67F15F446D}" type="sibTrans" cxnId="{66182C47-25FD-4B57-9A52-8E2E154E1CE2}">
      <dgm:prSet/>
      <dgm:spPr/>
      <dgm:t>
        <a:bodyPr/>
        <a:lstStyle/>
        <a:p>
          <a:endParaRPr lang="en-US"/>
        </a:p>
      </dgm:t>
    </dgm:pt>
    <dgm:pt modelId="{DF8840C8-678B-4816-8F7A-975FD17F3F69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400" dirty="0" smtClean="0">
              <a:latin typeface="Perpetua" panose="02020502060401020303" pitchFamily="18" charset="0"/>
            </a:rPr>
            <a:t> </a:t>
          </a:r>
          <a:endParaRPr lang="en-US" sz="1400" dirty="0">
            <a:latin typeface="Perpetua" panose="02020502060401020303" pitchFamily="18" charset="0"/>
          </a:endParaRPr>
        </a:p>
      </dgm:t>
    </dgm:pt>
    <dgm:pt modelId="{38ECF62B-2DD9-49A4-A559-4A9C55E07747}" type="parTrans" cxnId="{5BFC32DF-B465-4EFC-A97A-5A3D92678AFC}">
      <dgm:prSet/>
      <dgm:spPr/>
      <dgm:t>
        <a:bodyPr/>
        <a:lstStyle/>
        <a:p>
          <a:endParaRPr lang="en-US"/>
        </a:p>
      </dgm:t>
    </dgm:pt>
    <dgm:pt modelId="{0ACFA2CD-FC99-4479-B843-347575C2A2B1}" type="sibTrans" cxnId="{5BFC32DF-B465-4EFC-A97A-5A3D92678AFC}">
      <dgm:prSet/>
      <dgm:spPr/>
      <dgm:t>
        <a:bodyPr/>
        <a:lstStyle/>
        <a:p>
          <a:endParaRPr lang="en-US"/>
        </a:p>
      </dgm:t>
    </dgm:pt>
    <dgm:pt modelId="{88ACB95D-AAF9-4571-9217-54015D7274C1}">
      <dgm:prSet custT="1"/>
      <dgm:spPr/>
      <dgm:t>
        <a:bodyPr/>
        <a:lstStyle/>
        <a:p>
          <a:pPr algn="l">
            <a:lnSpc>
              <a:spcPct val="100000"/>
            </a:lnSpc>
          </a:pPr>
          <a:endParaRPr lang="en-US" sz="2000" b="1" dirty="0">
            <a:latin typeface="Perpetua" panose="02020502060401020303" pitchFamily="18" charset="0"/>
          </a:endParaRPr>
        </a:p>
      </dgm:t>
    </dgm:pt>
    <dgm:pt modelId="{E4976C0F-84C3-419D-85CA-5C45674719D2}" type="parTrans" cxnId="{5EEB6050-EB22-4B7D-8043-FD82A7378107}">
      <dgm:prSet/>
      <dgm:spPr/>
      <dgm:t>
        <a:bodyPr/>
        <a:lstStyle/>
        <a:p>
          <a:endParaRPr lang="en-US"/>
        </a:p>
      </dgm:t>
    </dgm:pt>
    <dgm:pt modelId="{177DFFB5-7AAC-4596-A45F-C82E00D65E5F}" type="sibTrans" cxnId="{5EEB6050-EB22-4B7D-8043-FD82A7378107}">
      <dgm:prSet/>
      <dgm:spPr/>
      <dgm:t>
        <a:bodyPr/>
        <a:lstStyle/>
        <a:p>
          <a:endParaRPr lang="en-US"/>
        </a:p>
      </dgm:t>
    </dgm:pt>
    <dgm:pt modelId="{1DB330BF-6883-469D-827E-75CB53C4BA9D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endParaRPr lang="en-US" sz="2000" dirty="0">
            <a:latin typeface="Perpetua" panose="02020502060401020303" pitchFamily="18" charset="0"/>
          </a:endParaRPr>
        </a:p>
      </dgm:t>
    </dgm:pt>
    <dgm:pt modelId="{8800FAE4-794C-402A-9068-C2126408A9BB}" type="parTrans" cxnId="{4DE6B165-6F63-4B23-A420-DBF265166E67}">
      <dgm:prSet/>
      <dgm:spPr/>
      <dgm:t>
        <a:bodyPr/>
        <a:lstStyle/>
        <a:p>
          <a:endParaRPr lang="en-US"/>
        </a:p>
      </dgm:t>
    </dgm:pt>
    <dgm:pt modelId="{B3F9E5CC-B0B8-4FB5-BA30-BB832EF9DA50}" type="sibTrans" cxnId="{4DE6B165-6F63-4B23-A420-DBF265166E67}">
      <dgm:prSet/>
      <dgm:spPr/>
      <dgm:t>
        <a:bodyPr/>
        <a:lstStyle/>
        <a:p>
          <a:endParaRPr lang="en-US"/>
        </a:p>
      </dgm:t>
    </dgm:pt>
    <dgm:pt modelId="{66D715C4-0BC8-4D1C-8AF5-6D3D9729E6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009156F0-F60D-4C61-87CD-5015ED4E8C04}" type="parTrans" cxnId="{45B3DFEE-7E97-44BC-89A7-41DD81057937}">
      <dgm:prSet/>
      <dgm:spPr/>
      <dgm:t>
        <a:bodyPr/>
        <a:lstStyle/>
        <a:p>
          <a:endParaRPr lang="en-US"/>
        </a:p>
      </dgm:t>
    </dgm:pt>
    <dgm:pt modelId="{7FC18CB6-3D17-4389-9525-67DC11076114}" type="sibTrans" cxnId="{45B3DFEE-7E97-44BC-89A7-41DD81057937}">
      <dgm:prSet/>
      <dgm:spPr/>
      <dgm:t>
        <a:bodyPr/>
        <a:lstStyle/>
        <a:p>
          <a:endParaRPr lang="en-US"/>
        </a:p>
      </dgm:t>
    </dgm:pt>
    <dgm:pt modelId="{1E6D94A9-C2D1-408C-BED9-8A12BCA3817D}" type="pres">
      <dgm:prSet presAssocID="{37929649-0EA2-4F85-AC91-AD862724B44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9FEE5B-0DFC-46E8-88F6-BF6A7D3E1468}" type="pres">
      <dgm:prSet presAssocID="{98C0B84F-418D-49FC-B520-4F7880A4FDEC}" presName="compNode" presStyleCnt="0"/>
      <dgm:spPr/>
      <dgm:t>
        <a:bodyPr/>
        <a:lstStyle/>
        <a:p>
          <a:endParaRPr lang="en-US"/>
        </a:p>
      </dgm:t>
    </dgm:pt>
    <dgm:pt modelId="{2AD77B80-49CB-4136-B15B-8D1A81285FC0}" type="pres">
      <dgm:prSet presAssocID="{98C0B84F-418D-49FC-B520-4F7880A4FDEC}" presName="iconRect" presStyleLbl="node1" presStyleIdx="0" presStyleCnt="3" custScaleX="108407" custScaleY="104789" custLinFactNeighborX="85297" custLinFactNeighborY="90516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E6E5361F-FB09-4105-848B-5B6B9584DEF9}" type="pres">
      <dgm:prSet presAssocID="{98C0B84F-418D-49FC-B520-4F7880A4FDEC}" presName="iconSpace" presStyleCnt="0"/>
      <dgm:spPr/>
      <dgm:t>
        <a:bodyPr/>
        <a:lstStyle/>
        <a:p>
          <a:endParaRPr lang="en-US"/>
        </a:p>
      </dgm:t>
    </dgm:pt>
    <dgm:pt modelId="{CCF8B312-F1D4-4D5F-B268-1379C27612D5}" type="pres">
      <dgm:prSet presAssocID="{98C0B84F-418D-49FC-B520-4F7880A4FDEC}" presName="parTx" presStyleLbl="revTx" presStyleIdx="0" presStyleCnt="6" custScaleX="67002" custScaleY="158352" custLinFactY="-100000" custLinFactNeighborX="2167" custLinFactNeighborY="-11563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DFCDFE4-1C02-485E-9061-6024D77C133A}" type="pres">
      <dgm:prSet presAssocID="{98C0B84F-418D-49FC-B520-4F7880A4FDEC}" presName="txSpace" presStyleCnt="0"/>
      <dgm:spPr/>
      <dgm:t>
        <a:bodyPr/>
        <a:lstStyle/>
        <a:p>
          <a:endParaRPr lang="en-US"/>
        </a:p>
      </dgm:t>
    </dgm:pt>
    <dgm:pt modelId="{789046AE-0A39-4592-89FB-64A9102EED0C}" type="pres">
      <dgm:prSet presAssocID="{98C0B84F-418D-49FC-B520-4F7880A4FDEC}" presName="desTx" presStyleLbl="revTx" presStyleIdx="1" presStyleCnt="6" custScaleX="43576" custScaleY="172862" custLinFactY="-18484" custLinFactNeighborX="-835" custLinFactNeighborY="-100000">
        <dgm:presLayoutVars/>
      </dgm:prSet>
      <dgm:spPr/>
      <dgm:t>
        <a:bodyPr/>
        <a:lstStyle/>
        <a:p>
          <a:endParaRPr lang="en-US"/>
        </a:p>
      </dgm:t>
    </dgm:pt>
    <dgm:pt modelId="{10B59DED-3C64-4460-9103-1501A896C484}" type="pres">
      <dgm:prSet presAssocID="{A39F5705-877E-404B-88B9-22396A2A96BD}" presName="sibTrans" presStyleCnt="0"/>
      <dgm:spPr/>
      <dgm:t>
        <a:bodyPr/>
        <a:lstStyle/>
        <a:p>
          <a:endParaRPr lang="en-US"/>
        </a:p>
      </dgm:t>
    </dgm:pt>
    <dgm:pt modelId="{D253E490-4EB7-4F85-B778-9AACD13FE3B2}" type="pres">
      <dgm:prSet presAssocID="{DF8840C8-678B-4816-8F7A-975FD17F3F69}" presName="compNode" presStyleCnt="0"/>
      <dgm:spPr/>
      <dgm:t>
        <a:bodyPr/>
        <a:lstStyle/>
        <a:p>
          <a:endParaRPr lang="en-US"/>
        </a:p>
      </dgm:t>
    </dgm:pt>
    <dgm:pt modelId="{63D9FCB6-27F5-402E-BEA8-8A797144EAA3}" type="pres">
      <dgm:prSet presAssocID="{DF8840C8-678B-4816-8F7A-975FD17F3F69}" presName="iconRect" presStyleLbl="node1" presStyleIdx="1" presStyleCnt="3" custScaleY="95929" custLinFactNeighborX="90755" custLinFactNeighborY="88122"/>
      <dgm:spPr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9DBA5B0-FEA0-4882-B5CE-D9CD2512A513}" type="pres">
      <dgm:prSet presAssocID="{DF8840C8-678B-4816-8F7A-975FD17F3F69}" presName="iconSpace" presStyleCnt="0"/>
      <dgm:spPr/>
      <dgm:t>
        <a:bodyPr/>
        <a:lstStyle/>
        <a:p>
          <a:endParaRPr lang="en-US"/>
        </a:p>
      </dgm:t>
    </dgm:pt>
    <dgm:pt modelId="{0E922CAA-BE8A-4A77-90A4-DF845747F5B2}" type="pres">
      <dgm:prSet presAssocID="{DF8840C8-678B-4816-8F7A-975FD17F3F69}" presName="parTx" presStyleLbl="revTx" presStyleIdx="2" presStyleCnt="6" custAng="0" custScaleX="48570" custScaleY="92125" custLinFactY="63947" custLinFactNeighborX="6126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924DA59-836E-496D-93D8-1F8424828803}" type="pres">
      <dgm:prSet presAssocID="{DF8840C8-678B-4816-8F7A-975FD17F3F69}" presName="txSpace" presStyleCnt="0"/>
      <dgm:spPr/>
      <dgm:t>
        <a:bodyPr/>
        <a:lstStyle/>
        <a:p>
          <a:endParaRPr lang="en-US"/>
        </a:p>
      </dgm:t>
    </dgm:pt>
    <dgm:pt modelId="{7CE4CA94-CD85-4338-B416-72E4D77EB94C}" type="pres">
      <dgm:prSet presAssocID="{DF8840C8-678B-4816-8F7A-975FD17F3F69}" presName="desTx" presStyleLbl="revTx" presStyleIdx="3" presStyleCnt="6" custScaleX="54512" custScaleY="202822" custLinFactY="68599" custLinFactNeighborX="23617" custLinFactNeighborY="100000">
        <dgm:presLayoutVars/>
      </dgm:prSet>
      <dgm:spPr/>
      <dgm:t>
        <a:bodyPr/>
        <a:lstStyle/>
        <a:p>
          <a:endParaRPr lang="en-US"/>
        </a:p>
      </dgm:t>
    </dgm:pt>
    <dgm:pt modelId="{B0322CE4-44C3-473B-A0EF-7A940837A621}" type="pres">
      <dgm:prSet presAssocID="{0ACFA2CD-FC99-4479-B843-347575C2A2B1}" presName="sibTrans" presStyleCnt="0"/>
      <dgm:spPr/>
      <dgm:t>
        <a:bodyPr/>
        <a:lstStyle/>
        <a:p>
          <a:endParaRPr lang="en-US"/>
        </a:p>
      </dgm:t>
    </dgm:pt>
    <dgm:pt modelId="{7B3E06D1-C061-4227-A54D-86FC53388552}" type="pres">
      <dgm:prSet presAssocID="{1DB330BF-6883-469D-827E-75CB53C4BA9D}" presName="compNode" presStyleCnt="0"/>
      <dgm:spPr/>
      <dgm:t>
        <a:bodyPr/>
        <a:lstStyle/>
        <a:p>
          <a:endParaRPr lang="en-US"/>
        </a:p>
      </dgm:t>
    </dgm:pt>
    <dgm:pt modelId="{BD21A5C0-2B4B-4B62-AFE6-BE7E093B89C5}" type="pres">
      <dgm:prSet presAssocID="{1DB330BF-6883-469D-827E-75CB53C4BA9D}" presName="iconRect" presStyleLbl="node1" presStyleIdx="2" presStyleCnt="3" custLinFactNeighborX="55871" custLinFactNeighborY="87276"/>
      <dgm:spPr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E5ED4F6-4ABD-49AD-BA55-983D91E88968}" type="pres">
      <dgm:prSet presAssocID="{1DB330BF-6883-469D-827E-75CB53C4BA9D}" presName="iconSpace" presStyleCnt="0"/>
      <dgm:spPr/>
      <dgm:t>
        <a:bodyPr/>
        <a:lstStyle/>
        <a:p>
          <a:endParaRPr lang="en-US"/>
        </a:p>
      </dgm:t>
    </dgm:pt>
    <dgm:pt modelId="{B9BF01C2-DF94-40B5-84FD-B139B9B04182}" type="pres">
      <dgm:prSet presAssocID="{1DB330BF-6883-469D-827E-75CB53C4BA9D}" presName="parTx" presStyleLbl="revTx" presStyleIdx="4" presStyleCnt="6" custScaleX="75581" custScaleY="170787" custLinFactY="-93617" custLinFactNeighborX="4552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3FF075F-C0FC-4354-B11E-C0A8A3271DCB}" type="pres">
      <dgm:prSet presAssocID="{1DB330BF-6883-469D-827E-75CB53C4BA9D}" presName="txSpace" presStyleCnt="0"/>
      <dgm:spPr/>
      <dgm:t>
        <a:bodyPr/>
        <a:lstStyle/>
        <a:p>
          <a:endParaRPr lang="en-US"/>
        </a:p>
      </dgm:t>
    </dgm:pt>
    <dgm:pt modelId="{914824B2-2066-406E-B121-41D6DD0392FD}" type="pres">
      <dgm:prSet presAssocID="{1DB330BF-6883-469D-827E-75CB53C4BA9D}" presName="desTx" presStyleLbl="revTx" presStyleIdx="5" presStyleCnt="6" custScaleX="51295" custScaleY="144991" custLinFactY="-24447" custLinFactNeighborX="6144" custLinFactNeighborY="-100000">
        <dgm:presLayoutVars/>
      </dgm:prSet>
      <dgm:spPr/>
      <dgm:t>
        <a:bodyPr/>
        <a:lstStyle/>
        <a:p>
          <a:endParaRPr lang="en-US"/>
        </a:p>
      </dgm:t>
    </dgm:pt>
  </dgm:ptLst>
  <dgm:cxnLst>
    <dgm:cxn modelId="{1CCD4D4F-A602-4A32-B789-CE78EB7416F1}" type="presOf" srcId="{DF8840C8-678B-4816-8F7A-975FD17F3F69}" destId="{0E922CAA-BE8A-4A77-90A4-DF845747F5B2}" srcOrd="0" destOrd="0" presId="urn:microsoft.com/office/officeart/2018/2/layout/IconLabelDescriptionList"/>
    <dgm:cxn modelId="{6056E721-63B5-4A14-BD35-B1A6517DFA66}" type="presOf" srcId="{98C0B84F-418D-49FC-B520-4F7880A4FDEC}" destId="{CCF8B312-F1D4-4D5F-B268-1379C27612D5}" srcOrd="0" destOrd="0" presId="urn:microsoft.com/office/officeart/2018/2/layout/IconLabelDescriptionList"/>
    <dgm:cxn modelId="{4DE6B165-6F63-4B23-A420-DBF265166E67}" srcId="{37929649-0EA2-4F85-AC91-AD862724B441}" destId="{1DB330BF-6883-469D-827E-75CB53C4BA9D}" srcOrd="2" destOrd="0" parTransId="{8800FAE4-794C-402A-9068-C2126408A9BB}" sibTransId="{B3F9E5CC-B0B8-4FB5-BA30-BB832EF9DA50}"/>
    <dgm:cxn modelId="{5BFC32DF-B465-4EFC-A97A-5A3D92678AFC}" srcId="{37929649-0EA2-4F85-AC91-AD862724B441}" destId="{DF8840C8-678B-4816-8F7A-975FD17F3F69}" srcOrd="1" destOrd="0" parTransId="{38ECF62B-2DD9-49A4-A559-4A9C55E07747}" sibTransId="{0ACFA2CD-FC99-4479-B843-347575C2A2B1}"/>
    <dgm:cxn modelId="{49CE0257-39C9-4212-BC8F-D833DE19566E}" srcId="{37929649-0EA2-4F85-AC91-AD862724B441}" destId="{98C0B84F-418D-49FC-B520-4F7880A4FDEC}" srcOrd="0" destOrd="0" parTransId="{88564D1F-623D-45DA-82D7-93BBA6E5AB2C}" sibTransId="{A39F5705-877E-404B-88B9-22396A2A96BD}"/>
    <dgm:cxn modelId="{C133C1A6-8B59-4990-B2C6-3FA0D7332FF9}" type="presOf" srcId="{66D715C4-0BC8-4D1C-8AF5-6D3D9729E6EC}" destId="{914824B2-2066-406E-B121-41D6DD0392FD}" srcOrd="0" destOrd="0" presId="urn:microsoft.com/office/officeart/2018/2/layout/IconLabelDescriptionList"/>
    <dgm:cxn modelId="{6C7D2426-B1C6-434C-A8E1-6D6BF531668A}" type="presOf" srcId="{29BBA8C2-5C93-4DFE-AD39-33322EDC47FA}" destId="{789046AE-0A39-4592-89FB-64A9102EED0C}" srcOrd="0" destOrd="0" presId="urn:microsoft.com/office/officeart/2018/2/layout/IconLabelDescriptionList"/>
    <dgm:cxn modelId="{5EEB6050-EB22-4B7D-8043-FD82A7378107}" srcId="{DF8840C8-678B-4816-8F7A-975FD17F3F69}" destId="{88ACB95D-AAF9-4571-9217-54015D7274C1}" srcOrd="0" destOrd="0" parTransId="{E4976C0F-84C3-419D-85CA-5C45674719D2}" sibTransId="{177DFFB5-7AAC-4596-A45F-C82E00D65E5F}"/>
    <dgm:cxn modelId="{B5B1CCC1-B801-4872-A470-1C6D25AC4071}" type="presOf" srcId="{88ACB95D-AAF9-4571-9217-54015D7274C1}" destId="{7CE4CA94-CD85-4338-B416-72E4D77EB94C}" srcOrd="0" destOrd="0" presId="urn:microsoft.com/office/officeart/2018/2/layout/IconLabelDescriptionList"/>
    <dgm:cxn modelId="{3809BFBA-862D-43C7-90CB-35907218605F}" type="presOf" srcId="{37929649-0EA2-4F85-AC91-AD862724B441}" destId="{1E6D94A9-C2D1-408C-BED9-8A12BCA3817D}" srcOrd="0" destOrd="0" presId="urn:microsoft.com/office/officeart/2018/2/layout/IconLabelDescriptionList"/>
    <dgm:cxn modelId="{66182C47-25FD-4B57-9A52-8E2E154E1CE2}" srcId="{98C0B84F-418D-49FC-B520-4F7880A4FDEC}" destId="{29BBA8C2-5C93-4DFE-AD39-33322EDC47FA}" srcOrd="0" destOrd="0" parTransId="{DA792307-BE60-4DDD-BD80-F5B039099034}" sibTransId="{C085F233-CE48-43D6-B23B-4D67F15F446D}"/>
    <dgm:cxn modelId="{B347E461-C021-4444-85ED-963E00497FE3}" type="presOf" srcId="{1DB330BF-6883-469D-827E-75CB53C4BA9D}" destId="{B9BF01C2-DF94-40B5-84FD-B139B9B04182}" srcOrd="0" destOrd="0" presId="urn:microsoft.com/office/officeart/2018/2/layout/IconLabelDescriptionList"/>
    <dgm:cxn modelId="{45B3DFEE-7E97-44BC-89A7-41DD81057937}" srcId="{1DB330BF-6883-469D-827E-75CB53C4BA9D}" destId="{66D715C4-0BC8-4D1C-8AF5-6D3D9729E6EC}" srcOrd="0" destOrd="0" parTransId="{009156F0-F60D-4C61-87CD-5015ED4E8C04}" sibTransId="{7FC18CB6-3D17-4389-9525-67DC11076114}"/>
    <dgm:cxn modelId="{C7DB9A71-7CC7-4BD6-AA56-FF15B228D0D4}" type="presParOf" srcId="{1E6D94A9-C2D1-408C-BED9-8A12BCA3817D}" destId="{4F9FEE5B-0DFC-46E8-88F6-BF6A7D3E1468}" srcOrd="0" destOrd="0" presId="urn:microsoft.com/office/officeart/2018/2/layout/IconLabelDescriptionList"/>
    <dgm:cxn modelId="{F0279C36-A6E5-4CBF-8630-2FF832EAB82A}" type="presParOf" srcId="{4F9FEE5B-0DFC-46E8-88F6-BF6A7D3E1468}" destId="{2AD77B80-49CB-4136-B15B-8D1A81285FC0}" srcOrd="0" destOrd="0" presId="urn:microsoft.com/office/officeart/2018/2/layout/IconLabelDescriptionList"/>
    <dgm:cxn modelId="{63DD6AF5-206F-42BA-AA9C-BD6B658A7DC9}" type="presParOf" srcId="{4F9FEE5B-0DFC-46E8-88F6-BF6A7D3E1468}" destId="{E6E5361F-FB09-4105-848B-5B6B9584DEF9}" srcOrd="1" destOrd="0" presId="urn:microsoft.com/office/officeart/2018/2/layout/IconLabelDescriptionList"/>
    <dgm:cxn modelId="{02ABAA55-9F78-431A-9C93-1A324BC32B73}" type="presParOf" srcId="{4F9FEE5B-0DFC-46E8-88F6-BF6A7D3E1468}" destId="{CCF8B312-F1D4-4D5F-B268-1379C27612D5}" srcOrd="2" destOrd="0" presId="urn:microsoft.com/office/officeart/2018/2/layout/IconLabelDescriptionList"/>
    <dgm:cxn modelId="{70E472A0-209F-4E9F-A51C-29BAAE7B84BC}" type="presParOf" srcId="{4F9FEE5B-0DFC-46E8-88F6-BF6A7D3E1468}" destId="{DDFCDFE4-1C02-485E-9061-6024D77C133A}" srcOrd="3" destOrd="0" presId="urn:microsoft.com/office/officeart/2018/2/layout/IconLabelDescriptionList"/>
    <dgm:cxn modelId="{8604E333-B36F-4185-9A19-E37BCEE0BC08}" type="presParOf" srcId="{4F9FEE5B-0DFC-46E8-88F6-BF6A7D3E1468}" destId="{789046AE-0A39-4592-89FB-64A9102EED0C}" srcOrd="4" destOrd="0" presId="urn:microsoft.com/office/officeart/2018/2/layout/IconLabelDescriptionList"/>
    <dgm:cxn modelId="{91EA1FAB-BF52-4823-B0B3-271613899115}" type="presParOf" srcId="{1E6D94A9-C2D1-408C-BED9-8A12BCA3817D}" destId="{10B59DED-3C64-4460-9103-1501A896C484}" srcOrd="1" destOrd="0" presId="urn:microsoft.com/office/officeart/2018/2/layout/IconLabelDescriptionList"/>
    <dgm:cxn modelId="{BFC3633A-67BE-48B4-ACD5-1DFC904C4D59}" type="presParOf" srcId="{1E6D94A9-C2D1-408C-BED9-8A12BCA3817D}" destId="{D253E490-4EB7-4F85-B778-9AACD13FE3B2}" srcOrd="2" destOrd="0" presId="urn:microsoft.com/office/officeart/2018/2/layout/IconLabelDescriptionList"/>
    <dgm:cxn modelId="{8032304E-17C4-45F2-AA55-D5034322F9E0}" type="presParOf" srcId="{D253E490-4EB7-4F85-B778-9AACD13FE3B2}" destId="{63D9FCB6-27F5-402E-BEA8-8A797144EAA3}" srcOrd="0" destOrd="0" presId="urn:microsoft.com/office/officeart/2018/2/layout/IconLabelDescriptionList"/>
    <dgm:cxn modelId="{FC2A52D6-58EB-4A6E-8472-23FEE1D087C4}" type="presParOf" srcId="{D253E490-4EB7-4F85-B778-9AACD13FE3B2}" destId="{D9DBA5B0-FEA0-4882-B5CE-D9CD2512A513}" srcOrd="1" destOrd="0" presId="urn:microsoft.com/office/officeart/2018/2/layout/IconLabelDescriptionList"/>
    <dgm:cxn modelId="{5C3CC748-0DF6-4A2F-BFB3-9B8D5257BBDC}" type="presParOf" srcId="{D253E490-4EB7-4F85-B778-9AACD13FE3B2}" destId="{0E922CAA-BE8A-4A77-90A4-DF845747F5B2}" srcOrd="2" destOrd="0" presId="urn:microsoft.com/office/officeart/2018/2/layout/IconLabelDescriptionList"/>
    <dgm:cxn modelId="{C9EBCF7B-2243-4111-8C07-B8DB80AB2208}" type="presParOf" srcId="{D253E490-4EB7-4F85-B778-9AACD13FE3B2}" destId="{1924DA59-836E-496D-93D8-1F8424828803}" srcOrd="3" destOrd="0" presId="urn:microsoft.com/office/officeart/2018/2/layout/IconLabelDescriptionList"/>
    <dgm:cxn modelId="{410C29C8-D098-4AEE-8264-2F490D9D85C4}" type="presParOf" srcId="{D253E490-4EB7-4F85-B778-9AACD13FE3B2}" destId="{7CE4CA94-CD85-4338-B416-72E4D77EB94C}" srcOrd="4" destOrd="0" presId="urn:microsoft.com/office/officeart/2018/2/layout/IconLabelDescriptionList"/>
    <dgm:cxn modelId="{6FDDC924-9C7A-4D16-A1B4-C677049AFE0E}" type="presParOf" srcId="{1E6D94A9-C2D1-408C-BED9-8A12BCA3817D}" destId="{B0322CE4-44C3-473B-A0EF-7A940837A621}" srcOrd="3" destOrd="0" presId="urn:microsoft.com/office/officeart/2018/2/layout/IconLabelDescriptionList"/>
    <dgm:cxn modelId="{C093C9AC-7E3F-42BA-A17A-1BF18225E3B6}" type="presParOf" srcId="{1E6D94A9-C2D1-408C-BED9-8A12BCA3817D}" destId="{7B3E06D1-C061-4227-A54D-86FC53388552}" srcOrd="4" destOrd="0" presId="urn:microsoft.com/office/officeart/2018/2/layout/IconLabelDescriptionList"/>
    <dgm:cxn modelId="{37220416-924E-420C-BB7C-7F7723B8188A}" type="presParOf" srcId="{7B3E06D1-C061-4227-A54D-86FC53388552}" destId="{BD21A5C0-2B4B-4B62-AFE6-BE7E093B89C5}" srcOrd="0" destOrd="0" presId="urn:microsoft.com/office/officeart/2018/2/layout/IconLabelDescriptionList"/>
    <dgm:cxn modelId="{85DBB19B-2DDE-485A-9804-670A3C001B5E}" type="presParOf" srcId="{7B3E06D1-C061-4227-A54D-86FC53388552}" destId="{DE5ED4F6-4ABD-49AD-BA55-983D91E88968}" srcOrd="1" destOrd="0" presId="urn:microsoft.com/office/officeart/2018/2/layout/IconLabelDescriptionList"/>
    <dgm:cxn modelId="{81527215-E2C1-4895-A5A9-2DBB6BAC38EA}" type="presParOf" srcId="{7B3E06D1-C061-4227-A54D-86FC53388552}" destId="{B9BF01C2-DF94-40B5-84FD-B139B9B04182}" srcOrd="2" destOrd="0" presId="urn:microsoft.com/office/officeart/2018/2/layout/IconLabelDescriptionList"/>
    <dgm:cxn modelId="{CB7C1180-C58D-4172-8423-76E14058907E}" type="presParOf" srcId="{7B3E06D1-C061-4227-A54D-86FC53388552}" destId="{C3FF075F-C0FC-4354-B11E-C0A8A3271DCB}" srcOrd="3" destOrd="0" presId="urn:microsoft.com/office/officeart/2018/2/layout/IconLabelDescriptionList"/>
    <dgm:cxn modelId="{241A8936-67E4-4744-80AA-4C723F74F357}" type="presParOf" srcId="{7B3E06D1-C061-4227-A54D-86FC53388552}" destId="{914824B2-2066-406E-B121-41D6DD0392F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7B80-49CB-4136-B15B-8D1A81285FC0}">
      <dsp:nvSpPr>
        <dsp:cNvPr id="0" name=""/>
        <dsp:cNvSpPr/>
      </dsp:nvSpPr>
      <dsp:spPr>
        <a:xfrm>
          <a:off x="762002" y="1642890"/>
          <a:ext cx="961079" cy="892055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F8B312-F1D4-4D5F-B268-1379C27612D5}">
      <dsp:nvSpPr>
        <dsp:cNvPr id="0" name=""/>
        <dsp:cNvSpPr/>
      </dsp:nvSpPr>
      <dsp:spPr>
        <a:xfrm>
          <a:off x="360170" y="263573"/>
          <a:ext cx="1138239" cy="1004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</dsp:txBody>
      <dsp:txXfrm>
        <a:off x="360170" y="263573"/>
        <a:ext cx="1138239" cy="1004396"/>
      </dsp:txXfrm>
    </dsp:sp>
    <dsp:sp modelId="{789046AE-0A39-4592-89FB-64A9102EED0C}">
      <dsp:nvSpPr>
        <dsp:cNvPr id="0" name=""/>
        <dsp:cNvSpPr/>
      </dsp:nvSpPr>
      <dsp:spPr>
        <a:xfrm>
          <a:off x="345546" y="1924693"/>
          <a:ext cx="481451" cy="510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45546" y="1924693"/>
        <a:ext cx="481451" cy="510592"/>
      </dsp:txXfrm>
    </dsp:sp>
    <dsp:sp modelId="{63D9FCB6-27F5-402E-BEA8-8A797144EAA3}">
      <dsp:nvSpPr>
        <dsp:cNvPr id="0" name=""/>
        <dsp:cNvSpPr/>
      </dsp:nvSpPr>
      <dsp:spPr>
        <a:xfrm>
          <a:off x="3823922" y="1722722"/>
          <a:ext cx="886547" cy="816631"/>
        </a:xfrm>
        <a:prstGeom prst="rect">
          <a:avLst/>
        </a:prstGeom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E922CAA-BE8A-4A77-90A4-DF845747F5B2}">
      <dsp:nvSpPr>
        <dsp:cNvPr id="0" name=""/>
        <dsp:cNvSpPr/>
      </dsp:nvSpPr>
      <dsp:spPr>
        <a:xfrm>
          <a:off x="3411451" y="2943733"/>
          <a:ext cx="598128" cy="584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1400" kern="1200" dirty="0" smtClean="0">
              <a:latin typeface="Perpetua" panose="02020502060401020303" pitchFamily="18" charset="0"/>
            </a:rPr>
            <a:t> </a:t>
          </a:r>
          <a:endParaRPr lang="en-US" sz="1400" kern="1200" dirty="0">
            <a:latin typeface="Perpetua" panose="02020502060401020303" pitchFamily="18" charset="0"/>
          </a:endParaRPr>
        </a:p>
      </dsp:txBody>
      <dsp:txXfrm>
        <a:off x="3411451" y="2943733"/>
        <a:ext cx="598128" cy="584331"/>
      </dsp:txXfrm>
    </dsp:sp>
    <dsp:sp modelId="{7CE4CA94-CD85-4338-B416-72E4D77EB94C}">
      <dsp:nvSpPr>
        <dsp:cNvPr id="0" name=""/>
        <dsp:cNvSpPr/>
      </dsp:nvSpPr>
      <dsp:spPr>
        <a:xfrm>
          <a:off x="3660108" y="2653803"/>
          <a:ext cx="753429" cy="185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660108" y="2653803"/>
        <a:ext cx="753429" cy="185173"/>
      </dsp:txXfrm>
    </dsp:sp>
    <dsp:sp modelId="{BD21A5C0-2B4B-4B62-AFE6-BE7E093B89C5}">
      <dsp:nvSpPr>
        <dsp:cNvPr id="0" name=""/>
        <dsp:cNvSpPr/>
      </dsp:nvSpPr>
      <dsp:spPr>
        <a:xfrm>
          <a:off x="6490926" y="1646082"/>
          <a:ext cx="886547" cy="851287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BF01C2-DF94-40B5-84FD-B139B9B04182}">
      <dsp:nvSpPr>
        <dsp:cNvPr id="0" name=""/>
        <dsp:cNvSpPr/>
      </dsp:nvSpPr>
      <dsp:spPr>
        <a:xfrm>
          <a:off x="6316809" y="374195"/>
          <a:ext cx="1448383" cy="1083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kern="1200" dirty="0">
            <a:latin typeface="Perpetua" panose="02020502060401020303" pitchFamily="18" charset="0"/>
          </a:endParaRPr>
        </a:p>
      </dsp:txBody>
      <dsp:txXfrm>
        <a:off x="6316809" y="374195"/>
        <a:ext cx="1448383" cy="1083268"/>
      </dsp:txXfrm>
    </dsp:sp>
    <dsp:sp modelId="{914824B2-2066-406E-B121-41D6DD0392FD}">
      <dsp:nvSpPr>
        <dsp:cNvPr id="0" name=""/>
        <dsp:cNvSpPr/>
      </dsp:nvSpPr>
      <dsp:spPr>
        <a:xfrm>
          <a:off x="6392231" y="1958631"/>
          <a:ext cx="667126" cy="428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6392231" y="1958631"/>
        <a:ext cx="667126" cy="428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0.39252</cdr:x>
      <cdr:y>0.40916</cdr:y>
    </cdr:from>
    <cdr:to>
      <cdr:x>0.49263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0373" y="1839502"/>
          <a:ext cx="816236" cy="408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0.60063</cdr:x>
      <cdr:y>0.64815</cdr:y>
    </cdr:from>
    <cdr:to>
      <cdr:x>0.70073</cdr:x>
      <cdr:y>0.87037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86399" y="2667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>
            <a:lvl1pPr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7533" y="4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>
            <a:lvl1pPr algn="r"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57725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950" y="4422461"/>
            <a:ext cx="5617207" cy="418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41740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b" anchorCtr="0" compatLnSpc="1">
            <a:prstTxWarp prst="textNoShape">
              <a:avLst/>
            </a:prstTxWarp>
          </a:bodyPr>
          <a:lstStyle>
            <a:lvl1pPr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7533" y="8841740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b" anchorCtr="0" compatLnSpc="1">
            <a:prstTxWarp prst="textNoShape">
              <a:avLst/>
            </a:prstTxWarp>
          </a:bodyPr>
          <a:lstStyle>
            <a:lvl1pPr algn="r" defTabSz="930146">
              <a:defRPr sz="1200" b="0"/>
            </a:lvl1pPr>
          </a:lstStyle>
          <a:p>
            <a:pPr>
              <a:defRPr/>
            </a:pPr>
            <a:fld id="{8FC325C5-45B1-4D11-BF92-EF804C82A1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76CAF796-3A35-4D1F-9933-4E3D9651D8CD}" type="slidenum">
              <a:rPr lang="en-US" smtClean="0"/>
              <a:pPr defTabSz="928648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2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2D7F1E86-666C-4181-AE65-194D44734F5D}" type="slidenum">
              <a:rPr lang="en-US" smtClean="0"/>
              <a:pPr defTabSz="928648"/>
              <a:t>3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47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83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85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8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092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437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8648"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64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8648"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58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725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EC2A06-71DF-40BD-A274-7AA1D3D791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2725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8" y="4416427"/>
            <a:ext cx="5607049" cy="418465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89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.pn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1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.png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2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30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6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4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07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96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54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93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87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6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9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9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1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0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1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15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7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9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9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05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18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0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4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0124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797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443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18240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0366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4482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031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405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7420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169393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427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072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83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6999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7015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833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2991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237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27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30290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9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11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5318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0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473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62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308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051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2662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0527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220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7C948-69F0-4D2A-8FFE-FAF3DD08ACA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6404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904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637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85334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708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1903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3525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3803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84766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2198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60283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9733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94546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4162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09690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2552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84719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26902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023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3300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529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34051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65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9740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7016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6279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296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5936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9726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021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45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4977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231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35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9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46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22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46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26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462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83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385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573370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44692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414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7645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495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61758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11447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86331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49189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0022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362739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206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08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4002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8227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8621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1970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210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764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176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12148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28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303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031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740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11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0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7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6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955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6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479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89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995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064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92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10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940079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03399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21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938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715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76520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27063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76095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4762605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9491698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0591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6476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31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0812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3859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9774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880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2363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73795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4513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55666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91015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73822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4838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36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0917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209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8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77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661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93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4477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794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190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57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958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01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177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0409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5213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32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294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2730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37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28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38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349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44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254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970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0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195898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564715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740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234170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593506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21922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99611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2375745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214182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334676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43737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5913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7595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30162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100461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5373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615032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5178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694730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5782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3115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8483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17801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71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24733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60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75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2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595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063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053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635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096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6324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84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42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21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077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759754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1289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19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4456351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1364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0558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034835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973628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84718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70258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51076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0883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6593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70881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65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4892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2307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89833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42340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074699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0368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3488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51598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67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3447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1554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8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6618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5213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7750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342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837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671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92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971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932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51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556935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16711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4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33971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95014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1426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534429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0247157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22105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722334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0936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7045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40536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4811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11178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7545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38793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364831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370019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06307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62635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69287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51851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63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49166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993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1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4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2541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932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5528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663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379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3606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5466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72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88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650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85005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079797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508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76083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2577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028012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5881949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6146057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669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54257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749691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044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7047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6454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70909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27172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77007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44352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3451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63822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76997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56879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50409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57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59679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95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983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6520997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1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6517197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8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104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4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8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1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2701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2701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73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08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381001"/>
            <a:ext cx="5544993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9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5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5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vmlDrawing" Target="../drawings/vmlDrawing5.v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vmlDrawing" Target="../drawings/vmlDrawing6.v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oleObject" Target="../embeddings/oleObject7.bin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vmlDrawing" Target="../drawings/vmlDrawing7.v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05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vmlDrawing" Target="../drawings/vmlDrawing9.vml"/><Relationship Id="rId10" Type="http://schemas.openxmlformats.org/officeDocument/2006/relationships/slideLayout" Target="../slideLayouts/slideLayout11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18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vmlDrawing" Target="../drawings/vmlDrawing10.v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vmlDrawing" Target="../drawings/vmlDrawing11.v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4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vmlDrawing" Target="../drawings/vmlDrawing13.vml"/><Relationship Id="rId10" Type="http://schemas.openxmlformats.org/officeDocument/2006/relationships/slideLayout" Target="../slideLayouts/slideLayout15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7.xml"/><Relationship Id="rId16" Type="http://schemas.openxmlformats.org/officeDocument/2006/relationships/oleObject" Target="../embeddings/oleObject14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vmlDrawing" Target="../drawings/vmlDrawing14.v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0.xml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vmlDrawing" Target="../drawings/vmlDrawing15.v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96.xml"/><Relationship Id="rId16" Type="http://schemas.openxmlformats.org/officeDocument/2006/relationships/oleObject" Target="../embeddings/oleObject17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vmlDrawing" Target="../drawings/vmlDrawing17.vml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oleObject" Target="../embeddings/oleObject18.bin"/><Relationship Id="rId10" Type="http://schemas.openxmlformats.org/officeDocument/2006/relationships/slideLayout" Target="../slideLayouts/slideLayout21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vmlDrawing" Target="../drawings/vmlDrawing18.v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oleObject" Target="../embeddings/oleObject19.bin"/><Relationship Id="rId10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vmlDrawing" Target="../drawings/vmlDrawing19.v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3.xml"/><Relationship Id="rId16" Type="http://schemas.openxmlformats.org/officeDocument/2006/relationships/oleObject" Target="../embeddings/oleObject2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vmlDrawing" Target="../drawings/vmlDrawing21.vml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2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oleObject" Target="../embeddings/oleObject22.bin"/><Relationship Id="rId10" Type="http://schemas.openxmlformats.org/officeDocument/2006/relationships/slideLayout" Target="../slideLayouts/slideLayout2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vmlDrawing" Target="../drawings/vmlDrawing22.v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oleObject" Target="../embeddings/oleObject23.bin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vmlDrawing" Target="../drawings/vmlDrawing23.v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0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vmlDrawing" Target="../drawings/vmlDrawing25.vml"/><Relationship Id="rId10" Type="http://schemas.openxmlformats.org/officeDocument/2006/relationships/slideLayout" Target="../slideLayouts/slideLayout27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theme" Target="../theme/theme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8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oleObject" Target="../embeddings/oleObject26.bin"/><Relationship Id="rId10" Type="http://schemas.openxmlformats.org/officeDocument/2006/relationships/slideLayout" Target="../slideLayouts/slideLayout29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vmlDrawing" Target="../drawings/vmlDrawing26.v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oleObject" Target="../embeddings/oleObject27.bin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vmlDrawing" Target="../drawings/vmlDrawing27.v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7.xml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0.xml"/><Relationship Id="rId15" Type="http://schemas.openxmlformats.org/officeDocument/2006/relationships/vmlDrawing" Target="../drawings/vmlDrawing29.vml"/><Relationship Id="rId10" Type="http://schemas.openxmlformats.org/officeDocument/2006/relationships/slideLayout" Target="../slideLayouts/slideLayout3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theme" Target="../theme/theme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2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oleObject" Target="../embeddings/oleObject30.bin"/><Relationship Id="rId10" Type="http://schemas.openxmlformats.org/officeDocument/2006/relationships/slideLayout" Target="../slideLayouts/slideLayout32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vmlDrawing" Target="../drawings/vmlDrawing30.v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3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oleObject" Target="../embeddings/oleObject31.bin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vmlDrawing" Target="../drawings/vmlDrawing31.v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7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39" r:id="rId13"/>
    <p:sldLayoutId id="21474842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7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8393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0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861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255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2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321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2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3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6156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9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756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2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297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6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995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9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495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5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71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66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5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6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386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20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57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1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152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D5F2FF">
                <a:lumMod val="51000"/>
                <a:lumOff val="49000"/>
              </a:srgbClr>
            </a:gs>
            <a:gs pos="10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9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67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  <p:sldLayoutId id="21474843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2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927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4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3942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9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214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959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4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9971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9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107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1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0391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13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878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8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1862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20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331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23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70855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1424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23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  <p:sldLayoutId id="2147484498" r:id="rId9"/>
    <p:sldLayoutId id="2147484499" r:id="rId10"/>
    <p:sldLayoutId id="2147484500" r:id="rId11"/>
    <p:sldLayoutId id="214748450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 spc="75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7755" indent="-173878" algn="l" defTabSz="685983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2105" indent="-164350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43109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2922" indent="-129813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497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35834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166171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508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4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4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33400"/>
            <a:ext cx="6173808" cy="2895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82880" indent="0"/>
            <a:r>
              <a:rPr lang="en-US" sz="9600" b="1" spc="100" dirty="0" smtClean="0">
                <a:effectLst/>
                <a:latin typeface="Arial Black" panose="020B0A04020102020204" pitchFamily="34" charset="0"/>
              </a:rPr>
              <a:t>L.W.I.N.</a:t>
            </a:r>
            <a:endParaRPr lang="en-US" sz="9600" b="1" spc="100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343400"/>
            <a:ext cx="6173808" cy="2209800"/>
          </a:xfrm>
          <a:noFill/>
        </p:spPr>
        <p:txBody>
          <a:bodyPr vert="horz" lIns="45720" tIns="45720" rIns="45720" bIns="45720" rtlCol="0" anchor="ctr">
            <a:normAutofit fontScale="92500" lnSpcReduction="20000"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Louisiana Wireless</a:t>
            </a:r>
            <a:b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Information Network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System Management &amp; Maintenance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October 23, 2024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Department of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Public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Safety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Office of State Police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Mobility and Communication Services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(225) 925-6036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601517" y="-30480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3600" b="1" cap="small" dirty="0" smtClean="0">
                <a:effectLst/>
                <a:latin typeface="Arial Black" panose="020B0A04020102020204" pitchFamily="34" charset="0"/>
                <a:cs typeface="Times New Roman" pitchFamily="18" charset="0"/>
              </a:rPr>
              <a:t>Infrastructure </a:t>
            </a:r>
            <a:r>
              <a:rPr lang="en-US" sz="3600" b="1" cap="small" dirty="0">
                <a:effectLst/>
                <a:latin typeface="Arial Black" panose="020B0A04020102020204" pitchFamily="34" charset="0"/>
                <a:cs typeface="Times New Roman" pitchFamily="18" charset="0"/>
              </a:rPr>
              <a:t>Update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828800"/>
            <a:ext cx="6705600" cy="416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>
                <a:effectLst/>
                <a:latin typeface="Arial Black" panose="020B0A04020102020204" pitchFamily="34" charset="0"/>
                <a:cs typeface="Times New Roman" pitchFamily="18" charset="0"/>
              </a:rPr>
              <a:t>SYSTEM SUMMARY</a:t>
            </a:r>
            <a:endParaRPr lang="en-US" sz="3600" u="sng" dirty="0"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81100" y="2514600"/>
            <a:ext cx="7962900" cy="27432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 smtClean="0">
              <a:latin typeface="Arial Black" panose="020B0A04020102020204" pitchFamily="34" charset="0"/>
              <a:cs typeface="Times New Roman" pitchFamily="18" charset="0"/>
            </a:endParaRPr>
          </a:p>
          <a:p>
            <a:pPr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150 </a:t>
            </a:r>
            <a:r>
              <a:rPr lang="en-US" sz="2000" b="1" dirty="0" smtClean="0">
                <a:solidFill>
                  <a:srgbClr val="CC99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Total Tower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Sites in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Operation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6 Operational Mobile Sites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905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517928"/>
            <a:ext cx="8458200" cy="5355312"/>
          </a:xfrm>
          <a:prstGeom prst="rect">
            <a:avLst/>
          </a:prstGeom>
          <a:noFill/>
        </p:spPr>
        <p:txBody>
          <a:bodyPr wrap="square" numCol="3" spcCol="73152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Pan 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Bridge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Livonia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Tammany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Lacombe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Abita Springs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Waldheim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Pearl River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Covington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Slidell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Talisheek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Blond</a:t>
            </a: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Sheridan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Geismar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James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Larose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Gibson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Central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LSU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WBR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Hammond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Berwick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Baywood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Ramah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Sage Hill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Parker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Iberville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Livingston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Jackson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Greensburg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Superdome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sz="1600" dirty="0"/>
              <a:t>outh Baton Rouge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Baldwin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Pointe Coupee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Theriot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Paincourtville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Boothville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Mobile Units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94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96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97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98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99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Denham Springs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George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90600" y="194489"/>
            <a:ext cx="6614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Zone 1: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 smtClean="0">
                <a:latin typeface="Arial Black" panose="020B0A04020102020204" pitchFamily="34" charset="0"/>
              </a:rPr>
              <a:t>43 </a:t>
            </a:r>
            <a:r>
              <a:rPr lang="en-US" sz="3600" dirty="0">
                <a:latin typeface="Arial Black" panose="020B0A04020102020204" pitchFamily="34" charset="0"/>
              </a:rPr>
              <a:t>Sites in Full Operation</a:t>
            </a:r>
          </a:p>
        </p:txBody>
      </p:sp>
    </p:spTree>
    <p:extLst>
      <p:ext uri="{BB962C8B-B14F-4D97-AF65-F5344CB8AC3E}">
        <p14:creationId xmlns:p14="http://schemas.microsoft.com/office/powerpoint/2010/main" val="1831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2057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Zone 2: </a:t>
            </a:r>
            <a:br>
              <a:rPr lang="en-US" sz="3600" b="1" dirty="0" smtClean="0">
                <a:latin typeface="Arial Black" panose="020B0A04020102020204" pitchFamily="34" charset="0"/>
              </a:rPr>
            </a:br>
            <a:r>
              <a:rPr lang="en-US" sz="3600" b="1" dirty="0" smtClean="0">
                <a:latin typeface="Arial Black" panose="020B0A04020102020204" pitchFamily="34" charset="0"/>
              </a:rPr>
              <a:t>18 Sites in Full Operation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2743200"/>
            <a:ext cx="7696200" cy="3477875"/>
          </a:xfrm>
          <a:prstGeom prst="rect">
            <a:avLst/>
          </a:prstGeom>
          <a:noFill/>
        </p:spPr>
        <p:txBody>
          <a:bodyPr wrap="square" numCol="3" spcCol="731520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N.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Simulcast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Gretna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Galleria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NO East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Houma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Lafitte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Bayou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Gauche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Hahnville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St. Rosalie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Kenner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Airport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Port Fourchon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Reggio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Montegut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Bourg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Buras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Wilmer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/>
              <a:t>Grand Isle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Thibodeaux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033514" cy="11430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3: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55</a:t>
            </a:r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 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067800" cy="510611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Clearwater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Winnfield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Chopin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Dry Prong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Hagewood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Bossier(City)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Farmerville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Natchitoches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Bastrop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Greenwood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Ruston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Hineston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Ashland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Vivian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Newellton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Transylvania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Alexandria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Avoyelles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Bellevue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Bernice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Calhoun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Columbia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Ferriday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Jonesboro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Mansfield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Oak Grove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Plain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Ringgold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Sentell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Tallulah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Shreveport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West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Keachi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Coushatta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Shongaloo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Sibley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Calvin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Arcadia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Holloway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Chatham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Cypress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Logansport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Pelican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64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04800" y="0"/>
            <a:ext cx="8458200" cy="19812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4: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34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</a:t>
            </a: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2438400"/>
            <a:ext cx="8153400" cy="415498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Abbeville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Acadia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Arsene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LeBleu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DeQuincy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Dry Creek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Jeanerette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Jennings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Johnson Bayou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Lafayette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Lake Charles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Leesville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Merryville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Opelousas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Rockefeller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Rosepine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Sulphur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Vermillion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Ville Platte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Vinton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Craven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Hicks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Hornbeck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Oakdale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Roseland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E. Jennings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Anacoco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Oberlin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Moss Bluff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New Iberia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Eunice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Starks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Bell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City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85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547104" cy="29199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Channel Summary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31242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Total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1343</a:t>
            </a:r>
          </a:p>
          <a:p>
            <a:pPr algn="ctr"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1292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on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149 Sites</a:t>
            </a:r>
          </a:p>
          <a:p>
            <a:pPr algn="ctr"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51 Channels on 6 Mobile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Sites</a:t>
            </a:r>
            <a:b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1219200"/>
            <a:ext cx="6477000" cy="3276600"/>
          </a:xfrm>
        </p:spPr>
        <p:txBody>
          <a:bodyPr anchor="b" anchorCtr="0">
            <a:normAutofit fontScale="90000"/>
          </a:bodyPr>
          <a:lstStyle/>
          <a:p>
            <a:pPr marL="182880" indent="0" eaLnBrk="1" hangingPunct="1">
              <a:buNone/>
              <a:defRPr/>
            </a:pPr>
            <a:r>
              <a:rPr lang="en-US" sz="9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System  </a:t>
            </a: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Statistics</a:t>
            </a:r>
            <a:endParaRPr lang="en-US" sz="9600" b="1" cap="small" dirty="0">
              <a:solidFill>
                <a:srgbClr val="FFFFFF"/>
              </a:solidFill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4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0639499"/>
              </p:ext>
            </p:extLst>
          </p:nvPr>
        </p:nvGraphicFramePr>
        <p:xfrm>
          <a:off x="76200" y="990600"/>
          <a:ext cx="8763000" cy="563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47" name="Worksheet" r:id="rId4" imgW="7762718" imgH="5429090" progId="Excel.Sheet.8">
                  <p:embed/>
                </p:oleObj>
              </mc:Choice>
              <mc:Fallback>
                <p:oleObj name="Worksheet" r:id="rId4" imgW="7762718" imgH="5429090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990600"/>
                        <a:ext cx="8763000" cy="5638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09800" y="19186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SUBSCRIBERS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1708696"/>
              </p:ext>
            </p:extLst>
          </p:nvPr>
        </p:nvGraphicFramePr>
        <p:xfrm>
          <a:off x="76200" y="685800"/>
          <a:ext cx="9058175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03" name="Worksheet" r:id="rId4" imgW="11601405" imgH="7905883" progId="Excel.Sheet.8">
                  <p:embed/>
                </p:oleObj>
              </mc:Choice>
              <mc:Fallback>
                <p:oleObj name="Worksheet" r:id="rId4" imgW="11601405" imgH="7905883" progId="Excel.Sheet.8">
                  <p:embed/>
                  <p:pic>
                    <p:nvPicPr>
                      <p:cNvPr id="0" name="Picture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685800"/>
                        <a:ext cx="9058175" cy="61722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6629400" cy="865185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PUSH TO TALK</a:t>
            </a:r>
            <a:endParaRPr lang="en-US" sz="36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/>
          </p:nvPr>
        </p:nvGraphicFramePr>
        <p:xfrm>
          <a:off x="152400" y="762000"/>
          <a:ext cx="8828088" cy="602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3" name="Worksheet" r:id="rId4" imgW="6962734" imgH="4714755" progId="Excel.Sheet.8">
                  <p:embed/>
                </p:oleObj>
              </mc:Choice>
              <mc:Fallback>
                <p:oleObj name="Worksheet" r:id="rId4" imgW="6962734" imgH="4714755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762000"/>
                        <a:ext cx="8828088" cy="60261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-71846"/>
            <a:ext cx="8229600" cy="910046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PUSH TO TALK PER DAY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1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5726050"/>
              </p:ext>
            </p:extLst>
          </p:nvPr>
        </p:nvGraphicFramePr>
        <p:xfrm>
          <a:off x="76200" y="847725"/>
          <a:ext cx="8897938" cy="604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8" name="Worksheet" r:id="rId4" imgW="5086507" imgH="3647928" progId="Excel.Sheet.8">
                  <p:embed/>
                </p:oleObj>
              </mc:Choice>
              <mc:Fallback>
                <p:oleObj name="Worksheet" r:id="rId4" imgW="5086507" imgH="3647928" progId="Excel.Sheet.8">
                  <p:embed/>
                  <p:pic>
                    <p:nvPicPr>
                      <p:cNvPr id="277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847725"/>
                        <a:ext cx="8897938" cy="60420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295175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 </a:t>
            </a:r>
            <a:r>
              <a:rPr lang="en-US" sz="4800" b="1" dirty="0" smtClean="0">
                <a:latin typeface="Arial Black" panose="020B0A04020102020204" pitchFamily="34" charset="0"/>
              </a:rPr>
              <a:t>BUSIES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52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Top Busy Sites</a:t>
            </a:r>
          </a:p>
        </p:txBody>
      </p:sp>
      <p:sp>
        <p:nvSpPr>
          <p:cNvPr id="5" name="Rectangle 4" descr="Cell Tower"/>
          <p:cNvSpPr/>
          <p:nvPr/>
        </p:nvSpPr>
        <p:spPr>
          <a:xfrm>
            <a:off x="685800" y="1600200"/>
            <a:ext cx="2895600" cy="39624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3124200" y="2362200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dirty="0" smtClean="0"/>
              <a:t>Gray                          172</a:t>
            </a:r>
            <a:endParaRPr lang="en-US" sz="3200" dirty="0"/>
          </a:p>
          <a:p>
            <a:pPr marL="342900" indent="-342900">
              <a:buAutoNum type="arabicPeriod"/>
            </a:pPr>
            <a:r>
              <a:rPr lang="en-US" sz="3200" dirty="0" smtClean="0"/>
              <a:t>Denham Springs      158       </a:t>
            </a:r>
            <a:endParaRPr lang="en-US" sz="3200" dirty="0"/>
          </a:p>
          <a:p>
            <a:pPr marL="342900" indent="-342900">
              <a:buAutoNum type="arabicPeriod"/>
            </a:pPr>
            <a:r>
              <a:rPr lang="en-US" sz="3200" dirty="0" smtClean="0"/>
              <a:t>Thibodaux                   44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49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74163" y="240152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6324600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3432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841141"/>
              </p:ext>
            </p:extLst>
          </p:nvPr>
        </p:nvGraphicFramePr>
        <p:xfrm>
          <a:off x="914400" y="990600"/>
          <a:ext cx="7382526" cy="487680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302799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64686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447553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724113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43375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5024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Abbeville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Acadia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Alexandria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Arcadia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Ashland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536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Avoyelles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Bayou Gauche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Baywood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Bellevue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Berwick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687339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Bootheville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Bossier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Bridge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City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Calhoun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1068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Calvin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Chopin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Clearwater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Clinton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Coushatta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5469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Denham Springs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Dry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Creek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Dry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Prong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Enterprise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Farmerville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65849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Geismar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Gibson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Greensburg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63256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Greenwood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Hagewood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Hineston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Holloway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Homer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60664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Hornbeck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Iberville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Jackson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Jeanerette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Jennings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07195" y="228600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3600" y="6052984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3432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876110"/>
              </p:ext>
            </p:extLst>
          </p:nvPr>
        </p:nvGraphicFramePr>
        <p:xfrm>
          <a:off x="770874" y="906327"/>
          <a:ext cx="7126634" cy="4964764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57641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06985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397379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664352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0027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89622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Johnson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Bayou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Keachi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Lake Charles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LaPlace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Larose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Leesville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Mansfield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Monroe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Montegut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Newellton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Oak Grove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Opelousas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Paincourtville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Am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Parker Road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Parks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Pointe Coupee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Port Fourchon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Ringgold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Rockefeller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Sage Hill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Scott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Sentell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Sheridan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South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Baton R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ouge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George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James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Superdome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Tallulah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Theriot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99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Vermilion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Vick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Platte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Vinton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304800"/>
            <a:ext cx="886968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small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SITE OUTAGE DATA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9200" y="35814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noProof="0" dirty="0" smtClean="0">
                <a:solidFill>
                  <a:schemeClr val="bg1"/>
                </a:solidFill>
              </a:rPr>
              <a:t>9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430457"/>
              </p:ext>
            </p:extLst>
          </p:nvPr>
        </p:nvGraphicFramePr>
        <p:xfrm>
          <a:off x="152400" y="1828800"/>
          <a:ext cx="8991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4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SYSTEM STATISTICS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7149419"/>
              </p:ext>
            </p:extLst>
          </p:nvPr>
        </p:nvGraphicFramePr>
        <p:xfrm>
          <a:off x="152400" y="19050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50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27854" y="1256734"/>
            <a:ext cx="6345302" cy="685979"/>
          </a:xfrm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sz="3601" b="1" u="sng" cap="small" dirty="0">
                <a:latin typeface="Arial Black" panose="020B0A04020102020204" pitchFamily="34" charset="0"/>
                <a:cs typeface="Times New Roman" pitchFamily="18" charset="0"/>
              </a:rPr>
              <a:t>Subscriber Statistics</a:t>
            </a:r>
          </a:p>
        </p:txBody>
      </p:sp>
      <p:graphicFrame>
        <p:nvGraphicFramePr>
          <p:cNvPr id="33798" name="Rectangle 3">
            <a:extLst>
              <a:ext uri="{FF2B5EF4-FFF2-40B4-BE49-F238E27FC236}">
                <a16:creationId xmlns:a16="http://schemas.microsoft.com/office/drawing/2014/main" id="{0EC147AF-47E8-48A0-91F2-761205242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27476"/>
              </p:ext>
            </p:extLst>
          </p:nvPr>
        </p:nvGraphicFramePr>
        <p:xfrm>
          <a:off x="304800" y="2286000"/>
          <a:ext cx="8534400" cy="365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62400" y="4800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Agencies</a:t>
            </a:r>
          </a:p>
          <a:p>
            <a:pPr algn="ctr"/>
            <a:r>
              <a:rPr lang="en-US" dirty="0" smtClean="0"/>
              <a:t>614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4783372"/>
            <a:ext cx="212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Security Groups</a:t>
            </a:r>
          </a:p>
          <a:p>
            <a:pPr algn="ctr"/>
            <a:r>
              <a:rPr lang="en-US" dirty="0" smtClean="0"/>
              <a:t>192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480788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Talkgroups</a:t>
            </a:r>
          </a:p>
          <a:p>
            <a:pPr algn="ctr"/>
            <a:r>
              <a:rPr lang="en-US" dirty="0" smtClean="0"/>
              <a:t>6,597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159517" y="4861697"/>
            <a:ext cx="1670882" cy="487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1256438" y="4718784"/>
            <a:ext cx="1675646" cy="715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5800" y="1097840"/>
            <a:ext cx="6324599" cy="1031888"/>
          </a:xfrm>
          <a:noFill/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b="1" u="sng" dirty="0">
                <a:latin typeface="Arial Black" panose="020B0A04020102020204" pitchFamily="34" charset="0"/>
              </a:rPr>
              <a:t>Agencies Added Last 3</a:t>
            </a:r>
            <a:r>
              <a:rPr lang="en-US" b="1" u="sng" dirty="0" smtClean="0">
                <a:latin typeface="Arial Black" panose="020B0A04020102020204" pitchFamily="34" charset="0"/>
              </a:rPr>
              <a:t> </a:t>
            </a:r>
            <a:r>
              <a:rPr lang="en-US" b="1" u="sng" dirty="0">
                <a:latin typeface="Arial Black" panose="020B0A04020102020204" pitchFamily="34" charset="0"/>
              </a:rPr>
              <a:t>Months</a:t>
            </a:r>
          </a:p>
        </p:txBody>
      </p:sp>
      <p:sp>
        <p:nvSpPr>
          <p:cNvPr id="17" name="Oval 16"/>
          <p:cNvSpPr/>
          <p:nvPr/>
        </p:nvSpPr>
        <p:spPr>
          <a:xfrm>
            <a:off x="4068038" y="2481644"/>
            <a:ext cx="1018445" cy="104921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1834435" y="3657660"/>
            <a:ext cx="5443186" cy="2693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cap="all"/>
            </a:pPr>
            <a:endParaRPr lang="en-US" sz="2401" dirty="0">
              <a:latin typeface="Perpetua" panose="02020502060401020303" pitchFamily="18" charset="0"/>
            </a:endParaRPr>
          </a:p>
          <a:p>
            <a:pPr algn="ctr">
              <a:defRPr cap="all"/>
            </a:pPr>
            <a:r>
              <a:rPr lang="en-US" sz="2800" dirty="0" smtClean="0">
                <a:latin typeface="Perpetua" panose="02020502060401020303" pitchFamily="18" charset="0"/>
              </a:rPr>
              <a:t>Louisiana office of museums police Department</a:t>
            </a:r>
          </a:p>
          <a:p>
            <a:pPr algn="ctr">
              <a:defRPr cap="all"/>
            </a:pPr>
            <a:endParaRPr lang="en-US" sz="2800" dirty="0" smtClean="0">
              <a:latin typeface="Perpetua" panose="02020502060401020303" pitchFamily="18" charset="0"/>
            </a:endParaRPr>
          </a:p>
          <a:p>
            <a:pPr algn="ctr">
              <a:defRPr cap="all"/>
            </a:pPr>
            <a:r>
              <a:rPr lang="en-US" sz="2800" dirty="0" smtClean="0">
                <a:latin typeface="Perpetua" panose="02020502060401020303" pitchFamily="18" charset="0"/>
              </a:rPr>
              <a:t>Pelican ambulance</a:t>
            </a:r>
            <a:endParaRPr lang="en-US" sz="2800" dirty="0">
              <a:latin typeface="Perpetua" panose="02020502060401020303" pitchFamily="18" charset="0"/>
            </a:endParaRPr>
          </a:p>
          <a:p>
            <a:pPr lvl="0" algn="ctr">
              <a:defRPr cap="all"/>
            </a:pPr>
            <a:endParaRPr lang="en-US" sz="3301" dirty="0">
              <a:latin typeface="Perpetua" panose="02020502060401020303" pitchFamily="18" charset="0"/>
            </a:endParaRPr>
          </a:p>
        </p:txBody>
      </p:sp>
      <p:pic>
        <p:nvPicPr>
          <p:cNvPr id="7172" name="Picture 4" descr="School Vector SVG Icon (15) - SVG Re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183" y="2694881"/>
            <a:ext cx="400154" cy="62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cap="small" dirty="0">
                <a:cs typeface="Times New Roman" pitchFamily="18" charset="0"/>
              </a:rPr>
              <a:t>System Coverage</a:t>
            </a:r>
            <a:endParaRPr lang="en-US"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7" y="933450"/>
            <a:ext cx="9086850" cy="592455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6248400" y="1600200"/>
            <a:ext cx="2362200" cy="1029335"/>
          </a:xfrm>
          <a:prstGeom prst="rect">
            <a:avLst/>
          </a:prstGeom>
          <a:gradFill>
            <a:gsLst>
              <a:gs pos="0">
                <a:schemeClr val="bg2">
                  <a:lumMod val="25000"/>
                  <a:lumOff val="75000"/>
                </a:schemeClr>
              </a:gs>
              <a:gs pos="50000">
                <a:schemeClr val="tx2">
                  <a:lumMod val="90000"/>
                </a:schemeClr>
              </a:gs>
              <a:gs pos="100000">
                <a:schemeClr val="bg2">
                  <a:lumMod val="50000"/>
                  <a:lumOff val="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7F6000"/>
                </a:solidFill>
                <a:effectLst/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 Coverage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3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667000"/>
            <a:ext cx="6859787" cy="1371600"/>
          </a:xfrm>
        </p:spPr>
        <p:txBody>
          <a:bodyPr/>
          <a:lstStyle/>
          <a:p>
            <a:pPr algn="ctr"/>
            <a:r>
              <a:rPr lang="en-US" sz="4800" b="1" cap="small" dirty="0">
                <a:solidFill>
                  <a:prstClr val="white"/>
                </a:solidFill>
                <a:cs typeface="Times New Roman" pitchFamily="18" charset="0"/>
              </a:rPr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8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900" b="1" dirty="0">
                <a:solidFill>
                  <a:prstClr val="white"/>
                </a:solidFill>
              </a:rPr>
              <a:t>Ethernet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8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95400" y="437515"/>
            <a:ext cx="6861175" cy="13716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ym typeface="Calibri"/>
              </a:rPr>
              <a:t>Existing Network</a:t>
            </a:r>
            <a:endParaRPr lang="en-US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52600" y="1834662"/>
            <a:ext cx="6248400" cy="45661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656" y="2362200"/>
            <a:ext cx="3578662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4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New LWIN </a:t>
            </a:r>
            <a:r>
              <a:rPr lang="en-US" sz="5400" b="1" dirty="0">
                <a:sym typeface="Calibri"/>
              </a:rPr>
              <a:t>Network</a:t>
            </a:r>
            <a: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905000"/>
            <a:ext cx="815339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4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381000"/>
          </a:xfrm>
        </p:spPr>
        <p:txBody>
          <a:bodyPr/>
          <a:lstStyle/>
          <a:p>
            <a:pPr lvl="0" algn="ctr" defTabSz="914400">
              <a:spcBef>
                <a:spcPts val="0"/>
              </a:spcBef>
            </a:pPr>
            <a:r>
              <a:rPr lang="en-US" sz="2025" b="1" kern="0" spc="0" dirty="0" smtClean="0">
                <a:latin typeface="Open Sans"/>
                <a:ea typeface="Open Sans"/>
                <a:cs typeface="Open Sans"/>
                <a:sym typeface="Open Sans"/>
              </a:rPr>
              <a:t>Completed Sites</a:t>
            </a:r>
            <a:endParaRPr lang="en-US" sz="2023" b="1" kern="0" spc="0" dirty="0">
              <a:latin typeface="Roboto Black"/>
              <a:sym typeface="Roboto Black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48CE5EF-D53B-BCBD-EBCF-C8674E14A89A}"/>
              </a:ext>
            </a:extLst>
          </p:cNvPr>
          <p:cNvSpPr txBox="1">
            <a:spLocks/>
          </p:cNvSpPr>
          <p:nvPr/>
        </p:nvSpPr>
        <p:spPr>
          <a:xfrm>
            <a:off x="116518" y="685800"/>
            <a:ext cx="8982731" cy="272654"/>
          </a:xfrm>
          <a:prstGeom prst="rect">
            <a:avLst/>
          </a:prstGeom>
          <a:solidFill>
            <a:srgbClr val="53565A"/>
          </a:solidFill>
          <a:ln>
            <a:solidFill>
              <a:schemeClr val="tx1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Font typeface="Arial"/>
              <a:buChar char="•"/>
              <a:defRPr sz="1400" kern="1200" baseline="0">
                <a:solidFill>
                  <a:srgbClr val="5356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3838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SzPct val="70000"/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3pPr>
            <a:lvl4pPr marL="914400" indent="-22383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anose="020B0606020202030204" pitchFamily="34" charset="0"/>
              <a:buChar char="–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4pPr>
            <a:lvl5pPr marL="11477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8D597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Deployment Status Schedule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5B952BA-6334-E5E0-A20A-5EB6311B59B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2402" y="1043363"/>
          <a:ext cx="8910964" cy="5814639"/>
        </p:xfrm>
        <a:graphic>
          <a:graphicData uri="http://schemas.openxmlformats.org/drawingml/2006/table">
            <a:tbl>
              <a:tblPr/>
              <a:tblGrid>
                <a:gridCol w="850770">
                  <a:extLst>
                    <a:ext uri="{9D8B030D-6E8A-4147-A177-3AD203B41FA5}">
                      <a16:colId xmlns:a16="http://schemas.microsoft.com/office/drawing/2014/main" val="1522129169"/>
                    </a:ext>
                  </a:extLst>
                </a:gridCol>
                <a:gridCol w="772876">
                  <a:extLst>
                    <a:ext uri="{9D8B030D-6E8A-4147-A177-3AD203B41FA5}">
                      <a16:colId xmlns:a16="http://schemas.microsoft.com/office/drawing/2014/main" val="4224222134"/>
                    </a:ext>
                  </a:extLst>
                </a:gridCol>
                <a:gridCol w="1741920">
                  <a:extLst>
                    <a:ext uri="{9D8B030D-6E8A-4147-A177-3AD203B41FA5}">
                      <a16:colId xmlns:a16="http://schemas.microsoft.com/office/drawing/2014/main" val="2773964690"/>
                    </a:ext>
                  </a:extLst>
                </a:gridCol>
                <a:gridCol w="644065">
                  <a:extLst>
                    <a:ext uri="{9D8B030D-6E8A-4147-A177-3AD203B41FA5}">
                      <a16:colId xmlns:a16="http://schemas.microsoft.com/office/drawing/2014/main" val="856056365"/>
                    </a:ext>
                  </a:extLst>
                </a:gridCol>
                <a:gridCol w="644065">
                  <a:extLst>
                    <a:ext uri="{9D8B030D-6E8A-4147-A177-3AD203B41FA5}">
                      <a16:colId xmlns:a16="http://schemas.microsoft.com/office/drawing/2014/main" val="2492628073"/>
                    </a:ext>
                  </a:extLst>
                </a:gridCol>
                <a:gridCol w="1532875">
                  <a:extLst>
                    <a:ext uri="{9D8B030D-6E8A-4147-A177-3AD203B41FA5}">
                      <a16:colId xmlns:a16="http://schemas.microsoft.com/office/drawing/2014/main" val="2654077503"/>
                    </a:ext>
                  </a:extLst>
                </a:gridCol>
                <a:gridCol w="1449146">
                  <a:extLst>
                    <a:ext uri="{9D8B030D-6E8A-4147-A177-3AD203B41FA5}">
                      <a16:colId xmlns:a16="http://schemas.microsoft.com/office/drawing/2014/main" val="2262453153"/>
                    </a:ext>
                  </a:extLst>
                </a:gridCol>
                <a:gridCol w="1275247">
                  <a:extLst>
                    <a:ext uri="{9D8B030D-6E8A-4147-A177-3AD203B41FA5}">
                      <a16:colId xmlns:a16="http://schemas.microsoft.com/office/drawing/2014/main" val="893424482"/>
                    </a:ext>
                  </a:extLst>
                </a:gridCol>
              </a:tblGrid>
              <a:tr h="338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 Date(s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Zayo Status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Motorola Cutover Completed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Cradlepoint Installed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Antenna Installed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422108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5/10/2023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Zone 1 - Baton Rouge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702618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Zone 2 - Gretna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820118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5/30/2023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Zone 3 - Alexandria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098623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5/11/2023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Zone 4 - Baton Rouge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610898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7/21/2023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Denham Springs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313752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10/27/2023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Baywood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333263"/>
                  </a:ext>
                </a:extLst>
              </a:tr>
              <a:tr h="213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11/2/2023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Jackson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443735"/>
                  </a:ext>
                </a:extLst>
              </a:tr>
              <a:tr h="338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02/26/24 and 02/29/24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Sage Hill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807225"/>
                  </a:ext>
                </a:extLst>
              </a:tr>
              <a:tr h="338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02/28/24 and 03/15/24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Eunice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594583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3/12/2024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Kenner Dispatch - Console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085649"/>
                  </a:ext>
                </a:extLst>
              </a:tr>
              <a:tr h="331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2/26/2024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Vernon EOP - Console (CP Only)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047595"/>
                  </a:ext>
                </a:extLst>
              </a:tr>
              <a:tr h="338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03/05/24 and 04/02/24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Delhi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777823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4/30/2024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Ponchatoula PD (Console)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111765"/>
                  </a:ext>
                </a:extLst>
              </a:tr>
              <a:tr h="39068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TRANSYLVANIA (MON)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104757"/>
                  </a:ext>
                </a:extLst>
              </a:tr>
              <a:tr h="338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03/07/24</a:t>
                      </a:r>
                      <a:b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03/26/24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SENTELL (Tower)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572643"/>
                  </a:ext>
                </a:extLst>
              </a:tr>
              <a:tr h="2663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03/26/24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SIBLEY (SHRV)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461106"/>
                  </a:ext>
                </a:extLst>
              </a:tr>
              <a:tr h="2663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03/27/24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NEW IBERIA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843852"/>
                  </a:ext>
                </a:extLst>
              </a:tr>
              <a:tr h="2663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03/27/24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NEW IBERIA - Console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873895"/>
                  </a:ext>
                </a:extLst>
              </a:tr>
              <a:tr h="2663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04/02/24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MANY (PTP)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802590"/>
                  </a:ext>
                </a:extLst>
              </a:tr>
              <a:tr h="331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06/11/24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Troop I - Console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672432"/>
                  </a:ext>
                </a:extLst>
              </a:tr>
              <a:tr h="331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06/11/24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VICK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536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7497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381000"/>
          </a:xfrm>
        </p:spPr>
        <p:txBody>
          <a:bodyPr/>
          <a:lstStyle/>
          <a:p>
            <a:pPr lvl="0" algn="ctr" defTabSz="914400">
              <a:spcBef>
                <a:spcPts val="0"/>
              </a:spcBef>
            </a:pPr>
            <a:r>
              <a:rPr lang="en-US" sz="2025" b="1" kern="0" spc="0" dirty="0" smtClean="0">
                <a:latin typeface="Open Sans"/>
                <a:ea typeface="Open Sans"/>
                <a:cs typeface="Open Sans"/>
                <a:sym typeface="Open Sans"/>
              </a:rPr>
              <a:t>Completed Sites</a:t>
            </a:r>
            <a:endParaRPr lang="en-US" sz="2023" b="1" kern="0" spc="0" dirty="0">
              <a:latin typeface="Roboto Black"/>
              <a:sym typeface="Roboto Black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48CE5EF-D53B-BCBD-EBCF-C8674E14A89A}"/>
              </a:ext>
            </a:extLst>
          </p:cNvPr>
          <p:cNvSpPr txBox="1">
            <a:spLocks/>
          </p:cNvSpPr>
          <p:nvPr/>
        </p:nvSpPr>
        <p:spPr>
          <a:xfrm>
            <a:off x="80635" y="762833"/>
            <a:ext cx="8982731" cy="272654"/>
          </a:xfrm>
          <a:prstGeom prst="rect">
            <a:avLst/>
          </a:prstGeom>
          <a:solidFill>
            <a:srgbClr val="53565A"/>
          </a:solidFill>
          <a:ln>
            <a:solidFill>
              <a:schemeClr val="tx1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Font typeface="Arial"/>
              <a:buChar char="•"/>
              <a:defRPr sz="1400" kern="1200" baseline="0">
                <a:solidFill>
                  <a:srgbClr val="5356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3838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SzPct val="70000"/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3pPr>
            <a:lvl4pPr marL="914400" indent="-22383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anose="020B0606020202030204" pitchFamily="34" charset="0"/>
              <a:buChar char="–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4pPr>
            <a:lvl5pPr marL="11477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8D597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Deployment Status Schedule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DABEDFC-F4AA-61BC-3BCB-27931D881F9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0632" y="1219200"/>
          <a:ext cx="8982733" cy="417870"/>
        </p:xfrm>
        <a:graphic>
          <a:graphicData uri="http://schemas.openxmlformats.org/drawingml/2006/table">
            <a:tbl>
              <a:tblPr/>
              <a:tblGrid>
                <a:gridCol w="892078">
                  <a:extLst>
                    <a:ext uri="{9D8B030D-6E8A-4147-A177-3AD203B41FA5}">
                      <a16:colId xmlns:a16="http://schemas.microsoft.com/office/drawing/2014/main" val="962839259"/>
                    </a:ext>
                  </a:extLst>
                </a:gridCol>
                <a:gridCol w="743399">
                  <a:extLst>
                    <a:ext uri="{9D8B030D-6E8A-4147-A177-3AD203B41FA5}">
                      <a16:colId xmlns:a16="http://schemas.microsoft.com/office/drawing/2014/main" val="2933763446"/>
                    </a:ext>
                  </a:extLst>
                </a:gridCol>
                <a:gridCol w="2013372">
                  <a:extLst>
                    <a:ext uri="{9D8B030D-6E8A-4147-A177-3AD203B41FA5}">
                      <a16:colId xmlns:a16="http://schemas.microsoft.com/office/drawing/2014/main" val="4136386585"/>
                    </a:ext>
                  </a:extLst>
                </a:gridCol>
                <a:gridCol w="619499">
                  <a:extLst>
                    <a:ext uri="{9D8B030D-6E8A-4147-A177-3AD203B41FA5}">
                      <a16:colId xmlns:a16="http://schemas.microsoft.com/office/drawing/2014/main" val="2564129575"/>
                    </a:ext>
                  </a:extLst>
                </a:gridCol>
                <a:gridCol w="619499">
                  <a:extLst>
                    <a:ext uri="{9D8B030D-6E8A-4147-A177-3AD203B41FA5}">
                      <a16:colId xmlns:a16="http://schemas.microsoft.com/office/drawing/2014/main" val="90826881"/>
                    </a:ext>
                  </a:extLst>
                </a:gridCol>
                <a:gridCol w="1474407">
                  <a:extLst>
                    <a:ext uri="{9D8B030D-6E8A-4147-A177-3AD203B41FA5}">
                      <a16:colId xmlns:a16="http://schemas.microsoft.com/office/drawing/2014/main" val="3519766611"/>
                    </a:ext>
                  </a:extLst>
                </a:gridCol>
                <a:gridCol w="1271889">
                  <a:extLst>
                    <a:ext uri="{9D8B030D-6E8A-4147-A177-3AD203B41FA5}">
                      <a16:colId xmlns:a16="http://schemas.microsoft.com/office/drawing/2014/main" val="366687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1834226099"/>
                    </a:ext>
                  </a:extLst>
                </a:gridCol>
              </a:tblGrid>
              <a:tr h="4178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Deployment Date(s)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Phase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Site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Progress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Zayo Status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Motorola Cutover Completed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Cradlepoint Installed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Antenna Installed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4137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80632" y="1637070"/>
          <a:ext cx="8982734" cy="4763728"/>
        </p:xfrm>
        <a:graphic>
          <a:graphicData uri="http://schemas.openxmlformats.org/drawingml/2006/table">
            <a:tbl>
              <a:tblPr/>
              <a:tblGrid>
                <a:gridCol w="891749">
                  <a:extLst>
                    <a:ext uri="{9D8B030D-6E8A-4147-A177-3AD203B41FA5}">
                      <a16:colId xmlns:a16="http://schemas.microsoft.com/office/drawing/2014/main" val="749132483"/>
                    </a:ext>
                  </a:extLst>
                </a:gridCol>
                <a:gridCol w="740403">
                  <a:extLst>
                    <a:ext uri="{9D8B030D-6E8A-4147-A177-3AD203B41FA5}">
                      <a16:colId xmlns:a16="http://schemas.microsoft.com/office/drawing/2014/main" val="198689098"/>
                    </a:ext>
                  </a:extLst>
                </a:gridCol>
                <a:gridCol w="2024293">
                  <a:extLst>
                    <a:ext uri="{9D8B030D-6E8A-4147-A177-3AD203B41FA5}">
                      <a16:colId xmlns:a16="http://schemas.microsoft.com/office/drawing/2014/main" val="4008458501"/>
                    </a:ext>
                  </a:extLst>
                </a:gridCol>
                <a:gridCol w="606501">
                  <a:extLst>
                    <a:ext uri="{9D8B030D-6E8A-4147-A177-3AD203B41FA5}">
                      <a16:colId xmlns:a16="http://schemas.microsoft.com/office/drawing/2014/main" val="2990837557"/>
                    </a:ext>
                  </a:extLst>
                </a:gridCol>
                <a:gridCol w="645883">
                  <a:extLst>
                    <a:ext uri="{9D8B030D-6E8A-4147-A177-3AD203B41FA5}">
                      <a16:colId xmlns:a16="http://schemas.microsoft.com/office/drawing/2014/main" val="1002476436"/>
                    </a:ext>
                  </a:extLst>
                </a:gridCol>
                <a:gridCol w="1449300">
                  <a:extLst>
                    <a:ext uri="{9D8B030D-6E8A-4147-A177-3AD203B41FA5}">
                      <a16:colId xmlns:a16="http://schemas.microsoft.com/office/drawing/2014/main" val="443005728"/>
                    </a:ext>
                  </a:extLst>
                </a:gridCol>
                <a:gridCol w="1402039">
                  <a:extLst>
                    <a:ext uri="{9D8B030D-6E8A-4147-A177-3AD203B41FA5}">
                      <a16:colId xmlns:a16="http://schemas.microsoft.com/office/drawing/2014/main" val="983362827"/>
                    </a:ext>
                  </a:extLst>
                </a:gridCol>
                <a:gridCol w="1222566">
                  <a:extLst>
                    <a:ext uri="{9D8B030D-6E8A-4147-A177-3AD203B41FA5}">
                      <a16:colId xmlns:a16="http://schemas.microsoft.com/office/drawing/2014/main" val="764718830"/>
                    </a:ext>
                  </a:extLst>
                </a:gridCol>
              </a:tblGrid>
              <a:tr h="1513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06/12/24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POINTE COUPEE SO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</a:p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 to confirm if a circuit is in place at the tower and console</a:t>
                      </a:r>
                      <a:r>
                        <a:rPr lang="en-US" sz="8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site in order to proceed with the migration.</a:t>
                      </a:r>
                      <a:endParaRPr lang="en-US" sz="800" b="1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en-US" sz="800" b="1" i="0" dirty="0">
                          <a:solidFill>
                            <a:srgbClr val="00B0F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800" b="1" i="0" dirty="0">
                          <a:solidFill>
                            <a:srgbClr val="00B0F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sz="800" b="1" dirty="0">
                        <a:solidFill>
                          <a:srgbClr val="00B0F0"/>
                        </a:solidFill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502445"/>
                  </a:ext>
                </a:extLst>
              </a:tr>
              <a:tr h="2880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06/13/24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HAGEWOOD (PTP)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537107"/>
                  </a:ext>
                </a:extLst>
              </a:tr>
              <a:tr h="41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06/13/24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GREENWOOD (SHRV)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28998"/>
                  </a:ext>
                </a:extLst>
              </a:tr>
              <a:tr h="41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02/28/24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St. Landry Sheriff Office (Console)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32991"/>
                  </a:ext>
                </a:extLst>
              </a:tr>
              <a:tr h="2880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06/18/24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HICKS (PTP DHDC)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434268"/>
                  </a:ext>
                </a:extLst>
              </a:tr>
              <a:tr h="41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06/18/24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Jefferson Davis SO - Console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344868"/>
                  </a:ext>
                </a:extLst>
              </a:tr>
              <a:tr h="2880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06/20/24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CALHOUN (MON)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79166"/>
                  </a:ext>
                </a:extLst>
              </a:tr>
              <a:tr h="41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06/20/24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ARCADIA (SHRV)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994033"/>
                  </a:ext>
                </a:extLst>
              </a:tr>
              <a:tr h="41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07/02/24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 MONROE (MON)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 on Fiber - #INC1312656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296608"/>
                  </a:ext>
                </a:extLst>
              </a:tr>
              <a:tr h="2880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07/02/24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BERNICE (MON)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773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462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381000"/>
          </a:xfrm>
        </p:spPr>
        <p:txBody>
          <a:bodyPr/>
          <a:lstStyle/>
          <a:p>
            <a:pPr lvl="0" algn="ctr" defTabSz="914400">
              <a:spcBef>
                <a:spcPts val="0"/>
              </a:spcBef>
            </a:pPr>
            <a:r>
              <a:rPr lang="en-US" sz="2025" b="1" kern="0" spc="0" dirty="0" smtClean="0">
                <a:latin typeface="Open Sans"/>
                <a:ea typeface="Open Sans"/>
                <a:cs typeface="Open Sans"/>
                <a:sym typeface="Open Sans"/>
              </a:rPr>
              <a:t>Completed Sites</a:t>
            </a:r>
            <a:endParaRPr lang="en-US" sz="2023" b="1" kern="0" spc="0" dirty="0">
              <a:latin typeface="Roboto Black"/>
              <a:sym typeface="Roboto Black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48CE5EF-D53B-BCBD-EBCF-C8674E14A89A}"/>
              </a:ext>
            </a:extLst>
          </p:cNvPr>
          <p:cNvSpPr txBox="1">
            <a:spLocks/>
          </p:cNvSpPr>
          <p:nvPr/>
        </p:nvSpPr>
        <p:spPr>
          <a:xfrm>
            <a:off x="80635" y="762000"/>
            <a:ext cx="9063365" cy="272654"/>
          </a:xfrm>
          <a:prstGeom prst="rect">
            <a:avLst/>
          </a:prstGeom>
          <a:solidFill>
            <a:srgbClr val="53565A"/>
          </a:solidFill>
          <a:ln>
            <a:solidFill>
              <a:schemeClr val="tx1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Font typeface="Arial"/>
              <a:buChar char="•"/>
              <a:defRPr sz="1400" kern="1200" baseline="0">
                <a:solidFill>
                  <a:srgbClr val="5356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3838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SzPct val="70000"/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3pPr>
            <a:lvl4pPr marL="914400" indent="-22383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anose="020B0606020202030204" pitchFamily="34" charset="0"/>
              <a:buChar char="–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4pPr>
            <a:lvl5pPr marL="11477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8D597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Deployment Status Schedule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093786"/>
              </p:ext>
            </p:extLst>
          </p:nvPr>
        </p:nvGraphicFramePr>
        <p:xfrm>
          <a:off x="80632" y="1035487"/>
          <a:ext cx="9063368" cy="5638805"/>
        </p:xfrm>
        <a:graphic>
          <a:graphicData uri="http://schemas.openxmlformats.org/drawingml/2006/table">
            <a:tbl>
              <a:tblPr/>
              <a:tblGrid>
                <a:gridCol w="899756">
                  <a:extLst>
                    <a:ext uri="{9D8B030D-6E8A-4147-A177-3AD203B41FA5}">
                      <a16:colId xmlns:a16="http://schemas.microsoft.com/office/drawing/2014/main" val="1394638936"/>
                    </a:ext>
                  </a:extLst>
                </a:gridCol>
                <a:gridCol w="762944">
                  <a:extLst>
                    <a:ext uri="{9D8B030D-6E8A-4147-A177-3AD203B41FA5}">
                      <a16:colId xmlns:a16="http://schemas.microsoft.com/office/drawing/2014/main" val="3749262142"/>
                    </a:ext>
                  </a:extLst>
                </a:gridCol>
                <a:gridCol w="2010675">
                  <a:extLst>
                    <a:ext uri="{9D8B030D-6E8A-4147-A177-3AD203B41FA5}">
                      <a16:colId xmlns:a16="http://schemas.microsoft.com/office/drawing/2014/main" val="1188175671"/>
                    </a:ext>
                  </a:extLst>
                </a:gridCol>
                <a:gridCol w="619550">
                  <a:extLst>
                    <a:ext uri="{9D8B030D-6E8A-4147-A177-3AD203B41FA5}">
                      <a16:colId xmlns:a16="http://schemas.microsoft.com/office/drawing/2014/main" val="3807925579"/>
                    </a:ext>
                  </a:extLst>
                </a:gridCol>
                <a:gridCol w="732824">
                  <a:extLst>
                    <a:ext uri="{9D8B030D-6E8A-4147-A177-3AD203B41FA5}">
                      <a16:colId xmlns:a16="http://schemas.microsoft.com/office/drawing/2014/main" val="3582153275"/>
                    </a:ext>
                  </a:extLst>
                </a:gridCol>
                <a:gridCol w="1381508">
                  <a:extLst>
                    <a:ext uri="{9D8B030D-6E8A-4147-A177-3AD203B41FA5}">
                      <a16:colId xmlns:a16="http://schemas.microsoft.com/office/drawing/2014/main" val="3663593451"/>
                    </a:ext>
                  </a:extLst>
                </a:gridCol>
                <a:gridCol w="1422573">
                  <a:extLst>
                    <a:ext uri="{9D8B030D-6E8A-4147-A177-3AD203B41FA5}">
                      <a16:colId xmlns:a16="http://schemas.microsoft.com/office/drawing/2014/main" val="2867262548"/>
                    </a:ext>
                  </a:extLst>
                </a:gridCol>
                <a:gridCol w="1233538">
                  <a:extLst>
                    <a:ext uri="{9D8B030D-6E8A-4147-A177-3AD203B41FA5}">
                      <a16:colId xmlns:a16="http://schemas.microsoft.com/office/drawing/2014/main" val="309163157"/>
                    </a:ext>
                  </a:extLst>
                </a:gridCol>
              </a:tblGrid>
              <a:tr h="655214">
                <a:tc gridSpan="8">
                  <a:txBody>
                    <a:bodyPr/>
                    <a:lstStyle/>
                    <a:p>
                      <a:pPr algn="ctr" rtl="0" fontAlgn="b"/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 Motorola Cutover Date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7361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06/25/24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BELLEVUE (SHRV) - Tower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 smtClean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  <a:p>
                      <a:pPr algn="ctr" rtl="0" fontAlgn="b"/>
                      <a:endParaRPr lang="en-US" sz="500" b="1" dirty="0"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556222"/>
                  </a:ext>
                </a:extLst>
              </a:tr>
              <a:tr h="105230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06/26/24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PAINCOURTVILLE (NO) - Tower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90%</a:t>
                      </a:r>
                    </a:p>
                    <a:p>
                      <a:endParaRPr lang="en-US" dirty="0"/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Activation Scheduled on </a:t>
                      </a: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 5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78303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07/09/24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HORNBECK (PTP) - Tower 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00B05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542961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07/09/24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NOBLE (SHRV) - Tower 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983883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07/10/24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COUSHATTA (SHRV) - Tower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804177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07/10/24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KEACHI - Tower 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259892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07/11/24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Union 911 - Console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382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65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381000"/>
          </a:xfrm>
        </p:spPr>
        <p:txBody>
          <a:bodyPr/>
          <a:lstStyle/>
          <a:p>
            <a:pPr lvl="0" algn="ctr" defTabSz="914400">
              <a:spcBef>
                <a:spcPts val="0"/>
              </a:spcBef>
            </a:pPr>
            <a:r>
              <a:rPr lang="en-US" sz="2025" b="1" kern="0" spc="0" dirty="0" smtClean="0">
                <a:latin typeface="Open Sans"/>
                <a:ea typeface="Open Sans"/>
                <a:cs typeface="Open Sans"/>
                <a:sym typeface="Open Sans"/>
              </a:rPr>
              <a:t>Completed Sites</a:t>
            </a:r>
            <a:endParaRPr lang="en-US" sz="2023" b="1" kern="0" spc="0" dirty="0">
              <a:latin typeface="Roboto Black"/>
              <a:sym typeface="Roboto Black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48CE5EF-D53B-BCBD-EBCF-C8674E14A89A}"/>
              </a:ext>
            </a:extLst>
          </p:cNvPr>
          <p:cNvSpPr txBox="1">
            <a:spLocks/>
          </p:cNvSpPr>
          <p:nvPr/>
        </p:nvSpPr>
        <p:spPr>
          <a:xfrm>
            <a:off x="80635" y="762000"/>
            <a:ext cx="9063365" cy="272654"/>
          </a:xfrm>
          <a:prstGeom prst="rect">
            <a:avLst/>
          </a:prstGeom>
          <a:solidFill>
            <a:srgbClr val="53565A"/>
          </a:solidFill>
          <a:ln>
            <a:solidFill>
              <a:schemeClr val="tx1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Font typeface="Arial"/>
              <a:buChar char="•"/>
              <a:defRPr sz="1400" kern="1200" baseline="0">
                <a:solidFill>
                  <a:srgbClr val="5356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3838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SzPct val="70000"/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3pPr>
            <a:lvl4pPr marL="914400" indent="-22383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anose="020B0606020202030204" pitchFamily="34" charset="0"/>
              <a:buChar char="–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4pPr>
            <a:lvl5pPr marL="11477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8D597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Deployment Status</a:t>
            </a: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Schedule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80634" y="1143000"/>
          <a:ext cx="8987167" cy="1758156"/>
        </p:xfrm>
        <a:graphic>
          <a:graphicData uri="http://schemas.openxmlformats.org/drawingml/2006/table">
            <a:tbl>
              <a:tblPr/>
              <a:tblGrid>
                <a:gridCol w="699150">
                  <a:extLst>
                    <a:ext uri="{9D8B030D-6E8A-4147-A177-3AD203B41FA5}">
                      <a16:colId xmlns:a16="http://schemas.microsoft.com/office/drawing/2014/main" val="2774266136"/>
                    </a:ext>
                  </a:extLst>
                </a:gridCol>
                <a:gridCol w="643182">
                  <a:extLst>
                    <a:ext uri="{9D8B030D-6E8A-4147-A177-3AD203B41FA5}">
                      <a16:colId xmlns:a16="http://schemas.microsoft.com/office/drawing/2014/main" val="228723947"/>
                    </a:ext>
                  </a:extLst>
                </a:gridCol>
                <a:gridCol w="1415631">
                  <a:extLst>
                    <a:ext uri="{9D8B030D-6E8A-4147-A177-3AD203B41FA5}">
                      <a16:colId xmlns:a16="http://schemas.microsoft.com/office/drawing/2014/main" val="442993236"/>
                    </a:ext>
                  </a:extLst>
                </a:gridCol>
                <a:gridCol w="687200">
                  <a:extLst>
                    <a:ext uri="{9D8B030D-6E8A-4147-A177-3AD203B41FA5}">
                      <a16:colId xmlns:a16="http://schemas.microsoft.com/office/drawing/2014/main" val="2402065200"/>
                    </a:ext>
                  </a:extLst>
                </a:gridCol>
                <a:gridCol w="806315">
                  <a:extLst>
                    <a:ext uri="{9D8B030D-6E8A-4147-A177-3AD203B41FA5}">
                      <a16:colId xmlns:a16="http://schemas.microsoft.com/office/drawing/2014/main" val="1330284802"/>
                    </a:ext>
                  </a:extLst>
                </a:gridCol>
                <a:gridCol w="1438538">
                  <a:extLst>
                    <a:ext uri="{9D8B030D-6E8A-4147-A177-3AD203B41FA5}">
                      <a16:colId xmlns:a16="http://schemas.microsoft.com/office/drawing/2014/main" val="120230214"/>
                    </a:ext>
                  </a:extLst>
                </a:gridCol>
                <a:gridCol w="714688">
                  <a:extLst>
                    <a:ext uri="{9D8B030D-6E8A-4147-A177-3AD203B41FA5}">
                      <a16:colId xmlns:a16="http://schemas.microsoft.com/office/drawing/2014/main" val="422324716"/>
                    </a:ext>
                  </a:extLst>
                </a:gridCol>
                <a:gridCol w="755920">
                  <a:extLst>
                    <a:ext uri="{9D8B030D-6E8A-4147-A177-3AD203B41FA5}">
                      <a16:colId xmlns:a16="http://schemas.microsoft.com/office/drawing/2014/main" val="1749146108"/>
                    </a:ext>
                  </a:extLst>
                </a:gridCol>
                <a:gridCol w="609318">
                  <a:extLst>
                    <a:ext uri="{9D8B030D-6E8A-4147-A177-3AD203B41FA5}">
                      <a16:colId xmlns:a16="http://schemas.microsoft.com/office/drawing/2014/main" val="3874802677"/>
                    </a:ext>
                  </a:extLst>
                </a:gridCol>
                <a:gridCol w="1217225">
                  <a:extLst>
                    <a:ext uri="{9D8B030D-6E8A-4147-A177-3AD203B41FA5}">
                      <a16:colId xmlns:a16="http://schemas.microsoft.com/office/drawing/2014/main" val="823116642"/>
                    </a:ext>
                  </a:extLst>
                </a:gridCol>
              </a:tblGrid>
              <a:tr h="376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 Date(s)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Risks, Issues, Dependences or Concerns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Motorola Cutover Completed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Cradlepoint Installed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Antenna Installed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Alternate Antenna Solution Needed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265604"/>
                  </a:ext>
                </a:extLst>
              </a:tr>
              <a:tr h="521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 James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FFC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On-Hold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 CP SHIPPED TO ATT/BLAINE FOR TESTING PURPOSES. PENDING CIRCUIT DELIVERY CONFIRMATION AND ANTENNA INSTALLATION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299113"/>
                  </a:ext>
                </a:extLst>
              </a:tr>
              <a:tr h="3976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Troop E Dispatch - Console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FFC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On-Hold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 circuit released to the customer on 01/22/24, Zayo pending customer to advise when site will be ready to deploy.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521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61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BATCH 3 SITES AND SITE TYPES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443120" cy="4114800"/>
          </a:xfrm>
        </p:spPr>
        <p:txBody>
          <a:bodyPr>
            <a:normAutofit/>
          </a:bodyPr>
          <a:lstStyle/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TROOP I DISPATCH	CONSOLE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POINTE COUPEE SO	CONSOLE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JEFFERSON DAVIS SO	CONSOLE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BERWICK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WINNFIELD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CHOPIN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HAGEWOOD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MINDEN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GREENWOOD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ASHLAND 		TOWER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NEWELLTON 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BELLEVUE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CALHOUN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WHEELING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CALVIN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ARCADIA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HICKS/LEESVILLE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HORNNBECK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OAKDALE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ROSELAND 	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8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2106" y="304800"/>
            <a:ext cx="6859787" cy="13716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BATCH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SITES AND SITE TYPES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44312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BOSSIER CITY PD	CONSOLE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BOSSIER CITY FD	CONSOLE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UNION PARISH 911	CONSOLE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TANGIPAHOA EOC	TBD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POINTE COUPEE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MONROE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BOSSIER CITY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FARMERVILLE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BASTROP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VIVIAN 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NOBLE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BERNICE 		TOWER	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COLUMBIA		TOWER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HOMER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JONESBORO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MANSFIELD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MARION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OAK GROVE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PLAIN DEALING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RINGGOLD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WEST MONROE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CHASE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COUSHATTA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SHONGALOO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CHATHAM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KEACHI		TOWER</a:t>
            </a:r>
          </a:p>
        </p:txBody>
      </p:sp>
    </p:spTree>
    <p:extLst>
      <p:ext uri="{BB962C8B-B14F-4D97-AF65-F5344CB8AC3E}">
        <p14:creationId xmlns:p14="http://schemas.microsoft.com/office/powerpoint/2010/main" val="404484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1671" y="152400"/>
            <a:ext cx="6859787" cy="10668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BATCH 5 SITES AND SITE TYPES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544224" cy="5181600"/>
          </a:xfrm>
        </p:spPr>
        <p:txBody>
          <a:bodyPr>
            <a:normAutofit fontScale="55000" lnSpcReduction="20000"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AVOYELLES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911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CONSOLE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BAKER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PD		CONSOLE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TROOP C 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CONSOLE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BRIDGE CITY	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SHERIDAN 	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GRAY 	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	TOWER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PARKER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RD	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BALDWIN	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GIBSON	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BOOTHVILLE 	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HOLLOWAY		TOWER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ABBEVILLE 		TOWER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ACADIA 		TOWER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JEANERETTE 		TOWER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LAFAYETTE 		TOWER</a:t>
            </a:r>
          </a:p>
          <a:p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315563" cy="5257800"/>
          </a:xfrm>
        </p:spPr>
        <p:txBody>
          <a:bodyPr>
            <a:no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CLINTON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ST. ROSALIE 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BURAS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BAYOU GAUCHE 	TOWER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MONTEGUT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BOURG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DRY PRONG 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NATCHITOCHES 	TOWER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FERRIDAY 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LAKE CHARLES 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LEESVILLE	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OPELOUSAS 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EAST JENNINGS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ANACOCO	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</a:p>
          <a:p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60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2106" y="304800"/>
            <a:ext cx="6859787" cy="13716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BATCH 6 SITES AND SITE TYPES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443120" cy="4114800"/>
          </a:xfrm>
        </p:spPr>
        <p:txBody>
          <a:bodyPr>
            <a:norm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MONROE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PD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CONSOLE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PLAQUEMINES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	CONSOLE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LINCOLN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SO		CONSOLE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LAFOURCHE 911	CONSOLE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POINTE COUPEE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	CONSOLE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RUSTON PD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CONSOLE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ST. GEORGE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HAHNVILLE 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RUSTON 	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ALEXANDRIA 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AVOYELLES 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JENA 	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DEQUINCY 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VINTON 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OUACHITA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THIBODAUX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CALCASIEU SO 	TOWER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HINESTON 		TOWER</a:t>
            </a:r>
          </a:p>
          <a:p>
            <a:endParaRPr lang="en-US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85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19400"/>
            <a:ext cx="6859787" cy="1371600"/>
          </a:xfrm>
        </p:spPr>
        <p:txBody>
          <a:bodyPr/>
          <a:lstStyle/>
          <a:p>
            <a:pPr algn="ctr"/>
            <a:r>
              <a:rPr lang="en-US" sz="5400" b="1" cap="small" dirty="0">
                <a:solidFill>
                  <a:prstClr val="white"/>
                </a:solidFill>
                <a:cs typeface="Times New Roman" pitchFamily="18" charset="0"/>
              </a:rPr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34910"/>
      </p:ext>
    </p:extLst>
  </p:cSld>
  <p:clrMapOvr>
    <a:masterClrMapping/>
  </p:clrMapOvr>
</p:sld>
</file>

<file path=ppt/theme/theme1.xml><?xml version="1.0" encoding="utf-8"?>
<a:theme xmlns:a="http://schemas.openxmlformats.org/drawingml/2006/main" name="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7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0.xml><?xml version="1.0" encoding="utf-8"?>
<a:theme xmlns:a="http://schemas.openxmlformats.org/drawingml/2006/main" name="2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3.xml><?xml version="1.0" encoding="utf-8"?>
<a:theme xmlns:a="http://schemas.openxmlformats.org/drawingml/2006/main" name="3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7.xml><?xml version="1.0" encoding="utf-8"?>
<a:theme xmlns:a="http://schemas.openxmlformats.org/drawingml/2006/main" name="4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4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0.xml><?xml version="1.0" encoding="utf-8"?>
<a:theme xmlns:a="http://schemas.openxmlformats.org/drawingml/2006/main" name="5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5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6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3.xml><?xml version="1.0" encoding="utf-8"?>
<a:theme xmlns:a="http://schemas.openxmlformats.org/drawingml/2006/main" name="6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7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6.xml><?xml version="1.0" encoding="utf-8"?>
<a:theme xmlns:a="http://schemas.openxmlformats.org/drawingml/2006/main" name="7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B05BDDF2-4CE4-4C1B-A72F-4D58A77FE0F9}" vid="{6E715E98-67CC-47E1-82B6-F70FFD8F9674}"/>
    </a:ext>
  </a:extLst>
</a:theme>
</file>

<file path=ppt/theme/theme2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39049</TotalTime>
  <Words>1694</Words>
  <Application>Microsoft Office PowerPoint</Application>
  <PresentationFormat>On-screen Show (4:3)</PresentationFormat>
  <Paragraphs>773</Paragraphs>
  <Slides>35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75" baseType="lpstr">
      <vt:lpstr>Arial</vt:lpstr>
      <vt:lpstr>Arial Black</vt:lpstr>
      <vt:lpstr>Calibri</vt:lpstr>
      <vt:lpstr>Corbel</vt:lpstr>
      <vt:lpstr>Open Sans</vt:lpstr>
      <vt:lpstr>Perpetua</vt:lpstr>
      <vt:lpstr>Roboto Black</vt:lpstr>
      <vt:lpstr>Tahoma</vt:lpstr>
      <vt:lpstr>Times New Roman</vt:lpstr>
      <vt:lpstr>Wingdings</vt:lpstr>
      <vt:lpstr>State of La P25 System July Report v5</vt:lpstr>
      <vt:lpstr>1_State of La P25 System July Report v5</vt:lpstr>
      <vt:lpstr>Theme SP</vt:lpstr>
      <vt:lpstr>Beam</vt:lpstr>
      <vt:lpstr>Shimmer</vt:lpstr>
      <vt:lpstr>1_Theme SP</vt:lpstr>
      <vt:lpstr>1_Beam</vt:lpstr>
      <vt:lpstr>1_Shimmer</vt:lpstr>
      <vt:lpstr>2_Theme SP</vt:lpstr>
      <vt:lpstr>2_Beam</vt:lpstr>
      <vt:lpstr>2_Shimmer</vt:lpstr>
      <vt:lpstr>3_Theme SP</vt:lpstr>
      <vt:lpstr>3_Beam</vt:lpstr>
      <vt:lpstr>3_Shimmer</vt:lpstr>
      <vt:lpstr>2_State of La P25 System July Report v5</vt:lpstr>
      <vt:lpstr>4_Theme SP</vt:lpstr>
      <vt:lpstr>4_Beam</vt:lpstr>
      <vt:lpstr>4_Shimmer</vt:lpstr>
      <vt:lpstr>5_Theme SP</vt:lpstr>
      <vt:lpstr>5_Beam</vt:lpstr>
      <vt:lpstr>5_Shimmer</vt:lpstr>
      <vt:lpstr>6_Theme SP</vt:lpstr>
      <vt:lpstr>6_Beam</vt:lpstr>
      <vt:lpstr>6_Shimmer</vt:lpstr>
      <vt:lpstr>7_Theme SP</vt:lpstr>
      <vt:lpstr>7_Beam</vt:lpstr>
      <vt:lpstr>7_Shimmer</vt:lpstr>
      <vt:lpstr>Theme1</vt:lpstr>
      <vt:lpstr>Bitmap Image</vt:lpstr>
      <vt:lpstr>Worksheet</vt:lpstr>
      <vt:lpstr>L.W.I.N.</vt:lpstr>
      <vt:lpstr>Infrastructure Update</vt:lpstr>
      <vt:lpstr>SYSTEM SUMMARY</vt:lpstr>
      <vt:lpstr>PowerPoint Presentation</vt:lpstr>
      <vt:lpstr>Zone 2:  18 Sites in Full Operation</vt:lpstr>
      <vt:lpstr>Zone 3: 55 Sites in Full Operation</vt:lpstr>
      <vt:lpstr>Zone 4: 34 Sites in Full Operation</vt:lpstr>
      <vt:lpstr>Channel Summary</vt:lpstr>
      <vt:lpstr>System   Statistics</vt:lpstr>
      <vt:lpstr>PowerPoint Presentation</vt:lpstr>
      <vt:lpstr>PUSH TO TALK</vt:lpstr>
      <vt:lpstr>PUSH TO TALK PER DAY</vt:lpstr>
      <vt:lpstr> BUSIES</vt:lpstr>
      <vt:lpstr>Top Busy Sites</vt:lpstr>
      <vt:lpstr>PowerPoint Presentation</vt:lpstr>
      <vt:lpstr>PowerPoint Presentation</vt:lpstr>
      <vt:lpstr>PowerPoint Presentation</vt:lpstr>
      <vt:lpstr>SYSTEM STATISTICS</vt:lpstr>
      <vt:lpstr>Subscriber Statistics</vt:lpstr>
      <vt:lpstr>Agencies Added Last 3 Months</vt:lpstr>
      <vt:lpstr>System Coverage</vt:lpstr>
      <vt:lpstr>PowerPoint Presentation</vt:lpstr>
      <vt:lpstr>Questions?</vt:lpstr>
      <vt:lpstr>Ethernet Update</vt:lpstr>
      <vt:lpstr>Existing Network</vt:lpstr>
      <vt:lpstr> New LWIN Network </vt:lpstr>
      <vt:lpstr>Completed Sites</vt:lpstr>
      <vt:lpstr>Completed Sites</vt:lpstr>
      <vt:lpstr>Completed Sites</vt:lpstr>
      <vt:lpstr>Completed Sites</vt:lpstr>
      <vt:lpstr>BATCH 3 SITES AND SITE TYPES</vt:lpstr>
      <vt:lpstr>BATCH 4 SITES AND SITE TYPES</vt:lpstr>
      <vt:lpstr>BATCH 5 SITES AND SITE TYPES</vt:lpstr>
      <vt:lpstr>BATCH 6 SITES AND SITE TYPES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LWIN</dc:title>
  <dc:creator>sarah</dc:creator>
  <cp:lastModifiedBy>Mary Azuoru</cp:lastModifiedBy>
  <cp:revision>743</cp:revision>
  <cp:lastPrinted>2021-10-22T22:51:24Z</cp:lastPrinted>
  <dcterms:created xsi:type="dcterms:W3CDTF">2020-06-23T14:44:16Z</dcterms:created>
  <dcterms:modified xsi:type="dcterms:W3CDTF">2024-10-24T18:38:20Z</dcterms:modified>
  <cp:contentStatus/>
</cp:coreProperties>
</file>