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665" r:id="rId2"/>
    <p:sldMasterId id="2147483672" r:id="rId3"/>
    <p:sldMasterId id="2147483648" r:id="rId4"/>
    <p:sldMasterId id="2147483679" r:id="rId5"/>
  </p:sldMasterIdLst>
  <p:notesMasterIdLst>
    <p:notesMasterId r:id="rId21"/>
  </p:notesMasterIdLst>
  <p:handoutMasterIdLst>
    <p:handoutMasterId r:id="rId22"/>
  </p:handoutMasterIdLst>
  <p:sldIdLst>
    <p:sldId id="267" r:id="rId6"/>
    <p:sldId id="260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7" r:id="rId15"/>
    <p:sldId id="275" r:id="rId16"/>
    <p:sldId id="276" r:id="rId17"/>
    <p:sldId id="279" r:id="rId18"/>
    <p:sldId id="280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62">
          <p15:clr>
            <a:srgbClr val="A4A3A4"/>
          </p15:clr>
        </p15:guide>
        <p15:guide id="2" pos="54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60202"/>
    <a:srgbClr val="17375E"/>
    <a:srgbClr val="E00202"/>
    <a:srgbClr val="595959"/>
    <a:srgbClr val="17519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21" autoAdjust="0"/>
    <p:restoredTop sz="99562" autoAdjust="0"/>
  </p:normalViewPr>
  <p:slideViewPr>
    <p:cSldViewPr snapToGrid="0" snapToObjects="1">
      <p:cViewPr varScale="1">
        <p:scale>
          <a:sx n="112" d="100"/>
          <a:sy n="112" d="100"/>
        </p:scale>
        <p:origin x="-630" y="-78"/>
      </p:cViewPr>
      <p:guideLst>
        <p:guide orient="horz" pos="1862"/>
        <p:guide pos="5473"/>
      </p:guideLst>
    </p:cSldViewPr>
  </p:slideViewPr>
  <p:outlineViewPr>
    <p:cViewPr>
      <p:scale>
        <a:sx n="33" d="100"/>
        <a:sy n="33" d="100"/>
      </p:scale>
      <p:origin x="0" y="40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2800" y="-11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A1AE6-C883-4643-B01A-C3D9DDFC068B}" type="datetime1">
              <a:rPr lang="en-US" smtClean="0"/>
              <a:pPr/>
              <a:t>2/14/2014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Recovery_PPT_v7_2-15_4p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BE482-B788-7448-8155-1973FBB90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589048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1D7F7-2E64-9C42-A7FF-418DFC4FA6D3}" type="datetime1">
              <a:rPr lang="en-US" smtClean="0"/>
              <a:pPr/>
              <a:t>2/14/2014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Recovery_PPT_v7_2-15_4p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F811F-1928-254C-BF43-FB576277D2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99958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2000"/>
            <a:ext cx="8229600" cy="903004"/>
          </a:xfrm>
        </p:spPr>
        <p:txBody>
          <a:bodyPr>
            <a:noAutofit/>
          </a:bodyPr>
          <a:lstStyle>
            <a:lvl1pPr algn="ctr">
              <a:defRPr sz="9000" b="1"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0500" y="1307745"/>
            <a:ext cx="6119812" cy="389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0500" y="5367338"/>
            <a:ext cx="6119812" cy="639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2000"/>
            <a:ext cx="8229600" cy="903004"/>
          </a:xfrm>
        </p:spPr>
        <p:txBody>
          <a:bodyPr>
            <a:noAutofit/>
          </a:bodyPr>
          <a:lstStyle>
            <a:lvl1pPr algn="ctr">
              <a:defRPr sz="9000" b="1"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0500" y="1307745"/>
            <a:ext cx="6119812" cy="389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0500" y="5367338"/>
            <a:ext cx="6119812" cy="639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2000"/>
            <a:ext cx="8229600" cy="903004"/>
          </a:xfrm>
        </p:spPr>
        <p:txBody>
          <a:bodyPr>
            <a:noAutofit/>
          </a:bodyPr>
          <a:lstStyle>
            <a:lvl1pPr algn="ctr">
              <a:defRPr sz="9000" b="1"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0500" y="1307745"/>
            <a:ext cx="6119812" cy="389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0500" y="5367338"/>
            <a:ext cx="6119812" cy="639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2000"/>
            <a:ext cx="8229600" cy="903004"/>
          </a:xfrm>
        </p:spPr>
        <p:txBody>
          <a:bodyPr>
            <a:noAutofit/>
          </a:bodyPr>
          <a:lstStyle>
            <a:lvl1pPr algn="ctr">
              <a:defRPr sz="9000" b="1"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0500" y="1307745"/>
            <a:ext cx="6119812" cy="389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0500" y="5367338"/>
            <a:ext cx="6119812" cy="639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2000"/>
            <a:ext cx="8229600" cy="903004"/>
          </a:xfrm>
        </p:spPr>
        <p:txBody>
          <a:bodyPr>
            <a:noAutofit/>
          </a:bodyPr>
          <a:lstStyle>
            <a:lvl1pPr algn="ctr">
              <a:defRPr sz="9000" b="1"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0500" y="1307745"/>
            <a:ext cx="6119812" cy="389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0500" y="5367338"/>
            <a:ext cx="6119812" cy="639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03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52700"/>
            <a:ext cx="8229600" cy="3425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55220" y="1155700"/>
            <a:ext cx="249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87800" y="894090"/>
            <a:ext cx="4934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rgbClr val="800000"/>
                </a:solidFill>
              </a:rPr>
              <a:t>Prepare 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Prevent + Respond</a:t>
            </a:r>
            <a:r>
              <a:rPr lang="en-US" sz="12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+ Recover + Mitigate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hf hdr="0" dt="0"/>
  <p:txStyles>
    <p:titleStyle>
      <a:lvl1pPr algn="r" defTabSz="457200" rtl="0" eaLnBrk="1" latinLnBrk="0" hangingPunct="1">
        <a:spcBef>
          <a:spcPct val="0"/>
        </a:spcBef>
        <a:buNone/>
        <a:defRPr sz="3200" kern="1200">
          <a:solidFill>
            <a:srgbClr val="17375E"/>
          </a:solidFill>
          <a:latin typeface="+mj-lt"/>
          <a:ea typeface="+mj-ea"/>
          <a:cs typeface="+mj-cs"/>
        </a:defRPr>
      </a:lvl1pPr>
    </p:titleStyle>
    <p:bodyStyle>
      <a:lvl1pPr marL="568325" indent="-342900" algn="l" defTabSz="569913" rtl="0" eaLnBrk="1" latinLnBrk="0" hangingPunct="1">
        <a:spcBef>
          <a:spcPts val="0"/>
        </a:spcBef>
        <a:buFont typeface="Arial"/>
        <a:buChar char="•"/>
        <a:defRPr sz="2800" kern="1200">
          <a:solidFill>
            <a:srgbClr val="595959"/>
          </a:solidFill>
          <a:latin typeface="+mn-lt"/>
          <a:ea typeface="+mn-ea"/>
          <a:cs typeface="+mn-cs"/>
        </a:defRPr>
      </a:lvl1pPr>
      <a:lvl2pPr marL="1023938" indent="-285750" algn="l" defTabSz="457200" rtl="0" eaLnBrk="1" latinLnBrk="0" hangingPunct="1">
        <a:spcBef>
          <a:spcPts val="0"/>
        </a:spcBef>
        <a:buFont typeface="Arial"/>
        <a:buChar char="–"/>
        <a:defRPr sz="2400" kern="1200">
          <a:solidFill>
            <a:srgbClr val="595959"/>
          </a:solidFill>
          <a:latin typeface="+mn-lt"/>
          <a:ea typeface="+mn-ea"/>
          <a:cs typeface="+mn-cs"/>
        </a:defRPr>
      </a:lvl2pPr>
      <a:lvl3pPr marL="1368425" indent="-228600" algn="l" defTabSz="457200" rtl="0" eaLnBrk="1" latinLnBrk="0" hangingPunct="1">
        <a:spcBef>
          <a:spcPts val="0"/>
        </a:spcBef>
        <a:buFont typeface="Courier New"/>
        <a:buChar char="o"/>
        <a:defRPr sz="2000" kern="1200">
          <a:solidFill>
            <a:srgbClr val="595959"/>
          </a:solidFill>
          <a:latin typeface="+mn-lt"/>
          <a:ea typeface="+mn-ea"/>
          <a:cs typeface="+mn-cs"/>
        </a:defRPr>
      </a:lvl3pPr>
      <a:lvl4pPr marL="1825625" indent="-228600" algn="l" defTabSz="457200" rtl="0" eaLnBrk="1" latinLnBrk="0" hangingPunct="1">
        <a:spcBef>
          <a:spcPts val="0"/>
        </a:spcBef>
        <a:buFont typeface="Arial"/>
        <a:buChar char="–"/>
        <a:defRPr sz="2000" kern="1200">
          <a:solidFill>
            <a:srgbClr val="595959"/>
          </a:solidFill>
          <a:latin typeface="+mn-lt"/>
          <a:ea typeface="+mn-ea"/>
          <a:cs typeface="+mn-cs"/>
        </a:defRPr>
      </a:lvl4pPr>
      <a:lvl5pPr marL="2281238" indent="-228600" algn="l" defTabSz="457200" rtl="0" eaLnBrk="1" latinLnBrk="0" hangingPunct="1">
        <a:spcBef>
          <a:spcPts val="0"/>
        </a:spcBef>
        <a:buFont typeface="Arial"/>
        <a:buChar char="»"/>
        <a:defRPr sz="20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03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52700"/>
            <a:ext cx="8229600" cy="3425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55220" y="1155700"/>
            <a:ext cx="249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87800" y="894090"/>
            <a:ext cx="4934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Prepare + </a:t>
            </a:r>
            <a:r>
              <a:rPr lang="en-US" sz="1200" b="1" dirty="0" smtClean="0">
                <a:solidFill>
                  <a:srgbClr val="800000"/>
                </a:solidFill>
              </a:rPr>
              <a:t>Prevent 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Respond</a:t>
            </a:r>
            <a:r>
              <a:rPr lang="en-US" sz="12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+ Recover + Mitigate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p:hf hdr="0" dt="0"/>
  <p:txStyles>
    <p:titleStyle>
      <a:lvl1pPr algn="r" defTabSz="457200" rtl="0" eaLnBrk="1" latinLnBrk="0" hangingPunct="1">
        <a:spcBef>
          <a:spcPct val="0"/>
        </a:spcBef>
        <a:buNone/>
        <a:defRPr sz="3200" kern="1200">
          <a:solidFill>
            <a:srgbClr val="17375E"/>
          </a:solidFill>
          <a:latin typeface="+mj-lt"/>
          <a:ea typeface="+mj-ea"/>
          <a:cs typeface="+mj-cs"/>
        </a:defRPr>
      </a:lvl1pPr>
    </p:titleStyle>
    <p:bodyStyle>
      <a:lvl1pPr marL="568325" indent="-342900" algn="l" defTabSz="569913" rtl="0" eaLnBrk="1" latinLnBrk="0" hangingPunct="1">
        <a:spcBef>
          <a:spcPts val="0"/>
        </a:spcBef>
        <a:buFont typeface="Arial"/>
        <a:buChar char="•"/>
        <a:defRPr sz="2800" kern="1200">
          <a:solidFill>
            <a:srgbClr val="595959"/>
          </a:solidFill>
          <a:latin typeface="+mn-lt"/>
          <a:ea typeface="+mn-ea"/>
          <a:cs typeface="+mn-cs"/>
        </a:defRPr>
      </a:lvl1pPr>
      <a:lvl2pPr marL="1023938" indent="-285750" algn="l" defTabSz="457200" rtl="0" eaLnBrk="1" latinLnBrk="0" hangingPunct="1">
        <a:spcBef>
          <a:spcPts val="0"/>
        </a:spcBef>
        <a:buFont typeface="Arial"/>
        <a:buChar char="–"/>
        <a:defRPr sz="2400" kern="1200">
          <a:solidFill>
            <a:srgbClr val="595959"/>
          </a:solidFill>
          <a:latin typeface="+mn-lt"/>
          <a:ea typeface="+mn-ea"/>
          <a:cs typeface="+mn-cs"/>
        </a:defRPr>
      </a:lvl2pPr>
      <a:lvl3pPr marL="1368425" indent="-228600" algn="l" defTabSz="457200" rtl="0" eaLnBrk="1" latinLnBrk="0" hangingPunct="1">
        <a:spcBef>
          <a:spcPts val="0"/>
        </a:spcBef>
        <a:buFont typeface="Courier New"/>
        <a:buChar char="o"/>
        <a:defRPr sz="2000" kern="1200">
          <a:solidFill>
            <a:srgbClr val="595959"/>
          </a:solidFill>
          <a:latin typeface="+mn-lt"/>
          <a:ea typeface="+mn-ea"/>
          <a:cs typeface="+mn-cs"/>
        </a:defRPr>
      </a:lvl3pPr>
      <a:lvl4pPr marL="1825625" indent="-228600" algn="l" defTabSz="457200" rtl="0" eaLnBrk="1" latinLnBrk="0" hangingPunct="1">
        <a:spcBef>
          <a:spcPts val="0"/>
        </a:spcBef>
        <a:buFont typeface="Arial"/>
        <a:buChar char="–"/>
        <a:defRPr sz="2000" kern="1200">
          <a:solidFill>
            <a:srgbClr val="595959"/>
          </a:solidFill>
          <a:latin typeface="+mn-lt"/>
          <a:ea typeface="+mn-ea"/>
          <a:cs typeface="+mn-cs"/>
        </a:defRPr>
      </a:lvl4pPr>
      <a:lvl5pPr marL="2281238" indent="-228600" algn="l" defTabSz="457200" rtl="0" eaLnBrk="1" latinLnBrk="0" hangingPunct="1">
        <a:spcBef>
          <a:spcPts val="0"/>
        </a:spcBef>
        <a:buFont typeface="Arial"/>
        <a:buChar char="»"/>
        <a:defRPr sz="20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03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52700"/>
            <a:ext cx="8229600" cy="3425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55220" y="1155700"/>
            <a:ext cx="249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87800" y="894090"/>
            <a:ext cx="4934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Prepare + Prevent + </a:t>
            </a:r>
            <a:r>
              <a:rPr lang="en-US" sz="1200" b="1" dirty="0" smtClean="0">
                <a:solidFill>
                  <a:srgbClr val="800000"/>
                </a:solidFill>
              </a:rPr>
              <a:t>Respond</a:t>
            </a:r>
            <a:r>
              <a:rPr lang="en-US" sz="1200" b="1" baseline="0" dirty="0" smtClean="0">
                <a:solidFill>
                  <a:srgbClr val="800000"/>
                </a:solidFill>
              </a:rPr>
              <a:t> </a:t>
            </a:r>
            <a:r>
              <a:rPr lang="en-US" sz="12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Recover + Mitigate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hf hdr="0" dt="0"/>
  <p:txStyles>
    <p:titleStyle>
      <a:lvl1pPr algn="r" defTabSz="457200" rtl="0" eaLnBrk="1" latinLnBrk="0" hangingPunct="1">
        <a:spcBef>
          <a:spcPct val="0"/>
        </a:spcBef>
        <a:buNone/>
        <a:defRPr sz="3200" kern="1200">
          <a:solidFill>
            <a:srgbClr val="17375E"/>
          </a:solidFill>
          <a:latin typeface="+mj-lt"/>
          <a:ea typeface="+mj-ea"/>
          <a:cs typeface="+mj-cs"/>
        </a:defRPr>
      </a:lvl1pPr>
    </p:titleStyle>
    <p:bodyStyle>
      <a:lvl1pPr marL="568325" indent="-342900" algn="l" defTabSz="569913" rtl="0" eaLnBrk="1" latinLnBrk="0" hangingPunct="1">
        <a:spcBef>
          <a:spcPts val="0"/>
        </a:spcBef>
        <a:buFont typeface="Arial"/>
        <a:buChar char="•"/>
        <a:defRPr sz="2800" kern="1200">
          <a:solidFill>
            <a:srgbClr val="595959"/>
          </a:solidFill>
          <a:latin typeface="+mn-lt"/>
          <a:ea typeface="+mn-ea"/>
          <a:cs typeface="+mn-cs"/>
        </a:defRPr>
      </a:lvl1pPr>
      <a:lvl2pPr marL="1023938" indent="-285750" algn="l" defTabSz="457200" rtl="0" eaLnBrk="1" latinLnBrk="0" hangingPunct="1">
        <a:spcBef>
          <a:spcPts val="0"/>
        </a:spcBef>
        <a:buFont typeface="Arial"/>
        <a:buChar char="–"/>
        <a:defRPr sz="2400" kern="1200">
          <a:solidFill>
            <a:srgbClr val="595959"/>
          </a:solidFill>
          <a:latin typeface="+mn-lt"/>
          <a:ea typeface="+mn-ea"/>
          <a:cs typeface="+mn-cs"/>
        </a:defRPr>
      </a:lvl2pPr>
      <a:lvl3pPr marL="1368425" indent="-228600" algn="l" defTabSz="457200" rtl="0" eaLnBrk="1" latinLnBrk="0" hangingPunct="1">
        <a:spcBef>
          <a:spcPts val="0"/>
        </a:spcBef>
        <a:buFont typeface="Courier New"/>
        <a:buChar char="o"/>
        <a:defRPr sz="2000" kern="1200">
          <a:solidFill>
            <a:srgbClr val="595959"/>
          </a:solidFill>
          <a:latin typeface="+mn-lt"/>
          <a:ea typeface="+mn-ea"/>
          <a:cs typeface="+mn-cs"/>
        </a:defRPr>
      </a:lvl3pPr>
      <a:lvl4pPr marL="1825625" indent="-228600" algn="l" defTabSz="457200" rtl="0" eaLnBrk="1" latinLnBrk="0" hangingPunct="1">
        <a:spcBef>
          <a:spcPts val="0"/>
        </a:spcBef>
        <a:buFont typeface="Arial"/>
        <a:buChar char="–"/>
        <a:defRPr sz="2000" kern="1200">
          <a:solidFill>
            <a:srgbClr val="595959"/>
          </a:solidFill>
          <a:latin typeface="+mn-lt"/>
          <a:ea typeface="+mn-ea"/>
          <a:cs typeface="+mn-cs"/>
        </a:defRPr>
      </a:lvl4pPr>
      <a:lvl5pPr marL="2281238" indent="-228600" algn="l" defTabSz="457200" rtl="0" eaLnBrk="1" latinLnBrk="0" hangingPunct="1">
        <a:spcBef>
          <a:spcPts val="0"/>
        </a:spcBef>
        <a:buFont typeface="Arial"/>
        <a:buChar char="»"/>
        <a:defRPr sz="20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03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52700"/>
            <a:ext cx="8229600" cy="3425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55220" y="1155700"/>
            <a:ext cx="249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87800" y="894090"/>
            <a:ext cx="4934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Prepare + Prevent + Respond</a:t>
            </a:r>
            <a:r>
              <a:rPr lang="en-US" sz="12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+ </a:t>
            </a:r>
            <a:r>
              <a:rPr lang="en-US" sz="1200" b="1" baseline="0" dirty="0" smtClean="0">
                <a:solidFill>
                  <a:srgbClr val="800000"/>
                </a:solidFill>
              </a:rPr>
              <a:t>Recover </a:t>
            </a:r>
            <a:r>
              <a:rPr lang="en-US" sz="12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Mitigate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7" r:id="rId6"/>
  </p:sldLayoutIdLst>
  <p:hf hdr="0" dt="0"/>
  <p:txStyles>
    <p:titleStyle>
      <a:lvl1pPr algn="r" defTabSz="457200" rtl="0" eaLnBrk="1" latinLnBrk="0" hangingPunct="1">
        <a:spcBef>
          <a:spcPct val="0"/>
        </a:spcBef>
        <a:buNone/>
        <a:defRPr sz="3200" kern="1200">
          <a:solidFill>
            <a:srgbClr val="17375E"/>
          </a:solidFill>
          <a:latin typeface="+mj-lt"/>
          <a:ea typeface="+mj-ea"/>
          <a:cs typeface="+mj-cs"/>
        </a:defRPr>
      </a:lvl1pPr>
    </p:titleStyle>
    <p:bodyStyle>
      <a:lvl1pPr marL="568325" indent="-342900" algn="l" defTabSz="569913" rtl="0" eaLnBrk="1" latinLnBrk="0" hangingPunct="1">
        <a:spcBef>
          <a:spcPts val="0"/>
        </a:spcBef>
        <a:buFont typeface="Arial"/>
        <a:buChar char="•"/>
        <a:defRPr sz="2800" kern="1200">
          <a:solidFill>
            <a:srgbClr val="595959"/>
          </a:solidFill>
          <a:latin typeface="+mn-lt"/>
          <a:ea typeface="+mn-ea"/>
          <a:cs typeface="+mn-cs"/>
        </a:defRPr>
      </a:lvl1pPr>
      <a:lvl2pPr marL="1023938" indent="-285750" algn="l" defTabSz="457200" rtl="0" eaLnBrk="1" latinLnBrk="0" hangingPunct="1">
        <a:spcBef>
          <a:spcPts val="0"/>
        </a:spcBef>
        <a:buFont typeface="Arial"/>
        <a:buChar char="–"/>
        <a:defRPr sz="2400" kern="1200">
          <a:solidFill>
            <a:srgbClr val="595959"/>
          </a:solidFill>
          <a:latin typeface="+mn-lt"/>
          <a:ea typeface="+mn-ea"/>
          <a:cs typeface="+mn-cs"/>
        </a:defRPr>
      </a:lvl2pPr>
      <a:lvl3pPr marL="1368425" indent="-228600" algn="l" defTabSz="457200" rtl="0" eaLnBrk="1" latinLnBrk="0" hangingPunct="1">
        <a:spcBef>
          <a:spcPts val="0"/>
        </a:spcBef>
        <a:buFont typeface="Courier New"/>
        <a:buChar char="o"/>
        <a:defRPr sz="2000" kern="1200">
          <a:solidFill>
            <a:srgbClr val="595959"/>
          </a:solidFill>
          <a:latin typeface="+mn-lt"/>
          <a:ea typeface="+mn-ea"/>
          <a:cs typeface="+mn-cs"/>
        </a:defRPr>
      </a:lvl3pPr>
      <a:lvl4pPr marL="1825625" indent="-228600" algn="l" defTabSz="457200" rtl="0" eaLnBrk="1" latinLnBrk="0" hangingPunct="1">
        <a:spcBef>
          <a:spcPts val="0"/>
        </a:spcBef>
        <a:buFont typeface="Arial"/>
        <a:buChar char="–"/>
        <a:defRPr sz="2000" kern="1200">
          <a:solidFill>
            <a:srgbClr val="595959"/>
          </a:solidFill>
          <a:latin typeface="+mn-lt"/>
          <a:ea typeface="+mn-ea"/>
          <a:cs typeface="+mn-cs"/>
        </a:defRPr>
      </a:lvl4pPr>
      <a:lvl5pPr marL="2281238" indent="-228600" algn="l" defTabSz="457200" rtl="0" eaLnBrk="1" latinLnBrk="0" hangingPunct="1">
        <a:spcBef>
          <a:spcPts val="0"/>
        </a:spcBef>
        <a:buFont typeface="Arial"/>
        <a:buChar char="»"/>
        <a:defRPr sz="20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03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52700"/>
            <a:ext cx="8229600" cy="3425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55220" y="1155700"/>
            <a:ext cx="249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87800" y="894090"/>
            <a:ext cx="4934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Prepare + Prevent + Respond</a:t>
            </a:r>
            <a:r>
              <a:rPr lang="en-US" sz="12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+ Recover + </a:t>
            </a:r>
            <a:r>
              <a:rPr lang="en-US" sz="1200" b="1" baseline="0" dirty="0" smtClean="0">
                <a:solidFill>
                  <a:srgbClr val="800000"/>
                </a:solidFill>
              </a:rPr>
              <a:t>Mitigate</a:t>
            </a:r>
            <a:endParaRPr lang="en-US" sz="1200" b="1" dirty="0">
              <a:solidFill>
                <a:srgbClr val="8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</p:sldLayoutIdLst>
  <p:hf hdr="0" dt="0"/>
  <p:txStyles>
    <p:titleStyle>
      <a:lvl1pPr algn="r" defTabSz="457200" rtl="0" eaLnBrk="1" latinLnBrk="0" hangingPunct="1">
        <a:spcBef>
          <a:spcPct val="0"/>
        </a:spcBef>
        <a:buNone/>
        <a:defRPr sz="3200" kern="1200">
          <a:solidFill>
            <a:srgbClr val="17375E"/>
          </a:solidFill>
          <a:latin typeface="+mj-lt"/>
          <a:ea typeface="+mj-ea"/>
          <a:cs typeface="+mj-cs"/>
        </a:defRPr>
      </a:lvl1pPr>
    </p:titleStyle>
    <p:bodyStyle>
      <a:lvl1pPr marL="568325" indent="-342900" algn="l" defTabSz="569913" rtl="0" eaLnBrk="1" latinLnBrk="0" hangingPunct="1">
        <a:spcBef>
          <a:spcPts val="0"/>
        </a:spcBef>
        <a:buFont typeface="Arial"/>
        <a:buChar char="•"/>
        <a:defRPr sz="2800" kern="1200">
          <a:solidFill>
            <a:srgbClr val="595959"/>
          </a:solidFill>
          <a:latin typeface="+mn-lt"/>
          <a:ea typeface="+mn-ea"/>
          <a:cs typeface="+mn-cs"/>
        </a:defRPr>
      </a:lvl1pPr>
      <a:lvl2pPr marL="1023938" indent="-285750" algn="l" defTabSz="457200" rtl="0" eaLnBrk="1" latinLnBrk="0" hangingPunct="1">
        <a:spcBef>
          <a:spcPts val="0"/>
        </a:spcBef>
        <a:buFont typeface="Arial"/>
        <a:buChar char="–"/>
        <a:defRPr sz="2400" kern="1200">
          <a:solidFill>
            <a:srgbClr val="595959"/>
          </a:solidFill>
          <a:latin typeface="+mn-lt"/>
          <a:ea typeface="+mn-ea"/>
          <a:cs typeface="+mn-cs"/>
        </a:defRPr>
      </a:lvl2pPr>
      <a:lvl3pPr marL="1368425" indent="-228600" algn="l" defTabSz="457200" rtl="0" eaLnBrk="1" latinLnBrk="0" hangingPunct="1">
        <a:spcBef>
          <a:spcPts val="0"/>
        </a:spcBef>
        <a:buFont typeface="Courier New"/>
        <a:buChar char="o"/>
        <a:defRPr sz="2000" kern="1200">
          <a:solidFill>
            <a:srgbClr val="595959"/>
          </a:solidFill>
          <a:latin typeface="+mn-lt"/>
          <a:ea typeface="+mn-ea"/>
          <a:cs typeface="+mn-cs"/>
        </a:defRPr>
      </a:lvl3pPr>
      <a:lvl4pPr marL="1825625" indent="-228600" algn="l" defTabSz="457200" rtl="0" eaLnBrk="1" latinLnBrk="0" hangingPunct="1">
        <a:spcBef>
          <a:spcPts val="0"/>
        </a:spcBef>
        <a:buFont typeface="Arial"/>
        <a:buChar char="–"/>
        <a:defRPr sz="2000" kern="1200">
          <a:solidFill>
            <a:srgbClr val="595959"/>
          </a:solidFill>
          <a:latin typeface="+mn-lt"/>
          <a:ea typeface="+mn-ea"/>
          <a:cs typeface="+mn-cs"/>
        </a:defRPr>
      </a:lvl4pPr>
      <a:lvl5pPr marL="2281238" indent="-228600" algn="l" defTabSz="457200" rtl="0" eaLnBrk="1" latinLnBrk="0" hangingPunct="1">
        <a:spcBef>
          <a:spcPts val="0"/>
        </a:spcBef>
        <a:buFont typeface="Arial"/>
        <a:buChar char="»"/>
        <a:defRPr sz="20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03004"/>
          </a:xfrm>
        </p:spPr>
        <p:txBody>
          <a:bodyPr>
            <a:noAutofit/>
          </a:bodyPr>
          <a:lstStyle/>
          <a:p>
            <a:r>
              <a:rPr lang="en-US" b="1" dirty="0"/>
              <a:t>Credit Resolution </a:t>
            </a:r>
            <a:r>
              <a:rPr lang="en-US" b="1" dirty="0" smtClean="0"/>
              <a:t>Initiative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692439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</a:pPr>
            <a:r>
              <a:rPr lang="en-US" dirty="0"/>
              <a:t>GOHSEP’s focus is on </a:t>
            </a:r>
            <a:r>
              <a:rPr lang="en-US" b="1" dirty="0"/>
              <a:t>proactively</a:t>
            </a:r>
            <a:r>
              <a:rPr lang="en-US" dirty="0"/>
              <a:t> working with applicants to:</a:t>
            </a:r>
          </a:p>
          <a:p>
            <a:pPr lvl="1">
              <a:spcBef>
                <a:spcPts val="500"/>
              </a:spcBef>
            </a:pPr>
            <a:r>
              <a:rPr lang="en-US" dirty="0"/>
              <a:t>Identify projects at risk</a:t>
            </a:r>
          </a:p>
          <a:p>
            <a:pPr lvl="1">
              <a:spcBef>
                <a:spcPts val="500"/>
              </a:spcBef>
            </a:pPr>
            <a:r>
              <a:rPr lang="en-US" dirty="0"/>
              <a:t>Communicate to applicant</a:t>
            </a:r>
          </a:p>
          <a:p>
            <a:pPr lvl="1">
              <a:spcBef>
                <a:spcPts val="500"/>
              </a:spcBef>
            </a:pPr>
            <a:r>
              <a:rPr lang="en-US" dirty="0"/>
              <a:t>Determine appropriate plan of action</a:t>
            </a:r>
          </a:p>
          <a:p>
            <a:pPr lvl="1">
              <a:spcBef>
                <a:spcPts val="500"/>
              </a:spcBef>
            </a:pPr>
            <a:r>
              <a:rPr lang="en-US" dirty="0"/>
              <a:t>Work with applicant to remedy the situation</a:t>
            </a:r>
          </a:p>
          <a:p>
            <a:pPr lvl="1">
              <a:spcBef>
                <a:spcPts val="500"/>
              </a:spcBef>
            </a:pPr>
            <a:endParaRPr lang="en-US" dirty="0"/>
          </a:p>
          <a:p>
            <a:pPr>
              <a:spcBef>
                <a:spcPts val="500"/>
              </a:spcBef>
              <a:buNone/>
            </a:pPr>
            <a:endParaRPr lang="en-US" sz="200" dirty="0" smtClean="0"/>
          </a:p>
        </p:txBody>
      </p:sp>
    </p:spTree>
    <p:extLst>
      <p:ext uri="{BB962C8B-B14F-4D97-AF65-F5344CB8AC3E}">
        <p14:creationId xmlns:p14="http://schemas.microsoft.com/office/powerpoint/2010/main" xmlns="" val="1769475741"/>
      </p:ext>
    </p:extLst>
  </p:cSld>
  <p:clrMapOvr>
    <a:masterClrMapping/>
  </p:clrMapOvr>
  <p:transition advTm="13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Disaster Recovery Centers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500"/>
              </a:spcBef>
              <a:buNone/>
            </a:pPr>
            <a:endParaRPr lang="en-US" sz="200" dirty="0" smtClean="0"/>
          </a:p>
          <a:p>
            <a:pPr>
              <a:spcBef>
                <a:spcPts val="500"/>
              </a:spcBef>
            </a:pPr>
            <a:r>
              <a:rPr lang="en-US" sz="2400" dirty="0" smtClean="0"/>
              <a:t>Multiple DRC locations should be identified within each parish.</a:t>
            </a:r>
          </a:p>
          <a:p>
            <a:pPr marL="225425" indent="0">
              <a:spcBef>
                <a:spcPts val="500"/>
              </a:spcBef>
              <a:buNone/>
            </a:pPr>
            <a:r>
              <a:rPr lang="en-US" sz="2400" dirty="0" smtClean="0"/>
              <a:t>	-</a:t>
            </a:r>
            <a:r>
              <a:rPr lang="en-US" sz="2000" dirty="0" smtClean="0"/>
              <a:t>Ideal </a:t>
            </a:r>
            <a:r>
              <a:rPr lang="en-US" sz="2000" smtClean="0"/>
              <a:t>Locations should possessthe</a:t>
            </a:r>
            <a:r>
              <a:rPr lang="en-US" sz="2000" dirty="0" smtClean="0"/>
              <a:t> following characteristics:</a:t>
            </a:r>
          </a:p>
          <a:p>
            <a:r>
              <a:rPr lang="en-US" sz="2000" dirty="0"/>
              <a:t>Centrally located to areas of damage.</a:t>
            </a:r>
          </a:p>
          <a:p>
            <a:r>
              <a:rPr lang="en-US" sz="2000" dirty="0" smtClean="0"/>
              <a:t>Public </a:t>
            </a:r>
            <a:r>
              <a:rPr lang="en-US" sz="2000" dirty="0"/>
              <a:t>Facility – pubic facility with no cost lease.</a:t>
            </a:r>
          </a:p>
          <a:p>
            <a:r>
              <a:rPr lang="en-US" sz="2000" dirty="0" smtClean="0"/>
              <a:t>Recommended </a:t>
            </a:r>
            <a:r>
              <a:rPr lang="en-US" sz="2000" dirty="0"/>
              <a:t>minimum 1,200 Square Feet for potential sites.</a:t>
            </a:r>
          </a:p>
          <a:p>
            <a:r>
              <a:rPr lang="en-US" sz="2000" dirty="0" smtClean="0"/>
              <a:t>Not </a:t>
            </a:r>
            <a:r>
              <a:rPr lang="en-US" sz="2000" dirty="0"/>
              <a:t>co-located with Pod Sites or Food Stamp Distribution Centers.</a:t>
            </a:r>
          </a:p>
          <a:p>
            <a:r>
              <a:rPr lang="en-US" sz="2000" dirty="0" smtClean="0"/>
              <a:t>Parking </a:t>
            </a:r>
            <a:r>
              <a:rPr lang="en-US" sz="2000" dirty="0"/>
              <a:t>and ADA accessible.</a:t>
            </a:r>
          </a:p>
          <a:p>
            <a:r>
              <a:rPr lang="en-US" sz="2000" dirty="0" smtClean="0"/>
              <a:t>Mandatory </a:t>
            </a:r>
            <a:r>
              <a:rPr lang="en-US" sz="2000" dirty="0"/>
              <a:t>inspection of facility by FEMA inspection team prior to signing lease.</a:t>
            </a:r>
          </a:p>
          <a:p>
            <a:pPr marL="225425" indent="0">
              <a:buNone/>
            </a:pPr>
            <a:endParaRPr lang="en-US" dirty="0"/>
          </a:p>
          <a:p>
            <a:pPr lvl="1">
              <a:spcBef>
                <a:spcPts val="500"/>
              </a:spcBef>
            </a:pPr>
            <a:r>
              <a:rPr lang="en-US" b="1" dirty="0" smtClean="0"/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advTm="13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Individuals &amp; Households Program - 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Individual Assistance Awareness</a:t>
            </a:r>
          </a:p>
          <a:p>
            <a:pPr lvl="1"/>
            <a:r>
              <a:rPr lang="en-US" dirty="0" smtClean="0"/>
              <a:t>Housing Assistance – </a:t>
            </a:r>
          </a:p>
          <a:p>
            <a:pPr lvl="2"/>
            <a:r>
              <a:rPr lang="en-US" dirty="0" smtClean="0"/>
              <a:t>Temporary housing, home </a:t>
            </a:r>
            <a:r>
              <a:rPr lang="en-US" dirty="0"/>
              <a:t>r</a:t>
            </a:r>
            <a:r>
              <a:rPr lang="en-US" dirty="0" smtClean="0"/>
              <a:t>epair, replacement, &amp; permanent construction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Other Needs Assistance</a:t>
            </a:r>
          </a:p>
          <a:p>
            <a:pPr lvl="2"/>
            <a:r>
              <a:rPr lang="en-US" dirty="0" smtClean="0"/>
              <a:t>Personal Property – dental, medical, transportation, funeral &amp; child care</a:t>
            </a:r>
          </a:p>
          <a:p>
            <a:pPr marL="1139825" lvl="2" indent="0">
              <a:buNone/>
            </a:pPr>
            <a:endParaRPr lang="en-US" dirty="0" smtClean="0"/>
          </a:p>
          <a:p>
            <a:pPr marL="1139825" lvl="2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1504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Individuals &amp; Households Program - 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Transitional Sheltering Assistance (TSA)</a:t>
            </a:r>
          </a:p>
          <a:p>
            <a:pPr lvl="1"/>
            <a:r>
              <a:rPr lang="en-US" dirty="0" smtClean="0"/>
              <a:t>Assistance for displaced individuals and households</a:t>
            </a:r>
          </a:p>
          <a:p>
            <a:pPr marL="738188" lvl="1" indent="0">
              <a:buNone/>
            </a:pPr>
            <a:endParaRPr lang="en-US" dirty="0" smtClean="0"/>
          </a:p>
          <a:p>
            <a:r>
              <a:rPr lang="en-US" dirty="0" smtClean="0"/>
              <a:t>Disaster Survivor Assistance (DSA)</a:t>
            </a:r>
            <a:endParaRPr lang="en-US" dirty="0"/>
          </a:p>
          <a:p>
            <a:pPr lvl="1"/>
            <a:r>
              <a:rPr lang="en-US" dirty="0" smtClean="0"/>
              <a:t>FEMA DSA Teams deployed to quickly address Disaster Survivors Immediate Needs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2368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Sandy Recovery </a:t>
            </a:r>
            <a:r>
              <a:rPr lang="en-US" sz="2800" b="1"/>
              <a:t>Improvement </a:t>
            </a:r>
            <a:r>
              <a:rPr lang="en-US" sz="2800" b="1" smtClean="0"/>
              <a:t/>
            </a:r>
            <a:br>
              <a:rPr lang="en-US" sz="2800" b="1" smtClean="0"/>
            </a:br>
            <a:r>
              <a:rPr lang="en-US" sz="2800" b="1" smtClean="0"/>
              <a:t>Act </a:t>
            </a:r>
            <a:r>
              <a:rPr lang="en-US" sz="2800" b="1" dirty="0"/>
              <a:t>of 2013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64230"/>
            <a:ext cx="8229600" cy="3714210"/>
          </a:xfrm>
        </p:spPr>
        <p:txBody>
          <a:bodyPr>
            <a:noAutofit/>
          </a:bodyPr>
          <a:lstStyle/>
          <a:p>
            <a:r>
              <a:rPr lang="en-US" sz="2400" dirty="0"/>
              <a:t>The law </a:t>
            </a:r>
            <a:r>
              <a:rPr lang="en-US" sz="2400" b="1" dirty="0"/>
              <a:t>authorizes</a:t>
            </a:r>
            <a:r>
              <a:rPr lang="en-US" sz="2400" dirty="0"/>
              <a:t>: </a:t>
            </a:r>
          </a:p>
          <a:p>
            <a:pPr lvl="1"/>
            <a:r>
              <a:rPr lang="en-US" sz="2200" b="1" dirty="0">
                <a:solidFill>
                  <a:srgbClr val="800000"/>
                </a:solidFill>
              </a:rPr>
              <a:t>Alternative procedures </a:t>
            </a:r>
            <a:r>
              <a:rPr lang="en-US" sz="2200" dirty="0"/>
              <a:t>for the </a:t>
            </a:r>
            <a:r>
              <a:rPr lang="en-US" sz="2200" b="1" dirty="0"/>
              <a:t>FEMA</a:t>
            </a:r>
            <a:r>
              <a:rPr lang="en-US" sz="2200" dirty="0"/>
              <a:t> </a:t>
            </a:r>
            <a:r>
              <a:rPr lang="en-US" sz="2200" b="1" dirty="0"/>
              <a:t>Public Assistance (PA) program</a:t>
            </a:r>
            <a:r>
              <a:rPr lang="en-US" sz="2200" dirty="0"/>
              <a:t>.</a:t>
            </a:r>
          </a:p>
          <a:p>
            <a:pPr lvl="1"/>
            <a:r>
              <a:rPr lang="en-US" sz="2200" dirty="0"/>
              <a:t>FEMA to </a:t>
            </a:r>
            <a:r>
              <a:rPr lang="en-US" sz="2200" b="1" dirty="0"/>
              <a:t>implement</a:t>
            </a:r>
            <a:r>
              <a:rPr lang="en-US" sz="2200" dirty="0"/>
              <a:t> through </a:t>
            </a:r>
            <a:r>
              <a:rPr lang="en-US" sz="2200" b="1" dirty="0" smtClean="0">
                <a:solidFill>
                  <a:srgbClr val="800000"/>
                </a:solidFill>
              </a:rPr>
              <a:t>pilot programs</a:t>
            </a:r>
            <a:r>
              <a:rPr lang="en-US" sz="2200" dirty="0" smtClean="0"/>
              <a:t>.</a:t>
            </a:r>
          </a:p>
          <a:p>
            <a:pPr lvl="2"/>
            <a:r>
              <a:rPr lang="en-US" dirty="0" smtClean="0"/>
              <a:t>Alternative procedures for </a:t>
            </a:r>
            <a:r>
              <a:rPr lang="en-US" b="1" dirty="0" smtClean="0"/>
              <a:t>Debris Removal.</a:t>
            </a:r>
          </a:p>
          <a:p>
            <a:pPr lvl="2"/>
            <a:r>
              <a:rPr lang="en-US" dirty="0" smtClean="0"/>
              <a:t>Alternative procedures for </a:t>
            </a:r>
            <a:r>
              <a:rPr lang="en-US" b="1" dirty="0" smtClean="0"/>
              <a:t>Permanent Work.</a:t>
            </a:r>
          </a:p>
          <a:p>
            <a:pPr lvl="2"/>
            <a:r>
              <a:rPr lang="en-US" dirty="0" smtClean="0"/>
              <a:t>Category B work is </a:t>
            </a:r>
            <a:r>
              <a:rPr lang="en-US" b="1" dirty="0" smtClean="0"/>
              <a:t>NOT</a:t>
            </a:r>
            <a:r>
              <a:rPr lang="en-US" dirty="0" smtClean="0"/>
              <a:t> authorized.</a:t>
            </a:r>
          </a:p>
          <a:p>
            <a:pPr lvl="1"/>
            <a:r>
              <a:rPr lang="en-US" sz="2200" dirty="0"/>
              <a:t>Participation is </a:t>
            </a:r>
            <a:r>
              <a:rPr lang="en-US" sz="2200" b="1" dirty="0">
                <a:solidFill>
                  <a:srgbClr val="800000"/>
                </a:solidFill>
              </a:rPr>
              <a:t>optional and voluntary</a:t>
            </a:r>
            <a:r>
              <a:rPr lang="en-US" sz="2200" dirty="0" smtClean="0"/>
              <a:t>.</a:t>
            </a:r>
          </a:p>
          <a:p>
            <a:pPr lvl="1"/>
            <a:r>
              <a:rPr lang="en-US" sz="2200" dirty="0"/>
              <a:t>The alternative procedures FEMA is piloting are for </a:t>
            </a:r>
            <a:r>
              <a:rPr lang="en-US" sz="2200" b="1" dirty="0"/>
              <a:t>large projects </a:t>
            </a:r>
            <a:r>
              <a:rPr lang="en-US" sz="2200" b="1" dirty="0" smtClean="0"/>
              <a:t>(</a:t>
            </a:r>
            <a:r>
              <a:rPr lang="en-US" sz="2200" b="1" dirty="0" smtClean="0">
                <a:solidFill>
                  <a:srgbClr val="800000"/>
                </a:solidFill>
              </a:rPr>
              <a:t>≥ </a:t>
            </a:r>
            <a:r>
              <a:rPr lang="en-US" sz="2200" b="1" dirty="0">
                <a:solidFill>
                  <a:srgbClr val="800000"/>
                </a:solidFill>
              </a:rPr>
              <a:t>$68,500.00</a:t>
            </a:r>
            <a:r>
              <a:rPr lang="en-US" sz="2200" b="1" dirty="0"/>
              <a:t>) </a:t>
            </a:r>
            <a:r>
              <a:rPr lang="en-US" sz="2200" b="1" dirty="0" smtClean="0"/>
              <a:t>ONLY</a:t>
            </a:r>
            <a:r>
              <a:rPr lang="en-US" sz="2200" dirty="0" smtClean="0"/>
              <a:t>.</a:t>
            </a:r>
            <a:endParaRPr lang="en-US" sz="22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>
              <a:spcBef>
                <a:spcPts val="500"/>
              </a:spcBef>
              <a:buNone/>
            </a:pPr>
            <a:endParaRPr lang="en-US" sz="2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advTm="13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Alternative procedures for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Debris Removal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2600" b="1" dirty="0"/>
              <a:t>Currently, FEMA is piloting</a:t>
            </a:r>
            <a:r>
              <a:rPr lang="en-US" sz="2400" b="1" dirty="0"/>
              <a:t>: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Use of a </a:t>
            </a:r>
            <a:r>
              <a:rPr lang="en-US" sz="2200" b="1" dirty="0">
                <a:solidFill>
                  <a:srgbClr val="800000"/>
                </a:solidFill>
              </a:rPr>
              <a:t>sliding scale </a:t>
            </a:r>
            <a:r>
              <a:rPr lang="en-US" sz="2200" dirty="0"/>
              <a:t>to </a:t>
            </a:r>
            <a:r>
              <a:rPr lang="en-US" sz="2200" b="1" dirty="0"/>
              <a:t>determine</a:t>
            </a:r>
            <a:r>
              <a:rPr lang="en-US" sz="2200" dirty="0"/>
              <a:t> </a:t>
            </a:r>
            <a:r>
              <a:rPr lang="en-US" sz="2200" b="1" dirty="0"/>
              <a:t>Federal share </a:t>
            </a:r>
            <a:r>
              <a:rPr lang="en-US" sz="2200" dirty="0"/>
              <a:t>for removal of debris + wreckage based on the </a:t>
            </a:r>
            <a:r>
              <a:rPr lang="en-US" sz="2200" b="1" dirty="0"/>
              <a:t>time</a:t>
            </a:r>
            <a:r>
              <a:rPr lang="en-US" sz="2200" dirty="0"/>
              <a:t> it takes to complete removal.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Use of program </a:t>
            </a:r>
            <a:r>
              <a:rPr lang="en-US" sz="2200" b="1" dirty="0"/>
              <a:t>income</a:t>
            </a:r>
            <a:r>
              <a:rPr lang="en-US" sz="2200" dirty="0"/>
              <a:t> from </a:t>
            </a:r>
            <a:r>
              <a:rPr lang="en-US" sz="2200" b="1" dirty="0">
                <a:solidFill>
                  <a:srgbClr val="800000"/>
                </a:solidFill>
              </a:rPr>
              <a:t>recycled</a:t>
            </a:r>
            <a:r>
              <a:rPr lang="en-US" sz="2200" dirty="0">
                <a:solidFill>
                  <a:srgbClr val="800000"/>
                </a:solidFill>
              </a:rPr>
              <a:t> </a:t>
            </a:r>
            <a:r>
              <a:rPr lang="en-US" sz="2200" dirty="0"/>
              <a:t>debris.</a:t>
            </a:r>
          </a:p>
          <a:p>
            <a:pPr lvl="1">
              <a:lnSpc>
                <a:spcPct val="110000"/>
              </a:lnSpc>
            </a:pPr>
            <a:r>
              <a:rPr lang="en-US" sz="2200" b="1" dirty="0">
                <a:solidFill>
                  <a:srgbClr val="800000"/>
                </a:solidFill>
              </a:rPr>
              <a:t>Reimbursing </a:t>
            </a:r>
            <a:r>
              <a:rPr lang="en-US" sz="2200" b="1" dirty="0" smtClean="0">
                <a:solidFill>
                  <a:srgbClr val="800000"/>
                </a:solidFill>
              </a:rPr>
              <a:t>regular </a:t>
            </a:r>
            <a:r>
              <a:rPr lang="en-US" sz="2200" dirty="0"/>
              <a:t>+ </a:t>
            </a:r>
            <a:r>
              <a:rPr lang="en-US" sz="2200" b="1" dirty="0">
                <a:solidFill>
                  <a:srgbClr val="800000"/>
                </a:solidFill>
              </a:rPr>
              <a:t>overtime wages </a:t>
            </a:r>
            <a:r>
              <a:rPr lang="en-US" sz="2200" dirty="0"/>
              <a:t>for </a:t>
            </a:r>
            <a:r>
              <a:rPr lang="en-US" sz="2200" b="1" dirty="0" smtClean="0"/>
              <a:t>Force Account employees .</a:t>
            </a:r>
          </a:p>
          <a:p>
            <a:pPr lvl="1">
              <a:lnSpc>
                <a:spcPct val="110000"/>
              </a:lnSpc>
            </a:pPr>
            <a:r>
              <a:rPr lang="en-US" sz="2200" dirty="0" smtClean="0"/>
              <a:t>Providing </a:t>
            </a:r>
            <a:r>
              <a:rPr lang="en-US" sz="2200" b="1" dirty="0"/>
              <a:t>incentives</a:t>
            </a:r>
            <a:r>
              <a:rPr lang="en-US" sz="2200" dirty="0"/>
              <a:t> for approved </a:t>
            </a:r>
            <a:r>
              <a:rPr lang="en-US" sz="2200" b="1" i="1" dirty="0">
                <a:solidFill>
                  <a:srgbClr val="800000"/>
                </a:solidFill>
              </a:rPr>
              <a:t>Debris Management Plans</a:t>
            </a:r>
            <a:r>
              <a:rPr lang="en-US" sz="2200" b="1" dirty="0">
                <a:solidFill>
                  <a:srgbClr val="800000"/>
                </a:solidFill>
              </a:rPr>
              <a:t> (DMP)</a:t>
            </a:r>
            <a:r>
              <a:rPr lang="en-US" sz="2200" dirty="0">
                <a:solidFill>
                  <a:srgbClr val="800000"/>
                </a:solidFill>
              </a:rPr>
              <a:t> </a:t>
            </a:r>
            <a:r>
              <a:rPr lang="en-US" sz="2200" dirty="0"/>
              <a:t>+ </a:t>
            </a:r>
            <a:r>
              <a:rPr lang="en-US" sz="2200" b="1" dirty="0"/>
              <a:t>one</a:t>
            </a:r>
            <a:r>
              <a:rPr lang="en-US" sz="2200" dirty="0"/>
              <a:t> or more </a:t>
            </a:r>
            <a:r>
              <a:rPr lang="en-US" sz="2200" b="1" dirty="0">
                <a:solidFill>
                  <a:srgbClr val="800000"/>
                </a:solidFill>
              </a:rPr>
              <a:t>prequalified</a:t>
            </a:r>
            <a:r>
              <a:rPr lang="en-US" sz="2200" dirty="0">
                <a:solidFill>
                  <a:srgbClr val="800000"/>
                </a:solidFill>
              </a:rPr>
              <a:t> </a:t>
            </a:r>
            <a:r>
              <a:rPr lang="en-US" sz="2200" b="1" dirty="0">
                <a:solidFill>
                  <a:srgbClr val="800000"/>
                </a:solidFill>
              </a:rPr>
              <a:t>debris contractors</a:t>
            </a:r>
            <a:r>
              <a:rPr lang="en-US" sz="22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843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Alternative procedures for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Permanent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Subgrant based on fixed estimate (required).</a:t>
            </a:r>
          </a:p>
          <a:p>
            <a:endParaRPr lang="en-US" dirty="0"/>
          </a:p>
          <a:p>
            <a:r>
              <a:rPr lang="en-US" b="1" dirty="0" smtClean="0"/>
              <a:t>Optional features:</a:t>
            </a:r>
          </a:p>
          <a:p>
            <a:pPr lvl="1"/>
            <a:r>
              <a:rPr lang="en-US" b="1" dirty="0" smtClean="0"/>
              <a:t>Consolidation</a:t>
            </a:r>
            <a:r>
              <a:rPr lang="en-US" dirty="0" smtClean="0"/>
              <a:t> of multiple fixed subgrants.</a:t>
            </a:r>
          </a:p>
          <a:p>
            <a:pPr lvl="1"/>
            <a:r>
              <a:rPr lang="en-US" b="1" dirty="0" smtClean="0"/>
              <a:t>FEMA validation </a:t>
            </a:r>
            <a:r>
              <a:rPr lang="en-US" dirty="0" smtClean="0"/>
              <a:t>of Subgrantee-provided estimates.</a:t>
            </a:r>
          </a:p>
          <a:p>
            <a:pPr lvl="1"/>
            <a:r>
              <a:rPr lang="en-US" dirty="0" smtClean="0"/>
              <a:t>Elimination of reduced funding for alternate projects.</a:t>
            </a:r>
          </a:p>
          <a:p>
            <a:pPr lvl="1"/>
            <a:r>
              <a:rPr lang="en-US" dirty="0" smtClean="0"/>
              <a:t>Use of </a:t>
            </a:r>
            <a:r>
              <a:rPr lang="en-US" b="1" dirty="0" smtClean="0"/>
              <a:t>excess funds</a:t>
            </a:r>
            <a:r>
              <a:rPr lang="en-US" dirty="0" smtClean="0"/>
              <a:t>.</a:t>
            </a:r>
          </a:p>
          <a:p>
            <a:pPr lvl="1"/>
            <a:r>
              <a:rPr lang="en-US" b="1" dirty="0" smtClean="0"/>
              <a:t>Review of estimates </a:t>
            </a:r>
            <a:r>
              <a:rPr lang="en-US" dirty="0" smtClean="0"/>
              <a:t>by expert panel with Federal share of $5 million.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4609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03004"/>
          </a:xfrm>
        </p:spPr>
        <p:txBody>
          <a:bodyPr>
            <a:noAutofit/>
          </a:bodyPr>
          <a:lstStyle/>
          <a:p>
            <a:r>
              <a:rPr lang="en-US" b="1" dirty="0"/>
              <a:t>Credit Resolution </a:t>
            </a:r>
            <a:r>
              <a:rPr lang="en-US" b="1" dirty="0" smtClean="0"/>
              <a:t>Initiative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692439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</a:pPr>
            <a:r>
              <a:rPr lang="en-US" dirty="0"/>
              <a:t>Financial reconciliation of project costs is </a:t>
            </a:r>
            <a:r>
              <a:rPr lang="en-US" b="1" dirty="0"/>
              <a:t>ongoing</a:t>
            </a:r>
          </a:p>
          <a:p>
            <a:pPr lvl="1">
              <a:spcBef>
                <a:spcPts val="500"/>
              </a:spcBef>
            </a:pPr>
            <a:r>
              <a:rPr lang="en-US" dirty="0"/>
              <a:t>Funding adjustments which </a:t>
            </a:r>
            <a:r>
              <a:rPr lang="en-US" b="1" dirty="0">
                <a:solidFill>
                  <a:srgbClr val="C60202"/>
                </a:solidFill>
              </a:rPr>
              <a:t>may</a:t>
            </a:r>
            <a:r>
              <a:rPr lang="en-US" dirty="0"/>
              <a:t> create a credit position</a:t>
            </a:r>
          </a:p>
          <a:p>
            <a:pPr lvl="2">
              <a:spcBef>
                <a:spcPts val="500"/>
              </a:spcBef>
            </a:pPr>
            <a:r>
              <a:rPr lang="en-US" dirty="0"/>
              <a:t>Insurance</a:t>
            </a:r>
          </a:p>
          <a:p>
            <a:pPr lvl="2">
              <a:spcBef>
                <a:spcPts val="500"/>
              </a:spcBef>
            </a:pPr>
            <a:r>
              <a:rPr lang="en-US" dirty="0"/>
              <a:t>Eligibility</a:t>
            </a:r>
          </a:p>
          <a:p>
            <a:pPr lvl="2">
              <a:spcBef>
                <a:spcPts val="500"/>
              </a:spcBef>
            </a:pPr>
            <a:r>
              <a:rPr lang="en-US" dirty="0"/>
              <a:t>Consolidation of projects </a:t>
            </a:r>
          </a:p>
          <a:p>
            <a:pPr lvl="2">
              <a:spcBef>
                <a:spcPts val="500"/>
              </a:spcBef>
            </a:pPr>
            <a:r>
              <a:rPr lang="en-US" dirty="0"/>
              <a:t>Duplication of scope </a:t>
            </a:r>
          </a:p>
          <a:p>
            <a:pPr lvl="2">
              <a:spcBef>
                <a:spcPts val="500"/>
              </a:spcBef>
            </a:pPr>
            <a:r>
              <a:rPr lang="en-US" dirty="0"/>
              <a:t>Express Pay</a:t>
            </a:r>
          </a:p>
          <a:p>
            <a:pPr lvl="2">
              <a:spcBef>
                <a:spcPts val="500"/>
              </a:spcBef>
            </a:pPr>
            <a:r>
              <a:rPr lang="en-US" dirty="0"/>
              <a:t>Closeout</a:t>
            </a:r>
          </a:p>
          <a:p>
            <a:pPr>
              <a:spcBef>
                <a:spcPts val="500"/>
              </a:spcBef>
              <a:buNone/>
            </a:pPr>
            <a:endParaRPr lang="en-US" sz="200" dirty="0" smtClean="0"/>
          </a:p>
        </p:txBody>
      </p:sp>
    </p:spTree>
  </p:cSld>
  <p:clrMapOvr>
    <a:masterClrMapping/>
  </p:clrMapOvr>
  <p:transition advTm="13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03004"/>
          </a:xfrm>
        </p:spPr>
        <p:txBody>
          <a:bodyPr>
            <a:noAutofit/>
          </a:bodyPr>
          <a:lstStyle/>
          <a:p>
            <a:r>
              <a:rPr lang="en-US" b="1" dirty="0" smtClean="0"/>
              <a:t>Closeout Initiative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692439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</a:pPr>
            <a:r>
              <a:rPr lang="en-US" dirty="0" smtClean="0"/>
              <a:t>Closeout of completed projects is a </a:t>
            </a:r>
            <a:r>
              <a:rPr lang="en-US" b="1" dirty="0" smtClean="0"/>
              <a:t>FEMA/GOHSEP</a:t>
            </a:r>
            <a:r>
              <a:rPr lang="en-US" dirty="0" smtClean="0"/>
              <a:t> priority</a:t>
            </a:r>
          </a:p>
          <a:p>
            <a:pPr lvl="1">
              <a:spcBef>
                <a:spcPts val="500"/>
              </a:spcBef>
            </a:pPr>
            <a:r>
              <a:rPr lang="en-US" dirty="0" smtClean="0"/>
              <a:t>Financial </a:t>
            </a:r>
          </a:p>
          <a:p>
            <a:pPr lvl="2">
              <a:spcBef>
                <a:spcPts val="500"/>
              </a:spcBef>
            </a:pPr>
            <a:r>
              <a:rPr lang="en-US" dirty="0" smtClean="0"/>
              <a:t>Katrina/Rita closeout incentive </a:t>
            </a:r>
          </a:p>
          <a:p>
            <a:pPr lvl="2">
              <a:spcBef>
                <a:spcPts val="500"/>
              </a:spcBef>
            </a:pPr>
            <a:r>
              <a:rPr lang="en-US" dirty="0" smtClean="0"/>
              <a:t>Return of funds obligated but not used</a:t>
            </a:r>
          </a:p>
          <a:p>
            <a:pPr lvl="2">
              <a:spcBef>
                <a:spcPts val="500"/>
              </a:spcBef>
            </a:pPr>
            <a:r>
              <a:rPr lang="en-US" dirty="0" smtClean="0"/>
              <a:t>State Management Costs</a:t>
            </a:r>
          </a:p>
          <a:p>
            <a:pPr lvl="2">
              <a:spcBef>
                <a:spcPts val="500"/>
              </a:spcBef>
            </a:pPr>
            <a:r>
              <a:rPr lang="en-US" dirty="0" smtClean="0"/>
              <a:t>Cost overruns</a:t>
            </a:r>
          </a:p>
          <a:p>
            <a:pPr marL="738188" lvl="1" indent="0">
              <a:spcBef>
                <a:spcPts val="500"/>
              </a:spcBef>
              <a:buNone/>
            </a:pPr>
            <a:endParaRPr lang="en-US" dirty="0" smtClean="0"/>
          </a:p>
          <a:p>
            <a:pPr lvl="2">
              <a:spcBef>
                <a:spcPts val="500"/>
              </a:spcBef>
            </a:pPr>
            <a:endParaRPr lang="en-US" dirty="0" smtClean="0"/>
          </a:p>
          <a:p>
            <a:pPr lvl="2">
              <a:spcBef>
                <a:spcPts val="500"/>
              </a:spcBef>
            </a:pPr>
            <a:endParaRPr lang="en-US" dirty="0" smtClean="0"/>
          </a:p>
          <a:p>
            <a:pPr marL="738188" lvl="1" indent="0">
              <a:spcBef>
                <a:spcPts val="500"/>
              </a:spcBef>
              <a:buNone/>
            </a:pPr>
            <a:endParaRPr lang="en-US" dirty="0" smtClean="0"/>
          </a:p>
          <a:p>
            <a:pPr lvl="1">
              <a:spcBef>
                <a:spcPts val="500"/>
              </a:spcBef>
            </a:pPr>
            <a:endParaRPr lang="en-US" dirty="0"/>
          </a:p>
          <a:p>
            <a:pPr>
              <a:spcBef>
                <a:spcPts val="500"/>
              </a:spcBef>
              <a:buNone/>
            </a:pPr>
            <a:endParaRPr lang="en-US" sz="200" dirty="0" smtClean="0"/>
          </a:p>
        </p:txBody>
      </p:sp>
    </p:spTree>
    <p:extLst>
      <p:ext uri="{BB962C8B-B14F-4D97-AF65-F5344CB8AC3E}">
        <p14:creationId xmlns:p14="http://schemas.microsoft.com/office/powerpoint/2010/main" xmlns="" val="778045935"/>
      </p:ext>
    </p:extLst>
  </p:cSld>
  <p:clrMapOvr>
    <a:masterClrMapping/>
  </p:clrMapOvr>
  <p:transition advTm="13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03004"/>
          </a:xfrm>
        </p:spPr>
        <p:txBody>
          <a:bodyPr>
            <a:noAutofit/>
          </a:bodyPr>
          <a:lstStyle/>
          <a:p>
            <a:r>
              <a:rPr lang="en-US" b="1" dirty="0" smtClean="0"/>
              <a:t>Closeout Initiative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692439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</a:pPr>
            <a:r>
              <a:rPr lang="en-US" dirty="0" smtClean="0"/>
              <a:t>Closeout of completed projects is a </a:t>
            </a:r>
            <a:r>
              <a:rPr lang="en-US" b="1" dirty="0" smtClean="0"/>
              <a:t>FEMA/GOHSEP</a:t>
            </a:r>
            <a:r>
              <a:rPr lang="en-US" dirty="0" smtClean="0"/>
              <a:t> priority</a:t>
            </a:r>
          </a:p>
          <a:p>
            <a:pPr lvl="1">
              <a:spcBef>
                <a:spcPts val="500"/>
              </a:spcBef>
            </a:pPr>
            <a:r>
              <a:rPr lang="en-US" dirty="0" smtClean="0"/>
              <a:t>FEMA/GOHSEP/Applicant resources</a:t>
            </a:r>
          </a:p>
          <a:p>
            <a:pPr lvl="2">
              <a:spcBef>
                <a:spcPts val="500"/>
              </a:spcBef>
            </a:pPr>
            <a:r>
              <a:rPr lang="en-US" dirty="0" smtClean="0"/>
              <a:t>10 open disasters; 34,000 projects </a:t>
            </a:r>
          </a:p>
          <a:p>
            <a:pPr lvl="2">
              <a:spcBef>
                <a:spcPts val="500"/>
              </a:spcBef>
            </a:pPr>
            <a:r>
              <a:rPr lang="en-US" dirty="0" smtClean="0"/>
              <a:t>Completing/reviewing progress reports</a:t>
            </a:r>
          </a:p>
          <a:p>
            <a:pPr lvl="2">
              <a:spcBef>
                <a:spcPts val="500"/>
              </a:spcBef>
            </a:pPr>
            <a:r>
              <a:rPr lang="en-US" dirty="0" smtClean="0"/>
              <a:t>Record keeping</a:t>
            </a:r>
          </a:p>
          <a:p>
            <a:pPr lvl="2">
              <a:spcBef>
                <a:spcPts val="500"/>
              </a:spcBef>
            </a:pPr>
            <a:r>
              <a:rPr lang="en-US" dirty="0" smtClean="0"/>
              <a:t>Loss of historical knowledge </a:t>
            </a:r>
          </a:p>
          <a:p>
            <a:pPr marL="1082675" lvl="2" indent="0">
              <a:spcBef>
                <a:spcPts val="500"/>
              </a:spcBef>
              <a:buNone/>
            </a:pPr>
            <a:endParaRPr lang="en-US" dirty="0" smtClean="0"/>
          </a:p>
          <a:p>
            <a:pPr lvl="2">
              <a:spcBef>
                <a:spcPts val="500"/>
              </a:spcBef>
            </a:pPr>
            <a:endParaRPr lang="en-US" dirty="0" smtClean="0"/>
          </a:p>
          <a:p>
            <a:pPr lvl="2">
              <a:spcBef>
                <a:spcPts val="500"/>
              </a:spcBef>
            </a:pPr>
            <a:endParaRPr lang="en-US" dirty="0" smtClean="0"/>
          </a:p>
          <a:p>
            <a:pPr marL="738188" lvl="1" indent="0">
              <a:spcBef>
                <a:spcPts val="500"/>
              </a:spcBef>
              <a:buNone/>
            </a:pPr>
            <a:endParaRPr lang="en-US" dirty="0" smtClean="0"/>
          </a:p>
          <a:p>
            <a:pPr lvl="1">
              <a:spcBef>
                <a:spcPts val="500"/>
              </a:spcBef>
            </a:pPr>
            <a:endParaRPr lang="en-US" dirty="0"/>
          </a:p>
          <a:p>
            <a:pPr>
              <a:spcBef>
                <a:spcPts val="500"/>
              </a:spcBef>
              <a:buNone/>
            </a:pPr>
            <a:endParaRPr lang="en-US" sz="200" dirty="0" smtClean="0"/>
          </a:p>
        </p:txBody>
      </p:sp>
    </p:spTree>
    <p:extLst>
      <p:ext uri="{BB962C8B-B14F-4D97-AF65-F5344CB8AC3E}">
        <p14:creationId xmlns:p14="http://schemas.microsoft.com/office/powerpoint/2010/main" xmlns="" val="1030401225"/>
      </p:ext>
    </p:extLst>
  </p:cSld>
  <p:clrMapOvr>
    <a:masterClrMapping/>
  </p:clrMapOvr>
  <p:transition advTm="13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03004"/>
          </a:xfrm>
        </p:spPr>
        <p:txBody>
          <a:bodyPr>
            <a:noAutofit/>
          </a:bodyPr>
          <a:lstStyle/>
          <a:p>
            <a:r>
              <a:rPr lang="en-US" b="1" dirty="0" smtClean="0"/>
              <a:t>FEMA PA Insurance Considerations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190750"/>
            <a:ext cx="8229600" cy="3692439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  <a:buNone/>
            </a:pPr>
            <a:endParaRPr lang="en-US" sz="200" dirty="0" smtClean="0"/>
          </a:p>
          <a:p>
            <a:pPr>
              <a:spcBef>
                <a:spcPts val="500"/>
              </a:spcBef>
            </a:pPr>
            <a:r>
              <a:rPr lang="en-US" sz="2800" dirty="0" smtClean="0"/>
              <a:t>FEMA PA is </a:t>
            </a:r>
            <a:r>
              <a:rPr lang="en-US" sz="2800" b="1" dirty="0" smtClean="0"/>
              <a:t>supplemental</a:t>
            </a:r>
            <a:r>
              <a:rPr lang="en-US" sz="2800" dirty="0" smtClean="0"/>
              <a:t> to insurance.</a:t>
            </a:r>
            <a:endParaRPr lang="en-US" dirty="0" smtClean="0"/>
          </a:p>
          <a:p>
            <a:pPr lvl="1">
              <a:spcBef>
                <a:spcPts val="500"/>
              </a:spcBef>
            </a:pPr>
            <a:r>
              <a:rPr lang="en-US" spc="-100" dirty="0" smtClean="0"/>
              <a:t>FEMA must ensure </a:t>
            </a:r>
            <a:r>
              <a:rPr lang="en-US" b="1" spc="-100" dirty="0" smtClean="0"/>
              <a:t>no duplication of benefit</a:t>
            </a:r>
            <a:r>
              <a:rPr lang="en-US" spc="-100" dirty="0" smtClean="0"/>
              <a:t> (</a:t>
            </a:r>
            <a:r>
              <a:rPr lang="en-US" sz="2000" spc="-100" dirty="0" smtClean="0"/>
              <a:t>DOB</a:t>
            </a:r>
            <a:r>
              <a:rPr lang="en-US" spc="-100" dirty="0" smtClean="0"/>
              <a:t>).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Applicants should:</a:t>
            </a:r>
          </a:p>
          <a:p>
            <a:pPr lvl="1">
              <a:spcBef>
                <a:spcPts val="500"/>
              </a:spcBef>
            </a:pPr>
            <a:r>
              <a:rPr lang="en-US" b="1" dirty="0" smtClean="0">
                <a:solidFill>
                  <a:srgbClr val="800000"/>
                </a:solidFill>
              </a:rPr>
              <a:t>Fully pursue </a:t>
            </a:r>
            <a:r>
              <a:rPr lang="en-US" b="1" dirty="0" smtClean="0"/>
              <a:t>insurance coverage</a:t>
            </a:r>
            <a:r>
              <a:rPr lang="en-US" dirty="0" smtClean="0"/>
              <a:t>.</a:t>
            </a:r>
          </a:p>
          <a:p>
            <a:pPr lvl="1">
              <a:spcBef>
                <a:spcPts val="500"/>
              </a:spcBef>
            </a:pPr>
            <a:r>
              <a:rPr lang="en-US" sz="2400" b="1" dirty="0" smtClean="0"/>
              <a:t>Submit</a:t>
            </a:r>
            <a:r>
              <a:rPr lang="en-US" sz="2400" dirty="0" smtClean="0"/>
              <a:t> </a:t>
            </a:r>
            <a:r>
              <a:rPr lang="en-US" dirty="0" smtClean="0"/>
              <a:t>all insurance </a:t>
            </a:r>
            <a:r>
              <a:rPr lang="en-US" sz="2400" b="1" dirty="0" smtClean="0"/>
              <a:t>policies and proceeds </a:t>
            </a:r>
            <a:r>
              <a:rPr lang="en-US" sz="2400" dirty="0" smtClean="0"/>
              <a:t>at kickoff meeting.</a:t>
            </a:r>
          </a:p>
          <a:p>
            <a:pPr lvl="1">
              <a:spcBef>
                <a:spcPts val="500"/>
              </a:spcBef>
            </a:pPr>
            <a:r>
              <a:rPr lang="en-US" sz="2400" b="1" spc="-100" dirty="0" smtClean="0"/>
              <a:t>Report</a:t>
            </a:r>
            <a:r>
              <a:rPr lang="en-US" sz="2400" spc="-100" dirty="0" smtClean="0"/>
              <a:t> any additional </a:t>
            </a:r>
            <a:r>
              <a:rPr lang="en-US" sz="2400" b="1" spc="-100" dirty="0" smtClean="0"/>
              <a:t>proceeds </a:t>
            </a:r>
            <a:r>
              <a:rPr lang="en-US" b="1" dirty="0" smtClean="0">
                <a:solidFill>
                  <a:srgbClr val="800000"/>
                </a:solidFill>
              </a:rPr>
              <a:t>ASAP</a:t>
            </a:r>
            <a:r>
              <a:rPr lang="en-US" spc="-100" dirty="0" smtClean="0"/>
              <a:t>.</a:t>
            </a:r>
          </a:p>
        </p:txBody>
      </p:sp>
    </p:spTree>
  </p:cSld>
  <p:clrMapOvr>
    <a:masterClrMapping/>
  </p:clrMapOvr>
  <p:transition advTm="13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03004"/>
          </a:xfrm>
        </p:spPr>
        <p:txBody>
          <a:bodyPr>
            <a:noAutofit/>
          </a:bodyPr>
          <a:lstStyle/>
          <a:p>
            <a:r>
              <a:rPr lang="en-US" b="1" dirty="0" smtClean="0"/>
              <a:t>FEMA PA Insurance Considerations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085975"/>
            <a:ext cx="8229600" cy="3692439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  <a:buNone/>
            </a:pPr>
            <a:endParaRPr lang="en-US" sz="200" dirty="0" smtClean="0"/>
          </a:p>
          <a:p>
            <a:pPr>
              <a:spcBef>
                <a:spcPts val="500"/>
              </a:spcBef>
            </a:pPr>
            <a:r>
              <a:rPr lang="en-US" b="1" dirty="0" smtClean="0"/>
              <a:t>Mandatory NFIP Reductions</a:t>
            </a:r>
          </a:p>
          <a:p>
            <a:pPr lvl="1">
              <a:spcBef>
                <a:spcPts val="500"/>
              </a:spcBef>
            </a:pPr>
            <a:r>
              <a:rPr lang="en-US" dirty="0" smtClean="0"/>
              <a:t>Grants for facilities in Special Flood Hazard Areas (</a:t>
            </a:r>
            <a:r>
              <a:rPr lang="en-US" sz="2000" dirty="0" smtClean="0"/>
              <a:t>SFHA</a:t>
            </a:r>
            <a:r>
              <a:rPr lang="en-US" dirty="0" smtClean="0"/>
              <a:t>) </a:t>
            </a:r>
            <a:r>
              <a:rPr lang="en-US" b="1" dirty="0" smtClean="0"/>
              <a:t>without NFIP</a:t>
            </a:r>
            <a:r>
              <a:rPr lang="en-US" dirty="0" smtClean="0"/>
              <a:t> (</a:t>
            </a:r>
            <a:r>
              <a:rPr lang="en-US" sz="2000" dirty="0" smtClean="0"/>
              <a:t>National Flood Insurance Program</a:t>
            </a:r>
            <a:r>
              <a:rPr lang="en-US" dirty="0" smtClean="0"/>
              <a:t>) </a:t>
            </a:r>
            <a:r>
              <a:rPr lang="en-US" b="1" dirty="0" smtClean="0"/>
              <a:t>coverage</a:t>
            </a:r>
            <a:r>
              <a:rPr lang="en-US" dirty="0" smtClean="0"/>
              <a:t> will be </a:t>
            </a:r>
            <a:r>
              <a:rPr lang="en-US" b="1" dirty="0" smtClean="0">
                <a:solidFill>
                  <a:srgbClr val="800000"/>
                </a:solidFill>
              </a:rPr>
              <a:t>reduced by maximum NFIP proceeds </a:t>
            </a:r>
            <a:r>
              <a:rPr lang="en-US" dirty="0" smtClean="0"/>
              <a:t>that </a:t>
            </a:r>
            <a:r>
              <a:rPr lang="en-US" b="1" dirty="0" smtClean="0"/>
              <a:t>would have been available</a:t>
            </a:r>
            <a:r>
              <a:rPr lang="en-US" dirty="0" smtClean="0"/>
              <a:t>.</a:t>
            </a:r>
          </a:p>
          <a:p>
            <a:pPr>
              <a:spcBef>
                <a:spcPts val="500"/>
              </a:spcBef>
            </a:pPr>
            <a:r>
              <a:rPr lang="en-US" spc="-120" dirty="0" smtClean="0"/>
              <a:t>Before closeout, applicants must </a:t>
            </a:r>
            <a:r>
              <a:rPr lang="en-US" b="1" spc="-120" dirty="0" smtClean="0"/>
              <a:t>document full scope of work</a:t>
            </a:r>
            <a:r>
              <a:rPr lang="en-US" spc="-120" dirty="0" smtClean="0"/>
              <a:t>, accounting for all insurance proceeds, etc.</a:t>
            </a:r>
          </a:p>
        </p:txBody>
      </p:sp>
    </p:spTree>
  </p:cSld>
  <p:clrMapOvr>
    <a:masterClrMapping/>
  </p:clrMapOvr>
  <p:transition advTm="13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200" y="1104900"/>
            <a:ext cx="8229600" cy="903004"/>
          </a:xfrm>
        </p:spPr>
        <p:txBody>
          <a:bodyPr>
            <a:noAutofit/>
          </a:bodyPr>
          <a:lstStyle/>
          <a:p>
            <a:r>
              <a:rPr lang="en-US" b="1" dirty="0" smtClean="0"/>
              <a:t>FEMA PA Insurance Considerations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724025"/>
            <a:ext cx="8229600" cy="3692439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  <a:buNone/>
            </a:pPr>
            <a:endParaRPr lang="en-US" sz="200" dirty="0" smtClean="0"/>
          </a:p>
          <a:p>
            <a:pPr>
              <a:spcBef>
                <a:spcPts val="600"/>
              </a:spcBef>
            </a:pPr>
            <a:r>
              <a:rPr lang="en-US" b="1" spc="-110" dirty="0" smtClean="0"/>
              <a:t>Obtain and Maintain Insurance </a:t>
            </a:r>
            <a:r>
              <a:rPr lang="en-US" b="1" spc="-110" dirty="0" smtClean="0">
                <a:solidFill>
                  <a:srgbClr val="800000"/>
                </a:solidFill>
              </a:rPr>
              <a:t>Requirement</a:t>
            </a:r>
            <a:r>
              <a:rPr lang="en-US" b="1" spc="-110" dirty="0" smtClean="0"/>
              <a:t> </a:t>
            </a:r>
            <a:r>
              <a:rPr lang="en-US" spc="-110" dirty="0" smtClean="0"/>
              <a:t>(</a:t>
            </a:r>
            <a:r>
              <a:rPr lang="en-US" sz="2400" b="1" spc="-110" dirty="0" smtClean="0"/>
              <a:t>O&amp;M</a:t>
            </a:r>
            <a:r>
              <a:rPr lang="en-US" spc="-110" dirty="0" smtClean="0"/>
              <a:t>)</a:t>
            </a:r>
          </a:p>
          <a:p>
            <a:pPr lvl="1">
              <a:spcBef>
                <a:spcPts val="600"/>
              </a:spcBef>
            </a:pPr>
            <a:r>
              <a:rPr lang="en-US" spc="-110" dirty="0" smtClean="0"/>
              <a:t>Purpose:  </a:t>
            </a:r>
            <a:r>
              <a:rPr lang="en-US" b="1" spc="-110" dirty="0" smtClean="0"/>
              <a:t>Protect against future loss </a:t>
            </a:r>
            <a:r>
              <a:rPr lang="en-US" spc="-110" dirty="0" smtClean="0"/>
              <a:t>from same peril.</a:t>
            </a:r>
          </a:p>
          <a:p>
            <a:pPr lvl="1">
              <a:spcBef>
                <a:spcPts val="600"/>
              </a:spcBef>
            </a:pPr>
            <a:r>
              <a:rPr lang="en-US" b="1" spc="-110" dirty="0" smtClean="0"/>
              <a:t>For the </a:t>
            </a:r>
            <a:r>
              <a:rPr lang="en-US" b="1" spc="-110" dirty="0" smtClean="0">
                <a:solidFill>
                  <a:srgbClr val="800000"/>
                </a:solidFill>
              </a:rPr>
              <a:t>useful life </a:t>
            </a:r>
            <a:r>
              <a:rPr lang="en-US" b="1" spc="-110" dirty="0" smtClean="0"/>
              <a:t>of the facility</a:t>
            </a:r>
            <a:r>
              <a:rPr lang="en-US" spc="-110" dirty="0" smtClean="0"/>
              <a:t>, for peril that caused damage.</a:t>
            </a:r>
          </a:p>
          <a:p>
            <a:pPr>
              <a:spcBef>
                <a:spcPts val="600"/>
              </a:spcBef>
            </a:pPr>
            <a:endParaRPr lang="en-US" b="1" spc="-110" dirty="0" smtClean="0"/>
          </a:p>
          <a:p>
            <a:r>
              <a:rPr lang="en-US" b="1" spc="-110" dirty="0" smtClean="0"/>
              <a:t>Transfer of Facility Ownership</a:t>
            </a:r>
            <a:r>
              <a:rPr lang="en-US" spc="-110" dirty="0" smtClean="0"/>
              <a:t> (</a:t>
            </a:r>
            <a:r>
              <a:rPr lang="en-US" sz="2400" spc="-110" dirty="0" smtClean="0"/>
              <a:t>with flood O&amp;M</a:t>
            </a:r>
            <a:r>
              <a:rPr lang="en-US" spc="-110" dirty="0" smtClean="0"/>
              <a:t>)</a:t>
            </a:r>
            <a:endParaRPr lang="en-US" b="1" spc="-110" dirty="0" smtClean="0"/>
          </a:p>
          <a:p>
            <a:pPr lvl="1">
              <a:spcBef>
                <a:spcPts val="500"/>
              </a:spcBef>
            </a:pPr>
            <a:r>
              <a:rPr lang="en-US" spc="-110" dirty="0" smtClean="0"/>
              <a:t>Required to </a:t>
            </a:r>
            <a:r>
              <a:rPr lang="en-US" b="1" spc="-110" dirty="0" smtClean="0"/>
              <a:t>notify</a:t>
            </a:r>
            <a:r>
              <a:rPr lang="en-US" spc="-110" dirty="0" smtClean="0"/>
              <a:t>, in writing, the </a:t>
            </a:r>
            <a:r>
              <a:rPr lang="en-US" b="1" spc="-110" dirty="0" smtClean="0"/>
              <a:t>new owner </a:t>
            </a:r>
            <a:r>
              <a:rPr lang="en-US" spc="-110" dirty="0" smtClean="0"/>
              <a:t>of the </a:t>
            </a:r>
            <a:r>
              <a:rPr lang="en-US" b="1" spc="-110" dirty="0" smtClean="0"/>
              <a:t>requirement to O&amp;M flood </a:t>
            </a:r>
            <a:r>
              <a:rPr lang="en-US" spc="-110" dirty="0" smtClean="0"/>
              <a:t>insurance </a:t>
            </a:r>
            <a:r>
              <a:rPr lang="en-US" b="1" spc="-110" dirty="0" smtClean="0"/>
              <a:t>in property transfer documents</a:t>
            </a:r>
            <a:r>
              <a:rPr lang="en-US" spc="-110" dirty="0" smtClean="0"/>
              <a:t>.</a:t>
            </a:r>
          </a:p>
          <a:p>
            <a:pPr lvl="1">
              <a:spcBef>
                <a:spcPts val="500"/>
              </a:spcBef>
            </a:pPr>
            <a:r>
              <a:rPr lang="en-US" b="1" spc="-110" dirty="0" smtClean="0">
                <a:solidFill>
                  <a:srgbClr val="800000"/>
                </a:solidFill>
              </a:rPr>
              <a:t>Failure to notify </a:t>
            </a:r>
            <a:r>
              <a:rPr lang="en-US" spc="-110" dirty="0" smtClean="0"/>
              <a:t>shall result in a requirement to </a:t>
            </a:r>
            <a:r>
              <a:rPr lang="en-US" b="1" spc="-110" dirty="0" smtClean="0"/>
              <a:t>reimburse the Federal government</a:t>
            </a:r>
            <a:r>
              <a:rPr lang="en-US" spc="-110" dirty="0" smtClean="0"/>
              <a:t>.</a:t>
            </a:r>
          </a:p>
        </p:txBody>
      </p:sp>
    </p:spTree>
  </p:cSld>
  <p:clrMapOvr>
    <a:masterClrMapping/>
  </p:clrMapOvr>
  <p:transition advTm="13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200" y="1104900"/>
            <a:ext cx="8229600" cy="903004"/>
          </a:xfrm>
        </p:spPr>
        <p:txBody>
          <a:bodyPr>
            <a:noAutofit/>
          </a:bodyPr>
          <a:lstStyle/>
          <a:p>
            <a:r>
              <a:rPr lang="en-US" b="1" dirty="0" smtClean="0"/>
              <a:t>FEMA PA Insurance Considerations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724025"/>
            <a:ext cx="8229600" cy="3692439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  <a:buNone/>
            </a:pPr>
            <a:endParaRPr lang="en-US" sz="200" dirty="0" smtClean="0"/>
          </a:p>
          <a:p>
            <a:pPr>
              <a:spcBef>
                <a:spcPts val="500"/>
              </a:spcBef>
            </a:pPr>
            <a:r>
              <a:rPr lang="en-US" b="1" dirty="0" smtClean="0"/>
              <a:t>Insurance Commissioner’s Certification </a:t>
            </a:r>
            <a:r>
              <a:rPr lang="en-US" dirty="0" smtClean="0"/>
              <a:t>(</a:t>
            </a:r>
            <a:r>
              <a:rPr lang="en-US" sz="2400" b="1" dirty="0" smtClean="0"/>
              <a:t>ICC</a:t>
            </a:r>
            <a:r>
              <a:rPr lang="en-US" dirty="0" smtClean="0"/>
              <a:t>)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Declaration that some portion of the O&amp;M requirement is </a:t>
            </a:r>
            <a:r>
              <a:rPr lang="en-US" b="1" dirty="0" smtClean="0"/>
              <a:t>not reasonably available</a:t>
            </a:r>
            <a:r>
              <a:rPr lang="en-US" dirty="0" smtClean="0"/>
              <a:t>.</a:t>
            </a:r>
          </a:p>
          <a:p>
            <a:pPr lvl="1">
              <a:spcBef>
                <a:spcPts val="600"/>
              </a:spcBef>
            </a:pPr>
            <a:r>
              <a:rPr lang="en-US" b="1" dirty="0" smtClean="0"/>
              <a:t>Protects past funding</a:t>
            </a:r>
            <a:r>
              <a:rPr lang="en-US" dirty="0" smtClean="0"/>
              <a:t> and may ensure </a:t>
            </a:r>
            <a:r>
              <a:rPr lang="en-US" b="1" dirty="0" smtClean="0"/>
              <a:t>future eligibility</a:t>
            </a:r>
            <a:r>
              <a:rPr lang="en-US" dirty="0" smtClean="0"/>
              <a:t>.</a:t>
            </a:r>
          </a:p>
          <a:p>
            <a:pPr lvl="1">
              <a:spcBef>
                <a:spcPts val="600"/>
              </a:spcBef>
            </a:pPr>
            <a:r>
              <a:rPr lang="en-US" b="1" dirty="0" smtClean="0"/>
              <a:t>Apply</a:t>
            </a:r>
            <a:r>
              <a:rPr lang="en-US" dirty="0" smtClean="0"/>
              <a:t> when:</a:t>
            </a:r>
          </a:p>
          <a:p>
            <a:pPr lvl="2">
              <a:spcBef>
                <a:spcPts val="600"/>
              </a:spcBef>
            </a:pPr>
            <a:r>
              <a:rPr lang="en-US" dirty="0" smtClean="0"/>
              <a:t>Not </a:t>
            </a:r>
            <a:r>
              <a:rPr lang="en-US" b="1" dirty="0" smtClean="0"/>
              <a:t>fully</a:t>
            </a:r>
            <a:r>
              <a:rPr lang="en-US" dirty="0" smtClean="0"/>
              <a:t> meeting </a:t>
            </a:r>
            <a:r>
              <a:rPr lang="en-US" b="1" dirty="0" smtClean="0"/>
              <a:t>all O&amp;M </a:t>
            </a:r>
            <a:r>
              <a:rPr lang="en-US" dirty="0" smtClean="0"/>
              <a:t>insurance requirements </a:t>
            </a:r>
            <a:r>
              <a:rPr lang="en-US" b="1" dirty="0" smtClean="0">
                <a:solidFill>
                  <a:srgbClr val="800000"/>
                </a:solidFill>
              </a:rPr>
              <a:t>OR</a:t>
            </a:r>
          </a:p>
          <a:p>
            <a:pPr lvl="2">
              <a:spcBef>
                <a:spcPts val="600"/>
              </a:spcBef>
            </a:pPr>
            <a:r>
              <a:rPr lang="en-US" dirty="0" smtClean="0"/>
              <a:t>Multiple facilities are insured under any type of </a:t>
            </a:r>
            <a:r>
              <a:rPr lang="en-US" b="1" dirty="0" smtClean="0"/>
              <a:t>blanket</a:t>
            </a:r>
            <a:r>
              <a:rPr lang="en-US" dirty="0" smtClean="0"/>
              <a:t> policy.</a:t>
            </a:r>
          </a:p>
          <a:p>
            <a:pPr lvl="1">
              <a:spcBef>
                <a:spcPts val="600"/>
              </a:spcBef>
            </a:pPr>
            <a:r>
              <a:rPr lang="en-US" b="1" dirty="0" smtClean="0">
                <a:solidFill>
                  <a:srgbClr val="800000"/>
                </a:solidFill>
              </a:rPr>
              <a:t>Re-certify</a:t>
            </a:r>
            <a:r>
              <a:rPr lang="en-US" dirty="0" smtClean="0"/>
              <a:t> when:</a:t>
            </a:r>
          </a:p>
          <a:p>
            <a:pPr lvl="2">
              <a:spcBef>
                <a:spcPts val="600"/>
              </a:spcBef>
            </a:pPr>
            <a:r>
              <a:rPr lang="en-US" b="1" dirty="0" smtClean="0"/>
              <a:t>Any</a:t>
            </a:r>
            <a:r>
              <a:rPr lang="en-US" dirty="0" smtClean="0"/>
              <a:t> of the same facilities are damaged in a subsequent FEMA PA disaster.</a:t>
            </a:r>
          </a:p>
        </p:txBody>
      </p:sp>
    </p:spTree>
  </p:cSld>
  <p:clrMapOvr>
    <a:masterClrMapping/>
  </p:clrMapOvr>
  <p:transition advTm="13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03004"/>
          </a:xfrm>
        </p:spPr>
        <p:txBody>
          <a:bodyPr>
            <a:noAutofit/>
          </a:bodyPr>
          <a:lstStyle/>
          <a:p>
            <a:r>
              <a:rPr lang="en-US" b="1" dirty="0" smtClean="0"/>
              <a:t>Time Extensions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692439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  <a:buNone/>
            </a:pPr>
            <a:endParaRPr lang="en-US" sz="200" dirty="0" smtClean="0"/>
          </a:p>
          <a:p>
            <a:pPr>
              <a:spcBef>
                <a:spcPts val="500"/>
              </a:spcBef>
            </a:pPr>
            <a:r>
              <a:rPr lang="en-US" dirty="0"/>
              <a:t>FEMA has time limits for completing work associated with Public Assistance funding (CFR 206.204)</a:t>
            </a:r>
          </a:p>
          <a:p>
            <a:pPr lvl="1">
              <a:spcBef>
                <a:spcPts val="500"/>
              </a:spcBef>
            </a:pPr>
            <a:r>
              <a:rPr lang="en-US" dirty="0"/>
              <a:t>Debris and Emergency (6 months)</a:t>
            </a:r>
          </a:p>
          <a:p>
            <a:pPr lvl="1">
              <a:spcBef>
                <a:spcPts val="500"/>
              </a:spcBef>
            </a:pPr>
            <a:r>
              <a:rPr lang="en-US" dirty="0"/>
              <a:t>Permanent Work (18 months)</a:t>
            </a:r>
          </a:p>
          <a:p>
            <a:pPr>
              <a:spcBef>
                <a:spcPts val="500"/>
              </a:spcBef>
            </a:pPr>
            <a:r>
              <a:rPr lang="en-US" dirty="0"/>
              <a:t>Time extensions can be requested on project by project basis</a:t>
            </a:r>
          </a:p>
        </p:txBody>
      </p:sp>
    </p:spTree>
  </p:cSld>
  <p:clrMapOvr>
    <a:masterClrMapping/>
  </p:clrMapOvr>
  <p:transition advTm="13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22726</TotalTime>
  <Words>704</Words>
  <Application>Microsoft Office PowerPoint</Application>
  <PresentationFormat>On-screen Show (4:3)</PresentationFormat>
  <Paragraphs>141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1_Office Theme</vt:lpstr>
      <vt:lpstr>2_Office Theme</vt:lpstr>
      <vt:lpstr>3_Office Theme</vt:lpstr>
      <vt:lpstr>Office Theme</vt:lpstr>
      <vt:lpstr>4_Office Theme</vt:lpstr>
      <vt:lpstr>Credit Resolution Initiative</vt:lpstr>
      <vt:lpstr>Credit Resolution Initiative</vt:lpstr>
      <vt:lpstr>Closeout Initiative</vt:lpstr>
      <vt:lpstr>Closeout Initiative</vt:lpstr>
      <vt:lpstr>FEMA PA Insurance Considerations</vt:lpstr>
      <vt:lpstr>FEMA PA Insurance Considerations</vt:lpstr>
      <vt:lpstr>FEMA PA Insurance Considerations</vt:lpstr>
      <vt:lpstr>FEMA PA Insurance Considerations</vt:lpstr>
      <vt:lpstr>Time Extensions</vt:lpstr>
      <vt:lpstr>Disaster Recovery Centers</vt:lpstr>
      <vt:lpstr>Individuals &amp; Households Program - IA</vt:lpstr>
      <vt:lpstr>Individuals &amp; Households Program - IA</vt:lpstr>
      <vt:lpstr>Sandy Recovery Improvement  Act of 2013</vt:lpstr>
      <vt:lpstr>Alternative procedures for  Debris Removal</vt:lpstr>
      <vt:lpstr>Alternative procedures for  Permanent Work</vt:lpstr>
    </vt:vector>
  </TitlesOfParts>
  <Company>Sides &amp; Associates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Media</dc:creator>
  <cp:lastModifiedBy>jclark</cp:lastModifiedBy>
  <cp:revision>283</cp:revision>
  <cp:lastPrinted>2013-03-27T16:24:10Z</cp:lastPrinted>
  <dcterms:created xsi:type="dcterms:W3CDTF">2013-04-02T20:42:59Z</dcterms:created>
  <dcterms:modified xsi:type="dcterms:W3CDTF">2014-02-20T22:58:33Z</dcterms:modified>
</cp:coreProperties>
</file>