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 id="2147483678" r:id="rId3"/>
  </p:sldMasterIdLst>
  <p:notesMasterIdLst>
    <p:notesMasterId r:id="rId17"/>
  </p:notesMasterIdLst>
  <p:sldIdLst>
    <p:sldId id="297" r:id="rId4"/>
    <p:sldId id="329" r:id="rId5"/>
    <p:sldId id="342" r:id="rId6"/>
    <p:sldId id="340" r:id="rId7"/>
    <p:sldId id="338" r:id="rId8"/>
    <p:sldId id="308" r:id="rId9"/>
    <p:sldId id="346" r:id="rId10"/>
    <p:sldId id="333" r:id="rId11"/>
    <p:sldId id="335" r:id="rId12"/>
    <p:sldId id="343" r:id="rId13"/>
    <p:sldId id="344" r:id="rId14"/>
    <p:sldId id="339" r:id="rId15"/>
    <p:sldId id="345" r:id="rId16"/>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mer Davis" initials="" lastIdx="3" clrIdx="0"/>
  <p:cmAuthor id="1" name="ES" initials="E"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E3FA"/>
    <a:srgbClr val="EFEFF0"/>
    <a:srgbClr val="DDDEDF"/>
    <a:srgbClr val="C1C2C4"/>
    <a:srgbClr val="5B5C5E"/>
    <a:srgbClr val="0078AE"/>
    <a:srgbClr val="C41230"/>
    <a:srgbClr val="005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7688" autoAdjust="0"/>
  </p:normalViewPr>
  <p:slideViewPr>
    <p:cSldViewPr snapToGrid="0" snapToObjects="1">
      <p:cViewPr>
        <p:scale>
          <a:sx n="90" d="100"/>
          <a:sy n="90" d="100"/>
        </p:scale>
        <p:origin x="-1200" y="-72"/>
      </p:cViewPr>
      <p:guideLst>
        <p:guide orient="horz" pos="2072"/>
        <p:guide pos="2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8145" cy="460559"/>
          </a:xfrm>
          <a:prstGeom prst="rect">
            <a:avLst/>
          </a:prstGeom>
        </p:spPr>
        <p:txBody>
          <a:bodyPr vert="horz" lIns="87316" tIns="43658" rIns="87316" bIns="43658" rtlCol="0"/>
          <a:lstStyle>
            <a:lvl1pPr algn="l">
              <a:defRPr sz="1100">
                <a:latin typeface="Arial" charset="0"/>
                <a:ea typeface="+mn-ea"/>
                <a:cs typeface="+mn-cs"/>
              </a:defRPr>
            </a:lvl1pPr>
          </a:lstStyle>
          <a:p>
            <a:pPr>
              <a:defRPr/>
            </a:pPr>
            <a:endParaRPr lang="en-US" dirty="0"/>
          </a:p>
        </p:txBody>
      </p:sp>
      <p:sp>
        <p:nvSpPr>
          <p:cNvPr id="3" name="Date Placeholder 2"/>
          <p:cNvSpPr>
            <a:spLocks noGrp="1"/>
          </p:cNvSpPr>
          <p:nvPr>
            <p:ph type="dt" idx="1"/>
          </p:nvPr>
        </p:nvSpPr>
        <p:spPr>
          <a:xfrm>
            <a:off x="3970734" y="4"/>
            <a:ext cx="3038145" cy="460559"/>
          </a:xfrm>
          <a:prstGeom prst="rect">
            <a:avLst/>
          </a:prstGeom>
        </p:spPr>
        <p:txBody>
          <a:bodyPr vert="horz" wrap="square" lIns="87316" tIns="43658" rIns="87316" bIns="43658" numCol="1" anchor="t" anchorCtr="0" compatLnSpc="1">
            <a:prstTxWarp prst="textNoShape">
              <a:avLst/>
            </a:prstTxWarp>
          </a:bodyPr>
          <a:lstStyle>
            <a:lvl1pPr algn="r">
              <a:defRPr sz="1100"/>
            </a:lvl1pPr>
          </a:lstStyle>
          <a:p>
            <a:fld id="{E064BDE4-FFE1-4FBF-9B6D-1844457EB784}" type="datetimeFigureOut">
              <a:rPr lang="en-US"/>
              <a:pPr/>
              <a:t>2/13/2013</a:t>
            </a:fld>
            <a:endParaRPr lang="en-US" dirty="0"/>
          </a:p>
        </p:txBody>
      </p:sp>
      <p:sp>
        <p:nvSpPr>
          <p:cNvPr id="4" name="Slide Image Placeholder 3"/>
          <p:cNvSpPr>
            <a:spLocks noGrp="1" noRot="1" noChangeAspect="1"/>
          </p:cNvSpPr>
          <p:nvPr>
            <p:ph type="sldImg" idx="2"/>
          </p:nvPr>
        </p:nvSpPr>
        <p:spPr>
          <a:xfrm>
            <a:off x="1200150" y="693738"/>
            <a:ext cx="4611688" cy="3457575"/>
          </a:xfrm>
          <a:prstGeom prst="rect">
            <a:avLst/>
          </a:prstGeom>
          <a:noFill/>
          <a:ln w="12700">
            <a:solidFill>
              <a:prstClr val="black"/>
            </a:solidFill>
          </a:ln>
        </p:spPr>
        <p:txBody>
          <a:bodyPr vert="horz" lIns="87316" tIns="43658" rIns="87316" bIns="43658" rtlCol="0" anchor="ctr"/>
          <a:lstStyle/>
          <a:p>
            <a:pPr lvl="0"/>
            <a:endParaRPr lang="en-US" noProof="0" dirty="0" smtClean="0"/>
          </a:p>
        </p:txBody>
      </p:sp>
      <p:sp>
        <p:nvSpPr>
          <p:cNvPr id="5" name="Notes Placeholder 4"/>
          <p:cNvSpPr>
            <a:spLocks noGrp="1"/>
          </p:cNvSpPr>
          <p:nvPr>
            <p:ph type="body" sz="quarter" idx="3"/>
          </p:nvPr>
        </p:nvSpPr>
        <p:spPr>
          <a:xfrm>
            <a:off x="701345" y="4381414"/>
            <a:ext cx="5607712" cy="4149603"/>
          </a:xfrm>
          <a:prstGeom prst="rect">
            <a:avLst/>
          </a:prstGeom>
        </p:spPr>
        <p:txBody>
          <a:bodyPr vert="horz" lIns="87316" tIns="43658" rIns="87316" bIns="4365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 y="8761296"/>
            <a:ext cx="3038145" cy="460559"/>
          </a:xfrm>
          <a:prstGeom prst="rect">
            <a:avLst/>
          </a:prstGeom>
        </p:spPr>
        <p:txBody>
          <a:bodyPr vert="horz" lIns="87316" tIns="43658" rIns="87316" bIns="43658" rtlCol="0" anchor="b"/>
          <a:lstStyle>
            <a:lvl1pPr algn="l">
              <a:defRPr sz="1100">
                <a:latin typeface="Arial"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734" y="8761296"/>
            <a:ext cx="3038145" cy="460559"/>
          </a:xfrm>
          <a:prstGeom prst="rect">
            <a:avLst/>
          </a:prstGeom>
        </p:spPr>
        <p:txBody>
          <a:bodyPr vert="horz" wrap="square" lIns="87316" tIns="43658" rIns="87316" bIns="43658" numCol="1" anchor="b" anchorCtr="0" compatLnSpc="1">
            <a:prstTxWarp prst="textNoShape">
              <a:avLst/>
            </a:prstTxWarp>
          </a:bodyPr>
          <a:lstStyle>
            <a:lvl1pPr algn="r">
              <a:defRPr sz="1100"/>
            </a:lvl1pPr>
          </a:lstStyle>
          <a:p>
            <a:fld id="{960DFBBA-06EC-4C94-A698-743F786013D9}" type="slidenum">
              <a:rPr lang="en-US"/>
              <a:pPr/>
              <a:t>‹#›</a:t>
            </a:fld>
            <a:endParaRPr lang="en-US" dirty="0"/>
          </a:p>
        </p:txBody>
      </p:sp>
    </p:spTree>
    <p:extLst>
      <p:ext uri="{BB962C8B-B14F-4D97-AF65-F5344CB8AC3E}">
        <p14:creationId xmlns:p14="http://schemas.microsoft.com/office/powerpoint/2010/main" val="3705068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DFBBA-06EC-4C94-A698-743F786013D9}" type="slidenum">
              <a:rPr lang="en-US" smtClean="0"/>
              <a:pPr/>
              <a:t>1</a:t>
            </a:fld>
            <a:endParaRPr lang="en-US" dirty="0"/>
          </a:p>
        </p:txBody>
      </p:sp>
    </p:spTree>
    <p:extLst>
      <p:ext uri="{BB962C8B-B14F-4D97-AF65-F5344CB8AC3E}">
        <p14:creationId xmlns:p14="http://schemas.microsoft.com/office/powerpoint/2010/main" val="18970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DFBBA-06EC-4C94-A698-743F786013D9}" type="slidenum">
              <a:rPr lang="en-US" smtClean="0"/>
              <a:pPr/>
              <a:t>2</a:t>
            </a:fld>
            <a:endParaRPr lang="en-US" dirty="0"/>
          </a:p>
        </p:txBody>
      </p:sp>
    </p:spTree>
    <p:extLst>
      <p:ext uri="{BB962C8B-B14F-4D97-AF65-F5344CB8AC3E}">
        <p14:creationId xmlns:p14="http://schemas.microsoft.com/office/powerpoint/2010/main" val="214926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 </a:t>
            </a:r>
          </a:p>
          <a:p>
            <a:endParaRPr lang="en-US" b="1" dirty="0" smtClean="0"/>
          </a:p>
          <a:p>
            <a:r>
              <a:rPr lang="en-US" dirty="0" smtClean="0"/>
              <a:t> </a:t>
            </a:r>
            <a:r>
              <a:rPr lang="en-US" dirty="0" smtClean="0">
                <a:ea typeface="ＭＳ Ｐゴシック" pitchFamily="34" charset="-128"/>
              </a:rPr>
              <a:t>Homes located in a high-risk flood zone</a:t>
            </a:r>
            <a:r>
              <a:rPr lang="en-US" altLang="ja-JP" dirty="0" smtClean="0">
                <a:ea typeface="ＭＳ Ｐゴシック" pitchFamily="34" charset="-128"/>
              </a:rPr>
              <a:t> that were built before the first flood insurance rate map became effective, and that have not been substantially damaged or improved, may currently be receiving subsidized rates,  These subsidized rates for “pre-FIRM” homes will be phased out.    </a:t>
            </a:r>
            <a:r>
              <a:rPr lang="en-US" dirty="0" smtClean="0">
                <a:ea typeface="ＭＳ Ｐゴシック" pitchFamily="34" charset="-128"/>
              </a:rPr>
              <a:t> </a:t>
            </a:r>
            <a:endParaRPr lang="en-US" dirty="0" smtClean="0"/>
          </a:p>
        </p:txBody>
      </p:sp>
      <p:sp>
        <p:nvSpPr>
          <p:cNvPr id="4" name="Slide Number Placeholder 3"/>
          <p:cNvSpPr>
            <a:spLocks noGrp="1"/>
          </p:cNvSpPr>
          <p:nvPr>
            <p:ph type="sldNum" sz="quarter" idx="5"/>
          </p:nvPr>
        </p:nvSpPr>
        <p:spPr/>
        <p:txBody>
          <a:bodyPr/>
          <a:lstStyle/>
          <a:p>
            <a:pPr>
              <a:defRPr/>
            </a:pPr>
            <a:fld id="{D244F828-A7BA-4568-8685-CA5505EFADC2}"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ea typeface="ＭＳ Ｐゴシック" pitchFamily="34" charset="-128"/>
              </a:rPr>
              <a:t> </a:t>
            </a:r>
            <a:endParaRPr lang="en-US" dirty="0" smtClean="0">
              <a:ea typeface="ＭＳ Ｐゴシック" pitchFamily="34" charset="-128"/>
            </a:endParaRPr>
          </a:p>
          <a:p>
            <a:r>
              <a:rPr lang="en-US" dirty="0" smtClean="0">
                <a:ea typeface="ＭＳ Ｐゴシック" pitchFamily="34" charset="-128"/>
              </a:rPr>
              <a:t>A subsidized premium rate is one that does not reflect the true risk of flood to that property. </a:t>
            </a:r>
            <a:r>
              <a:rPr lang="en-US" dirty="0" smtClean="0"/>
              <a:t>Homes located in a high-risk flood zone (i.e., zones beginning with an </a:t>
            </a:r>
            <a:r>
              <a:rPr lang="ja-JP" altLang="en-US" dirty="0" smtClean="0"/>
              <a:t>“</a:t>
            </a:r>
            <a:r>
              <a:rPr lang="en-US" altLang="ja-JP" dirty="0" smtClean="0"/>
              <a:t>A</a:t>
            </a:r>
            <a:r>
              <a:rPr lang="ja-JP" altLang="en-US" dirty="0" smtClean="0"/>
              <a:t>”</a:t>
            </a:r>
            <a:r>
              <a:rPr lang="en-US" altLang="ja-JP" dirty="0" smtClean="0"/>
              <a:t> or </a:t>
            </a:r>
            <a:r>
              <a:rPr lang="ja-JP" altLang="en-US" dirty="0" smtClean="0"/>
              <a:t>“</a:t>
            </a:r>
            <a:r>
              <a:rPr lang="en-US" altLang="ja-JP" dirty="0" smtClean="0"/>
              <a:t>V</a:t>
            </a:r>
            <a:r>
              <a:rPr lang="ja-JP" altLang="en-US" dirty="0" smtClean="0"/>
              <a:t>”</a:t>
            </a:r>
            <a:r>
              <a:rPr lang="en-US" altLang="ja-JP" dirty="0" smtClean="0"/>
              <a:t>, for Velocity Zone) that were built before the first flood insurance rate map became effective, and that have not been substantially damaged or improved, may currently be receiving subsidized rates</a:t>
            </a:r>
            <a:r>
              <a:rPr lang="en-US" altLang="ja-JP" dirty="0" smtClean="0">
                <a:ea typeface="ＭＳ Ｐゴシック" pitchFamily="34" charset="-128"/>
              </a:rPr>
              <a:t>,  These subsidized rates for “pre-FIRM” homes will be phased out.  </a:t>
            </a:r>
          </a:p>
          <a:p>
            <a:r>
              <a:rPr lang="en-US" dirty="0" smtClean="0">
                <a:ea typeface="ＭＳ Ｐゴシック" pitchFamily="34" charset="-128"/>
              </a:rPr>
              <a:t>Second, some policies that previously could be issued at lower rates will move to full-risk rates.    Let</a:t>
            </a:r>
            <a:r>
              <a:rPr lang="en-US" altLang="en-US" dirty="0" smtClean="0">
                <a:ea typeface="ＭＳ Ｐゴシック" pitchFamily="34" charset="-128"/>
              </a:rPr>
              <a:t>’</a:t>
            </a:r>
            <a:r>
              <a:rPr lang="en-US" dirty="0" smtClean="0">
                <a:ea typeface="ＭＳ Ｐゴシック" pitchFamily="34" charset="-128"/>
              </a:rPr>
              <a:t>s look at these changes in more detail.</a:t>
            </a:r>
          </a:p>
          <a:p>
            <a:endParaRPr lang="en-US" dirty="0" smtClean="0">
              <a:ea typeface="ＭＳ Ｐゴシック" pitchFamily="34" charset="-128"/>
            </a:endParaRPr>
          </a:p>
          <a:p>
            <a:r>
              <a:rPr lang="en-US" dirty="0" smtClean="0">
                <a:ea typeface="ＭＳ Ｐゴシック" pitchFamily="34" charset="-128"/>
              </a:rPr>
              <a:t>A primary residence is defined as a building that will be lived in for 80% of the year.  If the homeowner or spouse will not be living in the residence for at least 80% of the year, it</a:t>
            </a:r>
            <a:r>
              <a:rPr lang="en-US" altLang="en-US" dirty="0" smtClean="0">
                <a:ea typeface="ＭＳ Ｐゴシック" pitchFamily="34" charset="-128"/>
              </a:rPr>
              <a:t>’</a:t>
            </a:r>
            <a:r>
              <a:rPr lang="en-US" dirty="0" smtClean="0">
                <a:ea typeface="ＭＳ Ｐゴシック" pitchFamily="34" charset="-128"/>
              </a:rPr>
              <a:t>s a non-primary residence.</a:t>
            </a:r>
          </a:p>
          <a:p>
            <a:endParaRPr 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p>
            <a:fld id="{DBC3744A-9D5E-4F52-B6D9-76703A25A119}" type="slidenum">
              <a:rPr lang="en-US"/>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DFBBA-06EC-4C94-A698-743F786013D9}" type="slidenum">
              <a:rPr lang="en-US" smtClean="0"/>
              <a:pPr/>
              <a:t>8</a:t>
            </a:fld>
            <a:endParaRPr lang="en-US" dirty="0"/>
          </a:p>
        </p:txBody>
      </p:sp>
    </p:spTree>
    <p:extLst>
      <p:ext uri="{BB962C8B-B14F-4D97-AF65-F5344CB8AC3E}">
        <p14:creationId xmlns:p14="http://schemas.microsoft.com/office/powerpoint/2010/main" val="410931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DFBBA-06EC-4C94-A698-743F786013D9}" type="slidenum">
              <a:rPr lang="en-US" smtClean="0"/>
              <a:pPr/>
              <a:t>9</a:t>
            </a:fld>
            <a:endParaRPr lang="en-US" dirty="0"/>
          </a:p>
        </p:txBody>
      </p:sp>
    </p:spTree>
    <p:extLst>
      <p:ext uri="{BB962C8B-B14F-4D97-AF65-F5344CB8AC3E}">
        <p14:creationId xmlns:p14="http://schemas.microsoft.com/office/powerpoint/2010/main" val="1115098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DFBBA-06EC-4C94-A698-743F786013D9}" type="slidenum">
              <a:rPr lang="en-US" smtClean="0"/>
              <a:pPr/>
              <a:t>12</a:t>
            </a:fld>
            <a:endParaRPr lang="en-US" dirty="0"/>
          </a:p>
        </p:txBody>
      </p:sp>
    </p:spTree>
    <p:extLst>
      <p:ext uri="{BB962C8B-B14F-4D97-AF65-F5344CB8AC3E}">
        <p14:creationId xmlns:p14="http://schemas.microsoft.com/office/powerpoint/2010/main" val="223067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jpe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622142"/>
            <a:ext cx="9144000" cy="235857"/>
          </a:xfrm>
          <a:prstGeom prst="rect">
            <a:avLst/>
          </a:prstGeom>
          <a:solidFill>
            <a:srgbClr val="EFEF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sp>
        <p:nvSpPr>
          <p:cNvPr id="5" name="Rectangle 2"/>
          <p:cNvSpPr>
            <a:spLocks noChangeArrowheads="1"/>
          </p:cNvSpPr>
          <p:nvPr userDrawn="1"/>
        </p:nvSpPr>
        <p:spPr bwMode="auto">
          <a:xfrm>
            <a:off x="0" y="0"/>
            <a:ext cx="9144000" cy="3657600"/>
          </a:xfrm>
          <a:prstGeom prst="rect">
            <a:avLst/>
          </a:prstGeom>
          <a:solidFill>
            <a:srgbClr val="0052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sp>
        <p:nvSpPr>
          <p:cNvPr id="8196" name="Rectangle 4"/>
          <p:cNvSpPr>
            <a:spLocks noGrp="1" noChangeArrowheads="1"/>
          </p:cNvSpPr>
          <p:nvPr>
            <p:ph type="ctrTitle"/>
          </p:nvPr>
        </p:nvSpPr>
        <p:spPr>
          <a:xfrm>
            <a:off x="457200" y="990600"/>
            <a:ext cx="8229600" cy="2667000"/>
          </a:xfrm>
        </p:spPr>
        <p:txBody>
          <a:bodyPr bIns="228600"/>
          <a:lstStyle>
            <a:lvl1pPr>
              <a:defRPr sz="5800"/>
            </a:lvl1pPr>
          </a:lstStyle>
          <a:p>
            <a:pPr lvl="0"/>
            <a:r>
              <a:rPr lang="en-US" noProof="0" smtClean="0"/>
              <a:t>Click to edit Master title style</a:t>
            </a:r>
          </a:p>
        </p:txBody>
      </p:sp>
      <p:sp>
        <p:nvSpPr>
          <p:cNvPr id="8197" name="Rectangle 5"/>
          <p:cNvSpPr>
            <a:spLocks noGrp="1" noChangeArrowheads="1"/>
          </p:cNvSpPr>
          <p:nvPr>
            <p:ph type="subTitle" idx="1"/>
          </p:nvPr>
        </p:nvSpPr>
        <p:spPr>
          <a:xfrm>
            <a:off x="457200" y="3657600"/>
            <a:ext cx="8229600" cy="1524000"/>
          </a:xfrm>
        </p:spPr>
        <p:txBody>
          <a:bodyPr lIns="100584" tIns="182880"/>
          <a:lstStyle>
            <a:lvl1pPr marL="0" indent="0">
              <a:lnSpc>
                <a:spcPct val="95000"/>
              </a:lnSpc>
              <a:spcBef>
                <a:spcPct val="0"/>
              </a:spcBef>
              <a:buFont typeface="Wingdings" pitchFamily="2" charset="2"/>
              <a:buNone/>
              <a:defRPr sz="3000">
                <a:solidFill>
                  <a:srgbClr val="5B5C5E"/>
                </a:solidFill>
              </a:defRPr>
            </a:lvl1pPr>
          </a:lstStyle>
          <a:p>
            <a:pPr lvl="0"/>
            <a:r>
              <a:rPr lang="en-US" noProof="0" dirty="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43025"/>
            <a:ext cx="8229600" cy="4938713"/>
          </a:xfrm>
        </p:spPr>
        <p:txBody>
          <a:bodyPr/>
          <a:lstStyle/>
          <a:p>
            <a:pPr lvl="0"/>
            <a:endParaRPr lang="en-US" noProof="0"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bjective+Topic/module">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169413"/>
            <a:ext cx="8229600" cy="430787"/>
          </a:xfrm>
          <a:prstGeom prst="rect">
            <a:avLst/>
          </a:prstGeom>
        </p:spPr>
        <p:txBody>
          <a:bodyPr/>
          <a:lstStyle>
            <a:lvl1pPr marL="0" indent="0">
              <a:buNone/>
              <a:defRPr sz="2000">
                <a:solidFill>
                  <a:srgbClr val="C898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Content Placeholder 2"/>
          <p:cNvSpPr>
            <a:spLocks noGrp="1"/>
          </p:cNvSpPr>
          <p:nvPr>
            <p:ph idx="13"/>
          </p:nvPr>
        </p:nvSpPr>
        <p:spPr>
          <a:xfrm>
            <a:off x="762000" y="1600200"/>
            <a:ext cx="8229600" cy="4648200"/>
          </a:xfrm>
          <a:prstGeom prst="rect">
            <a:avLst/>
          </a:prstGeom>
        </p:spPr>
        <p:txBody>
          <a:bodyPr/>
          <a:lstStyle>
            <a:lvl1pPr>
              <a:defRPr sz="1800">
                <a:solidFill>
                  <a:schemeClr val="tx1"/>
                </a:solidFill>
              </a:defRPr>
            </a:lvl1pPr>
            <a:lvl2pPr>
              <a:buFont typeface="Wingdings" pitchFamily="2" charset="2"/>
              <a:buChar cha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0"/>
          <p:cNvSpPr>
            <a:spLocks noGrp="1"/>
          </p:cNvSpPr>
          <p:nvPr>
            <p:ph type="title"/>
          </p:nvPr>
        </p:nvSpPr>
        <p:spPr>
          <a:xfrm>
            <a:off x="457200" y="762001"/>
            <a:ext cx="8229600" cy="381000"/>
          </a:xfrm>
          <a:prstGeom prst="rect">
            <a:avLst/>
          </a:prstGeom>
        </p:spPr>
        <p:txBody>
          <a:bodyPr>
            <a:noAutofit/>
          </a:bodyPr>
          <a:lstStyle>
            <a:lvl1pPr algn="l">
              <a:defRPr sz="2400" b="1">
                <a:solidFill>
                  <a:srgbClr val="00568D"/>
                </a:solidFill>
              </a:defRPr>
            </a:lvl1pPr>
          </a:lstStyle>
          <a:p>
            <a:r>
              <a:rPr lang="en-US" dirty="0" smtClean="0"/>
              <a:t>Click to edit Master title style</a:t>
            </a:r>
            <a:endParaRPr lang="en-US" dirty="0"/>
          </a:p>
        </p:txBody>
      </p:sp>
      <p:sp>
        <p:nvSpPr>
          <p:cNvPr id="5" name="Date Placeholder 3"/>
          <p:cNvSpPr>
            <a:spLocks noGrp="1"/>
          </p:cNvSpPr>
          <p:nvPr>
            <p:ph type="dt" sz="half" idx="14"/>
          </p:nvPr>
        </p:nvSpPr>
        <p:spPr>
          <a:xfrm>
            <a:off x="457200" y="6356350"/>
            <a:ext cx="2133600" cy="365125"/>
          </a:xfrm>
          <a:prstGeom prst="rect">
            <a:avLst/>
          </a:prstGeom>
        </p:spPr>
        <p:txBody>
          <a:bodyPr/>
          <a:lstStyle>
            <a:lvl1pPr>
              <a:defRPr/>
            </a:lvl1pPr>
          </a:lstStyle>
          <a:p>
            <a:pPr>
              <a:defRPr/>
            </a:pPr>
            <a:fld id="{CF48711A-3366-42A3-B6F1-D8A2C628518A}" type="datetimeFigureOut">
              <a:rPr lang="en-US"/>
              <a:pPr>
                <a:defRPr/>
              </a:pPr>
              <a:t>2/13/2013</a:t>
            </a:fld>
            <a:endParaRPr lang="en-US" dirty="0"/>
          </a:p>
        </p:txBody>
      </p:sp>
      <p:sp>
        <p:nvSpPr>
          <p:cNvPr id="6" name="Footer Placeholder 4"/>
          <p:cNvSpPr>
            <a:spLocks noGrp="1"/>
          </p:cNvSpPr>
          <p:nvPr>
            <p:ph type="ftr" sz="quarter" idx="15"/>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6"/>
          </p:nvPr>
        </p:nvSpPr>
        <p:spPr>
          <a:xfrm>
            <a:off x="6553200" y="6356350"/>
            <a:ext cx="2133600" cy="365125"/>
          </a:xfrm>
          <a:prstGeom prst="rect">
            <a:avLst/>
          </a:prstGeom>
        </p:spPr>
        <p:txBody>
          <a:bodyPr/>
          <a:lstStyle>
            <a:lvl1pPr>
              <a:defRPr/>
            </a:lvl1pPr>
          </a:lstStyle>
          <a:p>
            <a:pPr>
              <a:defRPr/>
            </a:pPr>
            <a:fld id="{09279A78-62DF-4B02-94CD-115D44576E7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5638800"/>
            <a:ext cx="6427788" cy="1219200"/>
          </a:xfrm>
          <a:prstGeom prst="rect">
            <a:avLst/>
          </a:prstGeom>
          <a:solidFill>
            <a:srgbClr val="EFEF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srgbClr val="000000"/>
              </a:solidFill>
              <a:latin typeface="Arial" charset="0"/>
              <a:ea typeface="ＭＳ Ｐゴシック" charset="0"/>
            </a:endParaRPr>
          </a:p>
        </p:txBody>
      </p:sp>
      <p:sp>
        <p:nvSpPr>
          <p:cNvPr id="5" name="Rectangle 2"/>
          <p:cNvSpPr>
            <a:spLocks noChangeArrowheads="1"/>
          </p:cNvSpPr>
          <p:nvPr userDrawn="1"/>
        </p:nvSpPr>
        <p:spPr bwMode="auto">
          <a:xfrm>
            <a:off x="0" y="0"/>
            <a:ext cx="9144000" cy="3657600"/>
          </a:xfrm>
          <a:prstGeom prst="rect">
            <a:avLst/>
          </a:prstGeom>
          <a:solidFill>
            <a:srgbClr val="0052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srgbClr val="000000"/>
              </a:solidFill>
              <a:latin typeface="Arial" charset="0"/>
              <a:ea typeface="ＭＳ Ｐゴシック" charset="0"/>
            </a:endParaRPr>
          </a:p>
        </p:txBody>
      </p:sp>
      <p:pic>
        <p:nvPicPr>
          <p:cNvPr id="6" name="Picture 3" descr="Fema logo RGB for Risk MAP reversed"/>
          <p:cNvPicPr>
            <a:picLocks noChangeAspect="1" noChangeArrowheads="1"/>
          </p:cNvPicPr>
          <p:nvPr userDrawn="1"/>
        </p:nvPicPr>
        <p:blipFill>
          <a:blip r:embed="rId2" cstate="print"/>
          <a:srcRect/>
          <a:stretch>
            <a:fillRect/>
          </a:stretch>
        </p:blipFill>
        <p:spPr bwMode="auto">
          <a:xfrm>
            <a:off x="527050" y="352425"/>
            <a:ext cx="1773238" cy="630238"/>
          </a:xfrm>
          <a:prstGeom prst="rect">
            <a:avLst/>
          </a:prstGeom>
          <a:noFill/>
          <a:ln w="9525">
            <a:noFill/>
            <a:miter lim="800000"/>
            <a:headEnd/>
            <a:tailEnd/>
          </a:ln>
        </p:spPr>
      </p:pic>
      <p:pic>
        <p:nvPicPr>
          <p:cNvPr id="7" name="Picture 9" descr="RiskMap type RGB"/>
          <p:cNvPicPr>
            <a:picLocks noChangeAspect="1" noChangeArrowheads="1"/>
          </p:cNvPicPr>
          <p:nvPr userDrawn="1"/>
        </p:nvPicPr>
        <p:blipFill>
          <a:blip r:embed="rId3" cstate="print"/>
          <a:srcRect/>
          <a:stretch>
            <a:fillRect/>
          </a:stretch>
        </p:blipFill>
        <p:spPr bwMode="auto">
          <a:xfrm>
            <a:off x="547688" y="5943600"/>
            <a:ext cx="2047875" cy="611188"/>
          </a:xfrm>
          <a:prstGeom prst="rect">
            <a:avLst/>
          </a:prstGeom>
          <a:noFill/>
          <a:ln w="9525">
            <a:noFill/>
            <a:miter lim="800000"/>
            <a:headEnd/>
            <a:tailEnd/>
          </a:ln>
        </p:spPr>
      </p:pic>
      <p:grpSp>
        <p:nvGrpSpPr>
          <p:cNvPr id="8" name="Group 15"/>
          <p:cNvGrpSpPr>
            <a:grpSpLocks/>
          </p:cNvGrpSpPr>
          <p:nvPr userDrawn="1"/>
        </p:nvGrpSpPr>
        <p:grpSpPr bwMode="auto">
          <a:xfrm>
            <a:off x="6429375" y="5641975"/>
            <a:ext cx="2733675" cy="1216025"/>
            <a:chOff x="4050" y="3554"/>
            <a:chExt cx="1722" cy="766"/>
          </a:xfrm>
        </p:grpSpPr>
        <p:pic>
          <p:nvPicPr>
            <p:cNvPr id="9" name="Picture 16" descr="Untitled-2"/>
            <p:cNvPicPr>
              <a:picLocks noChangeAspect="1" noChangeArrowheads="1"/>
            </p:cNvPicPr>
            <p:nvPr userDrawn="1"/>
          </p:nvPicPr>
          <p:blipFill>
            <a:blip r:embed="rId4" cstate="print"/>
            <a:srcRect/>
            <a:stretch>
              <a:fillRect/>
            </a:stretch>
          </p:blipFill>
          <p:spPr bwMode="auto">
            <a:xfrm>
              <a:off x="4050" y="3555"/>
              <a:ext cx="1722" cy="765"/>
            </a:xfrm>
            <a:prstGeom prst="rect">
              <a:avLst/>
            </a:prstGeom>
            <a:noFill/>
            <a:ln w="9525">
              <a:noFill/>
              <a:miter lim="800000"/>
              <a:headEnd/>
              <a:tailEnd/>
            </a:ln>
          </p:spPr>
        </p:pic>
        <p:sp>
          <p:nvSpPr>
            <p:cNvPr id="10" name="Line 17"/>
            <p:cNvSpPr>
              <a:spLocks noChangeShapeType="1"/>
            </p:cNvSpPr>
            <p:nvPr userDrawn="1"/>
          </p:nvSpPr>
          <p:spPr bwMode="auto">
            <a:xfrm>
              <a:off x="4050" y="3554"/>
              <a:ext cx="0" cy="766"/>
            </a:xfrm>
            <a:prstGeom prst="line">
              <a:avLst/>
            </a:prstGeom>
            <a:noFill/>
            <a:ln w="22225">
              <a:solidFill>
                <a:srgbClr val="C4123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endParaRPr>
            </a:p>
          </p:txBody>
        </p:sp>
        <p:sp>
          <p:nvSpPr>
            <p:cNvPr id="11" name="Line 18"/>
            <p:cNvSpPr>
              <a:spLocks noChangeShapeType="1"/>
            </p:cNvSpPr>
            <p:nvPr userDrawn="1"/>
          </p:nvSpPr>
          <p:spPr bwMode="auto">
            <a:xfrm>
              <a:off x="5772" y="3554"/>
              <a:ext cx="0" cy="766"/>
            </a:xfrm>
            <a:prstGeom prst="line">
              <a:avLst/>
            </a:prstGeom>
            <a:noFill/>
            <a:ln w="22225">
              <a:solidFill>
                <a:srgbClr val="C4123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latin typeface="Arial" charset="0"/>
                <a:ea typeface="ＭＳ Ｐゴシック" charset="0"/>
              </a:endParaRPr>
            </a:p>
          </p:txBody>
        </p:sp>
      </p:grpSp>
      <p:sp>
        <p:nvSpPr>
          <p:cNvPr id="8196" name="Rectangle 4"/>
          <p:cNvSpPr>
            <a:spLocks noGrp="1" noChangeArrowheads="1"/>
          </p:cNvSpPr>
          <p:nvPr>
            <p:ph type="ctrTitle"/>
          </p:nvPr>
        </p:nvSpPr>
        <p:spPr>
          <a:xfrm>
            <a:off x="457200" y="990600"/>
            <a:ext cx="8229600" cy="2667000"/>
          </a:xfrm>
        </p:spPr>
        <p:txBody>
          <a:bodyPr bIns="228600"/>
          <a:lstStyle>
            <a:lvl1pPr>
              <a:defRPr sz="5800"/>
            </a:lvl1pPr>
          </a:lstStyle>
          <a:p>
            <a:pPr lvl="0"/>
            <a:r>
              <a:rPr lang="en-US" noProof="0" smtClean="0"/>
              <a:t>Click to edit Master title style</a:t>
            </a:r>
          </a:p>
        </p:txBody>
      </p:sp>
      <p:sp>
        <p:nvSpPr>
          <p:cNvPr id="8197" name="Rectangle 5"/>
          <p:cNvSpPr>
            <a:spLocks noGrp="1" noChangeArrowheads="1"/>
          </p:cNvSpPr>
          <p:nvPr>
            <p:ph type="subTitle" idx="1"/>
          </p:nvPr>
        </p:nvSpPr>
        <p:spPr>
          <a:xfrm>
            <a:off x="457200" y="3657600"/>
            <a:ext cx="8229600" cy="1524000"/>
          </a:xfrm>
        </p:spPr>
        <p:txBody>
          <a:bodyPr lIns="100584" tIns="182880"/>
          <a:lstStyle>
            <a:lvl1pPr marL="0" indent="0">
              <a:lnSpc>
                <a:spcPct val="95000"/>
              </a:lnSpc>
              <a:spcBef>
                <a:spcPct val="0"/>
              </a:spcBef>
              <a:buFont typeface="Wingdings" pitchFamily="2" charset="2"/>
              <a:buNone/>
              <a:defRPr sz="3000">
                <a:solidFill>
                  <a:srgbClr val="5B5C5E"/>
                </a:solidFill>
              </a:defRPr>
            </a:lvl1pPr>
          </a:lstStyle>
          <a:p>
            <a:pPr lvl="0"/>
            <a:r>
              <a:rPr lang="en-US" noProof="0" smtClean="0"/>
              <a:t>Click to edit Master subtitle style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43025"/>
            <a:ext cx="4038600" cy="493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3025"/>
            <a:ext cx="4038600"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541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43025"/>
            <a:ext cx="8229600" cy="4938713"/>
          </a:xfrm>
        </p:spPr>
        <p:txBody>
          <a:bodyPr/>
          <a:lstStyle/>
          <a:p>
            <a:pPr lvl="0"/>
            <a:endParaRPr lang="en-US" noProof="0"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6386513"/>
            <a:ext cx="9144000" cy="471487"/>
          </a:xfrm>
          <a:prstGeom prst="rect">
            <a:avLst/>
          </a:prstGeom>
          <a:solidFill>
            <a:srgbClr val="DDDE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pic>
        <p:nvPicPr>
          <p:cNvPr id="1027" name="Picture 13" descr="Fema logo RGB for Risk MAP"/>
          <p:cNvPicPr>
            <a:picLocks noChangeAspect="1" noChangeArrowheads="1"/>
          </p:cNvPicPr>
          <p:nvPr userDrawn="1"/>
        </p:nvPicPr>
        <p:blipFill>
          <a:blip r:embed="rId17" cstate="print"/>
          <a:srcRect/>
          <a:stretch>
            <a:fillRect/>
          </a:stretch>
        </p:blipFill>
        <p:spPr bwMode="auto">
          <a:xfrm>
            <a:off x="433388" y="6442075"/>
            <a:ext cx="1004887" cy="357188"/>
          </a:xfrm>
          <a:prstGeom prst="rect">
            <a:avLst/>
          </a:prstGeom>
          <a:noFill/>
          <a:ln w="9525">
            <a:noFill/>
            <a:miter lim="800000"/>
            <a:headEnd/>
            <a:tailEnd/>
          </a:ln>
        </p:spPr>
      </p:pic>
      <p:sp>
        <p:nvSpPr>
          <p:cNvPr id="1029" name="Text Box 14"/>
          <p:cNvSpPr txBox="1">
            <a:spLocks noChangeArrowheads="1"/>
          </p:cNvSpPr>
          <p:nvPr userDrawn="1"/>
        </p:nvSpPr>
        <p:spPr bwMode="auto">
          <a:xfrm>
            <a:off x="3810000" y="6608763"/>
            <a:ext cx="1524000" cy="136525"/>
          </a:xfrm>
          <a:prstGeom prst="rect">
            <a:avLst/>
          </a:prstGeom>
          <a:noFill/>
          <a:ln w="9525">
            <a:noFill/>
            <a:miter lim="800000"/>
            <a:headEnd/>
            <a:tailEnd/>
          </a:ln>
          <a:effectLst/>
        </p:spPr>
        <p:txBody>
          <a:bodyPr lIns="0" tIns="0" rIns="0" bIns="0">
            <a:spAutoFit/>
          </a:bodyPr>
          <a:lstStyle/>
          <a:p>
            <a:pPr algn="ctr">
              <a:spcBef>
                <a:spcPct val="50000"/>
              </a:spcBef>
            </a:pPr>
            <a:fld id="{A189DB46-5D62-4FBD-A525-1AA440D16918}" type="slidenum">
              <a:rPr lang="en-US" sz="900">
                <a:solidFill>
                  <a:srgbClr val="5B5C5E"/>
                </a:solidFill>
                <a:latin typeface="Franklin Gothic Demi" pitchFamily="34" charset="0"/>
              </a:rPr>
              <a:pPr algn="ctr">
                <a:spcBef>
                  <a:spcPct val="50000"/>
                </a:spcBef>
              </a:pPr>
              <a:t>‹#›</a:t>
            </a:fld>
            <a:endParaRPr lang="en-US" sz="900" dirty="0">
              <a:solidFill>
                <a:srgbClr val="5B5C5E"/>
              </a:solidFill>
              <a:latin typeface="Franklin Gothic Demi" pitchFamily="34" charset="0"/>
            </a:endParaRPr>
          </a:p>
        </p:txBody>
      </p:sp>
      <p:sp>
        <p:nvSpPr>
          <p:cNvPr id="1030" name="Rectangle 7"/>
          <p:cNvSpPr>
            <a:spLocks noChangeArrowheads="1"/>
          </p:cNvSpPr>
          <p:nvPr userDrawn="1"/>
        </p:nvSpPr>
        <p:spPr bwMode="auto">
          <a:xfrm>
            <a:off x="0" y="0"/>
            <a:ext cx="9144000" cy="1219200"/>
          </a:xfrm>
          <a:prstGeom prst="rect">
            <a:avLst/>
          </a:prstGeom>
          <a:solidFill>
            <a:srgbClr val="0052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sp>
        <p:nvSpPr>
          <p:cNvPr id="1031" name="Rectangle 2"/>
          <p:cNvSpPr>
            <a:spLocks noGrp="1" noChangeArrowheads="1"/>
          </p:cNvSpPr>
          <p:nvPr>
            <p:ph type="title"/>
          </p:nvPr>
        </p:nvSpPr>
        <p:spPr bwMode="auto">
          <a:xfrm>
            <a:off x="457200" y="46038"/>
            <a:ext cx="8229600" cy="115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a:t>
            </a:r>
            <a:br>
              <a:rPr lang="en-US"/>
            </a:br>
            <a:r>
              <a:rPr lang="en-US"/>
              <a:t>Master title style</a:t>
            </a:r>
          </a:p>
        </p:txBody>
      </p:sp>
      <p:sp>
        <p:nvSpPr>
          <p:cNvPr id="1032" name="Rectangle 3"/>
          <p:cNvSpPr>
            <a:spLocks noGrp="1" noChangeArrowheads="1"/>
          </p:cNvSpPr>
          <p:nvPr>
            <p:ph type="body" idx="1"/>
          </p:nvPr>
        </p:nvSpPr>
        <p:spPr bwMode="auto">
          <a:xfrm>
            <a:off x="457200" y="1343025"/>
            <a:ext cx="8229600" cy="493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757" r:id="rId1"/>
    <p:sldLayoutId id="2147484720" r:id="rId2"/>
    <p:sldLayoutId id="2147484721" r:id="rId3"/>
    <p:sldLayoutId id="2147484722" r:id="rId4"/>
    <p:sldLayoutId id="2147484723" r:id="rId5"/>
    <p:sldLayoutId id="2147484724" r:id="rId6"/>
    <p:sldLayoutId id="2147484725" r:id="rId7"/>
    <p:sldLayoutId id="2147484726" r:id="rId8"/>
    <p:sldLayoutId id="2147484727" r:id="rId9"/>
    <p:sldLayoutId id="2147484728" r:id="rId10"/>
    <p:sldLayoutId id="2147484729" r:id="rId11"/>
    <p:sldLayoutId id="2147484730" r:id="rId12"/>
    <p:sldLayoutId id="2147484731" r:id="rId13"/>
    <p:sldLayoutId id="2147484732" r:id="rId14"/>
    <p:sldLayoutId id="2147484759" r:id="rId15"/>
  </p:sldLayoutIdLst>
  <p:txStyles>
    <p:titleStyle>
      <a:lvl1pPr algn="l" rtl="0" eaLnBrk="0" fontAlgn="base" hangingPunct="0">
        <a:lnSpc>
          <a:spcPct val="80000"/>
        </a:lnSpc>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2pPr>
      <a:lvl3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3pPr>
      <a:lvl4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4pPr>
      <a:lvl5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5pPr>
      <a:lvl6pPr marL="457200" algn="l" rtl="0" fontAlgn="base">
        <a:lnSpc>
          <a:spcPct val="80000"/>
        </a:lnSpc>
        <a:spcBef>
          <a:spcPct val="0"/>
        </a:spcBef>
        <a:spcAft>
          <a:spcPct val="0"/>
        </a:spcAft>
        <a:defRPr sz="4000">
          <a:solidFill>
            <a:schemeClr val="bg1"/>
          </a:solidFill>
          <a:latin typeface="Joanna MT Std SemiBold" pitchFamily="18" charset="0"/>
        </a:defRPr>
      </a:lvl6pPr>
      <a:lvl7pPr marL="914400" algn="l" rtl="0" fontAlgn="base">
        <a:lnSpc>
          <a:spcPct val="80000"/>
        </a:lnSpc>
        <a:spcBef>
          <a:spcPct val="0"/>
        </a:spcBef>
        <a:spcAft>
          <a:spcPct val="0"/>
        </a:spcAft>
        <a:defRPr sz="4000">
          <a:solidFill>
            <a:schemeClr val="bg1"/>
          </a:solidFill>
          <a:latin typeface="Joanna MT Std SemiBold" pitchFamily="18" charset="0"/>
        </a:defRPr>
      </a:lvl7pPr>
      <a:lvl8pPr marL="1371600" algn="l" rtl="0" fontAlgn="base">
        <a:lnSpc>
          <a:spcPct val="80000"/>
        </a:lnSpc>
        <a:spcBef>
          <a:spcPct val="0"/>
        </a:spcBef>
        <a:spcAft>
          <a:spcPct val="0"/>
        </a:spcAft>
        <a:defRPr sz="4000">
          <a:solidFill>
            <a:schemeClr val="bg1"/>
          </a:solidFill>
          <a:latin typeface="Joanna MT Std SemiBold" pitchFamily="18" charset="0"/>
        </a:defRPr>
      </a:lvl8pPr>
      <a:lvl9pPr marL="1828800" algn="l" rtl="0" fontAlgn="base">
        <a:lnSpc>
          <a:spcPct val="80000"/>
        </a:lnSpc>
        <a:spcBef>
          <a:spcPct val="0"/>
        </a:spcBef>
        <a:spcAft>
          <a:spcPct val="0"/>
        </a:spcAft>
        <a:defRPr sz="4000">
          <a:solidFill>
            <a:schemeClr val="bg1"/>
          </a:solidFill>
          <a:latin typeface="Joanna MT Std SemiBold" pitchFamily="18" charset="0"/>
        </a:defRPr>
      </a:lvl9pPr>
    </p:titleStyle>
    <p:bodyStyle>
      <a:lvl1pPr marL="231775" indent="-231775" algn="l" rtl="0" eaLnBrk="0" fontAlgn="base" hangingPunct="0">
        <a:spcBef>
          <a:spcPct val="35000"/>
        </a:spcBef>
        <a:spcAft>
          <a:spcPct val="0"/>
        </a:spcAft>
        <a:buClr>
          <a:srgbClr val="C41230"/>
        </a:buClr>
        <a:buSzPct val="90000"/>
        <a:buFont typeface="Wingdings" pitchFamily="2" charset="2"/>
        <a:buChar char="§"/>
        <a:defRPr sz="2000" b="1">
          <a:solidFill>
            <a:schemeClr val="tx1"/>
          </a:solidFill>
          <a:latin typeface="+mn-lt"/>
          <a:ea typeface="ＭＳ Ｐゴシック" charset="0"/>
          <a:cs typeface="ＭＳ Ｐゴシック" charset="0"/>
        </a:defRPr>
      </a:lvl1pPr>
      <a:lvl2pPr marL="568325" indent="-222250" algn="l" rtl="0" eaLnBrk="0" fontAlgn="base" hangingPunct="0">
        <a:spcBef>
          <a:spcPct val="25000"/>
        </a:spcBef>
        <a:spcAft>
          <a:spcPct val="0"/>
        </a:spcAft>
        <a:buClr>
          <a:srgbClr val="5B5C5E"/>
        </a:buClr>
        <a:buSzPct val="90000"/>
        <a:buChar char="•"/>
        <a:defRPr>
          <a:solidFill>
            <a:schemeClr val="tx1"/>
          </a:solidFill>
          <a:latin typeface="+mn-lt"/>
          <a:ea typeface="ＭＳ Ｐゴシック" charset="0"/>
        </a:defRPr>
      </a:lvl2pPr>
      <a:lvl3pPr marL="914400" indent="-231775" algn="l" rtl="0" eaLnBrk="0" fontAlgn="base" hangingPunct="0">
        <a:spcBef>
          <a:spcPct val="25000"/>
        </a:spcBef>
        <a:spcAft>
          <a:spcPct val="0"/>
        </a:spcAft>
        <a:buClr>
          <a:srgbClr val="C1C2C4"/>
        </a:buClr>
        <a:buSzPct val="90000"/>
        <a:buFont typeface="Wingdings" pitchFamily="2" charset="2"/>
        <a:buChar char="§"/>
        <a:defRPr sz="1600">
          <a:solidFill>
            <a:schemeClr val="tx1"/>
          </a:solidFill>
          <a:latin typeface="+mn-lt"/>
          <a:ea typeface="ＭＳ Ｐゴシック" charset="0"/>
        </a:defRPr>
      </a:lvl3pPr>
      <a:lvl4pPr marL="1260475" indent="-230188"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4pPr>
      <a:lvl5pPr marL="1544638" indent="-168275"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5pPr>
      <a:lvl6pPr marL="20018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6pPr>
      <a:lvl7pPr marL="24590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7pPr>
      <a:lvl8pPr marL="29162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8pPr>
      <a:lvl9pPr marL="33734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6386513"/>
            <a:ext cx="9144000" cy="471487"/>
          </a:xfrm>
          <a:prstGeom prst="rect">
            <a:avLst/>
          </a:prstGeom>
          <a:noFill/>
          <a:ln>
            <a:noFill/>
          </a:ln>
          <a:effectLst/>
          <a:extLst>
            <a:ext uri="{909E8E84-426E-40DD-AFC4-6F175D3DCCD1}">
              <a14:hiddenFill xmlns:a14="http://schemas.microsoft.com/office/drawing/2010/main">
                <a:solidFill>
                  <a:srgbClr val="DDDED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pic>
        <p:nvPicPr>
          <p:cNvPr id="3075" name="Picture 3" descr="RiskMap type RGB"/>
          <p:cNvPicPr>
            <a:picLocks noChangeAspect="1" noChangeArrowheads="1"/>
          </p:cNvPicPr>
          <p:nvPr userDrawn="1"/>
        </p:nvPicPr>
        <p:blipFill>
          <a:blip r:embed="rId13" cstate="print"/>
          <a:srcRect/>
          <a:stretch>
            <a:fillRect/>
          </a:stretch>
        </p:blipFill>
        <p:spPr bwMode="auto">
          <a:xfrm>
            <a:off x="7708900" y="6472238"/>
            <a:ext cx="977900" cy="292100"/>
          </a:xfrm>
          <a:prstGeom prst="rect">
            <a:avLst/>
          </a:prstGeom>
          <a:noFill/>
          <a:ln w="9525">
            <a:noFill/>
            <a:miter lim="800000"/>
            <a:headEnd/>
            <a:tailEnd/>
          </a:ln>
        </p:spPr>
      </p:pic>
      <p:pic>
        <p:nvPicPr>
          <p:cNvPr id="3076" name="Picture 4" descr="Fema logo RGB for Risk MAP"/>
          <p:cNvPicPr>
            <a:picLocks noChangeAspect="1" noChangeArrowheads="1"/>
          </p:cNvPicPr>
          <p:nvPr userDrawn="1"/>
        </p:nvPicPr>
        <p:blipFill>
          <a:blip r:embed="rId14" cstate="print"/>
          <a:srcRect/>
          <a:stretch>
            <a:fillRect/>
          </a:stretch>
        </p:blipFill>
        <p:spPr bwMode="auto">
          <a:xfrm>
            <a:off x="433388" y="6442075"/>
            <a:ext cx="1004887" cy="357188"/>
          </a:xfrm>
          <a:prstGeom prst="rect">
            <a:avLst/>
          </a:prstGeom>
          <a:noFill/>
          <a:ln w="9525">
            <a:noFill/>
            <a:miter lim="800000"/>
            <a:headEnd/>
            <a:tailEnd/>
          </a:ln>
        </p:spPr>
      </p:pic>
      <p:sp>
        <p:nvSpPr>
          <p:cNvPr id="2053" name="Text Box 5"/>
          <p:cNvSpPr txBox="1">
            <a:spLocks noChangeArrowheads="1"/>
          </p:cNvSpPr>
          <p:nvPr userDrawn="1"/>
        </p:nvSpPr>
        <p:spPr bwMode="auto">
          <a:xfrm>
            <a:off x="3810000" y="6608763"/>
            <a:ext cx="1524000" cy="136525"/>
          </a:xfrm>
          <a:prstGeom prst="rect">
            <a:avLst/>
          </a:prstGeom>
          <a:noFill/>
          <a:ln w="9525">
            <a:noFill/>
            <a:miter lim="800000"/>
            <a:headEnd/>
            <a:tailEnd/>
          </a:ln>
          <a:effectLst/>
        </p:spPr>
        <p:txBody>
          <a:bodyPr lIns="0" tIns="0" rIns="0" bIns="0">
            <a:spAutoFit/>
          </a:bodyPr>
          <a:lstStyle/>
          <a:p>
            <a:pPr algn="ctr">
              <a:spcBef>
                <a:spcPct val="50000"/>
              </a:spcBef>
            </a:pPr>
            <a:fld id="{518C414E-33E7-418A-8578-9E6A1EDE7539}" type="slidenum">
              <a:rPr lang="en-US" sz="900">
                <a:solidFill>
                  <a:srgbClr val="5B5C5E"/>
                </a:solidFill>
                <a:latin typeface="Franklin Gothic Demi" pitchFamily="34" charset="0"/>
              </a:rPr>
              <a:pPr algn="ctr">
                <a:spcBef>
                  <a:spcPct val="50000"/>
                </a:spcBef>
              </a:pPr>
              <a:t>‹#›</a:t>
            </a:fld>
            <a:endParaRPr lang="en-US" sz="900" dirty="0">
              <a:solidFill>
                <a:srgbClr val="5B5C5E"/>
              </a:solidFill>
              <a:latin typeface="Franklin Gothic Demi" pitchFamily="34" charset="0"/>
            </a:endParaRPr>
          </a:p>
        </p:txBody>
      </p:sp>
      <p:sp>
        <p:nvSpPr>
          <p:cNvPr id="2054" name="Rectangle 6"/>
          <p:cNvSpPr>
            <a:spLocks noChangeArrowheads="1"/>
          </p:cNvSpPr>
          <p:nvPr userDrawn="1"/>
        </p:nvSpPr>
        <p:spPr bwMode="auto">
          <a:xfrm>
            <a:off x="0" y="0"/>
            <a:ext cx="9144000" cy="1219200"/>
          </a:xfrm>
          <a:prstGeom prst="rect">
            <a:avLst/>
          </a:prstGeom>
          <a:noFill/>
          <a:ln>
            <a:noFill/>
          </a:ln>
          <a:effectLst/>
          <a:extLst>
            <a:ext uri="{909E8E84-426E-40DD-AFC4-6F175D3DCCD1}">
              <a14:hiddenFill xmlns:a14="http://schemas.microsoft.com/office/drawing/2010/main">
                <a:solidFill>
                  <a:srgbClr val="00528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Arial" charset="0"/>
              <a:ea typeface="ＭＳ Ｐゴシック" charset="0"/>
            </a:endParaRPr>
          </a:p>
        </p:txBody>
      </p:sp>
      <p:sp>
        <p:nvSpPr>
          <p:cNvPr id="2055" name="Rectangle 7"/>
          <p:cNvSpPr>
            <a:spLocks noGrp="1" noChangeArrowheads="1"/>
          </p:cNvSpPr>
          <p:nvPr>
            <p:ph type="title"/>
          </p:nvPr>
        </p:nvSpPr>
        <p:spPr bwMode="auto">
          <a:xfrm>
            <a:off x="457200" y="46038"/>
            <a:ext cx="8229600" cy="115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a:t>
            </a:r>
            <a:br>
              <a:rPr lang="en-US"/>
            </a:br>
            <a:r>
              <a:rPr lang="en-US"/>
              <a:t>Master title style</a:t>
            </a:r>
          </a:p>
        </p:txBody>
      </p:sp>
      <p:sp>
        <p:nvSpPr>
          <p:cNvPr id="2056" name="Rectangle 8"/>
          <p:cNvSpPr>
            <a:spLocks noGrp="1" noChangeArrowheads="1"/>
          </p:cNvSpPr>
          <p:nvPr>
            <p:ph type="body" idx="1"/>
          </p:nvPr>
        </p:nvSpPr>
        <p:spPr bwMode="auto">
          <a:xfrm>
            <a:off x="457200" y="1343025"/>
            <a:ext cx="8229600" cy="493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733" r:id="rId1"/>
    <p:sldLayoutId id="2147484734" r:id="rId2"/>
    <p:sldLayoutId id="2147484735" r:id="rId3"/>
    <p:sldLayoutId id="2147484736" r:id="rId4"/>
    <p:sldLayoutId id="2147484737" r:id="rId5"/>
    <p:sldLayoutId id="2147484738" r:id="rId6"/>
    <p:sldLayoutId id="2147484739" r:id="rId7"/>
    <p:sldLayoutId id="2147484740" r:id="rId8"/>
    <p:sldLayoutId id="2147484741" r:id="rId9"/>
    <p:sldLayoutId id="2147484742" r:id="rId10"/>
    <p:sldLayoutId id="2147484743" r:id="rId11"/>
  </p:sldLayoutIdLst>
  <p:txStyles>
    <p:titleStyle>
      <a:lvl1pPr algn="l" rtl="0" eaLnBrk="0" fontAlgn="base" hangingPunct="0">
        <a:lnSpc>
          <a:spcPct val="80000"/>
        </a:lnSpc>
        <a:spcBef>
          <a:spcPct val="0"/>
        </a:spcBef>
        <a:spcAft>
          <a:spcPct val="0"/>
        </a:spcAft>
        <a:defRPr sz="4000">
          <a:solidFill>
            <a:srgbClr val="005288"/>
          </a:solidFill>
          <a:latin typeface="+mj-lt"/>
          <a:ea typeface="ＭＳ Ｐゴシック" charset="0"/>
          <a:cs typeface="ＭＳ Ｐゴシック" charset="0"/>
        </a:defRPr>
      </a:lvl1pPr>
      <a:lvl2pPr algn="l" rtl="0" eaLnBrk="0" fontAlgn="base" hangingPunct="0">
        <a:lnSpc>
          <a:spcPct val="80000"/>
        </a:lnSpc>
        <a:spcBef>
          <a:spcPct val="0"/>
        </a:spcBef>
        <a:spcAft>
          <a:spcPct val="0"/>
        </a:spcAft>
        <a:defRPr sz="4000">
          <a:solidFill>
            <a:srgbClr val="005288"/>
          </a:solidFill>
          <a:latin typeface="Joanna MT Std SemiBold" pitchFamily="18" charset="0"/>
          <a:ea typeface="ＭＳ Ｐゴシック" charset="0"/>
          <a:cs typeface="ＭＳ Ｐゴシック" charset="0"/>
        </a:defRPr>
      </a:lvl2pPr>
      <a:lvl3pPr algn="l" rtl="0" eaLnBrk="0" fontAlgn="base" hangingPunct="0">
        <a:lnSpc>
          <a:spcPct val="80000"/>
        </a:lnSpc>
        <a:spcBef>
          <a:spcPct val="0"/>
        </a:spcBef>
        <a:spcAft>
          <a:spcPct val="0"/>
        </a:spcAft>
        <a:defRPr sz="4000">
          <a:solidFill>
            <a:srgbClr val="005288"/>
          </a:solidFill>
          <a:latin typeface="Joanna MT Std SemiBold" pitchFamily="18" charset="0"/>
          <a:ea typeface="ＭＳ Ｐゴシック" charset="0"/>
          <a:cs typeface="ＭＳ Ｐゴシック" charset="0"/>
        </a:defRPr>
      </a:lvl3pPr>
      <a:lvl4pPr algn="l" rtl="0" eaLnBrk="0" fontAlgn="base" hangingPunct="0">
        <a:lnSpc>
          <a:spcPct val="80000"/>
        </a:lnSpc>
        <a:spcBef>
          <a:spcPct val="0"/>
        </a:spcBef>
        <a:spcAft>
          <a:spcPct val="0"/>
        </a:spcAft>
        <a:defRPr sz="4000">
          <a:solidFill>
            <a:srgbClr val="005288"/>
          </a:solidFill>
          <a:latin typeface="Joanna MT Std SemiBold" pitchFamily="18" charset="0"/>
          <a:ea typeface="ＭＳ Ｐゴシック" charset="0"/>
          <a:cs typeface="ＭＳ Ｐゴシック" charset="0"/>
        </a:defRPr>
      </a:lvl4pPr>
      <a:lvl5pPr algn="l" rtl="0" eaLnBrk="0" fontAlgn="base" hangingPunct="0">
        <a:lnSpc>
          <a:spcPct val="80000"/>
        </a:lnSpc>
        <a:spcBef>
          <a:spcPct val="0"/>
        </a:spcBef>
        <a:spcAft>
          <a:spcPct val="0"/>
        </a:spcAft>
        <a:defRPr sz="4000">
          <a:solidFill>
            <a:srgbClr val="005288"/>
          </a:solidFill>
          <a:latin typeface="Joanna MT Std SemiBold" pitchFamily="18" charset="0"/>
          <a:ea typeface="ＭＳ Ｐゴシック" charset="0"/>
          <a:cs typeface="ＭＳ Ｐゴシック" charset="0"/>
        </a:defRPr>
      </a:lvl5pPr>
      <a:lvl6pPr marL="457200" algn="l" rtl="0" fontAlgn="base">
        <a:lnSpc>
          <a:spcPct val="80000"/>
        </a:lnSpc>
        <a:spcBef>
          <a:spcPct val="0"/>
        </a:spcBef>
        <a:spcAft>
          <a:spcPct val="0"/>
        </a:spcAft>
        <a:defRPr sz="4000">
          <a:solidFill>
            <a:srgbClr val="005288"/>
          </a:solidFill>
          <a:latin typeface="Joanna MT Std SemiBold" pitchFamily="18" charset="0"/>
        </a:defRPr>
      </a:lvl6pPr>
      <a:lvl7pPr marL="914400" algn="l" rtl="0" fontAlgn="base">
        <a:lnSpc>
          <a:spcPct val="80000"/>
        </a:lnSpc>
        <a:spcBef>
          <a:spcPct val="0"/>
        </a:spcBef>
        <a:spcAft>
          <a:spcPct val="0"/>
        </a:spcAft>
        <a:defRPr sz="4000">
          <a:solidFill>
            <a:srgbClr val="005288"/>
          </a:solidFill>
          <a:latin typeface="Joanna MT Std SemiBold" pitchFamily="18" charset="0"/>
        </a:defRPr>
      </a:lvl7pPr>
      <a:lvl8pPr marL="1371600" algn="l" rtl="0" fontAlgn="base">
        <a:lnSpc>
          <a:spcPct val="80000"/>
        </a:lnSpc>
        <a:spcBef>
          <a:spcPct val="0"/>
        </a:spcBef>
        <a:spcAft>
          <a:spcPct val="0"/>
        </a:spcAft>
        <a:defRPr sz="4000">
          <a:solidFill>
            <a:srgbClr val="005288"/>
          </a:solidFill>
          <a:latin typeface="Joanna MT Std SemiBold" pitchFamily="18" charset="0"/>
        </a:defRPr>
      </a:lvl8pPr>
      <a:lvl9pPr marL="1828800" algn="l" rtl="0" fontAlgn="base">
        <a:lnSpc>
          <a:spcPct val="80000"/>
        </a:lnSpc>
        <a:spcBef>
          <a:spcPct val="0"/>
        </a:spcBef>
        <a:spcAft>
          <a:spcPct val="0"/>
        </a:spcAft>
        <a:defRPr sz="4000">
          <a:solidFill>
            <a:srgbClr val="005288"/>
          </a:solidFill>
          <a:latin typeface="Joanna MT Std SemiBold" pitchFamily="18" charset="0"/>
        </a:defRPr>
      </a:lvl9pPr>
    </p:titleStyle>
    <p:bodyStyle>
      <a:lvl1pPr marL="231775" indent="-231775" algn="l" rtl="0" eaLnBrk="0" fontAlgn="base" hangingPunct="0">
        <a:spcBef>
          <a:spcPct val="35000"/>
        </a:spcBef>
        <a:spcAft>
          <a:spcPct val="0"/>
        </a:spcAft>
        <a:buClr>
          <a:srgbClr val="C41230"/>
        </a:buClr>
        <a:buSzPct val="90000"/>
        <a:buFont typeface="Wingdings" pitchFamily="2" charset="2"/>
        <a:buChar char="§"/>
        <a:defRPr sz="2000" b="1">
          <a:solidFill>
            <a:schemeClr val="tx1"/>
          </a:solidFill>
          <a:latin typeface="+mn-lt"/>
          <a:ea typeface="ＭＳ Ｐゴシック" charset="0"/>
          <a:cs typeface="ＭＳ Ｐゴシック" charset="0"/>
        </a:defRPr>
      </a:lvl1pPr>
      <a:lvl2pPr marL="568325" indent="-222250" algn="l" rtl="0" eaLnBrk="0" fontAlgn="base" hangingPunct="0">
        <a:spcBef>
          <a:spcPct val="25000"/>
        </a:spcBef>
        <a:spcAft>
          <a:spcPct val="0"/>
        </a:spcAft>
        <a:buClr>
          <a:srgbClr val="5B5C5E"/>
        </a:buClr>
        <a:buSzPct val="90000"/>
        <a:buChar char="•"/>
        <a:defRPr>
          <a:solidFill>
            <a:schemeClr val="tx1"/>
          </a:solidFill>
          <a:latin typeface="+mn-lt"/>
          <a:ea typeface="ＭＳ Ｐゴシック" charset="0"/>
        </a:defRPr>
      </a:lvl2pPr>
      <a:lvl3pPr marL="914400" indent="-231775" algn="l" rtl="0" eaLnBrk="0" fontAlgn="base" hangingPunct="0">
        <a:spcBef>
          <a:spcPct val="25000"/>
        </a:spcBef>
        <a:spcAft>
          <a:spcPct val="0"/>
        </a:spcAft>
        <a:buClr>
          <a:srgbClr val="C1C2C4"/>
        </a:buClr>
        <a:buSzPct val="90000"/>
        <a:buFont typeface="Wingdings" pitchFamily="2" charset="2"/>
        <a:buChar char="§"/>
        <a:defRPr sz="1600">
          <a:solidFill>
            <a:schemeClr val="tx1"/>
          </a:solidFill>
          <a:latin typeface="+mn-lt"/>
          <a:ea typeface="ＭＳ Ｐゴシック" charset="0"/>
        </a:defRPr>
      </a:lvl3pPr>
      <a:lvl4pPr marL="1260475" indent="-230188"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4pPr>
      <a:lvl5pPr marL="1544638" indent="-168275"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5pPr>
      <a:lvl6pPr marL="20018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6pPr>
      <a:lvl7pPr marL="24590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7pPr>
      <a:lvl8pPr marL="29162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8pPr>
      <a:lvl9pPr marL="33734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1"/>
          <p:cNvSpPr>
            <a:spLocks noChangeArrowheads="1"/>
          </p:cNvSpPr>
          <p:nvPr userDrawn="1"/>
        </p:nvSpPr>
        <p:spPr bwMode="auto">
          <a:xfrm>
            <a:off x="0" y="6386513"/>
            <a:ext cx="9144000" cy="471487"/>
          </a:xfrm>
          <a:prstGeom prst="rect">
            <a:avLst/>
          </a:prstGeom>
          <a:solidFill>
            <a:srgbClr val="DDDE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srgbClr val="000000"/>
              </a:solidFill>
              <a:latin typeface="Arial" charset="0"/>
              <a:ea typeface="ＭＳ Ｐゴシック" charset="0"/>
            </a:endParaRPr>
          </a:p>
        </p:txBody>
      </p:sp>
      <p:pic>
        <p:nvPicPr>
          <p:cNvPr id="4099" name="Picture 12" descr="RiskMap type RGB"/>
          <p:cNvPicPr>
            <a:picLocks noChangeAspect="1" noChangeArrowheads="1"/>
          </p:cNvPicPr>
          <p:nvPr userDrawn="1"/>
        </p:nvPicPr>
        <p:blipFill>
          <a:blip r:embed="rId16" cstate="print"/>
          <a:srcRect/>
          <a:stretch>
            <a:fillRect/>
          </a:stretch>
        </p:blipFill>
        <p:spPr bwMode="auto">
          <a:xfrm>
            <a:off x="7708900" y="6472238"/>
            <a:ext cx="977900" cy="292100"/>
          </a:xfrm>
          <a:prstGeom prst="rect">
            <a:avLst/>
          </a:prstGeom>
          <a:noFill/>
          <a:ln w="9525">
            <a:noFill/>
            <a:miter lim="800000"/>
            <a:headEnd/>
            <a:tailEnd/>
          </a:ln>
        </p:spPr>
      </p:pic>
      <p:pic>
        <p:nvPicPr>
          <p:cNvPr id="4100" name="Picture 13" descr="Fema logo RGB for Risk MAP"/>
          <p:cNvPicPr>
            <a:picLocks noChangeAspect="1" noChangeArrowheads="1"/>
          </p:cNvPicPr>
          <p:nvPr userDrawn="1"/>
        </p:nvPicPr>
        <p:blipFill>
          <a:blip r:embed="rId17" cstate="print"/>
          <a:srcRect/>
          <a:stretch>
            <a:fillRect/>
          </a:stretch>
        </p:blipFill>
        <p:spPr bwMode="auto">
          <a:xfrm>
            <a:off x="433388" y="6442075"/>
            <a:ext cx="1004887" cy="357188"/>
          </a:xfrm>
          <a:prstGeom prst="rect">
            <a:avLst/>
          </a:prstGeom>
          <a:noFill/>
          <a:ln w="9525">
            <a:noFill/>
            <a:miter lim="800000"/>
            <a:headEnd/>
            <a:tailEnd/>
          </a:ln>
        </p:spPr>
      </p:pic>
      <p:sp>
        <p:nvSpPr>
          <p:cNvPr id="1029" name="Text Box 14"/>
          <p:cNvSpPr txBox="1">
            <a:spLocks noChangeArrowheads="1"/>
          </p:cNvSpPr>
          <p:nvPr userDrawn="1"/>
        </p:nvSpPr>
        <p:spPr bwMode="auto">
          <a:xfrm>
            <a:off x="3810000" y="6608763"/>
            <a:ext cx="1524000" cy="136525"/>
          </a:xfrm>
          <a:prstGeom prst="rect">
            <a:avLst/>
          </a:prstGeom>
          <a:noFill/>
          <a:ln w="9525">
            <a:noFill/>
            <a:miter lim="800000"/>
            <a:headEnd/>
            <a:tailEnd/>
          </a:ln>
          <a:effectLst/>
        </p:spPr>
        <p:txBody>
          <a:bodyPr lIns="0" tIns="0" rIns="0" bIns="0">
            <a:spAutoFit/>
          </a:bodyPr>
          <a:lstStyle/>
          <a:p>
            <a:pPr algn="ctr">
              <a:spcBef>
                <a:spcPct val="50000"/>
              </a:spcBef>
            </a:pPr>
            <a:fld id="{9082A47D-2DAF-422E-9357-3BC3B4417C37}" type="slidenum">
              <a:rPr lang="en-US" sz="900">
                <a:solidFill>
                  <a:srgbClr val="5B5C5E"/>
                </a:solidFill>
                <a:latin typeface="Franklin Gothic Demi" pitchFamily="34" charset="0"/>
              </a:rPr>
              <a:pPr algn="ctr">
                <a:spcBef>
                  <a:spcPct val="50000"/>
                </a:spcBef>
              </a:pPr>
              <a:t>‹#›</a:t>
            </a:fld>
            <a:endParaRPr lang="en-US" sz="900" dirty="0">
              <a:solidFill>
                <a:srgbClr val="5B5C5E"/>
              </a:solidFill>
              <a:latin typeface="Franklin Gothic Demi" pitchFamily="34" charset="0"/>
            </a:endParaRPr>
          </a:p>
        </p:txBody>
      </p:sp>
      <p:sp>
        <p:nvSpPr>
          <p:cNvPr id="3078" name="Rectangle 7"/>
          <p:cNvSpPr>
            <a:spLocks noChangeArrowheads="1"/>
          </p:cNvSpPr>
          <p:nvPr userDrawn="1"/>
        </p:nvSpPr>
        <p:spPr bwMode="auto">
          <a:xfrm>
            <a:off x="0" y="0"/>
            <a:ext cx="9144000" cy="1219200"/>
          </a:xfrm>
          <a:prstGeom prst="rect">
            <a:avLst/>
          </a:prstGeom>
          <a:solidFill>
            <a:srgbClr val="0052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srgbClr val="000000"/>
              </a:solidFill>
              <a:latin typeface="Arial" charset="0"/>
              <a:ea typeface="ＭＳ Ｐゴシック" charset="0"/>
            </a:endParaRPr>
          </a:p>
        </p:txBody>
      </p:sp>
      <p:sp>
        <p:nvSpPr>
          <p:cNvPr id="3079" name="Rectangle 2"/>
          <p:cNvSpPr>
            <a:spLocks noGrp="1" noChangeArrowheads="1"/>
          </p:cNvSpPr>
          <p:nvPr>
            <p:ph type="title"/>
          </p:nvPr>
        </p:nvSpPr>
        <p:spPr bwMode="auto">
          <a:xfrm>
            <a:off x="457200" y="46038"/>
            <a:ext cx="8229600" cy="115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a:t>
            </a:r>
            <a:br>
              <a:rPr lang="en-US"/>
            </a:br>
            <a:r>
              <a:rPr lang="en-US"/>
              <a:t>Master title style</a:t>
            </a:r>
          </a:p>
        </p:txBody>
      </p:sp>
      <p:sp>
        <p:nvSpPr>
          <p:cNvPr id="3080" name="Rectangle 3"/>
          <p:cNvSpPr>
            <a:spLocks noGrp="1" noChangeArrowheads="1"/>
          </p:cNvSpPr>
          <p:nvPr>
            <p:ph type="body" idx="1"/>
          </p:nvPr>
        </p:nvSpPr>
        <p:spPr bwMode="auto">
          <a:xfrm>
            <a:off x="457200" y="1343025"/>
            <a:ext cx="8229600" cy="493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758" r:id="rId1"/>
    <p:sldLayoutId id="2147484744" r:id="rId2"/>
    <p:sldLayoutId id="2147484745" r:id="rId3"/>
    <p:sldLayoutId id="2147484746" r:id="rId4"/>
    <p:sldLayoutId id="2147484747" r:id="rId5"/>
    <p:sldLayoutId id="2147484748" r:id="rId6"/>
    <p:sldLayoutId id="2147484749" r:id="rId7"/>
    <p:sldLayoutId id="2147484750" r:id="rId8"/>
    <p:sldLayoutId id="2147484751" r:id="rId9"/>
    <p:sldLayoutId id="2147484752" r:id="rId10"/>
    <p:sldLayoutId id="2147484753" r:id="rId11"/>
    <p:sldLayoutId id="2147484754" r:id="rId12"/>
    <p:sldLayoutId id="2147484755" r:id="rId13"/>
    <p:sldLayoutId id="2147484756" r:id="rId14"/>
  </p:sldLayoutIdLst>
  <p:txStyles>
    <p:titleStyle>
      <a:lvl1pPr algn="l" rtl="0" eaLnBrk="0" fontAlgn="base" hangingPunct="0">
        <a:lnSpc>
          <a:spcPct val="80000"/>
        </a:lnSpc>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2pPr>
      <a:lvl3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3pPr>
      <a:lvl4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4pPr>
      <a:lvl5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5pPr>
      <a:lvl6pPr marL="457200" algn="l" rtl="0" fontAlgn="base">
        <a:lnSpc>
          <a:spcPct val="80000"/>
        </a:lnSpc>
        <a:spcBef>
          <a:spcPct val="0"/>
        </a:spcBef>
        <a:spcAft>
          <a:spcPct val="0"/>
        </a:spcAft>
        <a:defRPr sz="4000">
          <a:solidFill>
            <a:schemeClr val="bg1"/>
          </a:solidFill>
          <a:latin typeface="Joanna MT Std SemiBold" pitchFamily="18" charset="0"/>
        </a:defRPr>
      </a:lvl6pPr>
      <a:lvl7pPr marL="914400" algn="l" rtl="0" fontAlgn="base">
        <a:lnSpc>
          <a:spcPct val="80000"/>
        </a:lnSpc>
        <a:spcBef>
          <a:spcPct val="0"/>
        </a:spcBef>
        <a:spcAft>
          <a:spcPct val="0"/>
        </a:spcAft>
        <a:defRPr sz="4000">
          <a:solidFill>
            <a:schemeClr val="bg1"/>
          </a:solidFill>
          <a:latin typeface="Joanna MT Std SemiBold" pitchFamily="18" charset="0"/>
        </a:defRPr>
      </a:lvl7pPr>
      <a:lvl8pPr marL="1371600" algn="l" rtl="0" fontAlgn="base">
        <a:lnSpc>
          <a:spcPct val="80000"/>
        </a:lnSpc>
        <a:spcBef>
          <a:spcPct val="0"/>
        </a:spcBef>
        <a:spcAft>
          <a:spcPct val="0"/>
        </a:spcAft>
        <a:defRPr sz="4000">
          <a:solidFill>
            <a:schemeClr val="bg1"/>
          </a:solidFill>
          <a:latin typeface="Joanna MT Std SemiBold" pitchFamily="18" charset="0"/>
        </a:defRPr>
      </a:lvl8pPr>
      <a:lvl9pPr marL="1828800" algn="l" rtl="0" fontAlgn="base">
        <a:lnSpc>
          <a:spcPct val="80000"/>
        </a:lnSpc>
        <a:spcBef>
          <a:spcPct val="0"/>
        </a:spcBef>
        <a:spcAft>
          <a:spcPct val="0"/>
        </a:spcAft>
        <a:defRPr sz="4000">
          <a:solidFill>
            <a:schemeClr val="bg1"/>
          </a:solidFill>
          <a:latin typeface="Joanna MT Std SemiBold" pitchFamily="18" charset="0"/>
        </a:defRPr>
      </a:lvl9pPr>
    </p:titleStyle>
    <p:bodyStyle>
      <a:lvl1pPr marL="231775" indent="-231775" algn="l" rtl="0" eaLnBrk="0" fontAlgn="base" hangingPunct="0">
        <a:spcBef>
          <a:spcPct val="35000"/>
        </a:spcBef>
        <a:spcAft>
          <a:spcPct val="0"/>
        </a:spcAft>
        <a:buClr>
          <a:srgbClr val="C41230"/>
        </a:buClr>
        <a:buSzPct val="90000"/>
        <a:buFont typeface="Wingdings" pitchFamily="2" charset="2"/>
        <a:buChar char="§"/>
        <a:defRPr sz="2000" b="1">
          <a:solidFill>
            <a:schemeClr val="tx1"/>
          </a:solidFill>
          <a:latin typeface="+mn-lt"/>
          <a:ea typeface="ＭＳ Ｐゴシック" charset="0"/>
          <a:cs typeface="ＭＳ Ｐゴシック" charset="0"/>
        </a:defRPr>
      </a:lvl1pPr>
      <a:lvl2pPr marL="568325" indent="-222250" algn="l" rtl="0" eaLnBrk="0" fontAlgn="base" hangingPunct="0">
        <a:spcBef>
          <a:spcPct val="25000"/>
        </a:spcBef>
        <a:spcAft>
          <a:spcPct val="0"/>
        </a:spcAft>
        <a:buClr>
          <a:srgbClr val="5B5C5E"/>
        </a:buClr>
        <a:buSzPct val="90000"/>
        <a:buChar char="•"/>
        <a:defRPr>
          <a:solidFill>
            <a:schemeClr val="tx1"/>
          </a:solidFill>
          <a:latin typeface="+mn-lt"/>
          <a:ea typeface="ＭＳ Ｐゴシック" charset="0"/>
        </a:defRPr>
      </a:lvl2pPr>
      <a:lvl3pPr marL="914400" indent="-231775" algn="l" rtl="0" eaLnBrk="0" fontAlgn="base" hangingPunct="0">
        <a:spcBef>
          <a:spcPct val="25000"/>
        </a:spcBef>
        <a:spcAft>
          <a:spcPct val="0"/>
        </a:spcAft>
        <a:buClr>
          <a:srgbClr val="C1C2C4"/>
        </a:buClr>
        <a:buSzPct val="90000"/>
        <a:buFont typeface="Wingdings" pitchFamily="2" charset="2"/>
        <a:buChar char="§"/>
        <a:defRPr sz="1600">
          <a:solidFill>
            <a:schemeClr val="tx1"/>
          </a:solidFill>
          <a:latin typeface="+mn-lt"/>
          <a:ea typeface="ＭＳ Ｐゴシック" charset="0"/>
        </a:defRPr>
      </a:lvl3pPr>
      <a:lvl4pPr marL="1260475" indent="-230188"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4pPr>
      <a:lvl5pPr marL="1544638" indent="-168275"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5pPr>
      <a:lvl6pPr marL="20018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6pPr>
      <a:lvl7pPr marL="24590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7pPr>
      <a:lvl8pPr marL="29162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8pPr>
      <a:lvl9pPr marL="33734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loodsmart.gov/" TargetMode="External"/><Relationship Id="rId2" Type="http://schemas.openxmlformats.org/officeDocument/2006/relationships/hyperlink" Target="http://www.fema.gov/hazard-mitigation-assistance" TargetMode="External"/><Relationship Id="rId1" Type="http://schemas.openxmlformats.org/officeDocument/2006/relationships/slideLayout" Target="../slideLayouts/slideLayout2.xml"/><Relationship Id="rId6" Type="http://schemas.openxmlformats.org/officeDocument/2006/relationships/hyperlink" Target="mailto:Sandra.keefe@dhs.gov" TargetMode="External"/><Relationship Id="rId5" Type="http://schemas.openxmlformats.org/officeDocument/2006/relationships/hyperlink" Target="http://go.usa.gov/gzU5" TargetMode="External"/><Relationship Id="rId4" Type="http://schemas.openxmlformats.org/officeDocument/2006/relationships/hyperlink" Target="http://maps.riskmap6.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609" y="185057"/>
            <a:ext cx="8599715" cy="2667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lnSpc>
                <a:spcPct val="200000"/>
              </a:lnSpc>
              <a:defRPr/>
            </a:pPr>
            <a:r>
              <a:rPr lang="en-US" sz="3600" dirty="0" smtClean="0">
                <a:latin typeface="Arial" pitchFamily="34" charset="0"/>
                <a:cs typeface="Arial" pitchFamily="34" charset="0"/>
              </a:rPr>
              <a:t>Changes to the National Flood Insurance  Program (NFIP)    </a:t>
            </a:r>
            <a:endParaRPr lang="en-US" sz="3600" dirty="0">
              <a:latin typeface="Arial" pitchFamily="34" charset="0"/>
              <a:cs typeface="Arial" pitchFamily="34" charset="0"/>
            </a:endParaRPr>
          </a:p>
        </p:txBody>
      </p:sp>
      <p:sp>
        <p:nvSpPr>
          <p:cNvPr id="4" name="Subtitle 3"/>
          <p:cNvSpPr>
            <a:spLocks noGrp="1"/>
          </p:cNvSpPr>
          <p:nvPr>
            <p:ph type="subTitle" idx="1"/>
          </p:nvPr>
        </p:nvSpPr>
        <p:spPr/>
        <p:txBody>
          <a:bodyPr/>
          <a:lstStyle/>
          <a:p>
            <a:pPr>
              <a:spcBef>
                <a:spcPct val="60000"/>
              </a:spcBef>
              <a:buClr>
                <a:srgbClr val="B0B1B3"/>
              </a:buClr>
            </a:pPr>
            <a:r>
              <a:rPr lang="en-US" sz="3600" dirty="0" smtClean="0">
                <a:latin typeface="Arial" pitchFamily="34" charset="0"/>
                <a:cs typeface="Arial" pitchFamily="34" charset="0"/>
              </a:rPr>
              <a:t>Sandy Keefe</a:t>
            </a:r>
            <a:endParaRPr lang="en-US" sz="3600" dirty="0">
              <a:latin typeface="Arial" pitchFamily="34" charset="0"/>
              <a:cs typeface="Arial" pitchFamily="34" charset="0"/>
            </a:endParaRPr>
          </a:p>
          <a:p>
            <a:pPr>
              <a:lnSpc>
                <a:spcPct val="50000"/>
              </a:lnSpc>
              <a:spcBef>
                <a:spcPct val="60000"/>
              </a:spcBef>
              <a:buClr>
                <a:srgbClr val="B0B1B3"/>
              </a:buClr>
            </a:pPr>
            <a:r>
              <a:rPr lang="en-US" sz="3200" b="0" dirty="0">
                <a:solidFill>
                  <a:srgbClr val="B2B2B2"/>
                </a:solidFill>
                <a:latin typeface="Arial" pitchFamily="34" charset="0"/>
                <a:cs typeface="Arial" pitchFamily="34" charset="0"/>
              </a:rPr>
              <a:t>Mitigation Division </a:t>
            </a:r>
            <a:r>
              <a:rPr lang="en-US" sz="3200" b="0" dirty="0" smtClean="0">
                <a:solidFill>
                  <a:srgbClr val="B2B2B2"/>
                </a:solidFill>
                <a:latin typeface="Arial" pitchFamily="34" charset="0"/>
                <a:cs typeface="Arial" pitchFamily="34" charset="0"/>
              </a:rPr>
              <a:t>Deputy Director</a:t>
            </a:r>
            <a:endParaRPr lang="en-US" sz="3200" b="0" dirty="0">
              <a:solidFill>
                <a:srgbClr val="B2B2B2"/>
              </a:solidFill>
              <a:latin typeface="Arial" pitchFamily="34" charset="0"/>
              <a:cs typeface="Arial" pitchFamily="34" charset="0"/>
            </a:endParaRPr>
          </a:p>
          <a:p>
            <a:pPr>
              <a:lnSpc>
                <a:spcPct val="50000"/>
              </a:lnSpc>
              <a:spcBef>
                <a:spcPct val="60000"/>
              </a:spcBef>
              <a:buClr>
                <a:srgbClr val="B0B1B3"/>
              </a:buClr>
            </a:pPr>
            <a:r>
              <a:rPr lang="en-US" sz="3200" b="0" dirty="0">
                <a:solidFill>
                  <a:srgbClr val="B2B2B2"/>
                </a:solidFill>
                <a:latin typeface="Arial" pitchFamily="34" charset="0"/>
                <a:cs typeface="Arial" pitchFamily="34" charset="0"/>
              </a:rPr>
              <a:t>FEMA Region </a:t>
            </a:r>
            <a:r>
              <a:rPr lang="en-US" sz="3200" b="0" dirty="0" smtClean="0">
                <a:solidFill>
                  <a:srgbClr val="B2B2B2"/>
                </a:solidFill>
                <a:latin typeface="Arial" pitchFamily="34" charset="0"/>
                <a:cs typeface="Arial" pitchFamily="34" charset="0"/>
              </a:rPr>
              <a:t>6</a:t>
            </a:r>
            <a:endParaRPr lang="en-US" sz="3200" b="0" dirty="0">
              <a:solidFill>
                <a:srgbClr val="B2B2B2"/>
              </a:solidFill>
              <a:latin typeface="Arial" pitchFamily="34" charset="0"/>
              <a:cs typeface="Arial" pitchFamily="34" charset="0"/>
            </a:endParaRPr>
          </a:p>
          <a:p>
            <a:pPr>
              <a:lnSpc>
                <a:spcPct val="50000"/>
              </a:lnSpc>
              <a:spcBef>
                <a:spcPct val="60000"/>
              </a:spcBef>
              <a:buClr>
                <a:srgbClr val="B0B1B3"/>
              </a:buClr>
            </a:pPr>
            <a:r>
              <a:rPr lang="en-US" sz="3200" b="0" dirty="0">
                <a:solidFill>
                  <a:srgbClr val="B2B2B2"/>
                </a:solidFill>
                <a:latin typeface="Arial" pitchFamily="34" charset="0"/>
                <a:cs typeface="Arial" pitchFamily="34" charset="0"/>
              </a:rPr>
              <a:t> </a:t>
            </a:r>
            <a:endParaRPr lang="en-US" sz="3200" b="0" dirty="0" smtClean="0">
              <a:solidFill>
                <a:srgbClr val="B2B2B2"/>
              </a:solidFill>
              <a:latin typeface="Arial" pitchFamily="34" charset="0"/>
              <a:cs typeface="Arial" pitchFamily="34" charset="0"/>
            </a:endParaRPr>
          </a:p>
          <a:p>
            <a:pPr>
              <a:lnSpc>
                <a:spcPct val="50000"/>
              </a:lnSpc>
              <a:spcBef>
                <a:spcPct val="60000"/>
              </a:spcBef>
              <a:buClr>
                <a:srgbClr val="B0B1B3"/>
              </a:buClr>
            </a:pPr>
            <a:r>
              <a:rPr lang="en-US" sz="2800" b="0" dirty="0" smtClean="0">
                <a:solidFill>
                  <a:srgbClr val="B2B2B2"/>
                </a:solidFill>
                <a:latin typeface="Arial" pitchFamily="34" charset="0"/>
                <a:cs typeface="Arial" pitchFamily="34" charset="0"/>
              </a:rPr>
              <a:t>Feb 11, </a:t>
            </a:r>
            <a:r>
              <a:rPr lang="en-US" sz="2800" b="0" dirty="0">
                <a:solidFill>
                  <a:srgbClr val="B2B2B2"/>
                </a:solidFill>
                <a:latin typeface="Arial" pitchFamily="34" charset="0"/>
                <a:cs typeface="Arial" pitchFamily="34" charset="0"/>
              </a:rPr>
              <a:t>2013</a:t>
            </a:r>
          </a:p>
          <a:p>
            <a:endParaRPr lang="en-US" dirty="0"/>
          </a:p>
        </p:txBody>
      </p:sp>
      <p:pic>
        <p:nvPicPr>
          <p:cNvPr id="5" name="Picture 15" descr="C:\Documents and Settings\jbarnes8\My Documents\FEMA-DHS Seals &amp; Signaturees\DHS_FEMA_Signatures_07_31_03\Preferred\Reverse\Spot_Full_Color\DHS_fema_SR.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8274" y="5016642"/>
            <a:ext cx="3815726" cy="1841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7" name="Title 1"/>
          <p:cNvSpPr txBox="1">
            <a:spLocks/>
          </p:cNvSpPr>
          <p:nvPr/>
        </p:nvSpPr>
        <p:spPr bwMode="auto">
          <a:xfrm>
            <a:off x="81997" y="67303"/>
            <a:ext cx="8447087" cy="105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rtl="0" eaLnBrk="0" fontAlgn="base" hangingPunct="0">
              <a:lnSpc>
                <a:spcPct val="80000"/>
              </a:lnSpc>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2pPr>
            <a:lvl3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3pPr>
            <a:lvl4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4pPr>
            <a:lvl5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5pPr>
            <a:lvl6pPr marL="457200" algn="l" rtl="0" fontAlgn="base">
              <a:lnSpc>
                <a:spcPct val="80000"/>
              </a:lnSpc>
              <a:spcBef>
                <a:spcPct val="0"/>
              </a:spcBef>
              <a:spcAft>
                <a:spcPct val="0"/>
              </a:spcAft>
              <a:defRPr sz="4000">
                <a:solidFill>
                  <a:schemeClr val="bg1"/>
                </a:solidFill>
                <a:latin typeface="Joanna MT Std SemiBold" pitchFamily="18" charset="0"/>
              </a:defRPr>
            </a:lvl6pPr>
            <a:lvl7pPr marL="914400" algn="l" rtl="0" fontAlgn="base">
              <a:lnSpc>
                <a:spcPct val="80000"/>
              </a:lnSpc>
              <a:spcBef>
                <a:spcPct val="0"/>
              </a:spcBef>
              <a:spcAft>
                <a:spcPct val="0"/>
              </a:spcAft>
              <a:defRPr sz="4000">
                <a:solidFill>
                  <a:schemeClr val="bg1"/>
                </a:solidFill>
                <a:latin typeface="Joanna MT Std SemiBold" pitchFamily="18" charset="0"/>
              </a:defRPr>
            </a:lvl7pPr>
            <a:lvl8pPr marL="1371600" algn="l" rtl="0" fontAlgn="base">
              <a:lnSpc>
                <a:spcPct val="80000"/>
              </a:lnSpc>
              <a:spcBef>
                <a:spcPct val="0"/>
              </a:spcBef>
              <a:spcAft>
                <a:spcPct val="0"/>
              </a:spcAft>
              <a:defRPr sz="4000">
                <a:solidFill>
                  <a:schemeClr val="bg1"/>
                </a:solidFill>
                <a:latin typeface="Joanna MT Std SemiBold" pitchFamily="18" charset="0"/>
              </a:defRPr>
            </a:lvl8pPr>
            <a:lvl9pPr marL="1828800" algn="l" rtl="0" fontAlgn="base">
              <a:lnSpc>
                <a:spcPct val="80000"/>
              </a:lnSpc>
              <a:spcBef>
                <a:spcPct val="0"/>
              </a:spcBef>
              <a:spcAft>
                <a:spcPct val="0"/>
              </a:spcAft>
              <a:defRPr sz="4000">
                <a:solidFill>
                  <a:schemeClr val="bg1"/>
                </a:solidFill>
                <a:latin typeface="Joanna MT Std SemiBold" pitchFamily="18" charset="0"/>
              </a:defRPr>
            </a:lvl9pPr>
          </a:lstStyle>
          <a:p>
            <a:r>
              <a:rPr lang="en-US" sz="4400" dirty="0" smtClean="0">
                <a:latin typeface="Arial" pitchFamily="34" charset="0"/>
                <a:cs typeface="Arial" pitchFamily="34" charset="0"/>
              </a:rPr>
              <a:t>What Policyholders Can Do:</a:t>
            </a:r>
          </a:p>
        </p:txBody>
      </p:sp>
      <p:sp>
        <p:nvSpPr>
          <p:cNvPr id="8" name="Content Placeholder 2"/>
          <p:cNvSpPr>
            <a:spLocks noGrp="1"/>
          </p:cNvSpPr>
          <p:nvPr>
            <p:ph idx="1"/>
          </p:nvPr>
        </p:nvSpPr>
        <p:spPr bwMode="auto">
          <a:xfrm>
            <a:off x="190740" y="1364512"/>
            <a:ext cx="8496060" cy="4754563"/>
          </a:xfrm>
          <a:extLst/>
        </p:spPr>
        <p:txBody>
          <a:bodyPr vert="horz" wrap="square" lIns="91440" tIns="45720" rIns="91440" bIns="45720" numCol="1" anchor="t" anchorCtr="0" compatLnSpc="1">
            <a:prstTxWarp prst="textNoShape">
              <a:avLst/>
            </a:prstTxWarp>
          </a:bodyPr>
          <a:lstStyle/>
          <a:p>
            <a:pPr lvl="1">
              <a:defRPr/>
            </a:pPr>
            <a:r>
              <a:rPr lang="en-US" sz="2400" dirty="0" smtClean="0">
                <a:latin typeface="Arial" pitchFamily="34" charset="0"/>
                <a:cs typeface="Arial" pitchFamily="34" charset="0"/>
              </a:rPr>
              <a:t>Take </a:t>
            </a:r>
            <a:r>
              <a:rPr lang="en-US" sz="2400" dirty="0">
                <a:latin typeface="Arial" pitchFamily="34" charset="0"/>
                <a:cs typeface="Arial" pitchFamily="34" charset="0"/>
              </a:rPr>
              <a:t>a look at </a:t>
            </a:r>
            <a:r>
              <a:rPr lang="en-US" sz="2400" dirty="0" smtClean="0">
                <a:latin typeface="Arial" pitchFamily="34" charset="0"/>
                <a:cs typeface="Arial" pitchFamily="34" charset="0"/>
              </a:rPr>
              <a:t>their current, effective flood maps </a:t>
            </a:r>
          </a:p>
          <a:p>
            <a:pPr lvl="1">
              <a:defRPr/>
            </a:pP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Talk with the local Floodplain Administrator to learn if there is a preliminary </a:t>
            </a:r>
            <a:r>
              <a:rPr lang="en-US" sz="2400" dirty="0" smtClean="0">
                <a:latin typeface="Arial" pitchFamily="34" charset="0"/>
                <a:cs typeface="Arial" pitchFamily="34" charset="0"/>
              </a:rPr>
              <a:t>flood insurance rate map </a:t>
            </a:r>
            <a:r>
              <a:rPr lang="en-US" sz="2400" dirty="0" smtClean="0">
                <a:latin typeface="Arial" pitchFamily="34" charset="0"/>
                <a:cs typeface="Arial" pitchFamily="34" charset="0"/>
              </a:rPr>
              <a:t>available</a:t>
            </a:r>
          </a:p>
          <a:p>
            <a:pPr lvl="1">
              <a:defRPr/>
            </a:pPr>
            <a:endParaRPr lang="en-US" sz="2400" dirty="0">
              <a:latin typeface="Arial" pitchFamily="34" charset="0"/>
              <a:cs typeface="Arial" pitchFamily="34" charset="0"/>
            </a:endParaRPr>
          </a:p>
          <a:p>
            <a:pPr lvl="1">
              <a:defRPr/>
            </a:pPr>
            <a:r>
              <a:rPr lang="en-US" sz="2400" dirty="0">
                <a:latin typeface="Arial" pitchFamily="34" charset="0"/>
                <a:cs typeface="Arial" pitchFamily="34" charset="0"/>
              </a:rPr>
              <a:t>Know </a:t>
            </a:r>
            <a:r>
              <a:rPr lang="en-US" sz="2400" dirty="0" smtClean="0">
                <a:latin typeface="Arial" pitchFamily="34" charset="0"/>
                <a:cs typeface="Arial" pitchFamily="34" charset="0"/>
              </a:rPr>
              <a:t>their </a:t>
            </a:r>
            <a:r>
              <a:rPr lang="en-US" sz="2400" dirty="0">
                <a:latin typeface="Arial" pitchFamily="34" charset="0"/>
                <a:cs typeface="Arial" pitchFamily="34" charset="0"/>
              </a:rPr>
              <a:t>risk and </a:t>
            </a:r>
            <a:r>
              <a:rPr lang="en-US" sz="2400" dirty="0" smtClean="0">
                <a:latin typeface="Arial" pitchFamily="34" charset="0"/>
                <a:cs typeface="Arial" pitchFamily="34" charset="0"/>
              </a:rPr>
              <a:t>start planning </a:t>
            </a:r>
            <a:r>
              <a:rPr lang="en-US" sz="2400" dirty="0">
                <a:latin typeface="Arial" pitchFamily="34" charset="0"/>
                <a:cs typeface="Arial" pitchFamily="34" charset="0"/>
              </a:rPr>
              <a:t>for </a:t>
            </a:r>
            <a:r>
              <a:rPr lang="en-US" sz="2400" dirty="0" smtClean="0">
                <a:latin typeface="Arial" pitchFamily="34" charset="0"/>
                <a:cs typeface="Arial" pitchFamily="34" charset="0"/>
              </a:rPr>
              <a:t>mitigation actions</a:t>
            </a:r>
          </a:p>
          <a:p>
            <a:pPr lvl="1">
              <a:defRPr/>
            </a:pP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Call their insurance agent for more details on their policy</a:t>
            </a:r>
          </a:p>
          <a:p>
            <a:pPr lvl="1">
              <a:defRPr/>
            </a:pP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Look into FEMA Mitigation programs available to them</a:t>
            </a:r>
          </a:p>
          <a:p>
            <a:pPr marL="347662" lvl="1" indent="0">
              <a:buFont typeface="Wingdings" pitchFamily="2" charset="2"/>
              <a:buNone/>
              <a:defRPr/>
            </a:pPr>
            <a:endParaRPr lang="en-US" sz="2400" dirty="0" smtClean="0">
              <a:latin typeface="Arial" pitchFamily="34" charset="0"/>
              <a:cs typeface="Arial" pitchFamily="34" charset="0"/>
            </a:endParaRPr>
          </a:p>
          <a:p>
            <a:pPr>
              <a:defRPr/>
            </a:pPr>
            <a:endParaRPr lang="en-US" sz="2400" dirty="0">
              <a:latin typeface="Arial" pitchFamily="34" charset="0"/>
              <a:cs typeface="Arial" pitchFamily="34" charset="0"/>
            </a:endParaRPr>
          </a:p>
          <a:p>
            <a:pPr marL="347662" lvl="1" indent="0">
              <a:buFont typeface="Wingdings" pitchFamily="2" charset="2"/>
              <a:buNone/>
              <a:defRPr/>
            </a:pPr>
            <a:endParaRPr lang="en-US" sz="2400" dirty="0" smtClean="0">
              <a:latin typeface="Arial" pitchFamily="34" charset="0"/>
              <a:cs typeface="Arial" pitchFamily="34" charset="0"/>
            </a:endParaRPr>
          </a:p>
          <a:p>
            <a:pPr lvl="2">
              <a:buFont typeface="Wingdings" pitchFamily="2" charset="2"/>
              <a:buNone/>
              <a:defRPr/>
            </a:pP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3489083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329609" y="0"/>
            <a:ext cx="8229600" cy="115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lnSpc>
                <a:spcPct val="80000"/>
              </a:lnSpc>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2pPr>
            <a:lvl3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3pPr>
            <a:lvl4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4pPr>
            <a:lvl5pPr algn="l" rtl="0" eaLnBrk="0" fontAlgn="base" hangingPunct="0">
              <a:lnSpc>
                <a:spcPct val="80000"/>
              </a:lnSpc>
              <a:spcBef>
                <a:spcPct val="0"/>
              </a:spcBef>
              <a:spcAft>
                <a:spcPct val="0"/>
              </a:spcAft>
              <a:defRPr sz="4000">
                <a:solidFill>
                  <a:schemeClr val="bg1"/>
                </a:solidFill>
                <a:latin typeface="Joanna MT Std SemiBold" pitchFamily="18" charset="0"/>
                <a:ea typeface="ＭＳ Ｐゴシック" charset="0"/>
                <a:cs typeface="ＭＳ Ｐゴシック" charset="0"/>
              </a:defRPr>
            </a:lvl5pPr>
            <a:lvl6pPr marL="457200" algn="l" rtl="0" fontAlgn="base">
              <a:lnSpc>
                <a:spcPct val="80000"/>
              </a:lnSpc>
              <a:spcBef>
                <a:spcPct val="0"/>
              </a:spcBef>
              <a:spcAft>
                <a:spcPct val="0"/>
              </a:spcAft>
              <a:defRPr sz="4000">
                <a:solidFill>
                  <a:schemeClr val="bg1"/>
                </a:solidFill>
                <a:latin typeface="Joanna MT Std SemiBold" pitchFamily="18" charset="0"/>
              </a:defRPr>
            </a:lvl6pPr>
            <a:lvl7pPr marL="914400" algn="l" rtl="0" fontAlgn="base">
              <a:lnSpc>
                <a:spcPct val="80000"/>
              </a:lnSpc>
              <a:spcBef>
                <a:spcPct val="0"/>
              </a:spcBef>
              <a:spcAft>
                <a:spcPct val="0"/>
              </a:spcAft>
              <a:defRPr sz="4000">
                <a:solidFill>
                  <a:schemeClr val="bg1"/>
                </a:solidFill>
                <a:latin typeface="Joanna MT Std SemiBold" pitchFamily="18" charset="0"/>
              </a:defRPr>
            </a:lvl7pPr>
            <a:lvl8pPr marL="1371600" algn="l" rtl="0" fontAlgn="base">
              <a:lnSpc>
                <a:spcPct val="80000"/>
              </a:lnSpc>
              <a:spcBef>
                <a:spcPct val="0"/>
              </a:spcBef>
              <a:spcAft>
                <a:spcPct val="0"/>
              </a:spcAft>
              <a:defRPr sz="4000">
                <a:solidFill>
                  <a:schemeClr val="bg1"/>
                </a:solidFill>
                <a:latin typeface="Joanna MT Std SemiBold" pitchFamily="18" charset="0"/>
              </a:defRPr>
            </a:lvl8pPr>
            <a:lvl9pPr marL="1828800" algn="l" rtl="0" fontAlgn="base">
              <a:lnSpc>
                <a:spcPct val="80000"/>
              </a:lnSpc>
              <a:spcBef>
                <a:spcPct val="0"/>
              </a:spcBef>
              <a:spcAft>
                <a:spcPct val="0"/>
              </a:spcAft>
              <a:defRPr sz="4000">
                <a:solidFill>
                  <a:schemeClr val="bg1"/>
                </a:solidFill>
                <a:latin typeface="Joanna MT Std SemiBold" pitchFamily="18" charset="0"/>
              </a:defRPr>
            </a:lvl9pPr>
          </a:lstStyle>
          <a:p>
            <a:pPr>
              <a:spcBef>
                <a:spcPts val="0"/>
              </a:spcBef>
              <a:defRPr/>
            </a:pPr>
            <a:r>
              <a:rPr lang="en-US" sz="4400" dirty="0" smtClean="0">
                <a:latin typeface="Arial" pitchFamily="34" charset="0"/>
                <a:cs typeface="Arial" pitchFamily="34" charset="0"/>
              </a:rPr>
              <a:t>Mitigation Programs Available</a:t>
            </a:r>
            <a:endParaRPr lang="en-US" sz="4400" dirty="0">
              <a:latin typeface="Arial" pitchFamily="34" charset="0"/>
              <a:cs typeface="Arial" pitchFamily="34" charset="0"/>
            </a:endParaRPr>
          </a:p>
        </p:txBody>
      </p:sp>
      <p:sp>
        <p:nvSpPr>
          <p:cNvPr id="7" name="Content Placeholder 2"/>
          <p:cNvSpPr txBox="1">
            <a:spLocks/>
          </p:cNvSpPr>
          <p:nvPr/>
        </p:nvSpPr>
        <p:spPr bwMode="auto">
          <a:xfrm>
            <a:off x="223284" y="139908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marL="231775" indent="-231775" algn="l" rtl="0" eaLnBrk="0" fontAlgn="base" hangingPunct="0">
              <a:spcBef>
                <a:spcPct val="35000"/>
              </a:spcBef>
              <a:spcAft>
                <a:spcPct val="0"/>
              </a:spcAft>
              <a:buClr>
                <a:srgbClr val="C41230"/>
              </a:buClr>
              <a:buSzPct val="90000"/>
              <a:buFont typeface="Wingdings" pitchFamily="2" charset="2"/>
              <a:buChar char="§"/>
              <a:defRPr sz="2000" b="1">
                <a:solidFill>
                  <a:schemeClr val="tx1"/>
                </a:solidFill>
                <a:latin typeface="+mn-lt"/>
                <a:ea typeface="ＭＳ Ｐゴシック" charset="0"/>
                <a:cs typeface="ＭＳ Ｐゴシック" charset="0"/>
              </a:defRPr>
            </a:lvl1pPr>
            <a:lvl2pPr marL="568325" indent="-222250" algn="l" rtl="0" eaLnBrk="0" fontAlgn="base" hangingPunct="0">
              <a:spcBef>
                <a:spcPct val="25000"/>
              </a:spcBef>
              <a:spcAft>
                <a:spcPct val="0"/>
              </a:spcAft>
              <a:buClr>
                <a:srgbClr val="5B5C5E"/>
              </a:buClr>
              <a:buSzPct val="90000"/>
              <a:buChar char="•"/>
              <a:defRPr>
                <a:solidFill>
                  <a:schemeClr val="tx1"/>
                </a:solidFill>
                <a:latin typeface="+mn-lt"/>
                <a:ea typeface="ＭＳ Ｐゴシック" charset="0"/>
              </a:defRPr>
            </a:lvl2pPr>
            <a:lvl3pPr marL="914400" indent="-231775" algn="l" rtl="0" eaLnBrk="0" fontAlgn="base" hangingPunct="0">
              <a:spcBef>
                <a:spcPct val="25000"/>
              </a:spcBef>
              <a:spcAft>
                <a:spcPct val="0"/>
              </a:spcAft>
              <a:buClr>
                <a:srgbClr val="C1C2C4"/>
              </a:buClr>
              <a:buSzPct val="90000"/>
              <a:buFont typeface="Wingdings" pitchFamily="2" charset="2"/>
              <a:buChar char="§"/>
              <a:defRPr sz="1600">
                <a:solidFill>
                  <a:schemeClr val="tx1"/>
                </a:solidFill>
                <a:latin typeface="+mn-lt"/>
                <a:ea typeface="ＭＳ Ｐゴシック" charset="0"/>
              </a:defRPr>
            </a:lvl3pPr>
            <a:lvl4pPr marL="1260475" indent="-230188"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4pPr>
            <a:lvl5pPr marL="1544638" indent="-168275" algn="l" rtl="0" eaLnBrk="0" fontAlgn="base" hangingPunct="0">
              <a:spcBef>
                <a:spcPct val="20000"/>
              </a:spcBef>
              <a:spcAft>
                <a:spcPct val="0"/>
              </a:spcAft>
              <a:buClr>
                <a:srgbClr val="C1C2C4"/>
              </a:buClr>
              <a:buSzPct val="90000"/>
              <a:buFont typeface="Wingdings" pitchFamily="2" charset="2"/>
              <a:buChar char="§"/>
              <a:defRPr sz="1400">
                <a:solidFill>
                  <a:schemeClr val="tx1"/>
                </a:solidFill>
                <a:latin typeface="+mn-lt"/>
                <a:ea typeface="ＭＳ Ｐゴシック" charset="0"/>
              </a:defRPr>
            </a:lvl5pPr>
            <a:lvl6pPr marL="20018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6pPr>
            <a:lvl7pPr marL="24590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7pPr>
            <a:lvl8pPr marL="29162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8pPr>
            <a:lvl9pPr marL="3373438" indent="-168275" algn="l" rtl="0" fontAlgn="base">
              <a:spcBef>
                <a:spcPct val="20000"/>
              </a:spcBef>
              <a:spcAft>
                <a:spcPct val="0"/>
              </a:spcAft>
              <a:buClr>
                <a:srgbClr val="C1C2C4"/>
              </a:buClr>
              <a:buSzPct val="90000"/>
              <a:buFont typeface="Wingdings" pitchFamily="2" charset="2"/>
              <a:buChar char="§"/>
              <a:defRPr sz="1400">
                <a:solidFill>
                  <a:schemeClr val="tx1"/>
                </a:solidFill>
                <a:latin typeface="+mn-lt"/>
              </a:defRPr>
            </a:lvl9pPr>
          </a:lstStyle>
          <a:p>
            <a:pPr>
              <a:spcBef>
                <a:spcPts val="0"/>
              </a:spcBef>
              <a:defRPr/>
            </a:pPr>
            <a:endParaRPr lang="en-US" dirty="0" smtClean="0">
              <a:latin typeface="Arial" pitchFamily="34" charset="0"/>
              <a:cs typeface="Arial" pitchFamily="34" charset="0"/>
            </a:endParaRPr>
          </a:p>
          <a:p>
            <a:pPr lvl="1">
              <a:spcBef>
                <a:spcPts val="0"/>
              </a:spcBef>
              <a:buClr>
                <a:srgbClr val="FF0000"/>
              </a:buClr>
              <a:buFont typeface="Wingdings" pitchFamily="2" charset="2"/>
              <a:buChar char="§"/>
              <a:defRPr/>
            </a:pPr>
            <a:r>
              <a:rPr lang="en-US" sz="2000" b="1" dirty="0" smtClean="0">
                <a:latin typeface="Arial" pitchFamily="34" charset="0"/>
                <a:cs typeface="Arial" pitchFamily="34" charset="0"/>
              </a:rPr>
              <a:t>Increased Cost of Compliance (ICC</a:t>
            </a:r>
            <a:r>
              <a:rPr lang="en-US" sz="2000" b="1" dirty="0" smtClean="0">
                <a:latin typeface="Arial" pitchFamily="34" charset="0"/>
                <a:cs typeface="Arial" pitchFamily="34" charset="0"/>
              </a:rPr>
              <a:t>) Program </a:t>
            </a:r>
            <a:endParaRPr lang="en-US" sz="2000" b="1" dirty="0" smtClean="0">
              <a:latin typeface="Arial" pitchFamily="34" charset="0"/>
              <a:cs typeface="Arial" pitchFamily="34" charset="0"/>
            </a:endParaRPr>
          </a:p>
          <a:p>
            <a:pPr marL="682625" lvl="2" indent="0">
              <a:spcBef>
                <a:spcPts val="0"/>
              </a:spcBef>
              <a:buClr>
                <a:srgbClr val="FF0000"/>
              </a:buClr>
              <a:buNone/>
              <a:defRPr/>
            </a:pPr>
            <a:r>
              <a:rPr lang="en-US" sz="1800" b="1" dirty="0" smtClean="0">
                <a:latin typeface="Arial" pitchFamily="34" charset="0"/>
                <a:cs typeface="Arial" pitchFamily="34" charset="0"/>
              </a:rPr>
              <a:t> 	Up to $30,000 for </a:t>
            </a:r>
            <a:r>
              <a:rPr lang="en-US" sz="1800" b="1" u="sng" dirty="0" smtClean="0">
                <a:latin typeface="Arial" pitchFamily="34" charset="0"/>
                <a:cs typeface="Arial" pitchFamily="34" charset="0"/>
              </a:rPr>
              <a:t>f</a:t>
            </a:r>
            <a:r>
              <a:rPr lang="en-US" sz="1800" b="1" dirty="0" smtClean="0">
                <a:latin typeface="Arial" pitchFamily="34" charset="0"/>
                <a:cs typeface="Arial" pitchFamily="34" charset="0"/>
              </a:rPr>
              <a:t>lood proofing, </a:t>
            </a:r>
            <a:r>
              <a:rPr lang="en-US" sz="1800" b="1" u="sng" dirty="0" smtClean="0">
                <a:latin typeface="Arial" pitchFamily="34" charset="0"/>
                <a:cs typeface="Arial" pitchFamily="34" charset="0"/>
              </a:rPr>
              <a:t>r</a:t>
            </a:r>
            <a:r>
              <a:rPr lang="en-US" sz="1800" b="1" dirty="0" smtClean="0">
                <a:latin typeface="Arial" pitchFamily="34" charset="0"/>
                <a:cs typeface="Arial" pitchFamily="34" charset="0"/>
              </a:rPr>
              <a:t>elocation, </a:t>
            </a:r>
            <a:r>
              <a:rPr lang="en-US" sz="1800" b="1" u="sng" dirty="0" smtClean="0">
                <a:latin typeface="Arial" pitchFamily="34" charset="0"/>
                <a:cs typeface="Arial" pitchFamily="34" charset="0"/>
              </a:rPr>
              <a:t>e</a:t>
            </a:r>
            <a:r>
              <a:rPr lang="en-US" sz="1800" b="1" dirty="0" smtClean="0">
                <a:latin typeface="Arial" pitchFamily="34" charset="0"/>
                <a:cs typeface="Arial" pitchFamily="34" charset="0"/>
              </a:rPr>
              <a:t>levation, or 	</a:t>
            </a:r>
            <a:r>
              <a:rPr lang="en-US" sz="1800" b="1" u="sng" dirty="0" smtClean="0">
                <a:latin typeface="Arial" pitchFamily="34" charset="0"/>
                <a:cs typeface="Arial" pitchFamily="34" charset="0"/>
              </a:rPr>
              <a:t>d</a:t>
            </a:r>
            <a:r>
              <a:rPr lang="en-US" sz="1800" b="1" dirty="0" smtClean="0">
                <a:latin typeface="Arial" pitchFamily="34" charset="0"/>
                <a:cs typeface="Arial" pitchFamily="34" charset="0"/>
              </a:rPr>
              <a:t>emolition (FRED) after a flood.</a:t>
            </a:r>
          </a:p>
          <a:p>
            <a:pPr lvl="1">
              <a:spcBef>
                <a:spcPts val="0"/>
              </a:spcBef>
              <a:buClr>
                <a:srgbClr val="FF0000"/>
              </a:buClr>
              <a:buFont typeface="Wingdings" pitchFamily="2" charset="2"/>
              <a:buChar char="§"/>
              <a:defRPr/>
            </a:pPr>
            <a:endParaRPr lang="en-US" sz="2000" b="1" dirty="0" smtClean="0">
              <a:latin typeface="Arial" pitchFamily="34" charset="0"/>
              <a:cs typeface="Arial" pitchFamily="34" charset="0"/>
            </a:endParaRPr>
          </a:p>
          <a:p>
            <a:pPr lvl="1">
              <a:spcBef>
                <a:spcPts val="0"/>
              </a:spcBef>
              <a:buClr>
                <a:srgbClr val="FF0000"/>
              </a:buClr>
              <a:buFont typeface="Wingdings" pitchFamily="2" charset="2"/>
              <a:buChar char="§"/>
              <a:defRPr/>
            </a:pPr>
            <a:endParaRPr lang="en-US" sz="2000" b="1" dirty="0" smtClean="0">
              <a:latin typeface="Arial" pitchFamily="34" charset="0"/>
              <a:cs typeface="Arial" pitchFamily="34" charset="0"/>
            </a:endParaRPr>
          </a:p>
          <a:p>
            <a:pPr lvl="1">
              <a:spcBef>
                <a:spcPts val="0"/>
              </a:spcBef>
              <a:buClr>
                <a:srgbClr val="FF0000"/>
              </a:buClr>
              <a:buFont typeface="Wingdings" pitchFamily="2" charset="2"/>
              <a:buChar char="§"/>
              <a:defRPr/>
            </a:pPr>
            <a:r>
              <a:rPr lang="en-US" sz="2000" b="1" dirty="0" smtClean="0">
                <a:latin typeface="Arial" pitchFamily="34" charset="0"/>
                <a:cs typeface="Arial" pitchFamily="34" charset="0"/>
              </a:rPr>
              <a:t> NFIP Community Rating System (CRS) Program </a:t>
            </a:r>
          </a:p>
          <a:p>
            <a:pPr marL="1028700" lvl="3" indent="0">
              <a:spcBef>
                <a:spcPts val="0"/>
              </a:spcBef>
              <a:buClr>
                <a:srgbClr val="FF0000"/>
              </a:buClr>
              <a:buNone/>
              <a:defRPr/>
            </a:pPr>
            <a:r>
              <a:rPr lang="en-US" sz="1800" b="1" dirty="0" smtClean="0">
                <a:latin typeface="Arial" pitchFamily="34" charset="0"/>
                <a:cs typeface="Arial" pitchFamily="34" charset="0"/>
              </a:rPr>
              <a:t>Premium discounts up to 45% are available for policyholders in communities that participate in CRS</a:t>
            </a:r>
          </a:p>
          <a:p>
            <a:pPr marL="682625" lvl="2" indent="0">
              <a:spcBef>
                <a:spcPts val="0"/>
              </a:spcBef>
              <a:buClr>
                <a:srgbClr val="FF0000"/>
              </a:buClr>
              <a:buNone/>
              <a:defRPr/>
            </a:pPr>
            <a:endParaRPr lang="en-US" sz="2000" b="1" dirty="0" smtClean="0">
              <a:latin typeface="Arial" pitchFamily="34" charset="0"/>
              <a:cs typeface="Arial" pitchFamily="34" charset="0"/>
            </a:endParaRPr>
          </a:p>
          <a:p>
            <a:pPr lvl="2">
              <a:spcBef>
                <a:spcPts val="0"/>
              </a:spcBef>
              <a:buClr>
                <a:srgbClr val="FF0000"/>
              </a:buClr>
              <a:defRPr/>
            </a:pPr>
            <a:endParaRPr lang="en-US" sz="2000" b="1" dirty="0" smtClean="0">
              <a:latin typeface="Arial" pitchFamily="34" charset="0"/>
              <a:cs typeface="Arial" pitchFamily="34" charset="0"/>
            </a:endParaRPr>
          </a:p>
          <a:p>
            <a:pPr lvl="1">
              <a:spcBef>
                <a:spcPts val="0"/>
              </a:spcBef>
              <a:buClr>
                <a:srgbClr val="FF0000"/>
              </a:buClr>
              <a:buFont typeface="Wingdings" pitchFamily="2" charset="2"/>
              <a:buChar char="§"/>
              <a:defRPr/>
            </a:pPr>
            <a:r>
              <a:rPr lang="en-US" sz="2000" b="1" dirty="0" smtClean="0">
                <a:latin typeface="Arial" pitchFamily="34" charset="0"/>
                <a:cs typeface="Arial" pitchFamily="34" charset="0"/>
              </a:rPr>
              <a:t>FEMA Hazard Mitigation and Severe Repetitive Loss Grant Programs </a:t>
            </a:r>
          </a:p>
          <a:p>
            <a:pPr lvl="1">
              <a:spcBef>
                <a:spcPts val="0"/>
              </a:spcBef>
              <a:buClr>
                <a:srgbClr val="FF0000"/>
              </a:buClr>
              <a:buFont typeface="Wingdings" pitchFamily="2" charset="2"/>
              <a:buChar char="§"/>
              <a:defRPr/>
            </a:pPr>
            <a:endParaRPr lang="en-US" sz="2000" b="1" dirty="0" smtClean="0">
              <a:latin typeface="Arial" pitchFamily="34" charset="0"/>
              <a:cs typeface="Arial" pitchFamily="34" charset="0"/>
            </a:endParaRPr>
          </a:p>
          <a:p>
            <a:pPr lvl="1">
              <a:spcBef>
                <a:spcPts val="0"/>
              </a:spcBef>
              <a:buClr>
                <a:srgbClr val="FF0000"/>
              </a:buClr>
              <a:buFont typeface="Wingdings" pitchFamily="2" charset="2"/>
              <a:buChar char="§"/>
              <a:defRPr/>
            </a:pPr>
            <a:endParaRPr lang="en-US" sz="2000" b="1" dirty="0" smtClean="0">
              <a:latin typeface="Arial" pitchFamily="34" charset="0"/>
              <a:cs typeface="Arial" pitchFamily="34" charset="0"/>
            </a:endParaRPr>
          </a:p>
          <a:p>
            <a:pPr marL="347662" lvl="1" indent="0">
              <a:buFont typeface="Wingdings" pitchFamily="2" charset="2"/>
              <a:buNone/>
              <a:defRPr/>
            </a:pPr>
            <a:endParaRPr lang="en-US" sz="2000" b="1" dirty="0" smtClean="0">
              <a:latin typeface="Arial" pitchFamily="34" charset="0"/>
              <a:cs typeface="Arial" pitchFamily="34" charset="0"/>
            </a:endParaRPr>
          </a:p>
          <a:p>
            <a:pPr lvl="2">
              <a:buFont typeface="Wingdings" pitchFamily="2" charset="2"/>
              <a:buNone/>
              <a:defRPr/>
            </a:pPr>
            <a:endParaRPr lang="en-US" sz="2000" b="1" dirty="0" smtClean="0">
              <a:latin typeface="Arial" pitchFamily="34" charset="0"/>
              <a:cs typeface="Arial" pitchFamily="34" charset="0"/>
            </a:endParaRPr>
          </a:p>
        </p:txBody>
      </p:sp>
    </p:spTree>
    <p:extLst>
      <p:ext uri="{BB962C8B-B14F-4D97-AF65-F5344CB8AC3E}">
        <p14:creationId xmlns:p14="http://schemas.microsoft.com/office/powerpoint/2010/main" val="2914382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itchFamily="34" charset="0"/>
                <a:cs typeface="Arial" pitchFamily="34" charset="0"/>
              </a:rPr>
              <a:t>Regional Approach</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Messaging and Education Campaign:</a:t>
            </a:r>
          </a:p>
          <a:p>
            <a:pPr lvl="1"/>
            <a:r>
              <a:rPr lang="en-US" dirty="0" smtClean="0"/>
              <a:t>State and local hazard mitigation officers</a:t>
            </a:r>
          </a:p>
          <a:p>
            <a:pPr lvl="1"/>
            <a:r>
              <a:rPr lang="en-US" dirty="0" smtClean="0"/>
              <a:t>DEM staff</a:t>
            </a:r>
          </a:p>
          <a:p>
            <a:pPr lvl="1"/>
            <a:r>
              <a:rPr lang="en-US" dirty="0" smtClean="0"/>
              <a:t>State and local floodplain administrators</a:t>
            </a:r>
          </a:p>
          <a:p>
            <a:pPr lvl="1"/>
            <a:r>
              <a:rPr lang="en-US" dirty="0" smtClean="0"/>
              <a:t>Insurance agents</a:t>
            </a:r>
          </a:p>
          <a:p>
            <a:pPr lvl="1"/>
            <a:r>
              <a:rPr lang="en-US" dirty="0" smtClean="0"/>
              <a:t>Congressional offices</a:t>
            </a:r>
          </a:p>
          <a:p>
            <a:pPr lvl="1"/>
            <a:endParaRPr lang="en-US" dirty="0"/>
          </a:p>
          <a:p>
            <a:r>
              <a:rPr lang="en-US" dirty="0" smtClean="0"/>
              <a:t>Post Disaster:  Ensuring citizens have the information they need to make</a:t>
            </a:r>
          </a:p>
          <a:p>
            <a:pPr marL="0" indent="0">
              <a:buNone/>
            </a:pPr>
            <a:r>
              <a:rPr lang="en-US" dirty="0" smtClean="0"/>
              <a:t>informed rebuilding and repair decisions</a:t>
            </a:r>
          </a:p>
          <a:p>
            <a:pPr marL="0" indent="0">
              <a:buNone/>
            </a:pPr>
            <a:endParaRPr lang="en-US" dirty="0"/>
          </a:p>
          <a:p>
            <a:r>
              <a:rPr lang="en-US" dirty="0" smtClean="0"/>
              <a:t>Overarching Message:  Rebuilding higher reduces flood risk and insurance costs</a:t>
            </a:r>
            <a:endParaRPr lang="en-US" dirty="0"/>
          </a:p>
        </p:txBody>
      </p:sp>
    </p:spTree>
    <p:extLst>
      <p:ext uri="{BB962C8B-B14F-4D97-AF65-F5344CB8AC3E}">
        <p14:creationId xmlns:p14="http://schemas.microsoft.com/office/powerpoint/2010/main" val="3882949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15913" y="0"/>
            <a:ext cx="8447087" cy="1050925"/>
          </a:xfrm>
        </p:spPr>
        <p:txBody>
          <a:bodyPr/>
          <a:lstStyle/>
          <a:p>
            <a:r>
              <a:rPr lang="en-US" sz="3000" b="1" dirty="0" smtClean="0">
                <a:solidFill>
                  <a:schemeClr val="tx1"/>
                </a:solidFill>
              </a:rPr>
              <a:t/>
            </a:r>
            <a:br>
              <a:rPr lang="en-US" sz="3000" b="1" dirty="0" smtClean="0">
                <a:solidFill>
                  <a:schemeClr val="tx1"/>
                </a:solidFill>
              </a:rPr>
            </a:br>
            <a:r>
              <a:rPr lang="en-US" sz="4400" dirty="0" smtClean="0">
                <a:latin typeface="Arial" pitchFamily="34" charset="0"/>
                <a:cs typeface="Arial" pitchFamily="34" charset="0"/>
              </a:rPr>
              <a:t> Where to Find More Info:</a:t>
            </a:r>
          </a:p>
        </p:txBody>
      </p:sp>
      <p:sp>
        <p:nvSpPr>
          <p:cNvPr id="8" name="Content Placeholder 2"/>
          <p:cNvSpPr txBox="1">
            <a:spLocks/>
          </p:cNvSpPr>
          <p:nvPr/>
        </p:nvSpPr>
        <p:spPr bwMode="auto">
          <a:xfrm>
            <a:off x="209588" y="1147431"/>
            <a:ext cx="8229600" cy="4754563"/>
          </a:xfrm>
          <a:prstGeom prst="rect">
            <a:avLst/>
          </a:prstGeom>
          <a:extLst/>
        </p:spPr>
        <p:txBody>
          <a:bodyPr/>
          <a:lstStyle>
            <a:lvl1pPr marL="233363" indent="-233363" algn="l" rtl="0" eaLnBrk="0" fontAlgn="base" hangingPunct="0">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00" indent="-223838"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2pPr>
            <a:lvl3pPr marL="909638"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3pPr>
            <a:lvl4pPr marL="1258888" indent="-231775"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4pPr>
            <a:lvl5pPr marL="15986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5pPr>
            <a:lvl6pPr marL="20558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9pPr>
          </a:lstStyle>
          <a:p>
            <a:pPr>
              <a:spcBef>
                <a:spcPct val="0"/>
              </a:spcBef>
              <a:buClrTx/>
              <a:defRPr/>
            </a:pPr>
            <a:endParaRPr lang="en-US" sz="2000" dirty="0" smtClean="0">
              <a:solidFill>
                <a:schemeClr val="tx1"/>
              </a:solidFill>
              <a:latin typeface="Arial" pitchFamily="34" charset="0"/>
              <a:cs typeface="Arial" pitchFamily="34" charset="0"/>
              <a:hlinkClick r:id="rId2"/>
            </a:endParaRPr>
          </a:p>
          <a:p>
            <a:pPr>
              <a:spcBef>
                <a:spcPct val="0"/>
              </a:spcBef>
              <a:buClr>
                <a:srgbClr val="FF0000"/>
              </a:buClr>
              <a:defRPr/>
            </a:pPr>
            <a:r>
              <a:rPr lang="en-US" sz="2000" dirty="0" smtClean="0">
                <a:solidFill>
                  <a:schemeClr val="tx1"/>
                </a:solidFill>
                <a:latin typeface="Arial" pitchFamily="34" charset="0"/>
                <a:cs typeface="Arial" pitchFamily="34" charset="0"/>
                <a:hlinkClick r:id="rId2"/>
              </a:rPr>
              <a:t>www.fema.gov  </a:t>
            </a:r>
            <a:r>
              <a:rPr lang="en-US" sz="2000" dirty="0">
                <a:solidFill>
                  <a:schemeClr val="tx1"/>
                </a:solidFill>
                <a:latin typeface="Arial" pitchFamily="34" charset="0"/>
                <a:cs typeface="Arial" pitchFamily="34" charset="0"/>
              </a:rPr>
              <a:t>for numerous mitigation programs  </a:t>
            </a:r>
          </a:p>
          <a:p>
            <a:pPr marL="457200" lvl="1" indent="0">
              <a:spcBef>
                <a:spcPct val="0"/>
              </a:spcBef>
              <a:buClrTx/>
              <a:buFont typeface="Wingdings" pitchFamily="2" charset="2"/>
              <a:buNone/>
              <a:defRPr/>
            </a:pPr>
            <a:r>
              <a:rPr lang="en-US" sz="2000" dirty="0">
                <a:solidFill>
                  <a:schemeClr val="tx1"/>
                </a:solidFill>
                <a:latin typeface="Arial" pitchFamily="34" charset="0"/>
                <a:cs typeface="Arial" pitchFamily="34" charset="0"/>
              </a:rPr>
              <a:t> </a:t>
            </a:r>
            <a:r>
              <a:rPr lang="en-US" sz="2000" b="1" dirty="0">
                <a:solidFill>
                  <a:schemeClr val="tx1"/>
                </a:solidFill>
                <a:latin typeface="Arial" pitchFamily="34" charset="0"/>
                <a:cs typeface="Arial" pitchFamily="34" charset="0"/>
              </a:rPr>
              <a:t>search for -</a:t>
            </a:r>
          </a:p>
          <a:p>
            <a:pPr marL="914400" lvl="2" indent="0">
              <a:spcBef>
                <a:spcPct val="0"/>
              </a:spcBef>
              <a:buClrTx/>
              <a:buFont typeface="Wingdings" pitchFamily="2" charset="2"/>
              <a:buNone/>
              <a:defRPr/>
            </a:pPr>
            <a:r>
              <a:rPr lang="en-US" dirty="0">
                <a:solidFill>
                  <a:schemeClr val="tx1"/>
                </a:solidFill>
                <a:latin typeface="Arial" pitchFamily="34" charset="0"/>
                <a:cs typeface="Arial" pitchFamily="34" charset="0"/>
              </a:rPr>
              <a:t>Hazard Mitigation Assistance</a:t>
            </a:r>
          </a:p>
          <a:p>
            <a:pPr marL="914400" lvl="2" indent="0">
              <a:spcBef>
                <a:spcPct val="0"/>
              </a:spcBef>
              <a:buClrTx/>
              <a:buFont typeface="Wingdings" pitchFamily="2" charset="2"/>
              <a:buNone/>
              <a:defRPr/>
            </a:pPr>
            <a:r>
              <a:rPr lang="en-US" dirty="0">
                <a:solidFill>
                  <a:schemeClr val="tx1"/>
                </a:solidFill>
                <a:latin typeface="Arial" pitchFamily="34" charset="0"/>
                <a:cs typeface="Arial" pitchFamily="34" charset="0"/>
              </a:rPr>
              <a:t>Increased Cost  Compliance</a:t>
            </a:r>
          </a:p>
          <a:p>
            <a:pPr marL="914400" lvl="2" indent="0">
              <a:spcBef>
                <a:spcPct val="0"/>
              </a:spcBef>
              <a:buClrTx/>
              <a:buFont typeface="Wingdings" pitchFamily="2" charset="2"/>
              <a:buNone/>
              <a:defRPr/>
            </a:pPr>
            <a:r>
              <a:rPr lang="en-US" dirty="0">
                <a:solidFill>
                  <a:schemeClr val="tx1"/>
                </a:solidFill>
                <a:latin typeface="Arial" pitchFamily="34" charset="0"/>
                <a:cs typeface="Arial" pitchFamily="34" charset="0"/>
              </a:rPr>
              <a:t>Community Rating System  </a:t>
            </a:r>
          </a:p>
          <a:p>
            <a:pPr marL="914400" lvl="2" indent="0">
              <a:spcBef>
                <a:spcPct val="0"/>
              </a:spcBef>
              <a:buClrTx/>
              <a:buFont typeface="Wingdings" pitchFamily="2" charset="2"/>
              <a:buNone/>
              <a:defRPr/>
            </a:pPr>
            <a:r>
              <a:rPr lang="en-US" dirty="0">
                <a:solidFill>
                  <a:schemeClr val="tx1"/>
                </a:solidFill>
                <a:latin typeface="Arial" pitchFamily="34" charset="0"/>
                <a:cs typeface="Arial" pitchFamily="34" charset="0"/>
              </a:rPr>
              <a:t>Building </a:t>
            </a:r>
            <a:r>
              <a:rPr lang="en-US" dirty="0" smtClean="0">
                <a:solidFill>
                  <a:schemeClr val="tx1"/>
                </a:solidFill>
                <a:latin typeface="Arial" pitchFamily="34" charset="0"/>
                <a:cs typeface="Arial" pitchFamily="34" charset="0"/>
              </a:rPr>
              <a:t>Sciences</a:t>
            </a:r>
            <a:endParaRPr lang="en-US" dirty="0">
              <a:solidFill>
                <a:schemeClr val="tx1"/>
              </a:solidFill>
              <a:latin typeface="Arial" pitchFamily="34" charset="0"/>
              <a:cs typeface="Arial" pitchFamily="34" charset="0"/>
            </a:endParaRPr>
          </a:p>
          <a:p>
            <a:pPr>
              <a:buClr>
                <a:srgbClr val="FF0000"/>
              </a:buClr>
              <a:defRPr/>
            </a:pPr>
            <a:r>
              <a:rPr lang="en-US" sz="2000" dirty="0" smtClean="0">
                <a:solidFill>
                  <a:schemeClr val="tx1"/>
                </a:solidFill>
                <a:latin typeface="Arial" pitchFamily="34" charset="0"/>
                <a:cs typeface="Arial" pitchFamily="34" charset="0"/>
                <a:hlinkClick r:id="rId3"/>
              </a:rPr>
              <a:t>www.floodsmart.gov</a:t>
            </a:r>
            <a:r>
              <a:rPr lang="en-US" sz="2000" dirty="0" smtClean="0">
                <a:solidFill>
                  <a:schemeClr val="tx1"/>
                </a:solidFill>
                <a:latin typeface="Arial" pitchFamily="34" charset="0"/>
                <a:cs typeface="Arial" pitchFamily="34" charset="0"/>
              </a:rPr>
              <a:t> for more on flood risks and flood insurance</a:t>
            </a:r>
          </a:p>
          <a:p>
            <a:pPr>
              <a:defRPr/>
            </a:pPr>
            <a:endParaRPr lang="en-US" sz="2000" dirty="0" smtClean="0">
              <a:solidFill>
                <a:schemeClr val="tx1"/>
              </a:solidFill>
              <a:latin typeface="Arial" pitchFamily="34" charset="0"/>
              <a:cs typeface="Arial" pitchFamily="34" charset="0"/>
            </a:endParaRPr>
          </a:p>
          <a:p>
            <a:pPr>
              <a:buClr>
                <a:srgbClr val="FF0000"/>
              </a:buClr>
              <a:defRPr/>
            </a:pPr>
            <a:r>
              <a:rPr lang="en-US" sz="2000" u="sng" dirty="0">
                <a:solidFill>
                  <a:schemeClr val="tx1"/>
                </a:solidFill>
                <a:latin typeface="Arial" pitchFamily="34" charset="0"/>
                <a:cs typeface="Arial" pitchFamily="34" charset="0"/>
                <a:hlinkClick r:id="rId4"/>
              </a:rPr>
              <a:t>http://maps.riskmap6.com/</a:t>
            </a:r>
            <a:r>
              <a:rPr lang="en-US" sz="2000" u="sng" dirty="0">
                <a:solidFill>
                  <a:schemeClr val="tx1"/>
                </a:solidFill>
                <a:latin typeface="Arial" pitchFamily="34" charset="0"/>
                <a:cs typeface="Arial" pitchFamily="34" charset="0"/>
                <a:hlinkClick r:id="rId5"/>
              </a:rPr>
              <a:t> </a:t>
            </a:r>
            <a:r>
              <a:rPr lang="en-US" sz="2000" dirty="0">
                <a:solidFill>
                  <a:schemeClr val="tx1"/>
                </a:solidFill>
                <a:latin typeface="Arial" pitchFamily="34" charset="0"/>
                <a:cs typeface="Arial" pitchFamily="34" charset="0"/>
              </a:rPr>
              <a:t>to view online flood </a:t>
            </a:r>
            <a:r>
              <a:rPr lang="en-US" sz="2000" dirty="0" smtClean="0">
                <a:solidFill>
                  <a:schemeClr val="tx1"/>
                </a:solidFill>
                <a:latin typeface="Arial" pitchFamily="34" charset="0"/>
                <a:cs typeface="Arial" pitchFamily="34" charset="0"/>
              </a:rPr>
              <a:t>maps </a:t>
            </a:r>
          </a:p>
          <a:p>
            <a:pPr>
              <a:buClr>
                <a:srgbClr val="FF0000"/>
              </a:buClr>
              <a:defRPr/>
            </a:pPr>
            <a:endParaRPr lang="en-US" sz="2000" dirty="0">
              <a:solidFill>
                <a:schemeClr val="tx1"/>
              </a:solidFill>
              <a:latin typeface="Arial" pitchFamily="34" charset="0"/>
              <a:cs typeface="Arial" pitchFamily="34" charset="0"/>
            </a:endParaRPr>
          </a:p>
          <a:p>
            <a:pPr>
              <a:buClr>
                <a:srgbClr val="FF0000"/>
              </a:buClr>
              <a:defRPr/>
            </a:pPr>
            <a:r>
              <a:rPr lang="en-US" sz="2000" dirty="0" smtClean="0">
                <a:solidFill>
                  <a:schemeClr val="tx1"/>
                </a:solidFill>
                <a:latin typeface="Arial" pitchFamily="34" charset="0"/>
                <a:cs typeface="Arial" pitchFamily="34" charset="0"/>
                <a:hlinkClick r:id="rId6"/>
              </a:rPr>
              <a:t>Sandra.keefe@dhs.gov</a:t>
            </a:r>
            <a:endParaRPr lang="en-US" sz="2000" dirty="0" smtClean="0">
              <a:solidFill>
                <a:schemeClr val="tx1"/>
              </a:solidFill>
              <a:latin typeface="Arial" pitchFamily="34" charset="0"/>
              <a:cs typeface="Arial" pitchFamily="34" charset="0"/>
            </a:endParaRPr>
          </a:p>
          <a:p>
            <a:pPr marL="0" indent="0">
              <a:buClr>
                <a:srgbClr val="FF0000"/>
              </a:buClr>
              <a:buNone/>
              <a:defRPr/>
            </a:pPr>
            <a:r>
              <a:rPr lang="en-US" sz="20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Ph</a:t>
            </a:r>
            <a:r>
              <a:rPr lang="en-US" sz="2000" dirty="0" smtClean="0">
                <a:solidFill>
                  <a:schemeClr val="tx1"/>
                </a:solidFill>
                <a:latin typeface="Arial" pitchFamily="34" charset="0"/>
                <a:cs typeface="Arial" pitchFamily="34" charset="0"/>
              </a:rPr>
              <a:t>:  940-898-5146</a:t>
            </a:r>
          </a:p>
          <a:p>
            <a:pPr>
              <a:defRPr/>
            </a:pPr>
            <a:endParaRPr lang="en-US" sz="2000" dirty="0" smtClean="0">
              <a:solidFill>
                <a:schemeClr val="tx1"/>
              </a:solidFill>
              <a:latin typeface="Arial" pitchFamily="34" charset="0"/>
              <a:cs typeface="Arial" pitchFamily="34" charset="0"/>
            </a:endParaRPr>
          </a:p>
          <a:p>
            <a:pPr marL="347662" lvl="1" indent="0">
              <a:buFont typeface="Wingdings" pitchFamily="2" charset="2"/>
              <a:buNone/>
              <a:defRPr/>
            </a:pPr>
            <a:endParaRPr lang="en-US" sz="2000" dirty="0" smtClean="0">
              <a:solidFill>
                <a:schemeClr val="tx1"/>
              </a:solidFill>
              <a:latin typeface="Arial" pitchFamily="34" charset="0"/>
              <a:cs typeface="Arial" pitchFamily="34" charset="0"/>
            </a:endParaRPr>
          </a:p>
          <a:p>
            <a:pPr marL="347662" lvl="1" indent="0">
              <a:buFont typeface="Wingdings" pitchFamily="2" charset="2"/>
              <a:buNone/>
              <a:defRPr/>
            </a:pPr>
            <a:endParaRPr lang="en-US" sz="2000" dirty="0" smtClean="0">
              <a:solidFill>
                <a:schemeClr val="tx1"/>
              </a:solidFill>
              <a:latin typeface="Arial" pitchFamily="34" charset="0"/>
              <a:cs typeface="Arial" pitchFamily="34" charset="0"/>
            </a:endParaRPr>
          </a:p>
          <a:p>
            <a:pPr lvl="2">
              <a:buFont typeface="Wingdings" pitchFamily="2" charset="2"/>
              <a:buNone/>
              <a:defRPr/>
            </a:pPr>
            <a:endParaRPr lang="en-US"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58515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itchFamily="34" charset="0"/>
                <a:cs typeface="Arial" pitchFamily="34" charset="0"/>
              </a:rPr>
              <a:t>Purpose</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154426" y="1516013"/>
            <a:ext cx="8229600" cy="4938713"/>
          </a:xfrm>
        </p:spPr>
        <p:txBody>
          <a:bodyPr/>
          <a:lstStyle/>
          <a:p>
            <a:pPr>
              <a:lnSpc>
                <a:spcPct val="200000"/>
              </a:lnSpc>
            </a:pPr>
            <a:r>
              <a:rPr lang="en-US" dirty="0" smtClean="0">
                <a:latin typeface="Arial" pitchFamily="34" charset="0"/>
                <a:cs typeface="Arial" pitchFamily="34" charset="0"/>
              </a:rPr>
              <a:t>Provide overview of changes to the National Flood Insurance Program (NFIP</a:t>
            </a:r>
            <a:r>
              <a:rPr lang="en-US" dirty="0" smtClean="0">
                <a:latin typeface="Arial" pitchFamily="34" charset="0"/>
                <a:cs typeface="Arial" pitchFamily="34" charset="0"/>
              </a:rPr>
              <a:t>)</a:t>
            </a:r>
            <a:endParaRPr lang="en-US" dirty="0" smtClean="0">
              <a:latin typeface="Arial" pitchFamily="34" charset="0"/>
              <a:cs typeface="Arial" pitchFamily="34" charset="0"/>
            </a:endParaRPr>
          </a:p>
          <a:p>
            <a:pPr>
              <a:lnSpc>
                <a:spcPct val="200000"/>
              </a:lnSpc>
            </a:pPr>
            <a:r>
              <a:rPr lang="en-US" dirty="0" smtClean="0">
                <a:latin typeface="Arial" pitchFamily="34" charset="0"/>
                <a:cs typeface="Arial" pitchFamily="34" charset="0"/>
              </a:rPr>
              <a:t>Review </a:t>
            </a:r>
            <a:r>
              <a:rPr lang="en-US" dirty="0">
                <a:latin typeface="Arial" pitchFamily="34" charset="0"/>
                <a:cs typeface="Arial" pitchFamily="34" charset="0"/>
              </a:rPr>
              <a:t> </a:t>
            </a:r>
            <a:r>
              <a:rPr lang="en-US" dirty="0" smtClean="0">
                <a:latin typeface="Arial" pitchFamily="34" charset="0"/>
                <a:cs typeface="Arial" pitchFamily="34" charset="0"/>
              </a:rPr>
              <a:t>R6 demographics related to NFIP </a:t>
            </a:r>
          </a:p>
          <a:p>
            <a:pPr>
              <a:lnSpc>
                <a:spcPct val="200000"/>
              </a:lnSpc>
            </a:pPr>
            <a:r>
              <a:rPr lang="en-US" dirty="0" smtClean="0">
                <a:latin typeface="Arial" pitchFamily="34" charset="0"/>
                <a:cs typeface="Arial" pitchFamily="34" charset="0"/>
              </a:rPr>
              <a:t>Highlight potential demographic and Recovery </a:t>
            </a:r>
            <a:r>
              <a:rPr lang="en-US" dirty="0" smtClean="0">
                <a:latin typeface="Arial" pitchFamily="34" charset="0"/>
                <a:cs typeface="Arial" pitchFamily="34" charset="0"/>
              </a:rPr>
              <a:t>implications</a:t>
            </a:r>
          </a:p>
          <a:p>
            <a:pPr>
              <a:lnSpc>
                <a:spcPct val="200000"/>
              </a:lnSpc>
            </a:pPr>
            <a:r>
              <a:rPr lang="en-US" dirty="0" smtClean="0">
                <a:latin typeface="Arial" pitchFamily="34" charset="0"/>
                <a:cs typeface="Arial" pitchFamily="34" charset="0"/>
              </a:rPr>
              <a:t>Review actions citizens and government officials can take</a:t>
            </a:r>
            <a:endParaRPr lang="en-US" dirty="0">
              <a:latin typeface="Arial" pitchFamily="34" charset="0"/>
              <a:cs typeface="Arial" pitchFamily="34" charset="0"/>
            </a:endParaRPr>
          </a:p>
        </p:txBody>
      </p:sp>
    </p:spTree>
    <p:extLst>
      <p:ext uri="{BB962C8B-B14F-4D97-AF65-F5344CB8AC3E}">
        <p14:creationId xmlns:p14="http://schemas.microsoft.com/office/powerpoint/2010/main" val="400527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Content Placeholder 3"/>
          <p:cNvSpPr>
            <a:spLocks noGrp="1"/>
          </p:cNvSpPr>
          <p:nvPr>
            <p:ph sz="half" idx="2"/>
          </p:nvPr>
        </p:nvSpPr>
        <p:spPr>
          <a:xfrm>
            <a:off x="5167423" y="1200150"/>
            <a:ext cx="3636335" cy="4938713"/>
          </a:xfrm>
        </p:spPr>
        <p:txBody>
          <a:bodyPr/>
          <a:lstStyle/>
          <a:p>
            <a:pPr marL="0" indent="0" algn="ctr">
              <a:lnSpc>
                <a:spcPct val="300000"/>
              </a:lnSpc>
              <a:buNone/>
            </a:pPr>
            <a:r>
              <a:rPr lang="en-US" dirty="0" smtClean="0">
                <a:latin typeface="Arial" pitchFamily="34" charset="0"/>
                <a:cs typeface="Arial" pitchFamily="34" charset="0"/>
              </a:rPr>
              <a:t>Flooding is a component in 90% of the nation’s disasters </a:t>
            </a: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4548" y="1807535"/>
            <a:ext cx="4805915" cy="4125432"/>
          </a:xfrm>
        </p:spPr>
      </p:pic>
    </p:spTree>
    <p:extLst>
      <p:ext uri="{BB962C8B-B14F-4D97-AF65-F5344CB8AC3E}">
        <p14:creationId xmlns:p14="http://schemas.microsoft.com/office/powerpoint/2010/main" val="959705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NFIP created in 1968 to reduce flood-related disaster costs</a:t>
            </a:r>
            <a:endParaRPr lang="en-US" dirty="0"/>
          </a:p>
          <a:p>
            <a:pPr lvl="1"/>
            <a:r>
              <a:rPr lang="en-US" dirty="0"/>
              <a:t>Managed by FEMA </a:t>
            </a:r>
          </a:p>
          <a:p>
            <a:pPr lvl="1"/>
            <a:r>
              <a:rPr lang="en-US" dirty="0" smtClean="0"/>
              <a:t>Established </a:t>
            </a:r>
            <a:r>
              <a:rPr lang="en-US" dirty="0" smtClean="0"/>
              <a:t>quid pro quid:  availability of flood insurance in exchange for local floodplain management</a:t>
            </a:r>
            <a:endParaRPr lang="en-US" dirty="0"/>
          </a:p>
          <a:p>
            <a:pPr lvl="1"/>
            <a:r>
              <a:rPr lang="en-US" dirty="0" smtClean="0"/>
              <a:t>At </a:t>
            </a:r>
            <a:r>
              <a:rPr lang="en-US" dirty="0" smtClean="0"/>
              <a:t>inception, </a:t>
            </a:r>
            <a:r>
              <a:rPr lang="en-US" dirty="0" smtClean="0"/>
              <a:t>exempted/grandfathered actuarial </a:t>
            </a:r>
            <a:r>
              <a:rPr lang="en-US" dirty="0" smtClean="0"/>
              <a:t>rate premium pricing for all properties built before FEMA issued </a:t>
            </a:r>
            <a:r>
              <a:rPr lang="en-US" dirty="0" smtClean="0"/>
              <a:t>its first flood </a:t>
            </a:r>
            <a:r>
              <a:rPr lang="en-US" dirty="0" smtClean="0"/>
              <a:t>maps</a:t>
            </a:r>
            <a:endParaRPr lang="en-US" dirty="0"/>
          </a:p>
          <a:p>
            <a:pPr lvl="1"/>
            <a:r>
              <a:rPr lang="en-US" dirty="0" smtClean="0"/>
              <a:t>In FEMA Region 6, </a:t>
            </a:r>
            <a:r>
              <a:rPr lang="en-US" u="sng" dirty="0" smtClean="0"/>
              <a:t>42% of all policy holders </a:t>
            </a:r>
            <a:r>
              <a:rPr lang="en-US" dirty="0" smtClean="0"/>
              <a:t>pay non-actuarial or subsidized insurance premiums</a:t>
            </a:r>
          </a:p>
          <a:p>
            <a:pPr lvl="1"/>
            <a:endParaRPr lang="en-US" dirty="0"/>
          </a:p>
          <a:p>
            <a:r>
              <a:rPr lang="en-US" dirty="0" smtClean="0"/>
              <a:t>July 2012:  Congress passed Biggert-Waters NFIP Reform legislation</a:t>
            </a:r>
          </a:p>
          <a:p>
            <a:pPr lvl="1"/>
            <a:r>
              <a:rPr lang="en-US" dirty="0" smtClean="0"/>
              <a:t>Requires </a:t>
            </a:r>
            <a:r>
              <a:rPr lang="en-US" dirty="0" smtClean="0"/>
              <a:t>the NFIP to use actuarial principles in rating policies</a:t>
            </a:r>
          </a:p>
          <a:p>
            <a:pPr lvl="1"/>
            <a:r>
              <a:rPr lang="en-US" dirty="0" smtClean="0"/>
              <a:t>Phases </a:t>
            </a:r>
            <a:r>
              <a:rPr lang="en-US" dirty="0" smtClean="0"/>
              <a:t>out and </a:t>
            </a:r>
            <a:r>
              <a:rPr lang="en-US" dirty="0" smtClean="0"/>
              <a:t>removes premium </a:t>
            </a:r>
            <a:r>
              <a:rPr lang="en-US" dirty="0" smtClean="0"/>
              <a:t>subsidies</a:t>
            </a:r>
          </a:p>
          <a:p>
            <a:pPr lvl="1"/>
            <a:r>
              <a:rPr lang="en-US" dirty="0" smtClean="0"/>
              <a:t>Subsidies can account for 40% to 70% of a policy’s premium  </a:t>
            </a:r>
            <a:endParaRPr lang="en-US" dirty="0"/>
          </a:p>
          <a:p>
            <a:pPr lvl="1"/>
            <a:endParaRPr lang="en-US" dirty="0"/>
          </a:p>
        </p:txBody>
      </p:sp>
    </p:spTree>
    <p:extLst>
      <p:ext uri="{BB962C8B-B14F-4D97-AF65-F5344CB8AC3E}">
        <p14:creationId xmlns:p14="http://schemas.microsoft.com/office/powerpoint/2010/main" val="233200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Placeholder 20"/>
          <p:cNvSpPr>
            <a:spLocks noGrp="1"/>
          </p:cNvSpPr>
          <p:nvPr>
            <p:ph type="body" sz="half" idx="2"/>
          </p:nvPr>
        </p:nvSpPr>
        <p:spPr/>
        <p:txBody>
          <a:bodyPr/>
          <a:lstStyle/>
          <a:p>
            <a:r>
              <a:rPr lang="en-US" dirty="0" smtClean="0">
                <a:latin typeface="Arial" pitchFamily="34" charset="0"/>
                <a:cs typeface="Arial" pitchFamily="34" charset="0"/>
              </a:rPr>
              <a:t>Rate comparisons</a:t>
            </a:r>
          </a:p>
        </p:txBody>
      </p:sp>
      <p:sp>
        <p:nvSpPr>
          <p:cNvPr id="61443" name="Title 7"/>
          <p:cNvSpPr>
            <a:spLocks noGrp="1"/>
          </p:cNvSpPr>
          <p:nvPr>
            <p:ph type="title"/>
          </p:nvPr>
        </p:nvSpPr>
        <p:spPr>
          <a:xfrm>
            <a:off x="298450" y="130628"/>
            <a:ext cx="8729436" cy="1038785"/>
          </a:xfrm>
        </p:spPr>
        <p:txBody>
          <a:bodyPr/>
          <a:lstStyle/>
          <a:p>
            <a:r>
              <a:rPr lang="en-US" sz="4400" dirty="0" smtClean="0">
                <a:solidFill>
                  <a:schemeClr val="bg1"/>
                </a:solidFill>
                <a:latin typeface="Arial" pitchFamily="34" charset="0"/>
                <a:cs typeface="Arial" pitchFamily="34" charset="0"/>
              </a:rPr>
              <a:t>NFIP Rating Examples:  </a:t>
            </a:r>
            <a:br>
              <a:rPr lang="en-US" sz="4400" dirty="0" smtClean="0">
                <a:solidFill>
                  <a:schemeClr val="bg1"/>
                </a:solidFill>
                <a:latin typeface="Arial" pitchFamily="34" charset="0"/>
                <a:cs typeface="Arial" pitchFamily="34" charset="0"/>
              </a:rPr>
            </a:br>
            <a:r>
              <a:rPr lang="en-US" dirty="0" smtClean="0">
                <a:solidFill>
                  <a:schemeClr val="bg1"/>
                </a:solidFill>
                <a:latin typeface="Arial" pitchFamily="34" charset="0"/>
                <a:cs typeface="Arial" pitchFamily="34" charset="0"/>
              </a:rPr>
              <a:t>The Impact of Loss of Subsidies</a:t>
            </a:r>
          </a:p>
        </p:txBody>
      </p:sp>
      <p:sp>
        <p:nvSpPr>
          <p:cNvPr id="6144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7" name="Line 173"/>
          <p:cNvSpPr>
            <a:spLocks noChangeShapeType="1"/>
          </p:cNvSpPr>
          <p:nvPr/>
        </p:nvSpPr>
        <p:spPr bwMode="auto">
          <a:xfrm>
            <a:off x="7886700" y="3733800"/>
            <a:ext cx="0" cy="914400"/>
          </a:xfrm>
          <a:prstGeom prst="line">
            <a:avLst/>
          </a:prstGeom>
          <a:ln w="41275" cap="rnd">
            <a:solidFill>
              <a:schemeClr val="accent1"/>
            </a:solidFill>
            <a:miter lim="800000"/>
            <a:headEnd type="stealth" w="med" len="med"/>
            <a:tailEnd type="stealth" w="med" len="med"/>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9" name="Line 172"/>
          <p:cNvSpPr>
            <a:spLocks noChangeShapeType="1"/>
          </p:cNvSpPr>
          <p:nvPr/>
        </p:nvSpPr>
        <p:spPr bwMode="auto">
          <a:xfrm>
            <a:off x="5143500" y="3505200"/>
            <a:ext cx="0" cy="914400"/>
          </a:xfrm>
          <a:prstGeom prst="line">
            <a:avLst/>
          </a:prstGeom>
          <a:ln w="41275" cap="rnd">
            <a:solidFill>
              <a:schemeClr val="accent1"/>
            </a:solidFill>
            <a:miter lim="800000"/>
            <a:headEnd type="stealth" w="med" len="med"/>
            <a:tailEnd type="stealth" w="med" len="med"/>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0" name="Line 171"/>
          <p:cNvSpPr>
            <a:spLocks noChangeShapeType="1"/>
          </p:cNvSpPr>
          <p:nvPr/>
        </p:nvSpPr>
        <p:spPr bwMode="auto">
          <a:xfrm>
            <a:off x="2457450" y="3200400"/>
            <a:ext cx="0" cy="914400"/>
          </a:xfrm>
          <a:prstGeom prst="line">
            <a:avLst/>
          </a:prstGeom>
          <a:ln w="41275" cap="rnd">
            <a:solidFill>
              <a:schemeClr val="accent1"/>
            </a:solidFill>
            <a:miter lim="800000"/>
            <a:headEnd type="stealth" w="med" len="med"/>
            <a:tailEnd type="stealth" w="med" len="med"/>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1" name="Rectangle 2"/>
          <p:cNvSpPr>
            <a:spLocks noChangeArrowheads="1"/>
          </p:cNvSpPr>
          <p:nvPr/>
        </p:nvSpPr>
        <p:spPr bwMode="auto">
          <a:xfrm>
            <a:off x="152399" y="2171700"/>
            <a:ext cx="1457325" cy="702794"/>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lIns="0" tIns="0" rIns="0" bIns="0" anchor="ctr"/>
          <a:lstStyle/>
          <a:p>
            <a:pPr algn="ctr" defTabSz="1016000" eaLnBrk="0" hangingPunct="0">
              <a:defRPr/>
            </a:pPr>
            <a:r>
              <a:rPr lang="en-US" sz="1600" b="1" dirty="0" smtClean="0">
                <a:solidFill>
                  <a:schemeClr val="tx2"/>
                </a:solidFill>
                <a:latin typeface="Arial" pitchFamily="34" charset="0"/>
                <a:cs typeface="Arial" pitchFamily="34" charset="0"/>
              </a:rPr>
              <a:t>Non-Actuarial</a:t>
            </a:r>
            <a:endParaRPr lang="en-US" sz="1600" b="1" dirty="0">
              <a:solidFill>
                <a:schemeClr val="tx2"/>
              </a:solidFill>
              <a:latin typeface="Arial" pitchFamily="34" charset="0"/>
              <a:cs typeface="Arial" pitchFamily="34" charset="0"/>
            </a:endParaRPr>
          </a:p>
        </p:txBody>
      </p:sp>
      <p:sp>
        <p:nvSpPr>
          <p:cNvPr id="12" name="Freeform 69"/>
          <p:cNvSpPr>
            <a:spLocks/>
          </p:cNvSpPr>
          <p:nvPr/>
        </p:nvSpPr>
        <p:spPr bwMode="auto">
          <a:xfrm>
            <a:off x="1609725" y="2835275"/>
            <a:ext cx="7077075" cy="769938"/>
          </a:xfrm>
          <a:custGeom>
            <a:avLst/>
            <a:gdLst>
              <a:gd name="T0" fmla="*/ 0 w 5472"/>
              <a:gd name="T1" fmla="*/ 0 h 672"/>
              <a:gd name="T2" fmla="*/ 2147483647 w 5472"/>
              <a:gd name="T3" fmla="*/ 0 h 672"/>
              <a:gd name="T4" fmla="*/ 2147483647 w 5472"/>
              <a:gd name="T5" fmla="*/ 2147483647 h 672"/>
              <a:gd name="T6" fmla="*/ 2147483647 w 5472"/>
              <a:gd name="T7" fmla="*/ 2147483647 h 672"/>
              <a:gd name="T8" fmla="*/ 2147483647 w 5472"/>
              <a:gd name="T9" fmla="*/ 2147483647 h 672"/>
              <a:gd name="T10" fmla="*/ 2147483647 w 5472"/>
              <a:gd name="T11" fmla="*/ 2147483647 h 672"/>
              <a:gd name="T12" fmla="*/ 0 60000 65536"/>
              <a:gd name="T13" fmla="*/ 0 60000 65536"/>
              <a:gd name="T14" fmla="*/ 0 60000 65536"/>
              <a:gd name="T15" fmla="*/ 0 60000 65536"/>
              <a:gd name="T16" fmla="*/ 0 60000 65536"/>
              <a:gd name="T17" fmla="*/ 0 60000 65536"/>
              <a:gd name="T18" fmla="*/ 0 w 5472"/>
              <a:gd name="T19" fmla="*/ 0 h 672"/>
              <a:gd name="T20" fmla="*/ 5472 w 5472"/>
              <a:gd name="T21" fmla="*/ 672 h 672"/>
            </a:gdLst>
            <a:ahLst/>
            <a:cxnLst>
              <a:cxn ang="T12">
                <a:pos x="T0" y="T1"/>
              </a:cxn>
              <a:cxn ang="T13">
                <a:pos x="T2" y="T3"/>
              </a:cxn>
              <a:cxn ang="T14">
                <a:pos x="T4" y="T5"/>
              </a:cxn>
              <a:cxn ang="T15">
                <a:pos x="T6" y="T7"/>
              </a:cxn>
              <a:cxn ang="T16">
                <a:pos x="T8" y="T9"/>
              </a:cxn>
              <a:cxn ang="T17">
                <a:pos x="T10" y="T11"/>
              </a:cxn>
            </a:cxnLst>
            <a:rect l="T18" t="T19" r="T20" b="T21"/>
            <a:pathLst>
              <a:path w="5472" h="672">
                <a:moveTo>
                  <a:pt x="0" y="0"/>
                </a:moveTo>
                <a:lnTo>
                  <a:pt x="1632" y="0"/>
                </a:lnTo>
                <a:lnTo>
                  <a:pt x="1960" y="267"/>
                </a:lnTo>
                <a:lnTo>
                  <a:pt x="3531" y="267"/>
                </a:lnTo>
                <a:lnTo>
                  <a:pt x="3936" y="672"/>
                </a:lnTo>
                <a:lnTo>
                  <a:pt x="5472" y="672"/>
                </a:lnTo>
              </a:path>
            </a:pathLst>
          </a:custGeom>
          <a:noFill/>
          <a:ln w="57150">
            <a:solidFill>
              <a:schemeClr val="tx2">
                <a:lumMod val="75000"/>
              </a:schemeClr>
            </a:solidFill>
            <a:round/>
            <a:headEnd/>
            <a:tailEnd/>
          </a:ln>
        </p:spPr>
        <p:txBody>
          <a:bodyPr wrap="none" lIns="101599" tIns="50799" rIns="101599" bIns="50799"/>
          <a:lstStyle/>
          <a:p>
            <a:pPr algn="r" defTabSz="1016000" eaLnBrk="0" hangingPunct="0">
              <a:defRPr/>
            </a:pPr>
            <a:endParaRPr kumimoji="1" lang="en-US" sz="2700" dirty="0"/>
          </a:p>
        </p:txBody>
      </p:sp>
      <p:sp>
        <p:nvSpPr>
          <p:cNvPr id="13" name="Freeform 141"/>
          <p:cNvSpPr>
            <a:spLocks/>
          </p:cNvSpPr>
          <p:nvPr/>
        </p:nvSpPr>
        <p:spPr bwMode="auto">
          <a:xfrm>
            <a:off x="1611313" y="5480050"/>
            <a:ext cx="7075487" cy="768350"/>
          </a:xfrm>
          <a:custGeom>
            <a:avLst/>
            <a:gdLst>
              <a:gd name="T0" fmla="*/ 0 w 5472"/>
              <a:gd name="T1" fmla="*/ 0 h 672"/>
              <a:gd name="T2" fmla="*/ 2147483647 w 5472"/>
              <a:gd name="T3" fmla="*/ 0 h 672"/>
              <a:gd name="T4" fmla="*/ 2147483647 w 5472"/>
              <a:gd name="T5" fmla="*/ 2147483647 h 672"/>
              <a:gd name="T6" fmla="*/ 2147483647 w 5472"/>
              <a:gd name="T7" fmla="*/ 2147483647 h 672"/>
              <a:gd name="T8" fmla="*/ 2147483647 w 5472"/>
              <a:gd name="T9" fmla="*/ 2147483647 h 672"/>
              <a:gd name="T10" fmla="*/ 2147483647 w 5472"/>
              <a:gd name="T11" fmla="*/ 2147483647 h 672"/>
              <a:gd name="T12" fmla="*/ 0 60000 65536"/>
              <a:gd name="T13" fmla="*/ 0 60000 65536"/>
              <a:gd name="T14" fmla="*/ 0 60000 65536"/>
              <a:gd name="T15" fmla="*/ 0 60000 65536"/>
              <a:gd name="T16" fmla="*/ 0 60000 65536"/>
              <a:gd name="T17" fmla="*/ 0 60000 65536"/>
              <a:gd name="T18" fmla="*/ 0 w 5472"/>
              <a:gd name="T19" fmla="*/ 0 h 672"/>
              <a:gd name="T20" fmla="*/ 5472 w 5472"/>
              <a:gd name="T21" fmla="*/ 672 h 672"/>
            </a:gdLst>
            <a:ahLst/>
            <a:cxnLst>
              <a:cxn ang="T12">
                <a:pos x="T0" y="T1"/>
              </a:cxn>
              <a:cxn ang="T13">
                <a:pos x="T2" y="T3"/>
              </a:cxn>
              <a:cxn ang="T14">
                <a:pos x="T4" y="T5"/>
              </a:cxn>
              <a:cxn ang="T15">
                <a:pos x="T6" y="T7"/>
              </a:cxn>
              <a:cxn ang="T16">
                <a:pos x="T8" y="T9"/>
              </a:cxn>
              <a:cxn ang="T17">
                <a:pos x="T10" y="T11"/>
              </a:cxn>
            </a:cxnLst>
            <a:rect l="T18" t="T19" r="T20" b="T21"/>
            <a:pathLst>
              <a:path w="5472" h="672">
                <a:moveTo>
                  <a:pt x="0" y="0"/>
                </a:moveTo>
                <a:lnTo>
                  <a:pt x="1632" y="0"/>
                </a:lnTo>
                <a:lnTo>
                  <a:pt x="1960" y="267"/>
                </a:lnTo>
                <a:lnTo>
                  <a:pt x="3531" y="267"/>
                </a:lnTo>
                <a:lnTo>
                  <a:pt x="3936" y="672"/>
                </a:lnTo>
                <a:lnTo>
                  <a:pt x="5472" y="672"/>
                </a:lnTo>
              </a:path>
            </a:pathLst>
          </a:custGeom>
          <a:noFill/>
          <a:ln w="57150">
            <a:solidFill>
              <a:schemeClr val="tx2">
                <a:lumMod val="75000"/>
              </a:schemeClr>
            </a:solidFill>
            <a:round/>
            <a:headEnd/>
            <a:tailEnd/>
          </a:ln>
        </p:spPr>
        <p:txBody>
          <a:bodyPr wrap="none" lIns="101599" tIns="50799" rIns="101599" bIns="50799"/>
          <a:lstStyle/>
          <a:p>
            <a:pPr algn="r" defTabSz="1016000" eaLnBrk="0" hangingPunct="0">
              <a:defRPr/>
            </a:pPr>
            <a:endParaRPr kumimoji="1" lang="en-US" sz="2700" dirty="0"/>
          </a:p>
        </p:txBody>
      </p:sp>
      <p:sp>
        <p:nvSpPr>
          <p:cNvPr id="14" name="Text Box 154"/>
          <p:cNvSpPr txBox="1">
            <a:spLocks noChangeArrowheads="1"/>
          </p:cNvSpPr>
          <p:nvPr/>
        </p:nvSpPr>
        <p:spPr bwMode="auto">
          <a:xfrm>
            <a:off x="4610100" y="1752600"/>
            <a:ext cx="1066800" cy="52322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latin typeface="+mn-lt"/>
              </a:rPr>
              <a:t>$</a:t>
            </a:r>
            <a:r>
              <a:rPr lang="en-US" sz="1400" b="1" dirty="0" smtClean="0">
                <a:solidFill>
                  <a:schemeClr val="tx2"/>
                </a:solidFill>
                <a:cs typeface="Arial" pitchFamily="34" charset="0"/>
              </a:rPr>
              <a:t>2,235/yr</a:t>
            </a:r>
            <a:endParaRPr lang="en-US" sz="1400" b="1" dirty="0">
              <a:solidFill>
                <a:schemeClr val="tx2"/>
              </a:solidFill>
              <a:cs typeface="Arial" pitchFamily="34" charset="0"/>
            </a:endParaRPr>
          </a:p>
        </p:txBody>
      </p:sp>
      <p:sp>
        <p:nvSpPr>
          <p:cNvPr id="15" name="Text Box 155"/>
          <p:cNvSpPr txBox="1">
            <a:spLocks noChangeArrowheads="1"/>
          </p:cNvSpPr>
          <p:nvPr/>
        </p:nvSpPr>
        <p:spPr bwMode="auto">
          <a:xfrm>
            <a:off x="1860550" y="1447800"/>
            <a:ext cx="1193800" cy="523875"/>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latin typeface="+mn-lt"/>
              </a:rPr>
              <a:t>$</a:t>
            </a:r>
            <a:r>
              <a:rPr lang="en-US" sz="1400" b="1" dirty="0" smtClean="0">
                <a:solidFill>
                  <a:schemeClr val="tx2"/>
                </a:solidFill>
                <a:cs typeface="Arial" pitchFamily="34" charset="0"/>
              </a:rPr>
              <a:t>2,235/yr</a:t>
            </a:r>
            <a:endParaRPr lang="en-US" sz="1400" b="1" dirty="0">
              <a:solidFill>
                <a:schemeClr val="tx2"/>
              </a:solidFill>
              <a:cs typeface="Arial" pitchFamily="34" charset="0"/>
            </a:endParaRPr>
          </a:p>
        </p:txBody>
      </p:sp>
      <p:sp>
        <p:nvSpPr>
          <p:cNvPr id="16" name="Text Box 156"/>
          <p:cNvSpPr txBox="1">
            <a:spLocks noChangeArrowheads="1"/>
          </p:cNvSpPr>
          <p:nvPr/>
        </p:nvSpPr>
        <p:spPr bwMode="auto">
          <a:xfrm>
            <a:off x="7315200" y="2057400"/>
            <a:ext cx="1066800" cy="52322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latin typeface="+mn-lt"/>
              </a:rPr>
              <a:t>$</a:t>
            </a:r>
            <a:r>
              <a:rPr lang="en-US" sz="1400" b="1" dirty="0" smtClean="0">
                <a:solidFill>
                  <a:schemeClr val="tx2"/>
                </a:solidFill>
                <a:cs typeface="Arial" pitchFamily="34" charset="0"/>
              </a:rPr>
              <a:t>2,235/yr</a:t>
            </a:r>
            <a:endParaRPr lang="en-US" sz="1400" b="1" dirty="0">
              <a:solidFill>
                <a:schemeClr val="tx2"/>
              </a:solidFill>
              <a:cs typeface="Arial" pitchFamily="34" charset="0"/>
            </a:endParaRPr>
          </a:p>
        </p:txBody>
      </p:sp>
      <p:sp>
        <p:nvSpPr>
          <p:cNvPr id="17" name="Text Box 157"/>
          <p:cNvSpPr txBox="1">
            <a:spLocks noChangeArrowheads="1"/>
          </p:cNvSpPr>
          <p:nvPr/>
        </p:nvSpPr>
        <p:spPr bwMode="auto">
          <a:xfrm>
            <a:off x="1924050" y="4114800"/>
            <a:ext cx="1066800" cy="523875"/>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latin typeface="+mn-lt"/>
              </a:rPr>
              <a:t>$</a:t>
            </a:r>
            <a:r>
              <a:rPr lang="en-US" sz="1400" b="1" dirty="0" smtClean="0">
                <a:solidFill>
                  <a:schemeClr val="tx2"/>
                </a:solidFill>
                <a:cs typeface="Arial" pitchFamily="34" charset="0"/>
              </a:rPr>
              <a:t>819/yr</a:t>
            </a:r>
            <a:endParaRPr lang="en-US" sz="1400" b="1" dirty="0">
              <a:solidFill>
                <a:schemeClr val="tx2"/>
              </a:solidFill>
              <a:cs typeface="Arial" pitchFamily="34" charset="0"/>
            </a:endParaRPr>
          </a:p>
        </p:txBody>
      </p:sp>
      <p:sp>
        <p:nvSpPr>
          <p:cNvPr id="18" name="Text Box 158"/>
          <p:cNvSpPr txBox="1">
            <a:spLocks noChangeArrowheads="1"/>
          </p:cNvSpPr>
          <p:nvPr/>
        </p:nvSpPr>
        <p:spPr bwMode="auto">
          <a:xfrm>
            <a:off x="7277100" y="4648200"/>
            <a:ext cx="1219200" cy="523875"/>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cs typeface="Arial" pitchFamily="34" charset="0"/>
              </a:rPr>
              <a:t>$25,000+/yr</a:t>
            </a:r>
            <a:endParaRPr lang="en-US" sz="1400" b="1" dirty="0">
              <a:solidFill>
                <a:schemeClr val="tx2"/>
              </a:solidFill>
              <a:cs typeface="Arial" pitchFamily="34" charset="0"/>
            </a:endParaRPr>
          </a:p>
        </p:txBody>
      </p:sp>
      <p:sp>
        <p:nvSpPr>
          <p:cNvPr id="19" name="Text Box 159"/>
          <p:cNvSpPr txBox="1">
            <a:spLocks noChangeArrowheads="1"/>
          </p:cNvSpPr>
          <p:nvPr/>
        </p:nvSpPr>
        <p:spPr bwMode="auto">
          <a:xfrm>
            <a:off x="4572000" y="4419600"/>
            <a:ext cx="1143000" cy="523875"/>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tx2"/>
                </a:solidFill>
                <a:latin typeface="+mn-lt"/>
              </a:rPr>
              <a:t/>
            </a:r>
            <a:br>
              <a:rPr lang="en-US" sz="1400" b="1" dirty="0">
                <a:solidFill>
                  <a:schemeClr val="tx2"/>
                </a:solidFill>
                <a:latin typeface="+mn-lt"/>
              </a:rPr>
            </a:br>
            <a:r>
              <a:rPr lang="en-US" sz="1400" b="1" dirty="0" smtClean="0">
                <a:solidFill>
                  <a:schemeClr val="tx2"/>
                </a:solidFill>
                <a:latin typeface="+mn-lt"/>
              </a:rPr>
              <a:t>$</a:t>
            </a:r>
            <a:r>
              <a:rPr lang="en-US" sz="1400" b="1" dirty="0" smtClean="0">
                <a:solidFill>
                  <a:schemeClr val="tx2"/>
                </a:solidFill>
                <a:cs typeface="Arial" pitchFamily="34" charset="0"/>
              </a:rPr>
              <a:t>5,623/yr</a:t>
            </a:r>
            <a:endParaRPr lang="en-US" sz="1400" b="1" dirty="0">
              <a:solidFill>
                <a:schemeClr val="tx2"/>
              </a:solidFill>
              <a:cs typeface="Arial" pitchFamily="34" charset="0"/>
            </a:endParaRPr>
          </a:p>
        </p:txBody>
      </p:sp>
      <p:sp>
        <p:nvSpPr>
          <p:cNvPr id="20" name="Rectangle 2"/>
          <p:cNvSpPr>
            <a:spLocks noChangeArrowheads="1"/>
          </p:cNvSpPr>
          <p:nvPr/>
        </p:nvSpPr>
        <p:spPr bwMode="auto">
          <a:xfrm>
            <a:off x="152400" y="4800600"/>
            <a:ext cx="1457324" cy="79375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lIns="0" tIns="0" rIns="0" bIns="0" anchor="ctr"/>
          <a:lstStyle/>
          <a:p>
            <a:pPr algn="ctr" defTabSz="1016000" eaLnBrk="0" hangingPunct="0">
              <a:defRPr/>
            </a:pPr>
            <a:r>
              <a:rPr lang="en-US" sz="1600" b="1" dirty="0" smtClean="0">
                <a:solidFill>
                  <a:schemeClr val="tx2"/>
                </a:solidFill>
                <a:latin typeface="Arial" pitchFamily="34" charset="0"/>
                <a:cs typeface="Arial" pitchFamily="34" charset="0"/>
              </a:rPr>
              <a:t>Actuarial</a:t>
            </a:r>
            <a:endParaRPr lang="en-US" sz="1600" b="1" dirty="0">
              <a:solidFill>
                <a:schemeClr val="tx2"/>
              </a:solidFill>
              <a:latin typeface="Arial" pitchFamily="34" charset="0"/>
              <a:cs typeface="Arial" pitchFamily="34" charset="0"/>
            </a:endParaRPr>
          </a:p>
        </p:txBody>
      </p:sp>
      <p:sp>
        <p:nvSpPr>
          <p:cNvPr id="21" name="Text Box 167"/>
          <p:cNvSpPr txBox="1">
            <a:spLocks noChangeArrowheads="1"/>
          </p:cNvSpPr>
          <p:nvPr/>
        </p:nvSpPr>
        <p:spPr bwMode="auto">
          <a:xfrm>
            <a:off x="1371600" y="3505200"/>
            <a:ext cx="2171700" cy="304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scene3d>
              <a:camera prst="orthographicFront"/>
              <a:lightRig rig="threePt" dir="t"/>
            </a:scene3d>
            <a:sp3d extrusionH="57150">
              <a:bevelT w="82550" h="38100" prst="coolSlant"/>
            </a:sp3d>
          </a:bodyPr>
          <a:lstStyle/>
          <a:p>
            <a:pPr algn="ctr">
              <a:spcBef>
                <a:spcPct val="50000"/>
              </a:spcBef>
              <a:defRPr/>
            </a:pPr>
            <a:r>
              <a:rPr lang="en-US" sz="1400" dirty="0">
                <a:solidFill>
                  <a:schemeClr val="tx2"/>
                </a:solidFill>
                <a:latin typeface="Arial" pitchFamily="34" charset="0"/>
              </a:rPr>
              <a:t>1 foot above BFE</a:t>
            </a:r>
          </a:p>
        </p:txBody>
      </p:sp>
      <p:sp>
        <p:nvSpPr>
          <p:cNvPr id="22" name="Text Box 168"/>
          <p:cNvSpPr txBox="1">
            <a:spLocks noChangeArrowheads="1"/>
          </p:cNvSpPr>
          <p:nvPr/>
        </p:nvSpPr>
        <p:spPr bwMode="auto">
          <a:xfrm>
            <a:off x="4114800" y="3771900"/>
            <a:ext cx="2057400" cy="304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scene3d>
              <a:camera prst="orthographicFront"/>
              <a:lightRig rig="threePt" dir="t"/>
            </a:scene3d>
            <a:sp3d extrusionH="57150">
              <a:bevelT w="82550" h="38100" prst="coolSlant"/>
            </a:sp3d>
          </a:bodyPr>
          <a:lstStyle/>
          <a:p>
            <a:pPr algn="ctr">
              <a:spcBef>
                <a:spcPct val="50000"/>
              </a:spcBef>
              <a:defRPr/>
            </a:pPr>
            <a:r>
              <a:rPr lang="en-US" sz="1400" dirty="0">
                <a:solidFill>
                  <a:schemeClr val="tx2"/>
                </a:solidFill>
                <a:latin typeface="Arial" pitchFamily="34" charset="0"/>
              </a:rPr>
              <a:t>1 foot below BFE</a:t>
            </a:r>
          </a:p>
        </p:txBody>
      </p:sp>
      <p:sp>
        <p:nvSpPr>
          <p:cNvPr id="23" name="Text Box 169"/>
          <p:cNvSpPr txBox="1">
            <a:spLocks noChangeArrowheads="1"/>
          </p:cNvSpPr>
          <p:nvPr/>
        </p:nvSpPr>
        <p:spPr bwMode="auto">
          <a:xfrm>
            <a:off x="6858000" y="4038600"/>
            <a:ext cx="2057400" cy="304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scene3d>
              <a:camera prst="orthographicFront"/>
              <a:lightRig rig="threePt" dir="t"/>
            </a:scene3d>
            <a:sp3d extrusionH="57150">
              <a:bevelT w="82550" h="38100" prst="coolSlant"/>
            </a:sp3d>
          </a:bodyPr>
          <a:lstStyle/>
          <a:p>
            <a:pPr algn="ctr">
              <a:spcBef>
                <a:spcPct val="50000"/>
              </a:spcBef>
              <a:defRPr/>
            </a:pPr>
            <a:r>
              <a:rPr lang="en-US" sz="1400" dirty="0">
                <a:solidFill>
                  <a:schemeClr val="tx2"/>
                </a:solidFill>
                <a:latin typeface="Arial" pitchFamily="34" charset="0"/>
              </a:rPr>
              <a:t>10 feet below BFE</a:t>
            </a:r>
          </a:p>
        </p:txBody>
      </p:sp>
      <p:grpSp>
        <p:nvGrpSpPr>
          <p:cNvPr id="2" name="Group 780"/>
          <p:cNvGrpSpPr>
            <a:grpSpLocks/>
          </p:cNvGrpSpPr>
          <p:nvPr/>
        </p:nvGrpSpPr>
        <p:grpSpPr bwMode="auto">
          <a:xfrm>
            <a:off x="1816100" y="2019300"/>
            <a:ext cx="1282700" cy="876300"/>
            <a:chOff x="1816100" y="2018587"/>
            <a:chExt cx="1282700" cy="877013"/>
          </a:xfrm>
        </p:grpSpPr>
        <p:sp>
          <p:nvSpPr>
            <p:cNvPr id="61592" name="Freeform 48"/>
            <p:cNvSpPr>
              <a:spLocks noChangeAspect="1"/>
            </p:cNvSpPr>
            <p:nvPr/>
          </p:nvSpPr>
          <p:spPr bwMode="auto">
            <a:xfrm>
              <a:off x="2339671" y="2894899"/>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593" name="Freeform 49"/>
            <p:cNvSpPr>
              <a:spLocks noChangeAspect="1"/>
            </p:cNvSpPr>
            <p:nvPr/>
          </p:nvSpPr>
          <p:spPr bwMode="auto">
            <a:xfrm>
              <a:off x="1912105" y="2812175"/>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27" name="Freeform 50"/>
            <p:cNvSpPr>
              <a:spLocks noChangeAspect="1"/>
            </p:cNvSpPr>
            <p:nvPr/>
          </p:nvSpPr>
          <p:spPr bwMode="auto">
            <a:xfrm>
              <a:off x="1915074" y="2284285"/>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28" name="Freeform 51"/>
            <p:cNvSpPr>
              <a:spLocks noChangeAspect="1"/>
            </p:cNvSpPr>
            <p:nvPr/>
          </p:nvSpPr>
          <p:spPr bwMode="auto">
            <a:xfrm>
              <a:off x="1816100" y="2018587"/>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29" name="Freeform 52"/>
            <p:cNvSpPr>
              <a:spLocks noChangeAspect="1"/>
            </p:cNvSpPr>
            <p:nvPr/>
          </p:nvSpPr>
          <p:spPr bwMode="auto">
            <a:xfrm>
              <a:off x="2343150" y="2393542"/>
              <a:ext cx="228600" cy="411498"/>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30" name="Freeform 53"/>
            <p:cNvSpPr>
              <a:spLocks noChangeAspect="1"/>
            </p:cNvSpPr>
            <p:nvPr/>
          </p:nvSpPr>
          <p:spPr bwMode="auto">
            <a:xfrm>
              <a:off x="2012950" y="2393542"/>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600" name="Rectangle 55"/>
            <p:cNvSpPr>
              <a:spLocks noChangeAspect="1" noChangeArrowheads="1"/>
            </p:cNvSpPr>
            <p:nvPr/>
          </p:nvSpPr>
          <p:spPr bwMode="auto">
            <a:xfrm>
              <a:off x="2474276" y="24483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601" name="Rectangle 56"/>
            <p:cNvSpPr>
              <a:spLocks noChangeAspect="1" noChangeArrowheads="1"/>
            </p:cNvSpPr>
            <p:nvPr/>
          </p:nvSpPr>
          <p:spPr bwMode="auto">
            <a:xfrm>
              <a:off x="2407963" y="26404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602" name="Rectangle 57"/>
            <p:cNvSpPr>
              <a:spLocks noChangeAspect="1" noChangeArrowheads="1"/>
            </p:cNvSpPr>
            <p:nvPr/>
          </p:nvSpPr>
          <p:spPr bwMode="auto">
            <a:xfrm>
              <a:off x="2407963" y="24483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603" name="Rectangle 58"/>
            <p:cNvSpPr>
              <a:spLocks noChangeAspect="1" noChangeArrowheads="1"/>
            </p:cNvSpPr>
            <p:nvPr/>
          </p:nvSpPr>
          <p:spPr bwMode="auto">
            <a:xfrm>
              <a:off x="2474276" y="26404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604" name="Line 59"/>
            <p:cNvSpPr>
              <a:spLocks noChangeAspect="1" noChangeShapeType="1"/>
            </p:cNvSpPr>
            <p:nvPr/>
          </p:nvSpPr>
          <p:spPr bwMode="auto">
            <a:xfrm>
              <a:off x="2020592" y="2558395"/>
              <a:ext cx="182880" cy="0"/>
            </a:xfrm>
            <a:prstGeom prst="line">
              <a:avLst/>
            </a:prstGeom>
            <a:noFill/>
            <a:ln w="19050">
              <a:solidFill>
                <a:schemeClr val="bg2"/>
              </a:solidFill>
              <a:round/>
              <a:headEnd/>
              <a:tailEnd/>
            </a:ln>
          </p:spPr>
          <p:txBody>
            <a:bodyPr wrap="none"/>
            <a:lstStyle/>
            <a:p>
              <a:endParaRPr lang="en-US" dirty="0"/>
            </a:p>
          </p:txBody>
        </p:sp>
        <p:sp>
          <p:nvSpPr>
            <p:cNvPr id="61605" name="Line 60"/>
            <p:cNvSpPr>
              <a:spLocks noChangeAspect="1" noChangeShapeType="1"/>
            </p:cNvSpPr>
            <p:nvPr/>
          </p:nvSpPr>
          <p:spPr bwMode="auto">
            <a:xfrm>
              <a:off x="2079370" y="2402733"/>
              <a:ext cx="0" cy="228600"/>
            </a:xfrm>
            <a:prstGeom prst="line">
              <a:avLst/>
            </a:prstGeom>
            <a:noFill/>
            <a:ln w="28575">
              <a:solidFill>
                <a:schemeClr val="bg2"/>
              </a:solidFill>
              <a:round/>
              <a:headEnd/>
              <a:tailEnd/>
            </a:ln>
          </p:spPr>
          <p:txBody>
            <a:bodyPr wrap="none"/>
            <a:lstStyle/>
            <a:p>
              <a:endParaRPr lang="en-US" dirty="0"/>
            </a:p>
          </p:txBody>
        </p:sp>
        <p:sp>
          <p:nvSpPr>
            <p:cNvPr id="37" name="Rectangle 63" descr="80%"/>
            <p:cNvSpPr>
              <a:spLocks noChangeAspect="1" noChangeArrowheads="1"/>
            </p:cNvSpPr>
            <p:nvPr/>
          </p:nvSpPr>
          <p:spPr bwMode="auto">
            <a:xfrm>
              <a:off x="1915074" y="2805165"/>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607" name="Line 64"/>
            <p:cNvSpPr>
              <a:spLocks noChangeAspect="1" noChangeShapeType="1"/>
            </p:cNvSpPr>
            <p:nvPr/>
          </p:nvSpPr>
          <p:spPr bwMode="auto">
            <a:xfrm>
              <a:off x="2020592" y="2475671"/>
              <a:ext cx="182880" cy="0"/>
            </a:xfrm>
            <a:prstGeom prst="line">
              <a:avLst/>
            </a:prstGeom>
            <a:noFill/>
            <a:ln w="19050">
              <a:solidFill>
                <a:schemeClr val="bg2"/>
              </a:solidFill>
              <a:round/>
              <a:headEnd/>
              <a:tailEnd/>
            </a:ln>
          </p:spPr>
          <p:txBody>
            <a:bodyPr wrap="none"/>
            <a:lstStyle/>
            <a:p>
              <a:endParaRPr lang="en-US" dirty="0"/>
            </a:p>
          </p:txBody>
        </p:sp>
        <p:sp>
          <p:nvSpPr>
            <p:cNvPr id="61608" name="Line 67"/>
            <p:cNvSpPr>
              <a:spLocks noChangeAspect="1" noChangeShapeType="1"/>
            </p:cNvSpPr>
            <p:nvPr/>
          </p:nvSpPr>
          <p:spPr bwMode="auto">
            <a:xfrm>
              <a:off x="2144693" y="2402733"/>
              <a:ext cx="0" cy="228600"/>
            </a:xfrm>
            <a:prstGeom prst="line">
              <a:avLst/>
            </a:prstGeom>
            <a:noFill/>
            <a:ln w="28575">
              <a:solidFill>
                <a:schemeClr val="bg2"/>
              </a:solidFill>
              <a:round/>
              <a:headEnd/>
              <a:tailEnd/>
            </a:ln>
          </p:spPr>
          <p:txBody>
            <a:bodyPr wrap="none"/>
            <a:lstStyle/>
            <a:p>
              <a:endParaRPr lang="en-US" dirty="0"/>
            </a:p>
          </p:txBody>
        </p:sp>
        <p:sp>
          <p:nvSpPr>
            <p:cNvPr id="61609" name="Oval 68"/>
            <p:cNvSpPr>
              <a:spLocks noChangeAspect="1" noChangeArrowheads="1"/>
            </p:cNvSpPr>
            <p:nvPr/>
          </p:nvSpPr>
          <p:spPr bwMode="auto">
            <a:xfrm>
              <a:off x="2506937" y="2585736"/>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3" name="Group 32"/>
            <p:cNvGrpSpPr>
              <a:grpSpLocks/>
            </p:cNvGrpSpPr>
            <p:nvPr/>
          </p:nvGrpSpPr>
          <p:grpSpPr bwMode="auto">
            <a:xfrm>
              <a:off x="2682875" y="2393542"/>
              <a:ext cx="198438" cy="246264"/>
              <a:chOff x="2133073" y="2648724"/>
              <a:chExt cx="198438" cy="246264"/>
            </a:xfrm>
          </p:grpSpPr>
          <p:sp>
            <p:nvSpPr>
              <p:cNvPr id="42" name="Freeform 53"/>
              <p:cNvSpPr>
                <a:spLocks noChangeAspect="1"/>
              </p:cNvSpPr>
              <p:nvPr/>
            </p:nvSpPr>
            <p:spPr bwMode="auto">
              <a:xfrm>
                <a:off x="2133073" y="2648724"/>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612"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613"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614"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615"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grpSp>
        <p:nvGrpSpPr>
          <p:cNvPr id="4" name="Group 781"/>
          <p:cNvGrpSpPr>
            <a:grpSpLocks/>
          </p:cNvGrpSpPr>
          <p:nvPr/>
        </p:nvGrpSpPr>
        <p:grpSpPr bwMode="auto">
          <a:xfrm>
            <a:off x="4502150" y="2324100"/>
            <a:ext cx="1282700" cy="876300"/>
            <a:chOff x="4502150" y="2323387"/>
            <a:chExt cx="1282700" cy="877013"/>
          </a:xfrm>
        </p:grpSpPr>
        <p:sp>
          <p:nvSpPr>
            <p:cNvPr id="61568" name="Freeform 48"/>
            <p:cNvSpPr>
              <a:spLocks noChangeAspect="1"/>
            </p:cNvSpPr>
            <p:nvPr/>
          </p:nvSpPr>
          <p:spPr bwMode="auto">
            <a:xfrm>
              <a:off x="5025721" y="3199699"/>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569" name="Freeform 49"/>
            <p:cNvSpPr>
              <a:spLocks noChangeAspect="1"/>
            </p:cNvSpPr>
            <p:nvPr/>
          </p:nvSpPr>
          <p:spPr bwMode="auto">
            <a:xfrm>
              <a:off x="4598155" y="3116975"/>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50" name="Freeform 50"/>
            <p:cNvSpPr>
              <a:spLocks noChangeAspect="1"/>
            </p:cNvSpPr>
            <p:nvPr/>
          </p:nvSpPr>
          <p:spPr bwMode="auto">
            <a:xfrm>
              <a:off x="4601124" y="2589085"/>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51" name="Freeform 51"/>
            <p:cNvSpPr>
              <a:spLocks noChangeAspect="1"/>
            </p:cNvSpPr>
            <p:nvPr/>
          </p:nvSpPr>
          <p:spPr bwMode="auto">
            <a:xfrm>
              <a:off x="4502150" y="2323387"/>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52" name="Freeform 52"/>
            <p:cNvSpPr>
              <a:spLocks noChangeAspect="1"/>
            </p:cNvSpPr>
            <p:nvPr/>
          </p:nvSpPr>
          <p:spPr bwMode="auto">
            <a:xfrm>
              <a:off x="5029200" y="2698342"/>
              <a:ext cx="228600" cy="411498"/>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53" name="Freeform 53"/>
            <p:cNvSpPr>
              <a:spLocks noChangeAspect="1"/>
            </p:cNvSpPr>
            <p:nvPr/>
          </p:nvSpPr>
          <p:spPr bwMode="auto">
            <a:xfrm>
              <a:off x="4699000" y="2698342"/>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76" name="Rectangle 55"/>
            <p:cNvSpPr>
              <a:spLocks noChangeAspect="1" noChangeArrowheads="1"/>
            </p:cNvSpPr>
            <p:nvPr/>
          </p:nvSpPr>
          <p:spPr bwMode="auto">
            <a:xfrm>
              <a:off x="5160326" y="27531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77" name="Rectangle 56"/>
            <p:cNvSpPr>
              <a:spLocks noChangeAspect="1" noChangeArrowheads="1"/>
            </p:cNvSpPr>
            <p:nvPr/>
          </p:nvSpPr>
          <p:spPr bwMode="auto">
            <a:xfrm>
              <a:off x="5094013" y="29452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78" name="Rectangle 57"/>
            <p:cNvSpPr>
              <a:spLocks noChangeAspect="1" noChangeArrowheads="1"/>
            </p:cNvSpPr>
            <p:nvPr/>
          </p:nvSpPr>
          <p:spPr bwMode="auto">
            <a:xfrm>
              <a:off x="5094013" y="27531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79" name="Rectangle 58"/>
            <p:cNvSpPr>
              <a:spLocks noChangeAspect="1" noChangeArrowheads="1"/>
            </p:cNvSpPr>
            <p:nvPr/>
          </p:nvSpPr>
          <p:spPr bwMode="auto">
            <a:xfrm>
              <a:off x="5160326" y="29452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80" name="Line 59"/>
            <p:cNvSpPr>
              <a:spLocks noChangeAspect="1" noChangeShapeType="1"/>
            </p:cNvSpPr>
            <p:nvPr/>
          </p:nvSpPr>
          <p:spPr bwMode="auto">
            <a:xfrm>
              <a:off x="4706642" y="2863195"/>
              <a:ext cx="182880" cy="0"/>
            </a:xfrm>
            <a:prstGeom prst="line">
              <a:avLst/>
            </a:prstGeom>
            <a:noFill/>
            <a:ln w="19050">
              <a:solidFill>
                <a:schemeClr val="bg2"/>
              </a:solidFill>
              <a:round/>
              <a:headEnd/>
              <a:tailEnd/>
            </a:ln>
          </p:spPr>
          <p:txBody>
            <a:bodyPr wrap="none"/>
            <a:lstStyle/>
            <a:p>
              <a:endParaRPr lang="en-US" dirty="0"/>
            </a:p>
          </p:txBody>
        </p:sp>
        <p:sp>
          <p:nvSpPr>
            <p:cNvPr id="61581" name="Line 60"/>
            <p:cNvSpPr>
              <a:spLocks noChangeAspect="1" noChangeShapeType="1"/>
            </p:cNvSpPr>
            <p:nvPr/>
          </p:nvSpPr>
          <p:spPr bwMode="auto">
            <a:xfrm>
              <a:off x="4765420" y="2707533"/>
              <a:ext cx="0" cy="228600"/>
            </a:xfrm>
            <a:prstGeom prst="line">
              <a:avLst/>
            </a:prstGeom>
            <a:noFill/>
            <a:ln w="28575">
              <a:solidFill>
                <a:schemeClr val="bg2"/>
              </a:solidFill>
              <a:round/>
              <a:headEnd/>
              <a:tailEnd/>
            </a:ln>
          </p:spPr>
          <p:txBody>
            <a:bodyPr wrap="none"/>
            <a:lstStyle/>
            <a:p>
              <a:endParaRPr lang="en-US" dirty="0"/>
            </a:p>
          </p:txBody>
        </p:sp>
        <p:sp>
          <p:nvSpPr>
            <p:cNvPr id="60" name="Rectangle 63" descr="80%"/>
            <p:cNvSpPr>
              <a:spLocks noChangeAspect="1" noChangeArrowheads="1"/>
            </p:cNvSpPr>
            <p:nvPr/>
          </p:nvSpPr>
          <p:spPr bwMode="auto">
            <a:xfrm>
              <a:off x="4601124" y="3109965"/>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583" name="Line 64"/>
            <p:cNvSpPr>
              <a:spLocks noChangeAspect="1" noChangeShapeType="1"/>
            </p:cNvSpPr>
            <p:nvPr/>
          </p:nvSpPr>
          <p:spPr bwMode="auto">
            <a:xfrm>
              <a:off x="4706642" y="2780471"/>
              <a:ext cx="182880" cy="0"/>
            </a:xfrm>
            <a:prstGeom prst="line">
              <a:avLst/>
            </a:prstGeom>
            <a:noFill/>
            <a:ln w="19050">
              <a:solidFill>
                <a:schemeClr val="bg2"/>
              </a:solidFill>
              <a:round/>
              <a:headEnd/>
              <a:tailEnd/>
            </a:ln>
          </p:spPr>
          <p:txBody>
            <a:bodyPr wrap="none"/>
            <a:lstStyle/>
            <a:p>
              <a:endParaRPr lang="en-US" dirty="0"/>
            </a:p>
          </p:txBody>
        </p:sp>
        <p:sp>
          <p:nvSpPr>
            <p:cNvPr id="61584" name="Line 67"/>
            <p:cNvSpPr>
              <a:spLocks noChangeAspect="1" noChangeShapeType="1"/>
            </p:cNvSpPr>
            <p:nvPr/>
          </p:nvSpPr>
          <p:spPr bwMode="auto">
            <a:xfrm>
              <a:off x="4830743" y="2707533"/>
              <a:ext cx="0" cy="228600"/>
            </a:xfrm>
            <a:prstGeom prst="line">
              <a:avLst/>
            </a:prstGeom>
            <a:noFill/>
            <a:ln w="28575">
              <a:solidFill>
                <a:schemeClr val="bg2"/>
              </a:solidFill>
              <a:round/>
              <a:headEnd/>
              <a:tailEnd/>
            </a:ln>
          </p:spPr>
          <p:txBody>
            <a:bodyPr wrap="none"/>
            <a:lstStyle/>
            <a:p>
              <a:endParaRPr lang="en-US" dirty="0"/>
            </a:p>
          </p:txBody>
        </p:sp>
        <p:sp>
          <p:nvSpPr>
            <p:cNvPr id="61585" name="Oval 68"/>
            <p:cNvSpPr>
              <a:spLocks noChangeAspect="1" noChangeArrowheads="1"/>
            </p:cNvSpPr>
            <p:nvPr/>
          </p:nvSpPr>
          <p:spPr bwMode="auto">
            <a:xfrm>
              <a:off x="5192987" y="2890536"/>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5" name="Group 32"/>
            <p:cNvGrpSpPr>
              <a:grpSpLocks/>
            </p:cNvGrpSpPr>
            <p:nvPr/>
          </p:nvGrpSpPr>
          <p:grpSpPr bwMode="auto">
            <a:xfrm>
              <a:off x="5368925" y="2698342"/>
              <a:ext cx="198438" cy="246264"/>
              <a:chOff x="2133073" y="2648724"/>
              <a:chExt cx="198438" cy="246264"/>
            </a:xfrm>
          </p:grpSpPr>
          <p:sp>
            <p:nvSpPr>
              <p:cNvPr id="65" name="Freeform 53"/>
              <p:cNvSpPr>
                <a:spLocks noChangeAspect="1"/>
              </p:cNvSpPr>
              <p:nvPr/>
            </p:nvSpPr>
            <p:spPr bwMode="auto">
              <a:xfrm>
                <a:off x="2133073" y="2648724"/>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88"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589"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590"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591"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grpSp>
        <p:nvGrpSpPr>
          <p:cNvPr id="6" name="Group 782"/>
          <p:cNvGrpSpPr>
            <a:grpSpLocks/>
          </p:cNvGrpSpPr>
          <p:nvPr/>
        </p:nvGrpSpPr>
        <p:grpSpPr bwMode="auto">
          <a:xfrm>
            <a:off x="7239000" y="2590800"/>
            <a:ext cx="1282700" cy="876300"/>
            <a:chOff x="7245350" y="2780587"/>
            <a:chExt cx="1282700" cy="877013"/>
          </a:xfrm>
        </p:grpSpPr>
        <p:sp>
          <p:nvSpPr>
            <p:cNvPr id="61544" name="Freeform 48"/>
            <p:cNvSpPr>
              <a:spLocks noChangeAspect="1"/>
            </p:cNvSpPr>
            <p:nvPr/>
          </p:nvSpPr>
          <p:spPr bwMode="auto">
            <a:xfrm>
              <a:off x="7768921" y="3656899"/>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545" name="Freeform 49"/>
            <p:cNvSpPr>
              <a:spLocks noChangeAspect="1"/>
            </p:cNvSpPr>
            <p:nvPr/>
          </p:nvSpPr>
          <p:spPr bwMode="auto">
            <a:xfrm>
              <a:off x="7341355" y="3574175"/>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73" name="Freeform 50"/>
            <p:cNvSpPr>
              <a:spLocks noChangeAspect="1"/>
            </p:cNvSpPr>
            <p:nvPr/>
          </p:nvSpPr>
          <p:spPr bwMode="auto">
            <a:xfrm>
              <a:off x="7344324" y="3046285"/>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74" name="Freeform 51"/>
            <p:cNvSpPr>
              <a:spLocks noChangeAspect="1"/>
            </p:cNvSpPr>
            <p:nvPr/>
          </p:nvSpPr>
          <p:spPr bwMode="auto">
            <a:xfrm>
              <a:off x="7245350" y="2780587"/>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75" name="Freeform 52"/>
            <p:cNvSpPr>
              <a:spLocks noChangeAspect="1"/>
            </p:cNvSpPr>
            <p:nvPr/>
          </p:nvSpPr>
          <p:spPr bwMode="auto">
            <a:xfrm>
              <a:off x="7772400" y="3155542"/>
              <a:ext cx="228600" cy="411498"/>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76" name="Freeform 53"/>
            <p:cNvSpPr>
              <a:spLocks noChangeAspect="1"/>
            </p:cNvSpPr>
            <p:nvPr/>
          </p:nvSpPr>
          <p:spPr bwMode="auto">
            <a:xfrm>
              <a:off x="7442200" y="3155542"/>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52" name="Rectangle 55"/>
            <p:cNvSpPr>
              <a:spLocks noChangeAspect="1" noChangeArrowheads="1"/>
            </p:cNvSpPr>
            <p:nvPr/>
          </p:nvSpPr>
          <p:spPr bwMode="auto">
            <a:xfrm>
              <a:off x="7903526" y="32103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53" name="Rectangle 56"/>
            <p:cNvSpPr>
              <a:spLocks noChangeAspect="1" noChangeArrowheads="1"/>
            </p:cNvSpPr>
            <p:nvPr/>
          </p:nvSpPr>
          <p:spPr bwMode="auto">
            <a:xfrm>
              <a:off x="7837213" y="34024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54" name="Rectangle 57"/>
            <p:cNvSpPr>
              <a:spLocks noChangeAspect="1" noChangeArrowheads="1"/>
            </p:cNvSpPr>
            <p:nvPr/>
          </p:nvSpPr>
          <p:spPr bwMode="auto">
            <a:xfrm>
              <a:off x="7837213" y="321033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55" name="Rectangle 58"/>
            <p:cNvSpPr>
              <a:spLocks noChangeAspect="1" noChangeArrowheads="1"/>
            </p:cNvSpPr>
            <p:nvPr/>
          </p:nvSpPr>
          <p:spPr bwMode="auto">
            <a:xfrm>
              <a:off x="7903526" y="340241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56" name="Line 59"/>
            <p:cNvSpPr>
              <a:spLocks noChangeAspect="1" noChangeShapeType="1"/>
            </p:cNvSpPr>
            <p:nvPr/>
          </p:nvSpPr>
          <p:spPr bwMode="auto">
            <a:xfrm>
              <a:off x="7449842" y="3320395"/>
              <a:ext cx="182880" cy="0"/>
            </a:xfrm>
            <a:prstGeom prst="line">
              <a:avLst/>
            </a:prstGeom>
            <a:noFill/>
            <a:ln w="19050">
              <a:solidFill>
                <a:schemeClr val="bg2"/>
              </a:solidFill>
              <a:round/>
              <a:headEnd/>
              <a:tailEnd/>
            </a:ln>
          </p:spPr>
          <p:txBody>
            <a:bodyPr wrap="none"/>
            <a:lstStyle/>
            <a:p>
              <a:endParaRPr lang="en-US" dirty="0"/>
            </a:p>
          </p:txBody>
        </p:sp>
        <p:sp>
          <p:nvSpPr>
            <p:cNvPr id="61557" name="Line 60"/>
            <p:cNvSpPr>
              <a:spLocks noChangeAspect="1" noChangeShapeType="1"/>
            </p:cNvSpPr>
            <p:nvPr/>
          </p:nvSpPr>
          <p:spPr bwMode="auto">
            <a:xfrm>
              <a:off x="7508620" y="3164733"/>
              <a:ext cx="0" cy="228600"/>
            </a:xfrm>
            <a:prstGeom prst="line">
              <a:avLst/>
            </a:prstGeom>
            <a:noFill/>
            <a:ln w="28575">
              <a:solidFill>
                <a:schemeClr val="bg2"/>
              </a:solidFill>
              <a:round/>
              <a:headEnd/>
              <a:tailEnd/>
            </a:ln>
          </p:spPr>
          <p:txBody>
            <a:bodyPr wrap="none"/>
            <a:lstStyle/>
            <a:p>
              <a:endParaRPr lang="en-US" dirty="0"/>
            </a:p>
          </p:txBody>
        </p:sp>
        <p:sp>
          <p:nvSpPr>
            <p:cNvPr id="83" name="Rectangle 63" descr="80%"/>
            <p:cNvSpPr>
              <a:spLocks noChangeAspect="1" noChangeArrowheads="1"/>
            </p:cNvSpPr>
            <p:nvPr/>
          </p:nvSpPr>
          <p:spPr bwMode="auto">
            <a:xfrm>
              <a:off x="7344324" y="3567165"/>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559" name="Line 64"/>
            <p:cNvSpPr>
              <a:spLocks noChangeAspect="1" noChangeShapeType="1"/>
            </p:cNvSpPr>
            <p:nvPr/>
          </p:nvSpPr>
          <p:spPr bwMode="auto">
            <a:xfrm>
              <a:off x="7449842" y="3237671"/>
              <a:ext cx="182880" cy="0"/>
            </a:xfrm>
            <a:prstGeom prst="line">
              <a:avLst/>
            </a:prstGeom>
            <a:noFill/>
            <a:ln w="19050">
              <a:solidFill>
                <a:schemeClr val="bg2"/>
              </a:solidFill>
              <a:round/>
              <a:headEnd/>
              <a:tailEnd/>
            </a:ln>
          </p:spPr>
          <p:txBody>
            <a:bodyPr wrap="none"/>
            <a:lstStyle/>
            <a:p>
              <a:endParaRPr lang="en-US" dirty="0"/>
            </a:p>
          </p:txBody>
        </p:sp>
        <p:sp>
          <p:nvSpPr>
            <p:cNvPr id="61560" name="Line 67"/>
            <p:cNvSpPr>
              <a:spLocks noChangeAspect="1" noChangeShapeType="1"/>
            </p:cNvSpPr>
            <p:nvPr/>
          </p:nvSpPr>
          <p:spPr bwMode="auto">
            <a:xfrm>
              <a:off x="7573943" y="3164733"/>
              <a:ext cx="0" cy="228600"/>
            </a:xfrm>
            <a:prstGeom prst="line">
              <a:avLst/>
            </a:prstGeom>
            <a:noFill/>
            <a:ln w="28575">
              <a:solidFill>
                <a:schemeClr val="bg2"/>
              </a:solidFill>
              <a:round/>
              <a:headEnd/>
              <a:tailEnd/>
            </a:ln>
          </p:spPr>
          <p:txBody>
            <a:bodyPr wrap="none"/>
            <a:lstStyle/>
            <a:p>
              <a:endParaRPr lang="en-US" dirty="0"/>
            </a:p>
          </p:txBody>
        </p:sp>
        <p:sp>
          <p:nvSpPr>
            <p:cNvPr id="61561" name="Oval 68"/>
            <p:cNvSpPr>
              <a:spLocks noChangeAspect="1" noChangeArrowheads="1"/>
            </p:cNvSpPr>
            <p:nvPr/>
          </p:nvSpPr>
          <p:spPr bwMode="auto">
            <a:xfrm>
              <a:off x="7936187" y="3347736"/>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8" name="Group 32"/>
            <p:cNvGrpSpPr>
              <a:grpSpLocks/>
            </p:cNvGrpSpPr>
            <p:nvPr/>
          </p:nvGrpSpPr>
          <p:grpSpPr bwMode="auto">
            <a:xfrm>
              <a:off x="8112125" y="3155542"/>
              <a:ext cx="198438" cy="246264"/>
              <a:chOff x="2133073" y="2648724"/>
              <a:chExt cx="198438" cy="246264"/>
            </a:xfrm>
          </p:grpSpPr>
          <p:sp>
            <p:nvSpPr>
              <p:cNvPr id="88" name="Freeform 53"/>
              <p:cNvSpPr>
                <a:spLocks noChangeAspect="1"/>
              </p:cNvSpPr>
              <p:nvPr/>
            </p:nvSpPr>
            <p:spPr bwMode="auto">
              <a:xfrm>
                <a:off x="2133073" y="2648724"/>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64"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565"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566"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567"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sp>
        <p:nvSpPr>
          <p:cNvPr id="61464" name="Freeform 70"/>
          <p:cNvSpPr>
            <a:spLocks/>
          </p:cNvSpPr>
          <p:nvPr/>
        </p:nvSpPr>
        <p:spPr bwMode="auto">
          <a:xfrm>
            <a:off x="1371600" y="2919413"/>
            <a:ext cx="7451725" cy="19050"/>
          </a:xfrm>
          <a:custGeom>
            <a:avLst/>
            <a:gdLst>
              <a:gd name="T0" fmla="*/ 0 w 5760"/>
              <a:gd name="T1" fmla="*/ 0 h 48"/>
              <a:gd name="T2" fmla="*/ 2147483647 w 5760"/>
              <a:gd name="T3" fmla="*/ 2147483647 h 48"/>
              <a:gd name="T4" fmla="*/ 2147483647 w 5760"/>
              <a:gd name="T5" fmla="*/ 0 h 48"/>
              <a:gd name="T6" fmla="*/ 2147483647 w 5760"/>
              <a:gd name="T7" fmla="*/ 2147483647 h 48"/>
              <a:gd name="T8" fmla="*/ 2147483647 w 5760"/>
              <a:gd name="T9" fmla="*/ 0 h 48"/>
              <a:gd name="T10" fmla="*/ 2147483647 w 5760"/>
              <a:gd name="T11" fmla="*/ 2147483647 h 48"/>
              <a:gd name="T12" fmla="*/ 2147483647 w 5760"/>
              <a:gd name="T13" fmla="*/ 0 h 48"/>
              <a:gd name="T14" fmla="*/ 2147483647 w 5760"/>
              <a:gd name="T15" fmla="*/ 2147483647 h 48"/>
              <a:gd name="T16" fmla="*/ 2147483647 w 5760"/>
              <a:gd name="T17" fmla="*/ 0 h 48"/>
              <a:gd name="T18" fmla="*/ 2147483647 w 5760"/>
              <a:gd name="T19" fmla="*/ 2147483647 h 48"/>
              <a:gd name="T20" fmla="*/ 2147483647 w 5760"/>
              <a:gd name="T21" fmla="*/ 0 h 48"/>
              <a:gd name="T22" fmla="*/ 2147483647 w 5760"/>
              <a:gd name="T23" fmla="*/ 2147483647 h 48"/>
              <a:gd name="T24" fmla="*/ 2147483647 w 5760"/>
              <a:gd name="T25" fmla="*/ 0 h 48"/>
              <a:gd name="T26" fmla="*/ 2147483647 w 5760"/>
              <a:gd name="T27" fmla="*/ 2147483647 h 48"/>
              <a:gd name="T28" fmla="*/ 2147483647 w 5760"/>
              <a:gd name="T29" fmla="*/ 0 h 48"/>
              <a:gd name="T30" fmla="*/ 2147483647 w 5760"/>
              <a:gd name="T31" fmla="*/ 2147483647 h 48"/>
              <a:gd name="T32" fmla="*/ 2147483647 w 5760"/>
              <a:gd name="T33" fmla="*/ 0 h 48"/>
              <a:gd name="T34" fmla="*/ 2147483647 w 5760"/>
              <a:gd name="T35" fmla="*/ 2147483647 h 48"/>
              <a:gd name="T36" fmla="*/ 2147483647 w 5760"/>
              <a:gd name="T37" fmla="*/ 0 h 48"/>
              <a:gd name="T38" fmla="*/ 2147483647 w 5760"/>
              <a:gd name="T39" fmla="*/ 2147483647 h 48"/>
              <a:gd name="T40" fmla="*/ 2147483647 w 5760"/>
              <a:gd name="T41" fmla="*/ 0 h 48"/>
              <a:gd name="T42" fmla="*/ 2147483647 w 5760"/>
              <a:gd name="T43" fmla="*/ 2147483647 h 48"/>
              <a:gd name="T44" fmla="*/ 2147483647 w 5760"/>
              <a:gd name="T45" fmla="*/ 0 h 48"/>
              <a:gd name="T46" fmla="*/ 2147483647 w 5760"/>
              <a:gd name="T47" fmla="*/ 2147483647 h 48"/>
              <a:gd name="T48" fmla="*/ 2147483647 w 5760"/>
              <a:gd name="T49" fmla="*/ 0 h 48"/>
              <a:gd name="T50" fmla="*/ 2147483647 w 5760"/>
              <a:gd name="T51" fmla="*/ 2147483647 h 48"/>
              <a:gd name="T52" fmla="*/ 2147483647 w 5760"/>
              <a:gd name="T53" fmla="*/ 0 h 48"/>
              <a:gd name="T54" fmla="*/ 2147483647 w 5760"/>
              <a:gd name="T55" fmla="*/ 2147483647 h 48"/>
              <a:gd name="T56" fmla="*/ 2147483647 w 5760"/>
              <a:gd name="T57" fmla="*/ 0 h 48"/>
              <a:gd name="T58" fmla="*/ 2147483647 w 5760"/>
              <a:gd name="T59" fmla="*/ 2147483647 h 48"/>
              <a:gd name="T60" fmla="*/ 2147483647 w 5760"/>
              <a:gd name="T61" fmla="*/ 0 h 48"/>
              <a:gd name="T62" fmla="*/ 2147483647 w 5760"/>
              <a:gd name="T63" fmla="*/ 2147483647 h 48"/>
              <a:gd name="T64" fmla="*/ 2147483647 w 5760"/>
              <a:gd name="T65" fmla="*/ 0 h 48"/>
              <a:gd name="T66" fmla="*/ 2147483647 w 5760"/>
              <a:gd name="T67" fmla="*/ 2147483647 h 48"/>
              <a:gd name="T68" fmla="*/ 2147483647 w 5760"/>
              <a:gd name="T69" fmla="*/ 0 h 48"/>
              <a:gd name="T70" fmla="*/ 2147483647 w 5760"/>
              <a:gd name="T71" fmla="*/ 2147483647 h 48"/>
              <a:gd name="T72" fmla="*/ 2147483647 w 5760"/>
              <a:gd name="T73" fmla="*/ 0 h 48"/>
              <a:gd name="T74" fmla="*/ 2147483647 w 5760"/>
              <a:gd name="T75" fmla="*/ 2147483647 h 48"/>
              <a:gd name="T76" fmla="*/ 2147483647 w 5760"/>
              <a:gd name="T77" fmla="*/ 0 h 48"/>
              <a:gd name="T78" fmla="*/ 2147483647 w 5760"/>
              <a:gd name="T79" fmla="*/ 2147483647 h 48"/>
              <a:gd name="T80" fmla="*/ 2147483647 w 5760"/>
              <a:gd name="T81" fmla="*/ 0 h 48"/>
              <a:gd name="T82" fmla="*/ 2147483647 w 5760"/>
              <a:gd name="T83" fmla="*/ 2147483647 h 48"/>
              <a:gd name="T84" fmla="*/ 2147483647 w 5760"/>
              <a:gd name="T85" fmla="*/ 0 h 48"/>
              <a:gd name="T86" fmla="*/ 2147483647 w 5760"/>
              <a:gd name="T87" fmla="*/ 2147483647 h 48"/>
              <a:gd name="T88" fmla="*/ 2147483647 w 5760"/>
              <a:gd name="T89" fmla="*/ 0 h 48"/>
              <a:gd name="T90" fmla="*/ 2147483647 w 5760"/>
              <a:gd name="T91" fmla="*/ 2147483647 h 48"/>
              <a:gd name="T92" fmla="*/ 2147483647 w 5760"/>
              <a:gd name="T93" fmla="*/ 0 h 4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60"/>
              <a:gd name="T142" fmla="*/ 0 h 48"/>
              <a:gd name="T143" fmla="*/ 5760 w 5760"/>
              <a:gd name="T144" fmla="*/ 48 h 4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60" h="48">
                <a:moveTo>
                  <a:pt x="0" y="0"/>
                </a:moveTo>
                <a:cubicBezTo>
                  <a:pt x="28" y="24"/>
                  <a:pt x="56" y="48"/>
                  <a:pt x="96" y="48"/>
                </a:cubicBezTo>
                <a:cubicBezTo>
                  <a:pt x="136" y="48"/>
                  <a:pt x="208" y="0"/>
                  <a:pt x="240" y="0"/>
                </a:cubicBezTo>
                <a:cubicBezTo>
                  <a:pt x="272" y="0"/>
                  <a:pt x="256" y="48"/>
                  <a:pt x="288" y="48"/>
                </a:cubicBezTo>
                <a:cubicBezTo>
                  <a:pt x="320" y="48"/>
                  <a:pt x="392" y="0"/>
                  <a:pt x="432" y="0"/>
                </a:cubicBezTo>
                <a:cubicBezTo>
                  <a:pt x="472" y="0"/>
                  <a:pt x="496" y="48"/>
                  <a:pt x="528" y="48"/>
                </a:cubicBezTo>
                <a:cubicBezTo>
                  <a:pt x="560" y="48"/>
                  <a:pt x="592" y="0"/>
                  <a:pt x="624" y="0"/>
                </a:cubicBezTo>
                <a:cubicBezTo>
                  <a:pt x="656" y="0"/>
                  <a:pt x="688" y="48"/>
                  <a:pt x="720" y="48"/>
                </a:cubicBezTo>
                <a:cubicBezTo>
                  <a:pt x="752" y="48"/>
                  <a:pt x="776" y="0"/>
                  <a:pt x="816" y="0"/>
                </a:cubicBezTo>
                <a:cubicBezTo>
                  <a:pt x="856" y="0"/>
                  <a:pt x="920" y="48"/>
                  <a:pt x="960" y="48"/>
                </a:cubicBezTo>
                <a:cubicBezTo>
                  <a:pt x="1000" y="48"/>
                  <a:pt x="1024" y="0"/>
                  <a:pt x="1056" y="0"/>
                </a:cubicBezTo>
                <a:cubicBezTo>
                  <a:pt x="1088" y="0"/>
                  <a:pt x="1112" y="48"/>
                  <a:pt x="1152" y="48"/>
                </a:cubicBezTo>
                <a:cubicBezTo>
                  <a:pt x="1192" y="48"/>
                  <a:pt x="1248" y="0"/>
                  <a:pt x="1296" y="0"/>
                </a:cubicBezTo>
                <a:cubicBezTo>
                  <a:pt x="1344" y="0"/>
                  <a:pt x="1392" y="48"/>
                  <a:pt x="1440" y="48"/>
                </a:cubicBezTo>
                <a:cubicBezTo>
                  <a:pt x="1488" y="48"/>
                  <a:pt x="1536" y="0"/>
                  <a:pt x="1584" y="0"/>
                </a:cubicBezTo>
                <a:cubicBezTo>
                  <a:pt x="1632" y="0"/>
                  <a:pt x="1680" y="48"/>
                  <a:pt x="1728" y="48"/>
                </a:cubicBezTo>
                <a:cubicBezTo>
                  <a:pt x="1776" y="48"/>
                  <a:pt x="1824" y="0"/>
                  <a:pt x="1872" y="0"/>
                </a:cubicBezTo>
                <a:cubicBezTo>
                  <a:pt x="1920" y="0"/>
                  <a:pt x="1960" y="48"/>
                  <a:pt x="2016" y="48"/>
                </a:cubicBezTo>
                <a:cubicBezTo>
                  <a:pt x="2072" y="48"/>
                  <a:pt x="2160" y="0"/>
                  <a:pt x="2208" y="0"/>
                </a:cubicBezTo>
                <a:cubicBezTo>
                  <a:pt x="2256" y="0"/>
                  <a:pt x="2264" y="48"/>
                  <a:pt x="2304" y="48"/>
                </a:cubicBezTo>
                <a:cubicBezTo>
                  <a:pt x="2344" y="48"/>
                  <a:pt x="2400" y="0"/>
                  <a:pt x="2448" y="0"/>
                </a:cubicBezTo>
                <a:cubicBezTo>
                  <a:pt x="2496" y="0"/>
                  <a:pt x="2544" y="48"/>
                  <a:pt x="2592" y="48"/>
                </a:cubicBezTo>
                <a:cubicBezTo>
                  <a:pt x="2640" y="48"/>
                  <a:pt x="2688" y="0"/>
                  <a:pt x="2736" y="0"/>
                </a:cubicBezTo>
                <a:cubicBezTo>
                  <a:pt x="2784" y="0"/>
                  <a:pt x="2832" y="48"/>
                  <a:pt x="2880" y="48"/>
                </a:cubicBezTo>
                <a:cubicBezTo>
                  <a:pt x="2928" y="48"/>
                  <a:pt x="2984" y="0"/>
                  <a:pt x="3024" y="0"/>
                </a:cubicBezTo>
                <a:cubicBezTo>
                  <a:pt x="3064" y="0"/>
                  <a:pt x="3080" y="48"/>
                  <a:pt x="3120" y="48"/>
                </a:cubicBezTo>
                <a:cubicBezTo>
                  <a:pt x="3160" y="48"/>
                  <a:pt x="3216" y="0"/>
                  <a:pt x="3264" y="0"/>
                </a:cubicBezTo>
                <a:cubicBezTo>
                  <a:pt x="3312" y="0"/>
                  <a:pt x="3360" y="48"/>
                  <a:pt x="3408" y="48"/>
                </a:cubicBezTo>
                <a:cubicBezTo>
                  <a:pt x="3456" y="48"/>
                  <a:pt x="3504" y="0"/>
                  <a:pt x="3552" y="0"/>
                </a:cubicBezTo>
                <a:cubicBezTo>
                  <a:pt x="3600" y="0"/>
                  <a:pt x="3648" y="48"/>
                  <a:pt x="3696" y="48"/>
                </a:cubicBezTo>
                <a:cubicBezTo>
                  <a:pt x="3744" y="48"/>
                  <a:pt x="3800" y="0"/>
                  <a:pt x="3840" y="0"/>
                </a:cubicBezTo>
                <a:cubicBezTo>
                  <a:pt x="3880" y="0"/>
                  <a:pt x="3888" y="48"/>
                  <a:pt x="3936" y="48"/>
                </a:cubicBezTo>
                <a:cubicBezTo>
                  <a:pt x="3984" y="48"/>
                  <a:pt x="4080" y="0"/>
                  <a:pt x="4128" y="0"/>
                </a:cubicBezTo>
                <a:cubicBezTo>
                  <a:pt x="4176" y="0"/>
                  <a:pt x="4184" y="48"/>
                  <a:pt x="4224" y="48"/>
                </a:cubicBezTo>
                <a:cubicBezTo>
                  <a:pt x="4264" y="48"/>
                  <a:pt x="4328" y="0"/>
                  <a:pt x="4368" y="0"/>
                </a:cubicBezTo>
                <a:cubicBezTo>
                  <a:pt x="4408" y="0"/>
                  <a:pt x="4424" y="48"/>
                  <a:pt x="4464" y="48"/>
                </a:cubicBezTo>
                <a:cubicBezTo>
                  <a:pt x="4504" y="48"/>
                  <a:pt x="4560" y="0"/>
                  <a:pt x="4608" y="0"/>
                </a:cubicBezTo>
                <a:cubicBezTo>
                  <a:pt x="4656" y="0"/>
                  <a:pt x="4712" y="48"/>
                  <a:pt x="4752" y="48"/>
                </a:cubicBezTo>
                <a:cubicBezTo>
                  <a:pt x="4792" y="48"/>
                  <a:pt x="4808" y="0"/>
                  <a:pt x="4848" y="0"/>
                </a:cubicBezTo>
                <a:cubicBezTo>
                  <a:pt x="4888" y="0"/>
                  <a:pt x="4952" y="48"/>
                  <a:pt x="4992" y="48"/>
                </a:cubicBezTo>
                <a:cubicBezTo>
                  <a:pt x="5032" y="48"/>
                  <a:pt x="5048" y="0"/>
                  <a:pt x="5088" y="0"/>
                </a:cubicBezTo>
                <a:cubicBezTo>
                  <a:pt x="5128" y="0"/>
                  <a:pt x="5192" y="48"/>
                  <a:pt x="5232" y="48"/>
                </a:cubicBezTo>
                <a:cubicBezTo>
                  <a:pt x="5272" y="48"/>
                  <a:pt x="5288" y="0"/>
                  <a:pt x="5328" y="0"/>
                </a:cubicBezTo>
                <a:cubicBezTo>
                  <a:pt x="5368" y="0"/>
                  <a:pt x="5432" y="48"/>
                  <a:pt x="5472" y="48"/>
                </a:cubicBezTo>
                <a:cubicBezTo>
                  <a:pt x="5512" y="48"/>
                  <a:pt x="5536" y="0"/>
                  <a:pt x="5568" y="0"/>
                </a:cubicBezTo>
                <a:cubicBezTo>
                  <a:pt x="5600" y="0"/>
                  <a:pt x="5632" y="48"/>
                  <a:pt x="5664" y="48"/>
                </a:cubicBezTo>
                <a:cubicBezTo>
                  <a:pt x="5696" y="48"/>
                  <a:pt x="5728" y="24"/>
                  <a:pt x="5760" y="0"/>
                </a:cubicBezTo>
              </a:path>
            </a:pathLst>
          </a:custGeom>
          <a:noFill/>
          <a:ln w="76200">
            <a:solidFill>
              <a:srgbClr val="66CCFF"/>
            </a:solidFill>
            <a:round/>
            <a:headEnd/>
            <a:tailEnd/>
          </a:ln>
        </p:spPr>
        <p:txBody>
          <a:bodyPr wrap="none" lIns="101599" tIns="50799" rIns="101599" bIns="50799"/>
          <a:lstStyle/>
          <a:p>
            <a:pPr algn="r" defTabSz="1016000" eaLnBrk="0" hangingPunct="0"/>
            <a:endParaRPr kumimoji="1" lang="en-US" sz="2700" dirty="0"/>
          </a:p>
        </p:txBody>
      </p:sp>
      <p:grpSp>
        <p:nvGrpSpPr>
          <p:cNvPr id="24" name="Group 785"/>
          <p:cNvGrpSpPr>
            <a:grpSpLocks/>
          </p:cNvGrpSpPr>
          <p:nvPr/>
        </p:nvGrpSpPr>
        <p:grpSpPr bwMode="auto">
          <a:xfrm>
            <a:off x="1816100" y="4648200"/>
            <a:ext cx="1282700" cy="881063"/>
            <a:chOff x="1816100" y="4648200"/>
            <a:chExt cx="1282700" cy="880825"/>
          </a:xfrm>
        </p:grpSpPr>
        <p:sp>
          <p:nvSpPr>
            <p:cNvPr id="61520" name="Freeform 48"/>
            <p:cNvSpPr>
              <a:spLocks noChangeAspect="1"/>
            </p:cNvSpPr>
            <p:nvPr/>
          </p:nvSpPr>
          <p:spPr bwMode="auto">
            <a:xfrm>
              <a:off x="2339671" y="5528324"/>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521" name="Freeform 49"/>
            <p:cNvSpPr>
              <a:spLocks noChangeAspect="1"/>
            </p:cNvSpPr>
            <p:nvPr/>
          </p:nvSpPr>
          <p:spPr bwMode="auto">
            <a:xfrm>
              <a:off x="1912105" y="5445600"/>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97" name="Freeform 50"/>
            <p:cNvSpPr>
              <a:spLocks noChangeAspect="1"/>
            </p:cNvSpPr>
            <p:nvPr/>
          </p:nvSpPr>
          <p:spPr bwMode="auto">
            <a:xfrm>
              <a:off x="1915074" y="4917710"/>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98" name="Freeform 51"/>
            <p:cNvSpPr>
              <a:spLocks noChangeAspect="1"/>
            </p:cNvSpPr>
            <p:nvPr/>
          </p:nvSpPr>
          <p:spPr bwMode="auto">
            <a:xfrm>
              <a:off x="1816100" y="4648200"/>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99" name="Freeform 52"/>
            <p:cNvSpPr>
              <a:spLocks noChangeAspect="1"/>
            </p:cNvSpPr>
            <p:nvPr/>
          </p:nvSpPr>
          <p:spPr bwMode="auto">
            <a:xfrm>
              <a:off x="2343150" y="5027511"/>
              <a:ext cx="228600" cy="411051"/>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100" name="Freeform 53"/>
            <p:cNvSpPr>
              <a:spLocks noChangeAspect="1"/>
            </p:cNvSpPr>
            <p:nvPr/>
          </p:nvSpPr>
          <p:spPr bwMode="auto">
            <a:xfrm>
              <a:off x="2012950" y="5027511"/>
              <a:ext cx="198438" cy="245996"/>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28" name="Rectangle 55"/>
            <p:cNvSpPr>
              <a:spLocks noChangeAspect="1" noChangeArrowheads="1"/>
            </p:cNvSpPr>
            <p:nvPr/>
          </p:nvSpPr>
          <p:spPr bwMode="auto">
            <a:xfrm>
              <a:off x="2474276" y="5081755"/>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29" name="Rectangle 56"/>
            <p:cNvSpPr>
              <a:spLocks noChangeAspect="1" noChangeArrowheads="1"/>
            </p:cNvSpPr>
            <p:nvPr/>
          </p:nvSpPr>
          <p:spPr bwMode="auto">
            <a:xfrm>
              <a:off x="2407963" y="5273843"/>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30" name="Rectangle 57"/>
            <p:cNvSpPr>
              <a:spLocks noChangeAspect="1" noChangeArrowheads="1"/>
            </p:cNvSpPr>
            <p:nvPr/>
          </p:nvSpPr>
          <p:spPr bwMode="auto">
            <a:xfrm>
              <a:off x="2407963" y="5081755"/>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31" name="Rectangle 58"/>
            <p:cNvSpPr>
              <a:spLocks noChangeAspect="1" noChangeArrowheads="1"/>
            </p:cNvSpPr>
            <p:nvPr/>
          </p:nvSpPr>
          <p:spPr bwMode="auto">
            <a:xfrm>
              <a:off x="2474276" y="5273843"/>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32" name="Line 59"/>
            <p:cNvSpPr>
              <a:spLocks noChangeAspect="1" noChangeShapeType="1"/>
            </p:cNvSpPr>
            <p:nvPr/>
          </p:nvSpPr>
          <p:spPr bwMode="auto">
            <a:xfrm>
              <a:off x="2020592" y="5191820"/>
              <a:ext cx="182880" cy="0"/>
            </a:xfrm>
            <a:prstGeom prst="line">
              <a:avLst/>
            </a:prstGeom>
            <a:noFill/>
            <a:ln w="19050">
              <a:solidFill>
                <a:schemeClr val="bg2"/>
              </a:solidFill>
              <a:round/>
              <a:headEnd/>
              <a:tailEnd/>
            </a:ln>
          </p:spPr>
          <p:txBody>
            <a:bodyPr wrap="none"/>
            <a:lstStyle/>
            <a:p>
              <a:endParaRPr lang="en-US" dirty="0"/>
            </a:p>
          </p:txBody>
        </p:sp>
        <p:sp>
          <p:nvSpPr>
            <p:cNvPr id="61533" name="Line 60"/>
            <p:cNvSpPr>
              <a:spLocks noChangeAspect="1" noChangeShapeType="1"/>
            </p:cNvSpPr>
            <p:nvPr/>
          </p:nvSpPr>
          <p:spPr bwMode="auto">
            <a:xfrm>
              <a:off x="2079370" y="5036158"/>
              <a:ext cx="0" cy="228600"/>
            </a:xfrm>
            <a:prstGeom prst="line">
              <a:avLst/>
            </a:prstGeom>
            <a:noFill/>
            <a:ln w="28575">
              <a:solidFill>
                <a:schemeClr val="bg2"/>
              </a:solidFill>
              <a:round/>
              <a:headEnd/>
              <a:tailEnd/>
            </a:ln>
          </p:spPr>
          <p:txBody>
            <a:bodyPr wrap="none"/>
            <a:lstStyle/>
            <a:p>
              <a:endParaRPr lang="en-US" dirty="0"/>
            </a:p>
          </p:txBody>
        </p:sp>
        <p:sp>
          <p:nvSpPr>
            <p:cNvPr id="107" name="Rectangle 63" descr="80%"/>
            <p:cNvSpPr>
              <a:spLocks noChangeAspect="1" noChangeArrowheads="1"/>
            </p:cNvSpPr>
            <p:nvPr/>
          </p:nvSpPr>
          <p:spPr bwMode="auto">
            <a:xfrm>
              <a:off x="1915074" y="5438590"/>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535" name="Line 64"/>
            <p:cNvSpPr>
              <a:spLocks noChangeAspect="1" noChangeShapeType="1"/>
            </p:cNvSpPr>
            <p:nvPr/>
          </p:nvSpPr>
          <p:spPr bwMode="auto">
            <a:xfrm>
              <a:off x="2020592" y="5109096"/>
              <a:ext cx="182880" cy="0"/>
            </a:xfrm>
            <a:prstGeom prst="line">
              <a:avLst/>
            </a:prstGeom>
            <a:noFill/>
            <a:ln w="19050">
              <a:solidFill>
                <a:schemeClr val="bg2"/>
              </a:solidFill>
              <a:round/>
              <a:headEnd/>
              <a:tailEnd/>
            </a:ln>
          </p:spPr>
          <p:txBody>
            <a:bodyPr wrap="none"/>
            <a:lstStyle/>
            <a:p>
              <a:endParaRPr lang="en-US" dirty="0"/>
            </a:p>
          </p:txBody>
        </p:sp>
        <p:sp>
          <p:nvSpPr>
            <p:cNvPr id="61536" name="Line 67"/>
            <p:cNvSpPr>
              <a:spLocks noChangeAspect="1" noChangeShapeType="1"/>
            </p:cNvSpPr>
            <p:nvPr/>
          </p:nvSpPr>
          <p:spPr bwMode="auto">
            <a:xfrm>
              <a:off x="2144693" y="5036158"/>
              <a:ext cx="0" cy="228600"/>
            </a:xfrm>
            <a:prstGeom prst="line">
              <a:avLst/>
            </a:prstGeom>
            <a:noFill/>
            <a:ln w="28575">
              <a:solidFill>
                <a:schemeClr val="bg2"/>
              </a:solidFill>
              <a:round/>
              <a:headEnd/>
              <a:tailEnd/>
            </a:ln>
          </p:spPr>
          <p:txBody>
            <a:bodyPr wrap="none"/>
            <a:lstStyle/>
            <a:p>
              <a:endParaRPr lang="en-US" dirty="0"/>
            </a:p>
          </p:txBody>
        </p:sp>
        <p:sp>
          <p:nvSpPr>
            <p:cNvPr id="61537" name="Oval 68"/>
            <p:cNvSpPr>
              <a:spLocks noChangeAspect="1" noChangeArrowheads="1"/>
            </p:cNvSpPr>
            <p:nvPr/>
          </p:nvSpPr>
          <p:spPr bwMode="auto">
            <a:xfrm>
              <a:off x="2506937" y="5219161"/>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25" name="Group 32"/>
            <p:cNvGrpSpPr>
              <a:grpSpLocks/>
            </p:cNvGrpSpPr>
            <p:nvPr/>
          </p:nvGrpSpPr>
          <p:grpSpPr bwMode="auto">
            <a:xfrm>
              <a:off x="2682875" y="5027511"/>
              <a:ext cx="198438" cy="245995"/>
              <a:chOff x="2133073" y="2649268"/>
              <a:chExt cx="198438" cy="245995"/>
            </a:xfrm>
          </p:grpSpPr>
          <p:sp>
            <p:nvSpPr>
              <p:cNvPr id="112" name="Freeform 53"/>
              <p:cNvSpPr>
                <a:spLocks noChangeAspect="1"/>
              </p:cNvSpPr>
              <p:nvPr/>
            </p:nvSpPr>
            <p:spPr bwMode="auto">
              <a:xfrm>
                <a:off x="2133073" y="2649268"/>
                <a:ext cx="198438" cy="245996"/>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40"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541"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542"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543"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grpSp>
        <p:nvGrpSpPr>
          <p:cNvPr id="26" name="Group 784"/>
          <p:cNvGrpSpPr>
            <a:grpSpLocks/>
          </p:cNvGrpSpPr>
          <p:nvPr/>
        </p:nvGrpSpPr>
        <p:grpSpPr bwMode="auto">
          <a:xfrm>
            <a:off x="4502150" y="4953000"/>
            <a:ext cx="1282700" cy="876300"/>
            <a:chOff x="4502150" y="4953000"/>
            <a:chExt cx="1282700" cy="877013"/>
          </a:xfrm>
        </p:grpSpPr>
        <p:sp>
          <p:nvSpPr>
            <p:cNvPr id="61496" name="Freeform 48"/>
            <p:cNvSpPr>
              <a:spLocks noChangeAspect="1"/>
            </p:cNvSpPr>
            <p:nvPr/>
          </p:nvSpPr>
          <p:spPr bwMode="auto">
            <a:xfrm>
              <a:off x="5025721" y="5829312"/>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497" name="Freeform 49"/>
            <p:cNvSpPr>
              <a:spLocks noChangeAspect="1"/>
            </p:cNvSpPr>
            <p:nvPr/>
          </p:nvSpPr>
          <p:spPr bwMode="auto">
            <a:xfrm>
              <a:off x="4598155" y="5746588"/>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120" name="Freeform 50"/>
            <p:cNvSpPr>
              <a:spLocks noChangeAspect="1"/>
            </p:cNvSpPr>
            <p:nvPr/>
          </p:nvSpPr>
          <p:spPr bwMode="auto">
            <a:xfrm>
              <a:off x="4601124" y="5218698"/>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121" name="Freeform 51"/>
            <p:cNvSpPr>
              <a:spLocks noChangeAspect="1"/>
            </p:cNvSpPr>
            <p:nvPr/>
          </p:nvSpPr>
          <p:spPr bwMode="auto">
            <a:xfrm>
              <a:off x="4502150" y="4953000"/>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122" name="Freeform 52"/>
            <p:cNvSpPr>
              <a:spLocks noChangeAspect="1"/>
            </p:cNvSpPr>
            <p:nvPr/>
          </p:nvSpPr>
          <p:spPr bwMode="auto">
            <a:xfrm>
              <a:off x="5029200" y="5327955"/>
              <a:ext cx="228600" cy="411498"/>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123" name="Freeform 53"/>
            <p:cNvSpPr>
              <a:spLocks noChangeAspect="1"/>
            </p:cNvSpPr>
            <p:nvPr/>
          </p:nvSpPr>
          <p:spPr bwMode="auto">
            <a:xfrm>
              <a:off x="4699000" y="5327955"/>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04" name="Rectangle 55"/>
            <p:cNvSpPr>
              <a:spLocks noChangeAspect="1" noChangeArrowheads="1"/>
            </p:cNvSpPr>
            <p:nvPr/>
          </p:nvSpPr>
          <p:spPr bwMode="auto">
            <a:xfrm>
              <a:off x="5160326" y="5382743"/>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05" name="Rectangle 56"/>
            <p:cNvSpPr>
              <a:spLocks noChangeAspect="1" noChangeArrowheads="1"/>
            </p:cNvSpPr>
            <p:nvPr/>
          </p:nvSpPr>
          <p:spPr bwMode="auto">
            <a:xfrm>
              <a:off x="5094013" y="5574831"/>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06" name="Rectangle 57"/>
            <p:cNvSpPr>
              <a:spLocks noChangeAspect="1" noChangeArrowheads="1"/>
            </p:cNvSpPr>
            <p:nvPr/>
          </p:nvSpPr>
          <p:spPr bwMode="auto">
            <a:xfrm>
              <a:off x="5094013" y="5382743"/>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07" name="Rectangle 58"/>
            <p:cNvSpPr>
              <a:spLocks noChangeAspect="1" noChangeArrowheads="1"/>
            </p:cNvSpPr>
            <p:nvPr/>
          </p:nvSpPr>
          <p:spPr bwMode="auto">
            <a:xfrm>
              <a:off x="5160326" y="5574831"/>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508" name="Line 59"/>
            <p:cNvSpPr>
              <a:spLocks noChangeAspect="1" noChangeShapeType="1"/>
            </p:cNvSpPr>
            <p:nvPr/>
          </p:nvSpPr>
          <p:spPr bwMode="auto">
            <a:xfrm>
              <a:off x="4706642" y="5492808"/>
              <a:ext cx="182880" cy="0"/>
            </a:xfrm>
            <a:prstGeom prst="line">
              <a:avLst/>
            </a:prstGeom>
            <a:noFill/>
            <a:ln w="19050">
              <a:solidFill>
                <a:schemeClr val="bg2"/>
              </a:solidFill>
              <a:round/>
              <a:headEnd/>
              <a:tailEnd/>
            </a:ln>
          </p:spPr>
          <p:txBody>
            <a:bodyPr wrap="none"/>
            <a:lstStyle/>
            <a:p>
              <a:endParaRPr lang="en-US" dirty="0"/>
            </a:p>
          </p:txBody>
        </p:sp>
        <p:sp>
          <p:nvSpPr>
            <p:cNvPr id="61509" name="Line 60"/>
            <p:cNvSpPr>
              <a:spLocks noChangeAspect="1" noChangeShapeType="1"/>
            </p:cNvSpPr>
            <p:nvPr/>
          </p:nvSpPr>
          <p:spPr bwMode="auto">
            <a:xfrm>
              <a:off x="4765420" y="5337146"/>
              <a:ext cx="0" cy="228600"/>
            </a:xfrm>
            <a:prstGeom prst="line">
              <a:avLst/>
            </a:prstGeom>
            <a:noFill/>
            <a:ln w="28575">
              <a:solidFill>
                <a:schemeClr val="bg2"/>
              </a:solidFill>
              <a:round/>
              <a:headEnd/>
              <a:tailEnd/>
            </a:ln>
          </p:spPr>
          <p:txBody>
            <a:bodyPr wrap="none"/>
            <a:lstStyle/>
            <a:p>
              <a:endParaRPr lang="en-US" dirty="0"/>
            </a:p>
          </p:txBody>
        </p:sp>
        <p:sp>
          <p:nvSpPr>
            <p:cNvPr id="130" name="Rectangle 63" descr="80%"/>
            <p:cNvSpPr>
              <a:spLocks noChangeAspect="1" noChangeArrowheads="1"/>
            </p:cNvSpPr>
            <p:nvPr/>
          </p:nvSpPr>
          <p:spPr bwMode="auto">
            <a:xfrm>
              <a:off x="4601124" y="5739578"/>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511" name="Line 64"/>
            <p:cNvSpPr>
              <a:spLocks noChangeAspect="1" noChangeShapeType="1"/>
            </p:cNvSpPr>
            <p:nvPr/>
          </p:nvSpPr>
          <p:spPr bwMode="auto">
            <a:xfrm>
              <a:off x="4706642" y="5410084"/>
              <a:ext cx="182880" cy="0"/>
            </a:xfrm>
            <a:prstGeom prst="line">
              <a:avLst/>
            </a:prstGeom>
            <a:noFill/>
            <a:ln w="19050">
              <a:solidFill>
                <a:schemeClr val="bg2"/>
              </a:solidFill>
              <a:round/>
              <a:headEnd/>
              <a:tailEnd/>
            </a:ln>
          </p:spPr>
          <p:txBody>
            <a:bodyPr wrap="none"/>
            <a:lstStyle/>
            <a:p>
              <a:endParaRPr lang="en-US" dirty="0"/>
            </a:p>
          </p:txBody>
        </p:sp>
        <p:sp>
          <p:nvSpPr>
            <p:cNvPr id="61512" name="Line 67"/>
            <p:cNvSpPr>
              <a:spLocks noChangeAspect="1" noChangeShapeType="1"/>
            </p:cNvSpPr>
            <p:nvPr/>
          </p:nvSpPr>
          <p:spPr bwMode="auto">
            <a:xfrm>
              <a:off x="4830743" y="5337146"/>
              <a:ext cx="0" cy="228600"/>
            </a:xfrm>
            <a:prstGeom prst="line">
              <a:avLst/>
            </a:prstGeom>
            <a:noFill/>
            <a:ln w="28575">
              <a:solidFill>
                <a:schemeClr val="bg2"/>
              </a:solidFill>
              <a:round/>
              <a:headEnd/>
              <a:tailEnd/>
            </a:ln>
          </p:spPr>
          <p:txBody>
            <a:bodyPr wrap="none"/>
            <a:lstStyle/>
            <a:p>
              <a:endParaRPr lang="en-US" dirty="0"/>
            </a:p>
          </p:txBody>
        </p:sp>
        <p:sp>
          <p:nvSpPr>
            <p:cNvPr id="61513" name="Oval 68"/>
            <p:cNvSpPr>
              <a:spLocks noChangeAspect="1" noChangeArrowheads="1"/>
            </p:cNvSpPr>
            <p:nvPr/>
          </p:nvSpPr>
          <p:spPr bwMode="auto">
            <a:xfrm>
              <a:off x="5192987" y="5520149"/>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31" name="Group 32"/>
            <p:cNvGrpSpPr>
              <a:grpSpLocks/>
            </p:cNvGrpSpPr>
            <p:nvPr/>
          </p:nvGrpSpPr>
          <p:grpSpPr bwMode="auto">
            <a:xfrm>
              <a:off x="5368925" y="5327955"/>
              <a:ext cx="198438" cy="246264"/>
              <a:chOff x="2133073" y="2648724"/>
              <a:chExt cx="198438" cy="246264"/>
            </a:xfrm>
          </p:grpSpPr>
          <p:sp>
            <p:nvSpPr>
              <p:cNvPr id="135" name="Freeform 53"/>
              <p:cNvSpPr>
                <a:spLocks noChangeAspect="1"/>
              </p:cNvSpPr>
              <p:nvPr/>
            </p:nvSpPr>
            <p:spPr bwMode="auto">
              <a:xfrm>
                <a:off x="2133073" y="2648724"/>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516"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517"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518"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519"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grpSp>
        <p:nvGrpSpPr>
          <p:cNvPr id="32" name="Group 783"/>
          <p:cNvGrpSpPr>
            <a:grpSpLocks/>
          </p:cNvGrpSpPr>
          <p:nvPr/>
        </p:nvGrpSpPr>
        <p:grpSpPr bwMode="auto">
          <a:xfrm>
            <a:off x="7245350" y="5200650"/>
            <a:ext cx="1282700" cy="876300"/>
            <a:chOff x="7245350" y="5199937"/>
            <a:chExt cx="1282700" cy="877013"/>
          </a:xfrm>
        </p:grpSpPr>
        <p:sp>
          <p:nvSpPr>
            <p:cNvPr id="61472" name="Freeform 48"/>
            <p:cNvSpPr>
              <a:spLocks noChangeAspect="1"/>
            </p:cNvSpPr>
            <p:nvPr/>
          </p:nvSpPr>
          <p:spPr bwMode="auto">
            <a:xfrm>
              <a:off x="7768921" y="6076249"/>
              <a:ext cx="990" cy="701"/>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a:moveTo>
                    <a:pt x="0" y="0"/>
                  </a:moveTo>
                  <a:lnTo>
                    <a:pt x="0" y="0"/>
                  </a:lnTo>
                </a:path>
              </a:pathLst>
            </a:custGeom>
            <a:noFill/>
            <a:ln w="12700" cap="rnd">
              <a:solidFill>
                <a:srgbClr val="000000"/>
              </a:solidFill>
              <a:round/>
              <a:headEnd type="none" w="sm" len="sm"/>
              <a:tailEnd type="none" w="sm" len="sm"/>
            </a:ln>
          </p:spPr>
          <p:txBody>
            <a:bodyPr lIns="101599" tIns="50799" rIns="101599" bIns="50799"/>
            <a:lstStyle/>
            <a:p>
              <a:pPr algn="r" defTabSz="1016000" eaLnBrk="0" hangingPunct="0"/>
              <a:endParaRPr kumimoji="1" lang="en-US" sz="2700" dirty="0"/>
            </a:p>
          </p:txBody>
        </p:sp>
        <p:sp>
          <p:nvSpPr>
            <p:cNvPr id="61473" name="Freeform 49"/>
            <p:cNvSpPr>
              <a:spLocks noChangeAspect="1"/>
            </p:cNvSpPr>
            <p:nvPr/>
          </p:nvSpPr>
          <p:spPr bwMode="auto">
            <a:xfrm>
              <a:off x="7341355" y="5993525"/>
              <a:ext cx="511694" cy="0"/>
            </a:xfrm>
            <a:custGeom>
              <a:avLst/>
              <a:gdLst>
                <a:gd name="T0" fmla="*/ 2147483647 w 747"/>
                <a:gd name="T1" fmla="*/ 0 h 1"/>
                <a:gd name="T2" fmla="*/ 0 w 747"/>
                <a:gd name="T3" fmla="*/ 0 h 1"/>
                <a:gd name="T4" fmla="*/ 0 60000 65536"/>
                <a:gd name="T5" fmla="*/ 0 60000 65536"/>
                <a:gd name="T6" fmla="*/ 0 w 747"/>
                <a:gd name="T7" fmla="*/ 0 h 1"/>
                <a:gd name="T8" fmla="*/ 747 w 747"/>
                <a:gd name="T9" fmla="*/ 0 h 1"/>
              </a:gdLst>
              <a:ahLst/>
              <a:cxnLst>
                <a:cxn ang="T4">
                  <a:pos x="T0" y="T1"/>
                </a:cxn>
                <a:cxn ang="T5">
                  <a:pos x="T2" y="T3"/>
                </a:cxn>
              </a:cxnLst>
              <a:rect l="T6" t="T7" r="T8" b="T9"/>
              <a:pathLst>
                <a:path w="747" h="1">
                  <a:moveTo>
                    <a:pt x="746" y="0"/>
                  </a:moveTo>
                  <a:lnTo>
                    <a:pt x="0" y="0"/>
                  </a:lnTo>
                </a:path>
              </a:pathLst>
            </a:custGeom>
            <a:noFill/>
            <a:ln w="25400" cap="rnd">
              <a:solidFill>
                <a:srgbClr val="000000"/>
              </a:solidFill>
              <a:prstDash val="sysDot"/>
              <a:round/>
              <a:headEnd type="none" w="sm" len="sm"/>
              <a:tailEnd type="none" w="sm" len="sm"/>
            </a:ln>
          </p:spPr>
          <p:txBody>
            <a:bodyPr lIns="101599" tIns="50799" rIns="101599" bIns="50799"/>
            <a:lstStyle/>
            <a:p>
              <a:pPr algn="r" defTabSz="1016000" eaLnBrk="0" hangingPunct="0"/>
              <a:endParaRPr kumimoji="1" lang="en-US" sz="2700" dirty="0"/>
            </a:p>
          </p:txBody>
        </p:sp>
        <p:sp>
          <p:nvSpPr>
            <p:cNvPr id="143" name="Freeform 50"/>
            <p:cNvSpPr>
              <a:spLocks noChangeAspect="1"/>
            </p:cNvSpPr>
            <p:nvPr/>
          </p:nvSpPr>
          <p:spPr bwMode="auto">
            <a:xfrm>
              <a:off x="7344324" y="5465635"/>
              <a:ext cx="1084752" cy="520880"/>
            </a:xfrm>
            <a:custGeom>
              <a:avLst/>
              <a:gdLst>
                <a:gd name="T0" fmla="*/ 0 w 1120"/>
                <a:gd name="T1" fmla="*/ 0 h 1120"/>
                <a:gd name="T2" fmla="*/ 983 w 1120"/>
                <a:gd name="T3" fmla="*/ 0 h 1120"/>
                <a:gd name="T4" fmla="*/ 983 w 1120"/>
                <a:gd name="T5" fmla="*/ 95 h 1120"/>
                <a:gd name="T6" fmla="*/ 0 w 1120"/>
                <a:gd name="T7" fmla="*/ 95 h 1120"/>
                <a:gd name="T8" fmla="*/ 0 w 1120"/>
                <a:gd name="T9" fmla="*/ 0 h 1120"/>
                <a:gd name="T10" fmla="*/ 0 60000 65536"/>
                <a:gd name="T11" fmla="*/ 0 60000 65536"/>
                <a:gd name="T12" fmla="*/ 0 60000 65536"/>
                <a:gd name="T13" fmla="*/ 0 60000 65536"/>
                <a:gd name="T14" fmla="*/ 0 60000 65536"/>
                <a:gd name="T15" fmla="*/ 0 w 1120"/>
                <a:gd name="T16" fmla="*/ 0 h 1120"/>
                <a:gd name="T17" fmla="*/ 1120 w 1120"/>
                <a:gd name="T18" fmla="*/ 1120 h 1120"/>
              </a:gdLst>
              <a:ahLst/>
              <a:cxnLst>
                <a:cxn ang="T10">
                  <a:pos x="T0" y="T1"/>
                </a:cxn>
                <a:cxn ang="T11">
                  <a:pos x="T2" y="T3"/>
                </a:cxn>
                <a:cxn ang="T12">
                  <a:pos x="T4" y="T5"/>
                </a:cxn>
                <a:cxn ang="T13">
                  <a:pos x="T6" y="T7"/>
                </a:cxn>
                <a:cxn ang="T14">
                  <a:pos x="T8" y="T9"/>
                </a:cxn>
              </a:cxnLst>
              <a:rect l="T15" t="T16" r="T17" b="T18"/>
              <a:pathLst>
                <a:path w="1120" h="1120">
                  <a:moveTo>
                    <a:pt x="0" y="0"/>
                  </a:moveTo>
                  <a:lnTo>
                    <a:pt x="1119" y="0"/>
                  </a:lnTo>
                  <a:lnTo>
                    <a:pt x="1119" y="1119"/>
                  </a:lnTo>
                  <a:lnTo>
                    <a:pt x="0" y="1119"/>
                  </a:lnTo>
                  <a:lnTo>
                    <a:pt x="0" y="0"/>
                  </a:lnTo>
                </a:path>
              </a:pathLst>
            </a:custGeom>
            <a:solidFill>
              <a:schemeClr val="accent1">
                <a:lumMod val="60000"/>
                <a:lumOff val="40000"/>
              </a:schemeClr>
            </a:solidFill>
            <a:ln w="12700" cap="rnd">
              <a:solidFill>
                <a:schemeClr val="tx2">
                  <a:lumMod val="75000"/>
                </a:schemeClr>
              </a:solidFill>
              <a:round/>
              <a:headEnd/>
              <a:tailEnd/>
            </a:ln>
            <a:effectLst>
              <a:innerShdw blurRad="63500" dist="50800" dir="16200000">
                <a:prstClr val="black">
                  <a:alpha val="50000"/>
                </a:prstClr>
              </a:innerShdw>
              <a:reflection blurRad="6350" stA="50000" endA="300" endPos="55000" dir="5400000" sy="-100000" algn="bl" rotWithShape="0"/>
            </a:effectLst>
          </p:spPr>
          <p:txBody>
            <a:bodyPr lIns="101599" tIns="50799" rIns="101599" bIns="50799"/>
            <a:lstStyle/>
            <a:p>
              <a:pPr algn="r" defTabSz="1016000" eaLnBrk="0" hangingPunct="0">
                <a:defRPr/>
              </a:pPr>
              <a:endParaRPr kumimoji="1" lang="en-US" sz="2700" dirty="0">
                <a:ln>
                  <a:solidFill>
                    <a:schemeClr val="tx2">
                      <a:lumMod val="75000"/>
                    </a:schemeClr>
                  </a:solidFill>
                </a:ln>
              </a:endParaRPr>
            </a:p>
          </p:txBody>
        </p:sp>
        <p:sp>
          <p:nvSpPr>
            <p:cNvPr id="144" name="Freeform 51"/>
            <p:cNvSpPr>
              <a:spLocks noChangeAspect="1"/>
            </p:cNvSpPr>
            <p:nvPr/>
          </p:nvSpPr>
          <p:spPr bwMode="auto">
            <a:xfrm>
              <a:off x="7245350" y="5199937"/>
              <a:ext cx="1282700" cy="283925"/>
            </a:xfrm>
            <a:custGeom>
              <a:avLst/>
              <a:gdLst>
                <a:gd name="T0" fmla="*/ 196 w 1247"/>
                <a:gd name="T1" fmla="*/ 8369 h 221"/>
                <a:gd name="T2" fmla="*/ 0 w 1247"/>
                <a:gd name="T3" fmla="*/ 8369 h 221"/>
                <a:gd name="T4" fmla="*/ 388 w 1247"/>
                <a:gd name="T5" fmla="*/ 0 h 221"/>
                <a:gd name="T6" fmla="*/ 1236 w 1247"/>
                <a:gd name="T7" fmla="*/ 0 h 221"/>
                <a:gd name="T8" fmla="*/ 1571 w 1247"/>
                <a:gd name="T9" fmla="*/ 8369 h 221"/>
                <a:gd name="T10" fmla="*/ 1571 w 1247"/>
                <a:gd name="T11" fmla="*/ 8369 h 221"/>
                <a:gd name="T12" fmla="*/ 196 w 1247"/>
                <a:gd name="T13" fmla="*/ 8369 h 221"/>
                <a:gd name="T14" fmla="*/ 0 60000 65536"/>
                <a:gd name="T15" fmla="*/ 0 60000 65536"/>
                <a:gd name="T16" fmla="*/ 0 60000 65536"/>
                <a:gd name="T17" fmla="*/ 0 60000 65536"/>
                <a:gd name="T18" fmla="*/ 0 60000 65536"/>
                <a:gd name="T19" fmla="*/ 0 60000 65536"/>
                <a:gd name="T20" fmla="*/ 0 60000 65536"/>
                <a:gd name="T21" fmla="*/ 0 w 1247"/>
                <a:gd name="T22" fmla="*/ 0 h 221"/>
                <a:gd name="T23" fmla="*/ 1247 w 1247"/>
                <a:gd name="T24" fmla="*/ 221 h 2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7" h="221">
                  <a:moveTo>
                    <a:pt x="156" y="221"/>
                  </a:moveTo>
                  <a:lnTo>
                    <a:pt x="0" y="221"/>
                  </a:lnTo>
                  <a:lnTo>
                    <a:pt x="307" y="0"/>
                  </a:lnTo>
                  <a:lnTo>
                    <a:pt x="980" y="0"/>
                  </a:lnTo>
                  <a:lnTo>
                    <a:pt x="1247" y="221"/>
                  </a:lnTo>
                  <a:lnTo>
                    <a:pt x="156" y="221"/>
                  </a:lnTo>
                </a:path>
              </a:pathLst>
            </a:custGeom>
            <a:solidFill>
              <a:schemeClr val="tx2">
                <a:lumMod val="75000"/>
              </a:schemeClr>
            </a:solidFill>
            <a:ln w="12700" cap="rnd">
              <a:solidFill>
                <a:schemeClr val="tx2">
                  <a:lumMod val="75000"/>
                </a:schemeClr>
              </a:solidFill>
              <a:round/>
              <a:headEnd/>
              <a:tailEnd/>
            </a:ln>
            <a:effectLst>
              <a:innerShdw blurRad="63500" dist="50800" dir="2700000">
                <a:prstClr val="black">
                  <a:alpha val="50000"/>
                </a:prstClr>
              </a:innerShdw>
            </a:effectLst>
          </p:spPr>
          <p:txBody>
            <a:bodyPr lIns="101599" tIns="50799" rIns="101599" bIns="50799"/>
            <a:lstStyle/>
            <a:p>
              <a:pPr algn="r" defTabSz="1016000" eaLnBrk="0" hangingPunct="0">
                <a:defRPr/>
              </a:pPr>
              <a:endParaRPr kumimoji="1" lang="en-US" sz="2700" dirty="0"/>
            </a:p>
          </p:txBody>
        </p:sp>
        <p:sp>
          <p:nvSpPr>
            <p:cNvPr id="145" name="Freeform 52"/>
            <p:cNvSpPr>
              <a:spLocks noChangeAspect="1"/>
            </p:cNvSpPr>
            <p:nvPr/>
          </p:nvSpPr>
          <p:spPr bwMode="auto">
            <a:xfrm>
              <a:off x="7772400" y="5574892"/>
              <a:ext cx="228600" cy="411498"/>
            </a:xfrm>
            <a:custGeom>
              <a:avLst/>
              <a:gdLst>
                <a:gd name="T0" fmla="*/ 0 w 187"/>
                <a:gd name="T1" fmla="*/ 0 h 374"/>
                <a:gd name="T2" fmla="*/ 680 w 187"/>
                <a:gd name="T3" fmla="*/ 0 h 374"/>
                <a:gd name="T4" fmla="*/ 680 w 187"/>
                <a:gd name="T5" fmla="*/ 5572 h 374"/>
                <a:gd name="T6" fmla="*/ 0 w 187"/>
                <a:gd name="T7" fmla="*/ 5572 h 374"/>
                <a:gd name="T8" fmla="*/ 0 w 187"/>
                <a:gd name="T9" fmla="*/ 0 h 374"/>
                <a:gd name="T10" fmla="*/ 0 60000 65536"/>
                <a:gd name="T11" fmla="*/ 0 60000 65536"/>
                <a:gd name="T12" fmla="*/ 0 60000 65536"/>
                <a:gd name="T13" fmla="*/ 0 60000 65536"/>
                <a:gd name="T14" fmla="*/ 0 60000 65536"/>
                <a:gd name="T15" fmla="*/ 0 w 187"/>
                <a:gd name="T16" fmla="*/ 0 h 374"/>
                <a:gd name="T17" fmla="*/ 187 w 187"/>
                <a:gd name="T18" fmla="*/ 374 h 374"/>
              </a:gdLst>
              <a:ahLst/>
              <a:cxnLst>
                <a:cxn ang="T10">
                  <a:pos x="T0" y="T1"/>
                </a:cxn>
                <a:cxn ang="T11">
                  <a:pos x="T2" y="T3"/>
                </a:cxn>
                <a:cxn ang="T12">
                  <a:pos x="T4" y="T5"/>
                </a:cxn>
                <a:cxn ang="T13">
                  <a:pos x="T6" y="T7"/>
                </a:cxn>
                <a:cxn ang="T14">
                  <a:pos x="T8" y="T9"/>
                </a:cxn>
              </a:cxnLst>
              <a:rect l="T15" t="T16" r="T17" b="T18"/>
              <a:pathLst>
                <a:path w="187" h="374">
                  <a:moveTo>
                    <a:pt x="0" y="0"/>
                  </a:moveTo>
                  <a:lnTo>
                    <a:pt x="186" y="0"/>
                  </a:lnTo>
                  <a:lnTo>
                    <a:pt x="186" y="373"/>
                  </a:lnTo>
                  <a:lnTo>
                    <a:pt x="0" y="373"/>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146" name="Freeform 53"/>
            <p:cNvSpPr>
              <a:spLocks noChangeAspect="1"/>
            </p:cNvSpPr>
            <p:nvPr/>
          </p:nvSpPr>
          <p:spPr bwMode="auto">
            <a:xfrm>
              <a:off x="7442200" y="5574892"/>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480" name="Rectangle 55"/>
            <p:cNvSpPr>
              <a:spLocks noChangeAspect="1" noChangeArrowheads="1"/>
            </p:cNvSpPr>
            <p:nvPr/>
          </p:nvSpPr>
          <p:spPr bwMode="auto">
            <a:xfrm>
              <a:off x="7903526" y="562968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481" name="Rectangle 56"/>
            <p:cNvSpPr>
              <a:spLocks noChangeAspect="1" noChangeArrowheads="1"/>
            </p:cNvSpPr>
            <p:nvPr/>
          </p:nvSpPr>
          <p:spPr bwMode="auto">
            <a:xfrm>
              <a:off x="7837213" y="582176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482" name="Rectangle 57"/>
            <p:cNvSpPr>
              <a:spLocks noChangeAspect="1" noChangeArrowheads="1"/>
            </p:cNvSpPr>
            <p:nvPr/>
          </p:nvSpPr>
          <p:spPr bwMode="auto">
            <a:xfrm>
              <a:off x="7837213" y="5629680"/>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483" name="Rectangle 58"/>
            <p:cNvSpPr>
              <a:spLocks noChangeAspect="1" noChangeArrowheads="1"/>
            </p:cNvSpPr>
            <p:nvPr/>
          </p:nvSpPr>
          <p:spPr bwMode="auto">
            <a:xfrm>
              <a:off x="7903526" y="5821768"/>
              <a:ext cx="32661" cy="110065"/>
            </a:xfrm>
            <a:prstGeom prst="rect">
              <a:avLst/>
            </a:prstGeom>
            <a:noFill/>
            <a:ln w="19050">
              <a:solidFill>
                <a:schemeClr val="bg2"/>
              </a:solidFill>
              <a:miter lim="800000"/>
              <a:headEnd/>
              <a:tailEnd/>
            </a:ln>
          </p:spPr>
          <p:txBody>
            <a:bodyPr wrap="none" lIns="101599" tIns="50799" rIns="101599" bIns="50799" anchor="ctr"/>
            <a:lstStyle/>
            <a:p>
              <a:pPr algn="r" defTabSz="1016000" eaLnBrk="0" hangingPunct="0"/>
              <a:endParaRPr kumimoji="1" lang="en-US" sz="2700" dirty="0"/>
            </a:p>
          </p:txBody>
        </p:sp>
        <p:sp>
          <p:nvSpPr>
            <p:cNvPr id="61484" name="Line 59"/>
            <p:cNvSpPr>
              <a:spLocks noChangeAspect="1" noChangeShapeType="1"/>
            </p:cNvSpPr>
            <p:nvPr/>
          </p:nvSpPr>
          <p:spPr bwMode="auto">
            <a:xfrm>
              <a:off x="7449842" y="5739745"/>
              <a:ext cx="182880" cy="0"/>
            </a:xfrm>
            <a:prstGeom prst="line">
              <a:avLst/>
            </a:prstGeom>
            <a:noFill/>
            <a:ln w="19050">
              <a:solidFill>
                <a:schemeClr val="bg2"/>
              </a:solidFill>
              <a:round/>
              <a:headEnd/>
              <a:tailEnd/>
            </a:ln>
          </p:spPr>
          <p:txBody>
            <a:bodyPr wrap="none"/>
            <a:lstStyle/>
            <a:p>
              <a:endParaRPr lang="en-US" dirty="0"/>
            </a:p>
          </p:txBody>
        </p:sp>
        <p:sp>
          <p:nvSpPr>
            <p:cNvPr id="61485" name="Line 60"/>
            <p:cNvSpPr>
              <a:spLocks noChangeAspect="1" noChangeShapeType="1"/>
            </p:cNvSpPr>
            <p:nvPr/>
          </p:nvSpPr>
          <p:spPr bwMode="auto">
            <a:xfrm>
              <a:off x="7508620" y="5584083"/>
              <a:ext cx="0" cy="228600"/>
            </a:xfrm>
            <a:prstGeom prst="line">
              <a:avLst/>
            </a:prstGeom>
            <a:noFill/>
            <a:ln w="28575">
              <a:solidFill>
                <a:schemeClr val="bg2"/>
              </a:solidFill>
              <a:round/>
              <a:headEnd/>
              <a:tailEnd/>
            </a:ln>
          </p:spPr>
          <p:txBody>
            <a:bodyPr wrap="none"/>
            <a:lstStyle/>
            <a:p>
              <a:endParaRPr lang="en-US" dirty="0"/>
            </a:p>
          </p:txBody>
        </p:sp>
        <p:sp>
          <p:nvSpPr>
            <p:cNvPr id="153" name="Rectangle 63" descr="80%"/>
            <p:cNvSpPr>
              <a:spLocks noChangeAspect="1" noChangeArrowheads="1"/>
            </p:cNvSpPr>
            <p:nvPr/>
          </p:nvSpPr>
          <p:spPr bwMode="auto">
            <a:xfrm>
              <a:off x="7344324" y="5986515"/>
              <a:ext cx="1084752" cy="54682"/>
            </a:xfrm>
            <a:prstGeom prst="rect">
              <a:avLst/>
            </a:prstGeom>
            <a:solidFill>
              <a:schemeClr val="tx2">
                <a:lumMod val="75000"/>
              </a:schemeClr>
            </a:solidFill>
            <a:ln w="9525">
              <a:solidFill>
                <a:schemeClr val="tx2">
                  <a:lumMod val="75000"/>
                </a:schemeClr>
              </a:solidFill>
              <a:miter lim="800000"/>
              <a:headEnd/>
              <a:tailEnd/>
            </a:ln>
            <a:effectLst>
              <a:reflection blurRad="6350" stA="50000" endA="300" endPos="55000" dir="5400000" sy="-100000" algn="bl" rotWithShape="0"/>
            </a:effectLst>
          </p:spPr>
          <p:txBody>
            <a:bodyPr wrap="none" lIns="101599" tIns="50799" rIns="101599" bIns="50799" anchor="ctr"/>
            <a:lstStyle/>
            <a:p>
              <a:pPr algn="r" defTabSz="1016000" eaLnBrk="0" hangingPunct="0">
                <a:defRPr/>
              </a:pPr>
              <a:endParaRPr kumimoji="1" lang="en-US" sz="2700" dirty="0">
                <a:solidFill>
                  <a:schemeClr val="tx2">
                    <a:lumMod val="75000"/>
                  </a:schemeClr>
                </a:solidFill>
              </a:endParaRPr>
            </a:p>
          </p:txBody>
        </p:sp>
        <p:sp>
          <p:nvSpPr>
            <p:cNvPr id="61487" name="Line 64"/>
            <p:cNvSpPr>
              <a:spLocks noChangeAspect="1" noChangeShapeType="1"/>
            </p:cNvSpPr>
            <p:nvPr/>
          </p:nvSpPr>
          <p:spPr bwMode="auto">
            <a:xfrm>
              <a:off x="7449842" y="5657021"/>
              <a:ext cx="182880" cy="0"/>
            </a:xfrm>
            <a:prstGeom prst="line">
              <a:avLst/>
            </a:prstGeom>
            <a:noFill/>
            <a:ln w="19050">
              <a:solidFill>
                <a:schemeClr val="bg2"/>
              </a:solidFill>
              <a:round/>
              <a:headEnd/>
              <a:tailEnd/>
            </a:ln>
          </p:spPr>
          <p:txBody>
            <a:bodyPr wrap="none"/>
            <a:lstStyle/>
            <a:p>
              <a:endParaRPr lang="en-US" dirty="0"/>
            </a:p>
          </p:txBody>
        </p:sp>
        <p:sp>
          <p:nvSpPr>
            <p:cNvPr id="61488" name="Line 67"/>
            <p:cNvSpPr>
              <a:spLocks noChangeAspect="1" noChangeShapeType="1"/>
            </p:cNvSpPr>
            <p:nvPr/>
          </p:nvSpPr>
          <p:spPr bwMode="auto">
            <a:xfrm>
              <a:off x="7573943" y="5584083"/>
              <a:ext cx="0" cy="228600"/>
            </a:xfrm>
            <a:prstGeom prst="line">
              <a:avLst/>
            </a:prstGeom>
            <a:noFill/>
            <a:ln w="28575">
              <a:solidFill>
                <a:schemeClr val="bg2"/>
              </a:solidFill>
              <a:round/>
              <a:headEnd/>
              <a:tailEnd/>
            </a:ln>
          </p:spPr>
          <p:txBody>
            <a:bodyPr wrap="none"/>
            <a:lstStyle/>
            <a:p>
              <a:endParaRPr lang="en-US" dirty="0"/>
            </a:p>
          </p:txBody>
        </p:sp>
        <p:sp>
          <p:nvSpPr>
            <p:cNvPr id="61489" name="Oval 68"/>
            <p:cNvSpPr>
              <a:spLocks noChangeAspect="1" noChangeArrowheads="1"/>
            </p:cNvSpPr>
            <p:nvPr/>
          </p:nvSpPr>
          <p:spPr bwMode="auto">
            <a:xfrm>
              <a:off x="7936187" y="5767086"/>
              <a:ext cx="32661" cy="27341"/>
            </a:xfrm>
            <a:prstGeom prst="ellipse">
              <a:avLst/>
            </a:prstGeom>
            <a:solidFill>
              <a:schemeClr val="bg2"/>
            </a:solidFill>
            <a:ln w="9525">
              <a:solidFill>
                <a:schemeClr val="tx1"/>
              </a:solidFill>
              <a:round/>
              <a:headEnd/>
              <a:tailEnd/>
            </a:ln>
          </p:spPr>
          <p:txBody>
            <a:bodyPr wrap="none" lIns="101599" tIns="50799" rIns="101599" bIns="50799" anchor="ctr"/>
            <a:lstStyle/>
            <a:p>
              <a:pPr algn="r" defTabSz="1016000" eaLnBrk="0" hangingPunct="0"/>
              <a:endParaRPr kumimoji="1" lang="en-US" sz="2700" dirty="0"/>
            </a:p>
          </p:txBody>
        </p:sp>
        <p:grpSp>
          <p:nvGrpSpPr>
            <p:cNvPr id="33" name="Group 32"/>
            <p:cNvGrpSpPr>
              <a:grpSpLocks/>
            </p:cNvGrpSpPr>
            <p:nvPr/>
          </p:nvGrpSpPr>
          <p:grpSpPr bwMode="auto">
            <a:xfrm>
              <a:off x="8112125" y="5574892"/>
              <a:ext cx="198438" cy="246264"/>
              <a:chOff x="2133073" y="2648724"/>
              <a:chExt cx="198438" cy="246264"/>
            </a:xfrm>
          </p:grpSpPr>
          <p:sp>
            <p:nvSpPr>
              <p:cNvPr id="158" name="Freeform 53"/>
              <p:cNvSpPr>
                <a:spLocks noChangeAspect="1"/>
              </p:cNvSpPr>
              <p:nvPr/>
            </p:nvSpPr>
            <p:spPr bwMode="auto">
              <a:xfrm>
                <a:off x="2133073" y="2648724"/>
                <a:ext cx="198438" cy="246263"/>
              </a:xfrm>
              <a:custGeom>
                <a:avLst/>
                <a:gdLst>
                  <a:gd name="T0" fmla="*/ 0 w 188"/>
                  <a:gd name="T1" fmla="*/ 0 h 188"/>
                  <a:gd name="T2" fmla="*/ 271 w 188"/>
                  <a:gd name="T3" fmla="*/ 0 h 188"/>
                  <a:gd name="T4" fmla="*/ 271 w 188"/>
                  <a:gd name="T5" fmla="*/ 8045 h 188"/>
                  <a:gd name="T6" fmla="*/ 0 w 188"/>
                  <a:gd name="T7" fmla="*/ 8045 h 188"/>
                  <a:gd name="T8" fmla="*/ 0 w 188"/>
                  <a:gd name="T9" fmla="*/ 0 h 188"/>
                  <a:gd name="T10" fmla="*/ 0 60000 65536"/>
                  <a:gd name="T11" fmla="*/ 0 60000 65536"/>
                  <a:gd name="T12" fmla="*/ 0 60000 65536"/>
                  <a:gd name="T13" fmla="*/ 0 60000 65536"/>
                  <a:gd name="T14" fmla="*/ 0 60000 65536"/>
                  <a:gd name="T15" fmla="*/ 0 w 188"/>
                  <a:gd name="T16" fmla="*/ 0 h 188"/>
                  <a:gd name="T17" fmla="*/ 188 w 188"/>
                  <a:gd name="T18" fmla="*/ 188 h 188"/>
                </a:gdLst>
                <a:ahLst/>
                <a:cxnLst>
                  <a:cxn ang="T10">
                    <a:pos x="T0" y="T1"/>
                  </a:cxn>
                  <a:cxn ang="T11">
                    <a:pos x="T2" y="T3"/>
                  </a:cxn>
                  <a:cxn ang="T12">
                    <a:pos x="T4" y="T5"/>
                  </a:cxn>
                  <a:cxn ang="T13">
                    <a:pos x="T6" y="T7"/>
                  </a:cxn>
                  <a:cxn ang="T14">
                    <a:pos x="T8" y="T9"/>
                  </a:cxn>
                </a:cxnLst>
                <a:rect l="T15" t="T16" r="T17" b="T18"/>
                <a:pathLst>
                  <a:path w="188" h="188">
                    <a:moveTo>
                      <a:pt x="0" y="0"/>
                    </a:moveTo>
                    <a:lnTo>
                      <a:pt x="187" y="0"/>
                    </a:lnTo>
                    <a:lnTo>
                      <a:pt x="187" y="187"/>
                    </a:lnTo>
                    <a:lnTo>
                      <a:pt x="0" y="187"/>
                    </a:lnTo>
                    <a:lnTo>
                      <a:pt x="0" y="0"/>
                    </a:lnTo>
                  </a:path>
                </a:pathLst>
              </a:custGeom>
              <a:solidFill>
                <a:srgbClr val="FFFFFF"/>
              </a:solidFill>
              <a:ln w="12700" cap="rnd">
                <a:solidFill>
                  <a:schemeClr val="tx2">
                    <a:lumMod val="75000"/>
                  </a:schemeClr>
                </a:solidFill>
                <a:round/>
                <a:headEnd/>
                <a:tailEnd/>
              </a:ln>
            </p:spPr>
            <p:txBody>
              <a:bodyPr lIns="101599" tIns="50799" rIns="101599" bIns="50799"/>
              <a:lstStyle/>
              <a:p>
                <a:pPr algn="r" defTabSz="1016000" eaLnBrk="0" hangingPunct="0">
                  <a:defRPr/>
                </a:pPr>
                <a:endParaRPr kumimoji="1" lang="en-US" sz="2700" dirty="0"/>
              </a:p>
            </p:txBody>
          </p:sp>
          <p:sp>
            <p:nvSpPr>
              <p:cNvPr id="61492" name="Line 59"/>
              <p:cNvSpPr>
                <a:spLocks noChangeAspect="1" noChangeShapeType="1"/>
              </p:cNvSpPr>
              <p:nvPr/>
            </p:nvSpPr>
            <p:spPr bwMode="auto">
              <a:xfrm>
                <a:off x="2141242" y="2813577"/>
                <a:ext cx="182880" cy="0"/>
              </a:xfrm>
              <a:prstGeom prst="line">
                <a:avLst/>
              </a:prstGeom>
              <a:noFill/>
              <a:ln w="19050">
                <a:solidFill>
                  <a:schemeClr val="bg2"/>
                </a:solidFill>
                <a:round/>
                <a:headEnd/>
                <a:tailEnd/>
              </a:ln>
            </p:spPr>
            <p:txBody>
              <a:bodyPr wrap="none"/>
              <a:lstStyle/>
              <a:p>
                <a:endParaRPr lang="en-US" dirty="0"/>
              </a:p>
            </p:txBody>
          </p:sp>
          <p:sp>
            <p:nvSpPr>
              <p:cNvPr id="61493" name="Line 60"/>
              <p:cNvSpPr>
                <a:spLocks noChangeAspect="1" noChangeShapeType="1"/>
              </p:cNvSpPr>
              <p:nvPr/>
            </p:nvSpPr>
            <p:spPr bwMode="auto">
              <a:xfrm>
                <a:off x="2200020" y="2657915"/>
                <a:ext cx="0" cy="228600"/>
              </a:xfrm>
              <a:prstGeom prst="line">
                <a:avLst/>
              </a:prstGeom>
              <a:noFill/>
              <a:ln w="28575">
                <a:solidFill>
                  <a:schemeClr val="bg2"/>
                </a:solidFill>
                <a:round/>
                <a:headEnd/>
                <a:tailEnd/>
              </a:ln>
            </p:spPr>
            <p:txBody>
              <a:bodyPr wrap="none"/>
              <a:lstStyle/>
              <a:p>
                <a:endParaRPr lang="en-US" dirty="0"/>
              </a:p>
            </p:txBody>
          </p:sp>
          <p:sp>
            <p:nvSpPr>
              <p:cNvPr id="61494" name="Line 64"/>
              <p:cNvSpPr>
                <a:spLocks noChangeAspect="1" noChangeShapeType="1"/>
              </p:cNvSpPr>
              <p:nvPr/>
            </p:nvSpPr>
            <p:spPr bwMode="auto">
              <a:xfrm>
                <a:off x="2141242" y="2730853"/>
                <a:ext cx="182880" cy="0"/>
              </a:xfrm>
              <a:prstGeom prst="line">
                <a:avLst/>
              </a:prstGeom>
              <a:noFill/>
              <a:ln w="19050">
                <a:solidFill>
                  <a:schemeClr val="bg2"/>
                </a:solidFill>
                <a:round/>
                <a:headEnd/>
                <a:tailEnd/>
              </a:ln>
            </p:spPr>
            <p:txBody>
              <a:bodyPr wrap="none"/>
              <a:lstStyle/>
              <a:p>
                <a:endParaRPr lang="en-US" dirty="0"/>
              </a:p>
            </p:txBody>
          </p:sp>
          <p:sp>
            <p:nvSpPr>
              <p:cNvPr id="61495" name="Line 67"/>
              <p:cNvSpPr>
                <a:spLocks noChangeAspect="1" noChangeShapeType="1"/>
              </p:cNvSpPr>
              <p:nvPr/>
            </p:nvSpPr>
            <p:spPr bwMode="auto">
              <a:xfrm>
                <a:off x="2265343" y="2657915"/>
                <a:ext cx="0" cy="228600"/>
              </a:xfrm>
              <a:prstGeom prst="line">
                <a:avLst/>
              </a:prstGeom>
              <a:noFill/>
              <a:ln w="28575">
                <a:solidFill>
                  <a:schemeClr val="bg2"/>
                </a:solidFill>
                <a:round/>
                <a:headEnd/>
                <a:tailEnd/>
              </a:ln>
            </p:spPr>
            <p:txBody>
              <a:bodyPr wrap="none"/>
              <a:lstStyle/>
              <a:p>
                <a:endParaRPr lang="en-US" dirty="0"/>
              </a:p>
            </p:txBody>
          </p:sp>
        </p:grpSp>
      </p:grpSp>
      <p:sp>
        <p:nvSpPr>
          <p:cNvPr id="61468" name="Freeform 142"/>
          <p:cNvSpPr>
            <a:spLocks/>
          </p:cNvSpPr>
          <p:nvPr/>
        </p:nvSpPr>
        <p:spPr bwMode="auto">
          <a:xfrm>
            <a:off x="1417638" y="5594350"/>
            <a:ext cx="7450137" cy="19050"/>
          </a:xfrm>
          <a:custGeom>
            <a:avLst/>
            <a:gdLst>
              <a:gd name="T0" fmla="*/ 0 w 5760"/>
              <a:gd name="T1" fmla="*/ 0 h 48"/>
              <a:gd name="T2" fmla="*/ 2147483647 w 5760"/>
              <a:gd name="T3" fmla="*/ 2147483647 h 48"/>
              <a:gd name="T4" fmla="*/ 2147483647 w 5760"/>
              <a:gd name="T5" fmla="*/ 0 h 48"/>
              <a:gd name="T6" fmla="*/ 2147483647 w 5760"/>
              <a:gd name="T7" fmla="*/ 2147483647 h 48"/>
              <a:gd name="T8" fmla="*/ 2147483647 w 5760"/>
              <a:gd name="T9" fmla="*/ 0 h 48"/>
              <a:gd name="T10" fmla="*/ 2147483647 w 5760"/>
              <a:gd name="T11" fmla="*/ 2147483647 h 48"/>
              <a:gd name="T12" fmla="*/ 2147483647 w 5760"/>
              <a:gd name="T13" fmla="*/ 0 h 48"/>
              <a:gd name="T14" fmla="*/ 2147483647 w 5760"/>
              <a:gd name="T15" fmla="*/ 2147483647 h 48"/>
              <a:gd name="T16" fmla="*/ 2147483647 w 5760"/>
              <a:gd name="T17" fmla="*/ 0 h 48"/>
              <a:gd name="T18" fmla="*/ 2147483647 w 5760"/>
              <a:gd name="T19" fmla="*/ 2147483647 h 48"/>
              <a:gd name="T20" fmla="*/ 2147483647 w 5760"/>
              <a:gd name="T21" fmla="*/ 0 h 48"/>
              <a:gd name="T22" fmla="*/ 2147483647 w 5760"/>
              <a:gd name="T23" fmla="*/ 2147483647 h 48"/>
              <a:gd name="T24" fmla="*/ 2147483647 w 5760"/>
              <a:gd name="T25" fmla="*/ 0 h 48"/>
              <a:gd name="T26" fmla="*/ 2147483647 w 5760"/>
              <a:gd name="T27" fmla="*/ 2147483647 h 48"/>
              <a:gd name="T28" fmla="*/ 2147483647 w 5760"/>
              <a:gd name="T29" fmla="*/ 0 h 48"/>
              <a:gd name="T30" fmla="*/ 2147483647 w 5760"/>
              <a:gd name="T31" fmla="*/ 2147483647 h 48"/>
              <a:gd name="T32" fmla="*/ 2147483647 w 5760"/>
              <a:gd name="T33" fmla="*/ 0 h 48"/>
              <a:gd name="T34" fmla="*/ 2147483647 w 5760"/>
              <a:gd name="T35" fmla="*/ 2147483647 h 48"/>
              <a:gd name="T36" fmla="*/ 2147483647 w 5760"/>
              <a:gd name="T37" fmla="*/ 0 h 48"/>
              <a:gd name="T38" fmla="*/ 2147483647 w 5760"/>
              <a:gd name="T39" fmla="*/ 2147483647 h 48"/>
              <a:gd name="T40" fmla="*/ 2147483647 w 5760"/>
              <a:gd name="T41" fmla="*/ 0 h 48"/>
              <a:gd name="T42" fmla="*/ 2147483647 w 5760"/>
              <a:gd name="T43" fmla="*/ 2147483647 h 48"/>
              <a:gd name="T44" fmla="*/ 2147483647 w 5760"/>
              <a:gd name="T45" fmla="*/ 0 h 48"/>
              <a:gd name="T46" fmla="*/ 2147483647 w 5760"/>
              <a:gd name="T47" fmla="*/ 2147483647 h 48"/>
              <a:gd name="T48" fmla="*/ 2147483647 w 5760"/>
              <a:gd name="T49" fmla="*/ 0 h 48"/>
              <a:gd name="T50" fmla="*/ 2147483647 w 5760"/>
              <a:gd name="T51" fmla="*/ 2147483647 h 48"/>
              <a:gd name="T52" fmla="*/ 2147483647 w 5760"/>
              <a:gd name="T53" fmla="*/ 0 h 48"/>
              <a:gd name="T54" fmla="*/ 2147483647 w 5760"/>
              <a:gd name="T55" fmla="*/ 2147483647 h 48"/>
              <a:gd name="T56" fmla="*/ 2147483647 w 5760"/>
              <a:gd name="T57" fmla="*/ 0 h 48"/>
              <a:gd name="T58" fmla="*/ 2147483647 w 5760"/>
              <a:gd name="T59" fmla="*/ 2147483647 h 48"/>
              <a:gd name="T60" fmla="*/ 2147483647 w 5760"/>
              <a:gd name="T61" fmla="*/ 0 h 48"/>
              <a:gd name="T62" fmla="*/ 2147483647 w 5760"/>
              <a:gd name="T63" fmla="*/ 2147483647 h 48"/>
              <a:gd name="T64" fmla="*/ 2147483647 w 5760"/>
              <a:gd name="T65" fmla="*/ 0 h 48"/>
              <a:gd name="T66" fmla="*/ 2147483647 w 5760"/>
              <a:gd name="T67" fmla="*/ 2147483647 h 48"/>
              <a:gd name="T68" fmla="*/ 2147483647 w 5760"/>
              <a:gd name="T69" fmla="*/ 0 h 48"/>
              <a:gd name="T70" fmla="*/ 2147483647 w 5760"/>
              <a:gd name="T71" fmla="*/ 2147483647 h 48"/>
              <a:gd name="T72" fmla="*/ 2147483647 w 5760"/>
              <a:gd name="T73" fmla="*/ 0 h 48"/>
              <a:gd name="T74" fmla="*/ 2147483647 w 5760"/>
              <a:gd name="T75" fmla="*/ 2147483647 h 48"/>
              <a:gd name="T76" fmla="*/ 2147483647 w 5760"/>
              <a:gd name="T77" fmla="*/ 0 h 48"/>
              <a:gd name="T78" fmla="*/ 2147483647 w 5760"/>
              <a:gd name="T79" fmla="*/ 2147483647 h 48"/>
              <a:gd name="T80" fmla="*/ 2147483647 w 5760"/>
              <a:gd name="T81" fmla="*/ 0 h 48"/>
              <a:gd name="T82" fmla="*/ 2147483647 w 5760"/>
              <a:gd name="T83" fmla="*/ 2147483647 h 48"/>
              <a:gd name="T84" fmla="*/ 2147483647 w 5760"/>
              <a:gd name="T85" fmla="*/ 0 h 48"/>
              <a:gd name="T86" fmla="*/ 2147483647 w 5760"/>
              <a:gd name="T87" fmla="*/ 2147483647 h 48"/>
              <a:gd name="T88" fmla="*/ 2147483647 w 5760"/>
              <a:gd name="T89" fmla="*/ 0 h 48"/>
              <a:gd name="T90" fmla="*/ 2147483647 w 5760"/>
              <a:gd name="T91" fmla="*/ 2147483647 h 48"/>
              <a:gd name="T92" fmla="*/ 2147483647 w 5760"/>
              <a:gd name="T93" fmla="*/ 0 h 4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60"/>
              <a:gd name="T142" fmla="*/ 0 h 48"/>
              <a:gd name="T143" fmla="*/ 5760 w 5760"/>
              <a:gd name="T144" fmla="*/ 48 h 4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60" h="48">
                <a:moveTo>
                  <a:pt x="0" y="0"/>
                </a:moveTo>
                <a:cubicBezTo>
                  <a:pt x="28" y="24"/>
                  <a:pt x="56" y="48"/>
                  <a:pt x="96" y="48"/>
                </a:cubicBezTo>
                <a:cubicBezTo>
                  <a:pt x="136" y="48"/>
                  <a:pt x="208" y="0"/>
                  <a:pt x="240" y="0"/>
                </a:cubicBezTo>
                <a:cubicBezTo>
                  <a:pt x="272" y="0"/>
                  <a:pt x="256" y="48"/>
                  <a:pt x="288" y="48"/>
                </a:cubicBezTo>
                <a:cubicBezTo>
                  <a:pt x="320" y="48"/>
                  <a:pt x="392" y="0"/>
                  <a:pt x="432" y="0"/>
                </a:cubicBezTo>
                <a:cubicBezTo>
                  <a:pt x="472" y="0"/>
                  <a:pt x="496" y="48"/>
                  <a:pt x="528" y="48"/>
                </a:cubicBezTo>
                <a:cubicBezTo>
                  <a:pt x="560" y="48"/>
                  <a:pt x="592" y="0"/>
                  <a:pt x="624" y="0"/>
                </a:cubicBezTo>
                <a:cubicBezTo>
                  <a:pt x="656" y="0"/>
                  <a:pt x="688" y="48"/>
                  <a:pt x="720" y="48"/>
                </a:cubicBezTo>
                <a:cubicBezTo>
                  <a:pt x="752" y="48"/>
                  <a:pt x="776" y="0"/>
                  <a:pt x="816" y="0"/>
                </a:cubicBezTo>
                <a:cubicBezTo>
                  <a:pt x="856" y="0"/>
                  <a:pt x="920" y="48"/>
                  <a:pt x="960" y="48"/>
                </a:cubicBezTo>
                <a:cubicBezTo>
                  <a:pt x="1000" y="48"/>
                  <a:pt x="1024" y="0"/>
                  <a:pt x="1056" y="0"/>
                </a:cubicBezTo>
                <a:cubicBezTo>
                  <a:pt x="1088" y="0"/>
                  <a:pt x="1112" y="48"/>
                  <a:pt x="1152" y="48"/>
                </a:cubicBezTo>
                <a:cubicBezTo>
                  <a:pt x="1192" y="48"/>
                  <a:pt x="1248" y="0"/>
                  <a:pt x="1296" y="0"/>
                </a:cubicBezTo>
                <a:cubicBezTo>
                  <a:pt x="1344" y="0"/>
                  <a:pt x="1392" y="48"/>
                  <a:pt x="1440" y="48"/>
                </a:cubicBezTo>
                <a:cubicBezTo>
                  <a:pt x="1488" y="48"/>
                  <a:pt x="1536" y="0"/>
                  <a:pt x="1584" y="0"/>
                </a:cubicBezTo>
                <a:cubicBezTo>
                  <a:pt x="1632" y="0"/>
                  <a:pt x="1680" y="48"/>
                  <a:pt x="1728" y="48"/>
                </a:cubicBezTo>
                <a:cubicBezTo>
                  <a:pt x="1776" y="48"/>
                  <a:pt x="1824" y="0"/>
                  <a:pt x="1872" y="0"/>
                </a:cubicBezTo>
                <a:cubicBezTo>
                  <a:pt x="1920" y="0"/>
                  <a:pt x="1960" y="48"/>
                  <a:pt x="2016" y="48"/>
                </a:cubicBezTo>
                <a:cubicBezTo>
                  <a:pt x="2072" y="48"/>
                  <a:pt x="2160" y="0"/>
                  <a:pt x="2208" y="0"/>
                </a:cubicBezTo>
                <a:cubicBezTo>
                  <a:pt x="2256" y="0"/>
                  <a:pt x="2264" y="48"/>
                  <a:pt x="2304" y="48"/>
                </a:cubicBezTo>
                <a:cubicBezTo>
                  <a:pt x="2344" y="48"/>
                  <a:pt x="2400" y="0"/>
                  <a:pt x="2448" y="0"/>
                </a:cubicBezTo>
                <a:cubicBezTo>
                  <a:pt x="2496" y="0"/>
                  <a:pt x="2544" y="48"/>
                  <a:pt x="2592" y="48"/>
                </a:cubicBezTo>
                <a:cubicBezTo>
                  <a:pt x="2640" y="48"/>
                  <a:pt x="2688" y="0"/>
                  <a:pt x="2736" y="0"/>
                </a:cubicBezTo>
                <a:cubicBezTo>
                  <a:pt x="2784" y="0"/>
                  <a:pt x="2832" y="48"/>
                  <a:pt x="2880" y="48"/>
                </a:cubicBezTo>
                <a:cubicBezTo>
                  <a:pt x="2928" y="48"/>
                  <a:pt x="2984" y="0"/>
                  <a:pt x="3024" y="0"/>
                </a:cubicBezTo>
                <a:cubicBezTo>
                  <a:pt x="3064" y="0"/>
                  <a:pt x="3080" y="48"/>
                  <a:pt x="3120" y="48"/>
                </a:cubicBezTo>
                <a:cubicBezTo>
                  <a:pt x="3160" y="48"/>
                  <a:pt x="3216" y="0"/>
                  <a:pt x="3264" y="0"/>
                </a:cubicBezTo>
                <a:cubicBezTo>
                  <a:pt x="3312" y="0"/>
                  <a:pt x="3360" y="48"/>
                  <a:pt x="3408" y="48"/>
                </a:cubicBezTo>
                <a:cubicBezTo>
                  <a:pt x="3456" y="48"/>
                  <a:pt x="3504" y="0"/>
                  <a:pt x="3552" y="0"/>
                </a:cubicBezTo>
                <a:cubicBezTo>
                  <a:pt x="3600" y="0"/>
                  <a:pt x="3648" y="48"/>
                  <a:pt x="3696" y="48"/>
                </a:cubicBezTo>
                <a:cubicBezTo>
                  <a:pt x="3744" y="48"/>
                  <a:pt x="3800" y="0"/>
                  <a:pt x="3840" y="0"/>
                </a:cubicBezTo>
                <a:cubicBezTo>
                  <a:pt x="3880" y="0"/>
                  <a:pt x="3888" y="48"/>
                  <a:pt x="3936" y="48"/>
                </a:cubicBezTo>
                <a:cubicBezTo>
                  <a:pt x="3984" y="48"/>
                  <a:pt x="4080" y="0"/>
                  <a:pt x="4128" y="0"/>
                </a:cubicBezTo>
                <a:cubicBezTo>
                  <a:pt x="4176" y="0"/>
                  <a:pt x="4184" y="48"/>
                  <a:pt x="4224" y="48"/>
                </a:cubicBezTo>
                <a:cubicBezTo>
                  <a:pt x="4264" y="48"/>
                  <a:pt x="4328" y="0"/>
                  <a:pt x="4368" y="0"/>
                </a:cubicBezTo>
                <a:cubicBezTo>
                  <a:pt x="4408" y="0"/>
                  <a:pt x="4424" y="48"/>
                  <a:pt x="4464" y="48"/>
                </a:cubicBezTo>
                <a:cubicBezTo>
                  <a:pt x="4504" y="48"/>
                  <a:pt x="4560" y="0"/>
                  <a:pt x="4608" y="0"/>
                </a:cubicBezTo>
                <a:cubicBezTo>
                  <a:pt x="4656" y="0"/>
                  <a:pt x="4712" y="48"/>
                  <a:pt x="4752" y="48"/>
                </a:cubicBezTo>
                <a:cubicBezTo>
                  <a:pt x="4792" y="48"/>
                  <a:pt x="4808" y="0"/>
                  <a:pt x="4848" y="0"/>
                </a:cubicBezTo>
                <a:cubicBezTo>
                  <a:pt x="4888" y="0"/>
                  <a:pt x="4952" y="48"/>
                  <a:pt x="4992" y="48"/>
                </a:cubicBezTo>
                <a:cubicBezTo>
                  <a:pt x="5032" y="48"/>
                  <a:pt x="5048" y="0"/>
                  <a:pt x="5088" y="0"/>
                </a:cubicBezTo>
                <a:cubicBezTo>
                  <a:pt x="5128" y="0"/>
                  <a:pt x="5192" y="48"/>
                  <a:pt x="5232" y="48"/>
                </a:cubicBezTo>
                <a:cubicBezTo>
                  <a:pt x="5272" y="48"/>
                  <a:pt x="5288" y="0"/>
                  <a:pt x="5328" y="0"/>
                </a:cubicBezTo>
                <a:cubicBezTo>
                  <a:pt x="5368" y="0"/>
                  <a:pt x="5432" y="48"/>
                  <a:pt x="5472" y="48"/>
                </a:cubicBezTo>
                <a:cubicBezTo>
                  <a:pt x="5512" y="48"/>
                  <a:pt x="5536" y="0"/>
                  <a:pt x="5568" y="0"/>
                </a:cubicBezTo>
                <a:cubicBezTo>
                  <a:pt x="5600" y="0"/>
                  <a:pt x="5632" y="48"/>
                  <a:pt x="5664" y="48"/>
                </a:cubicBezTo>
                <a:cubicBezTo>
                  <a:pt x="5696" y="48"/>
                  <a:pt x="5728" y="24"/>
                  <a:pt x="5760" y="0"/>
                </a:cubicBezTo>
              </a:path>
            </a:pathLst>
          </a:custGeom>
          <a:noFill/>
          <a:ln w="76200">
            <a:solidFill>
              <a:srgbClr val="66CCFF"/>
            </a:solidFill>
            <a:round/>
            <a:headEnd/>
            <a:tailEnd/>
          </a:ln>
        </p:spPr>
        <p:txBody>
          <a:bodyPr wrap="none" lIns="101599" tIns="50799" rIns="101599" bIns="50799"/>
          <a:lstStyle/>
          <a:p>
            <a:pPr algn="r" defTabSz="1016000" eaLnBrk="0" hangingPunct="0"/>
            <a:endParaRPr kumimoji="1" lang="en-US" sz="2700" dirty="0"/>
          </a:p>
        </p:txBody>
      </p:sp>
      <p:sp>
        <p:nvSpPr>
          <p:cNvPr id="164" name="Rectangle 163"/>
          <p:cNvSpPr/>
          <p:nvPr/>
        </p:nvSpPr>
        <p:spPr>
          <a:xfrm>
            <a:off x="1611313" y="6013908"/>
            <a:ext cx="4687888" cy="444949"/>
          </a:xfrm>
          <a:prstGeom prst="rect">
            <a:avLst/>
          </a:prstGeom>
          <a:ln>
            <a:headEnd/>
            <a:tailEnd/>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solidFill>
                  <a:schemeClr val="tx1"/>
                </a:solidFill>
                <a:latin typeface="Arial" pitchFamily="34" charset="0"/>
                <a:cs typeface="Arial" pitchFamily="34" charset="0"/>
              </a:rPr>
              <a:t>Building- </a:t>
            </a:r>
            <a:r>
              <a:rPr lang="en-US" sz="1400" dirty="0">
                <a:solidFill>
                  <a:schemeClr val="tx1"/>
                </a:solidFill>
                <a:latin typeface="Arial" pitchFamily="34" charset="0"/>
                <a:cs typeface="Arial" pitchFamily="34" charset="0"/>
              </a:rPr>
              <a:t>$200,000 Contents- $80,000 </a:t>
            </a:r>
            <a:r>
              <a:rPr lang="en-US" sz="1400" dirty="0" smtClean="0">
                <a:solidFill>
                  <a:schemeClr val="tx1"/>
                </a:solidFill>
                <a:latin typeface="Arial" pitchFamily="34" charset="0"/>
                <a:cs typeface="Arial" pitchFamily="34" charset="0"/>
              </a:rPr>
              <a:t>(2012 Rates)</a:t>
            </a:r>
            <a:endParaRPr lang="en-US" sz="1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itchFamily="34" charset="0"/>
                <a:ea typeface="ＭＳ Ｐゴシック" pitchFamily="34" charset="-128"/>
                <a:cs typeface="Arial" pitchFamily="34" charset="0"/>
              </a:rPr>
              <a:t>What</a:t>
            </a:r>
            <a:r>
              <a:rPr lang="en-US" altLang="en-US" sz="4400" dirty="0" smtClean="0">
                <a:latin typeface="Arial" pitchFamily="34" charset="0"/>
                <a:ea typeface="ＭＳ Ｐゴシック" pitchFamily="34" charset="-128"/>
                <a:cs typeface="Arial" pitchFamily="34" charset="0"/>
              </a:rPr>
              <a:t>’</a:t>
            </a:r>
            <a:r>
              <a:rPr lang="en-US" sz="4400" dirty="0" smtClean="0">
                <a:latin typeface="Arial" pitchFamily="34" charset="0"/>
                <a:ea typeface="ＭＳ Ｐゴシック" pitchFamily="34" charset="-128"/>
                <a:cs typeface="Arial" pitchFamily="34" charset="0"/>
              </a:rPr>
              <a:t>s Changing</a:t>
            </a:r>
          </a:p>
        </p:txBody>
      </p:sp>
      <p:sp>
        <p:nvSpPr>
          <p:cNvPr id="3" name="Content Placeholder 2"/>
          <p:cNvSpPr>
            <a:spLocks noGrp="1"/>
          </p:cNvSpPr>
          <p:nvPr>
            <p:ph idx="1"/>
          </p:nvPr>
        </p:nvSpPr>
        <p:spPr>
          <a:xfrm>
            <a:off x="-50803" y="1453129"/>
            <a:ext cx="8229600" cy="4938713"/>
          </a:xfrm>
        </p:spPr>
        <p:txBody>
          <a:bodyPr/>
          <a:lstStyle/>
          <a:p>
            <a:pPr marL="107950" indent="-161925">
              <a:buFont typeface="Wingdings" charset="0"/>
              <a:buChar char="§"/>
              <a:defRPr/>
            </a:pPr>
            <a:r>
              <a:rPr lang="en-US" dirty="0" smtClean="0">
                <a:latin typeface="Arial" pitchFamily="34" charset="0"/>
                <a:cs typeface="Arial" pitchFamily="34" charset="0"/>
              </a:rPr>
              <a:t>Subsidies to be phased out </a:t>
            </a:r>
            <a:endParaRPr lang="en-US" dirty="0">
              <a:latin typeface="Arial" pitchFamily="34" charset="0"/>
              <a:cs typeface="Arial" pitchFamily="34" charset="0"/>
            </a:endParaRPr>
          </a:p>
          <a:p>
            <a:pPr marL="444500" lvl="1" indent="-161925">
              <a:buFont typeface="Wingdings" charset="0"/>
              <a:buChar char="§"/>
              <a:defRPr/>
            </a:pPr>
            <a:r>
              <a:rPr lang="en-US" sz="2000" dirty="0" smtClean="0">
                <a:latin typeface="Arial" pitchFamily="34" charset="0"/>
                <a:cs typeface="Arial" pitchFamily="34" charset="0"/>
              </a:rPr>
              <a:t>Non-primary residences  </a:t>
            </a:r>
            <a:r>
              <a:rPr lang="en-US" sz="2000" i="1" dirty="0" smtClean="0">
                <a:latin typeface="Arial" pitchFamily="34" charset="0"/>
                <a:cs typeface="Arial" pitchFamily="34" charset="0"/>
              </a:rPr>
              <a:t>(January 2013)</a:t>
            </a:r>
          </a:p>
          <a:p>
            <a:pPr marL="444500" lvl="1" indent="-161925">
              <a:buFont typeface="Wingdings" charset="0"/>
              <a:buChar char="§"/>
              <a:defRPr/>
            </a:pPr>
            <a:r>
              <a:rPr lang="en-US" sz="2000" dirty="0" smtClean="0">
                <a:latin typeface="Arial" pitchFamily="34" charset="0"/>
                <a:cs typeface="Arial" pitchFamily="34" charset="0"/>
              </a:rPr>
              <a:t>Business properties </a:t>
            </a:r>
            <a:r>
              <a:rPr lang="en-US" sz="2000" i="1" dirty="0" smtClean="0">
                <a:latin typeface="Arial" pitchFamily="34" charset="0"/>
                <a:cs typeface="Arial" pitchFamily="34" charset="0"/>
              </a:rPr>
              <a:t>(later in 2013)</a:t>
            </a:r>
          </a:p>
          <a:p>
            <a:pPr marL="444500" lvl="1" indent="-161925">
              <a:buFont typeface="Wingdings" charset="0"/>
              <a:buChar char="§"/>
              <a:defRPr/>
            </a:pPr>
            <a:r>
              <a:rPr lang="en-US" sz="2000" dirty="0" smtClean="0">
                <a:latin typeface="Arial" pitchFamily="34" charset="0"/>
                <a:cs typeface="Arial" pitchFamily="34" charset="0"/>
              </a:rPr>
              <a:t>Severe repetitive loss properties and where </a:t>
            </a:r>
          </a:p>
          <a:p>
            <a:pPr marL="282575" lvl="1" indent="0">
              <a:buNone/>
              <a:defRPr/>
            </a:pPr>
            <a:r>
              <a:rPr lang="en-US" sz="2000" dirty="0">
                <a:latin typeface="Arial" pitchFamily="34" charset="0"/>
                <a:cs typeface="Arial" pitchFamily="34" charset="0"/>
              </a:rPr>
              <a:t> </a:t>
            </a:r>
            <a:r>
              <a:rPr lang="en-US" sz="2000" dirty="0" smtClean="0">
                <a:latin typeface="Arial" pitchFamily="34" charset="0"/>
                <a:cs typeface="Arial" pitchFamily="34" charset="0"/>
              </a:rPr>
              <a:t>  claims payments &gt; fair market value </a:t>
            </a:r>
            <a:r>
              <a:rPr lang="en-US" sz="2000" i="1" dirty="0" smtClean="0">
                <a:latin typeface="Arial" pitchFamily="34" charset="0"/>
                <a:cs typeface="Arial" pitchFamily="34" charset="0"/>
              </a:rPr>
              <a:t>(later in 2013)</a:t>
            </a:r>
          </a:p>
          <a:p>
            <a:pPr marL="444500" lvl="1" indent="-161925">
              <a:buFont typeface="Wingdings" charset="0"/>
              <a:buChar char="§"/>
              <a:defRPr/>
            </a:pPr>
            <a:r>
              <a:rPr lang="en-US" sz="2000" dirty="0" smtClean="0">
                <a:latin typeface="Arial" pitchFamily="34" charset="0"/>
                <a:cs typeface="Arial" pitchFamily="34" charset="0"/>
              </a:rPr>
              <a:t>Properties affected by map changes </a:t>
            </a:r>
            <a:r>
              <a:rPr lang="en-US" sz="2000" i="1" dirty="0" smtClean="0">
                <a:latin typeface="Arial" pitchFamily="34" charset="0"/>
                <a:cs typeface="Arial" pitchFamily="34" charset="0"/>
              </a:rPr>
              <a:t>(2014) </a:t>
            </a:r>
          </a:p>
          <a:p>
            <a:pPr marL="444500" lvl="1" indent="-161925">
              <a:buFont typeface="Wingdings" charset="0"/>
              <a:buChar char="§"/>
              <a:defRPr/>
            </a:pPr>
            <a:endParaRPr lang="en-US" sz="2000" dirty="0" smtClean="0">
              <a:latin typeface="Arial" pitchFamily="34" charset="0"/>
              <a:cs typeface="Arial" pitchFamily="34" charset="0"/>
            </a:endParaRPr>
          </a:p>
          <a:p>
            <a:pPr marL="107950" indent="-161925">
              <a:buFont typeface="Wingdings" charset="0"/>
              <a:buChar char="§"/>
              <a:defRPr/>
            </a:pPr>
            <a:r>
              <a:rPr lang="en-US" dirty="0" smtClean="0">
                <a:latin typeface="Arial" pitchFamily="34" charset="0"/>
                <a:cs typeface="Arial" pitchFamily="34" charset="0"/>
              </a:rPr>
              <a:t>New policies to be issued at full-risk rates </a:t>
            </a:r>
            <a:r>
              <a:rPr lang="en-US" i="1" dirty="0" smtClean="0">
                <a:latin typeface="Arial" pitchFamily="34" charset="0"/>
                <a:cs typeface="Arial" pitchFamily="34" charset="0"/>
              </a:rPr>
              <a:t>(later in 2013)</a:t>
            </a:r>
          </a:p>
          <a:p>
            <a:pPr marL="444500" lvl="1" indent="-161925">
              <a:buFont typeface="Wingdings" charset="0"/>
              <a:buChar char="§"/>
              <a:defRPr/>
            </a:pPr>
            <a:r>
              <a:rPr lang="en-US" sz="2000" dirty="0" smtClean="0">
                <a:latin typeface="Arial" pitchFamily="34" charset="0"/>
                <a:cs typeface="Arial" pitchFamily="34" charset="0"/>
              </a:rPr>
              <a:t>After the sale/purchase of a property</a:t>
            </a:r>
          </a:p>
          <a:p>
            <a:pPr marL="444500" lvl="1" indent="-161925">
              <a:buFont typeface="Wingdings" charset="0"/>
              <a:buChar char="§"/>
              <a:defRPr/>
            </a:pPr>
            <a:r>
              <a:rPr lang="en-US" sz="2000" dirty="0" smtClean="0">
                <a:latin typeface="Arial" pitchFamily="34" charset="0"/>
                <a:cs typeface="Arial" pitchFamily="34" charset="0"/>
              </a:rPr>
              <a:t>After a lapse in insurance coverage</a:t>
            </a:r>
          </a:p>
          <a:p>
            <a:pPr marL="444500" lvl="1" indent="-161925">
              <a:buFont typeface="Wingdings" charset="0"/>
              <a:buChar char="§"/>
              <a:defRPr/>
            </a:pPr>
            <a:r>
              <a:rPr lang="en-US" sz="2000" dirty="0" smtClean="0">
                <a:latin typeface="Arial" pitchFamily="34" charset="0"/>
                <a:cs typeface="Arial" pitchFamily="34" charset="0"/>
              </a:rPr>
              <a:t>After substantial damage/improvement</a:t>
            </a:r>
          </a:p>
          <a:p>
            <a:pPr marL="444500" lvl="1" indent="-161925">
              <a:buFont typeface="Wingdings" charset="0"/>
              <a:buChar char="§"/>
              <a:defRPr/>
            </a:pPr>
            <a:r>
              <a:rPr lang="en-US" sz="2000" dirty="0" smtClean="0">
                <a:latin typeface="Arial" pitchFamily="34" charset="0"/>
                <a:cs typeface="Arial" pitchFamily="34" charset="0"/>
              </a:rPr>
              <a:t>For properties uninsured as of the law’s enactment  </a:t>
            </a:r>
            <a:endParaRPr lang="en-US" dirty="0" smtClean="0">
              <a:latin typeface="Arial" pitchFamily="34" charset="0"/>
              <a:cs typeface="Arial" pitchFamily="34" charset="0"/>
            </a:endParaRPr>
          </a:p>
          <a:p>
            <a:pPr marL="107950" indent="-161925">
              <a:buFont typeface="Wingdings" charset="0"/>
              <a:buChar char="§"/>
              <a:defRPr/>
            </a:pPr>
            <a:endParaRPr lang="en-US" sz="2400" dirty="0"/>
          </a:p>
          <a:p>
            <a:pPr marL="444500" lvl="1" indent="-161925">
              <a:buFont typeface="Wingdings" charset="0"/>
              <a:buChar char="§"/>
              <a:defRPr/>
            </a:pPr>
            <a:endParaRPr lang="en-US" sz="1600" dirty="0" smtClean="0"/>
          </a:p>
        </p:txBody>
      </p:sp>
      <p:sp>
        <p:nvSpPr>
          <p:cNvPr id="4" name="Rounded Rectangle 3"/>
          <p:cNvSpPr/>
          <p:nvPr/>
        </p:nvSpPr>
        <p:spPr>
          <a:xfrm>
            <a:off x="6458857" y="1272376"/>
            <a:ext cx="2525485" cy="2327167"/>
          </a:xfrm>
          <a:prstGeom prst="roundRect">
            <a:avLst/>
          </a:prstGeom>
          <a:solidFill>
            <a:srgbClr val="A4E3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Phasing:</a:t>
            </a:r>
          </a:p>
          <a:p>
            <a:pPr algn="ctr"/>
            <a:endParaRPr lang="en-US" sz="1600" b="1" dirty="0" smtClean="0">
              <a:solidFill>
                <a:schemeClr val="tx1"/>
              </a:solidFill>
              <a:latin typeface="Arial" pitchFamily="34" charset="0"/>
              <a:cs typeface="Arial" pitchFamily="34" charset="0"/>
            </a:endParaRPr>
          </a:p>
          <a:p>
            <a:pPr marL="285750" indent="-285750">
              <a:buFont typeface="Arial" pitchFamily="34" charset="0"/>
              <a:buChar char="•"/>
            </a:pPr>
            <a:r>
              <a:rPr lang="en-US" sz="1600" dirty="0" smtClean="0">
                <a:solidFill>
                  <a:schemeClr val="tx1"/>
                </a:solidFill>
                <a:latin typeface="Arial" pitchFamily="34" charset="0"/>
                <a:cs typeface="Arial" pitchFamily="34" charset="0"/>
              </a:rPr>
              <a:t>All categories except mapping:  25% p/yr. until full-risk rate is achieved</a:t>
            </a:r>
          </a:p>
          <a:p>
            <a:pPr marL="285750" indent="-285750">
              <a:buFont typeface="Arial" pitchFamily="34" charset="0"/>
              <a:buChar char="•"/>
            </a:pPr>
            <a:endParaRPr lang="en-US" sz="1600" dirty="0" smtClean="0">
              <a:solidFill>
                <a:schemeClr val="tx1"/>
              </a:solidFill>
              <a:latin typeface="Arial" pitchFamily="34" charset="0"/>
              <a:cs typeface="Arial" pitchFamily="34" charset="0"/>
            </a:endParaRPr>
          </a:p>
          <a:p>
            <a:pPr marL="285750" indent="-285750">
              <a:buFont typeface="Arial" pitchFamily="34" charset="0"/>
              <a:buChar char="•"/>
            </a:pPr>
            <a:r>
              <a:rPr lang="en-US" sz="1600" dirty="0" smtClean="0">
                <a:solidFill>
                  <a:schemeClr val="tx1"/>
                </a:solidFill>
                <a:latin typeface="Arial" pitchFamily="34" charset="0"/>
                <a:cs typeface="Arial" pitchFamily="34" charset="0"/>
              </a:rPr>
              <a:t>Mapping:  20% p/yr. over 5 years  </a:t>
            </a:r>
            <a:endParaRPr lang="en-US"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a:t>
            </a:r>
            <a:r>
              <a:rPr lang="en-US" dirty="0" smtClean="0"/>
              <a:t>Statistics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0968" y="1616149"/>
            <a:ext cx="7331179" cy="5018567"/>
          </a:xfrm>
        </p:spPr>
      </p:pic>
      <p:sp>
        <p:nvSpPr>
          <p:cNvPr id="7" name="TextBox 6"/>
          <p:cNvSpPr txBox="1"/>
          <p:nvPr/>
        </p:nvSpPr>
        <p:spPr>
          <a:xfrm>
            <a:off x="850605" y="2221268"/>
            <a:ext cx="2243469" cy="800219"/>
          </a:xfrm>
          <a:prstGeom prst="rect">
            <a:avLst/>
          </a:prstGeom>
          <a:noFill/>
        </p:spPr>
        <p:txBody>
          <a:bodyPr wrap="square" rtlCol="0">
            <a:spAutoFit/>
          </a:bodyPr>
          <a:lstStyle/>
          <a:p>
            <a:pPr algn="ctr"/>
            <a:r>
              <a:rPr lang="en-US" dirty="0" smtClean="0"/>
              <a:t>New Mexico</a:t>
            </a:r>
          </a:p>
          <a:p>
            <a:pPr algn="ctr"/>
            <a:r>
              <a:rPr lang="en-US" sz="1400" dirty="0" smtClean="0"/>
              <a:t>16,779 </a:t>
            </a:r>
          </a:p>
          <a:p>
            <a:pPr algn="ctr"/>
            <a:r>
              <a:rPr lang="en-US" sz="1400" dirty="0" smtClean="0"/>
              <a:t>NFIP Policyholders</a:t>
            </a:r>
            <a:endParaRPr lang="en-US" sz="1400" dirty="0"/>
          </a:p>
        </p:txBody>
      </p:sp>
      <p:sp>
        <p:nvSpPr>
          <p:cNvPr id="8" name="TextBox 7"/>
          <p:cNvSpPr txBox="1"/>
          <p:nvPr/>
        </p:nvSpPr>
        <p:spPr>
          <a:xfrm>
            <a:off x="3629246" y="3703674"/>
            <a:ext cx="1814624" cy="800219"/>
          </a:xfrm>
          <a:prstGeom prst="rect">
            <a:avLst/>
          </a:prstGeom>
          <a:noFill/>
        </p:spPr>
        <p:txBody>
          <a:bodyPr wrap="square" rtlCol="0">
            <a:spAutoFit/>
          </a:bodyPr>
          <a:lstStyle/>
          <a:p>
            <a:pPr algn="ctr"/>
            <a:r>
              <a:rPr lang="en-US" dirty="0" smtClean="0"/>
              <a:t>Texas</a:t>
            </a:r>
          </a:p>
          <a:p>
            <a:pPr algn="ctr"/>
            <a:r>
              <a:rPr lang="en-US" sz="1400" dirty="0" smtClean="0"/>
              <a:t>645,707</a:t>
            </a:r>
          </a:p>
          <a:p>
            <a:pPr algn="ctr"/>
            <a:r>
              <a:rPr lang="en-US" sz="1400" dirty="0" smtClean="0"/>
              <a:t>NFIP Policyholders</a:t>
            </a:r>
            <a:endParaRPr lang="en-US" sz="1400" dirty="0"/>
          </a:p>
        </p:txBody>
      </p:sp>
      <p:sp>
        <p:nvSpPr>
          <p:cNvPr id="9" name="TextBox 8"/>
          <p:cNvSpPr txBox="1"/>
          <p:nvPr/>
        </p:nvSpPr>
        <p:spPr>
          <a:xfrm>
            <a:off x="4182138" y="2085466"/>
            <a:ext cx="1772091" cy="800219"/>
          </a:xfrm>
          <a:prstGeom prst="rect">
            <a:avLst/>
          </a:prstGeom>
          <a:noFill/>
        </p:spPr>
        <p:txBody>
          <a:bodyPr wrap="square" rtlCol="0">
            <a:spAutoFit/>
          </a:bodyPr>
          <a:lstStyle/>
          <a:p>
            <a:pPr algn="ctr"/>
            <a:r>
              <a:rPr lang="en-US" dirty="0" smtClean="0"/>
              <a:t>Oklahoma</a:t>
            </a:r>
          </a:p>
          <a:p>
            <a:pPr algn="ctr"/>
            <a:r>
              <a:rPr lang="en-US" sz="1400" dirty="0" smtClean="0"/>
              <a:t>17,640</a:t>
            </a:r>
          </a:p>
          <a:p>
            <a:pPr algn="ctr"/>
            <a:r>
              <a:rPr lang="en-US" sz="1400" dirty="0" smtClean="0"/>
              <a:t>NFIP Policyholders</a:t>
            </a:r>
            <a:endParaRPr lang="en-US" sz="1400" dirty="0"/>
          </a:p>
        </p:txBody>
      </p:sp>
      <p:sp>
        <p:nvSpPr>
          <p:cNvPr id="10" name="TextBox 9"/>
          <p:cNvSpPr txBox="1"/>
          <p:nvPr/>
        </p:nvSpPr>
        <p:spPr>
          <a:xfrm>
            <a:off x="5773472" y="2063249"/>
            <a:ext cx="1688803" cy="1015663"/>
          </a:xfrm>
          <a:prstGeom prst="rect">
            <a:avLst/>
          </a:prstGeom>
          <a:noFill/>
        </p:spPr>
        <p:txBody>
          <a:bodyPr wrap="square" rtlCol="0">
            <a:spAutoFit/>
          </a:bodyPr>
          <a:lstStyle/>
          <a:p>
            <a:pPr algn="ctr"/>
            <a:r>
              <a:rPr lang="en-US" dirty="0" smtClean="0"/>
              <a:t>Arkansas</a:t>
            </a:r>
          </a:p>
          <a:p>
            <a:pPr algn="ctr"/>
            <a:r>
              <a:rPr lang="en-US" sz="1400" dirty="0" smtClean="0"/>
              <a:t>21,303</a:t>
            </a:r>
          </a:p>
          <a:p>
            <a:pPr algn="ctr"/>
            <a:r>
              <a:rPr lang="en-US" sz="1400" dirty="0" smtClean="0"/>
              <a:t>NFIP Policyholders</a:t>
            </a:r>
            <a:endParaRPr lang="en-US" sz="1400" dirty="0"/>
          </a:p>
        </p:txBody>
      </p:sp>
      <p:sp>
        <p:nvSpPr>
          <p:cNvPr id="11" name="TextBox 10"/>
          <p:cNvSpPr txBox="1"/>
          <p:nvPr/>
        </p:nvSpPr>
        <p:spPr>
          <a:xfrm>
            <a:off x="5773473" y="3594555"/>
            <a:ext cx="1869558" cy="1231106"/>
          </a:xfrm>
          <a:prstGeom prst="rect">
            <a:avLst/>
          </a:prstGeom>
          <a:noFill/>
        </p:spPr>
        <p:txBody>
          <a:bodyPr wrap="square" rtlCol="0">
            <a:spAutoFit/>
          </a:bodyPr>
          <a:lstStyle/>
          <a:p>
            <a:pPr algn="ctr"/>
            <a:r>
              <a:rPr lang="en-US" dirty="0" smtClean="0"/>
              <a:t>Louisiana</a:t>
            </a:r>
          </a:p>
          <a:p>
            <a:pPr algn="ctr"/>
            <a:r>
              <a:rPr lang="en-US" sz="1400" dirty="0" smtClean="0"/>
              <a:t>486,233</a:t>
            </a:r>
          </a:p>
          <a:p>
            <a:pPr algn="ctr"/>
            <a:r>
              <a:rPr lang="en-US" sz="1400" dirty="0" smtClean="0"/>
              <a:t>NFIP</a:t>
            </a:r>
          </a:p>
          <a:p>
            <a:pPr algn="ctr"/>
            <a:r>
              <a:rPr lang="en-US" sz="1400" dirty="0" smtClean="0"/>
              <a:t>            Policyholders</a:t>
            </a:r>
          </a:p>
          <a:p>
            <a:pPr algn="ctr"/>
            <a:endParaRPr lang="en-US" sz="1400" dirty="0"/>
          </a:p>
        </p:txBody>
      </p:sp>
      <p:sp>
        <p:nvSpPr>
          <p:cNvPr id="4" name="TextBox 3"/>
          <p:cNvSpPr txBox="1"/>
          <p:nvPr/>
        </p:nvSpPr>
        <p:spPr>
          <a:xfrm>
            <a:off x="870968" y="1236382"/>
            <a:ext cx="6772063" cy="584775"/>
          </a:xfrm>
          <a:prstGeom prst="rect">
            <a:avLst/>
          </a:prstGeom>
          <a:noFill/>
        </p:spPr>
        <p:txBody>
          <a:bodyPr wrap="square" rtlCol="0">
            <a:spAutoFit/>
          </a:bodyPr>
          <a:lstStyle/>
          <a:p>
            <a:pPr algn="ctr"/>
            <a:r>
              <a:rPr lang="en-US" sz="3200" b="1" dirty="0" smtClean="0"/>
              <a:t>   R6 has 1.2M NFIP Policyholders</a:t>
            </a:r>
            <a:endParaRPr lang="en-US" sz="3200" b="1" dirty="0"/>
          </a:p>
        </p:txBody>
      </p:sp>
    </p:spTree>
    <p:extLst>
      <p:ext uri="{BB962C8B-B14F-4D97-AF65-F5344CB8AC3E}">
        <p14:creationId xmlns:p14="http://schemas.microsoft.com/office/powerpoint/2010/main" val="3038615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itchFamily="34" charset="0"/>
                <a:cs typeface="Arial" pitchFamily="34" charset="0"/>
              </a:rPr>
              <a:t>Regional </a:t>
            </a:r>
            <a:r>
              <a:rPr lang="en-US" sz="4400" dirty="0" smtClean="0">
                <a:latin typeface="Arial" pitchFamily="34" charset="0"/>
                <a:cs typeface="Arial" pitchFamily="34" charset="0"/>
              </a:rPr>
              <a:t>Statistics </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329609" y="1246003"/>
            <a:ext cx="8229600" cy="4938713"/>
          </a:xfrm>
        </p:spPr>
        <p:txBody>
          <a:bodyPr/>
          <a:lstStyle/>
          <a:p>
            <a:pPr marL="0" indent="0">
              <a:spcBef>
                <a:spcPts val="0"/>
              </a:spcBef>
              <a:buNone/>
              <a:defRPr/>
            </a:pPr>
            <a:endParaRPr lang="en-US" dirty="0" smtClean="0">
              <a:latin typeface="Arial" pitchFamily="34" charset="0"/>
              <a:cs typeface="Arial" pitchFamily="34" charset="0"/>
            </a:endParaRPr>
          </a:p>
          <a:p>
            <a:pPr>
              <a:spcBef>
                <a:spcPts val="0"/>
              </a:spcBef>
              <a:defRPr/>
            </a:pPr>
            <a:endParaRPr lang="en-US" sz="1000" dirty="0">
              <a:latin typeface="Arial" pitchFamily="34" charset="0"/>
              <a:cs typeface="Arial" pitchFamily="34" charset="0"/>
            </a:endParaRPr>
          </a:p>
          <a:p>
            <a:pPr>
              <a:spcBef>
                <a:spcPts val="0"/>
              </a:spcBef>
              <a:defRPr/>
            </a:pPr>
            <a:r>
              <a:rPr lang="en-US" dirty="0">
                <a:latin typeface="Arial" pitchFamily="34" charset="0"/>
                <a:cs typeface="Arial" pitchFamily="34" charset="0"/>
              </a:rPr>
              <a:t>42% of R6 Policyholder Rates are Subsidized (508K)  </a:t>
            </a:r>
          </a:p>
          <a:p>
            <a:pPr lvl="1">
              <a:spcBef>
                <a:spcPts val="0"/>
              </a:spcBef>
              <a:buFont typeface="Wingdings" pitchFamily="2" charset="2"/>
              <a:buChar char="§"/>
              <a:defRPr/>
            </a:pPr>
            <a:r>
              <a:rPr lang="en-US" dirty="0">
                <a:latin typeface="Arial" pitchFamily="34" charset="0"/>
                <a:cs typeface="Arial" pitchFamily="34" charset="0"/>
              </a:rPr>
              <a:t>Oklahoma:  		65%  </a:t>
            </a:r>
          </a:p>
          <a:p>
            <a:pPr lvl="1">
              <a:spcBef>
                <a:spcPts val="0"/>
              </a:spcBef>
              <a:buFont typeface="Wingdings" pitchFamily="2" charset="2"/>
              <a:buChar char="§"/>
              <a:defRPr/>
            </a:pPr>
            <a:r>
              <a:rPr lang="en-US" dirty="0">
                <a:latin typeface="Arial" pitchFamily="34" charset="0"/>
                <a:cs typeface="Arial" pitchFamily="34" charset="0"/>
              </a:rPr>
              <a:t>New Mexico: 	61%  </a:t>
            </a:r>
          </a:p>
          <a:p>
            <a:pPr lvl="1">
              <a:spcBef>
                <a:spcPts val="0"/>
              </a:spcBef>
              <a:buFont typeface="Wingdings" pitchFamily="2" charset="2"/>
              <a:buChar char="§"/>
              <a:defRPr/>
            </a:pPr>
            <a:r>
              <a:rPr lang="en-US" dirty="0">
                <a:latin typeface="Arial" pitchFamily="34" charset="0"/>
                <a:cs typeface="Arial" pitchFamily="34" charset="0"/>
              </a:rPr>
              <a:t>Arkansas:  		57%  </a:t>
            </a:r>
          </a:p>
          <a:p>
            <a:pPr lvl="1">
              <a:spcBef>
                <a:spcPts val="0"/>
              </a:spcBef>
              <a:buFont typeface="Wingdings" pitchFamily="2" charset="2"/>
              <a:buChar char="§"/>
              <a:defRPr/>
            </a:pPr>
            <a:r>
              <a:rPr lang="en-US" dirty="0">
                <a:latin typeface="Arial" pitchFamily="34" charset="0"/>
                <a:cs typeface="Arial" pitchFamily="34" charset="0"/>
              </a:rPr>
              <a:t>Louisiana: 		49%  </a:t>
            </a:r>
          </a:p>
          <a:p>
            <a:pPr lvl="1">
              <a:spcBef>
                <a:spcPts val="0"/>
              </a:spcBef>
              <a:buFont typeface="Wingdings" pitchFamily="2" charset="2"/>
              <a:buChar char="§"/>
              <a:defRPr/>
            </a:pPr>
            <a:r>
              <a:rPr lang="en-US" dirty="0">
                <a:latin typeface="Arial" pitchFamily="34" charset="0"/>
                <a:cs typeface="Arial" pitchFamily="34" charset="0"/>
              </a:rPr>
              <a:t>Texas:  		38%  </a:t>
            </a:r>
            <a:endParaRPr lang="en-US" dirty="0" smtClean="0">
              <a:latin typeface="Arial" pitchFamily="34" charset="0"/>
              <a:cs typeface="Arial" pitchFamily="34" charset="0"/>
            </a:endParaRPr>
          </a:p>
          <a:p>
            <a:pPr lvl="1">
              <a:spcBef>
                <a:spcPts val="0"/>
              </a:spcBef>
              <a:buFont typeface="Wingdings" pitchFamily="2" charset="2"/>
              <a:buChar char="§"/>
              <a:defRPr/>
            </a:pPr>
            <a:endParaRPr lang="en-US" dirty="0">
              <a:latin typeface="Arial" pitchFamily="34" charset="0"/>
              <a:cs typeface="Arial" pitchFamily="34" charset="0"/>
            </a:endParaRPr>
          </a:p>
          <a:p>
            <a:pPr>
              <a:lnSpc>
                <a:spcPct val="150000"/>
              </a:lnSpc>
              <a:spcBef>
                <a:spcPts val="0"/>
              </a:spcBef>
              <a:defRPr/>
            </a:pPr>
            <a:r>
              <a:rPr lang="en-US" dirty="0" smtClean="0">
                <a:latin typeface="Arial" pitchFamily="34" charset="0"/>
                <a:cs typeface="Arial" pitchFamily="34" charset="0"/>
              </a:rPr>
              <a:t>Policyholders </a:t>
            </a:r>
            <a:r>
              <a:rPr lang="en-US" dirty="0" smtClean="0">
                <a:latin typeface="Arial" pitchFamily="34" charset="0"/>
                <a:cs typeface="Arial" pitchFamily="34" charset="0"/>
              </a:rPr>
              <a:t>of Business Properties:  68K  </a:t>
            </a:r>
            <a:endParaRPr lang="en-US" dirty="0">
              <a:latin typeface="Arial" pitchFamily="34" charset="0"/>
              <a:cs typeface="Arial" pitchFamily="34" charset="0"/>
            </a:endParaRPr>
          </a:p>
          <a:p>
            <a:pPr>
              <a:lnSpc>
                <a:spcPct val="150000"/>
              </a:lnSpc>
              <a:spcBef>
                <a:spcPts val="0"/>
              </a:spcBef>
              <a:defRPr/>
            </a:pPr>
            <a:endParaRPr lang="en-US" dirty="0" smtClean="0">
              <a:latin typeface="Arial" pitchFamily="34" charset="0"/>
              <a:cs typeface="Arial" pitchFamily="34" charset="0"/>
            </a:endParaRPr>
          </a:p>
          <a:p>
            <a:pPr>
              <a:lnSpc>
                <a:spcPct val="150000"/>
              </a:lnSpc>
              <a:spcBef>
                <a:spcPts val="0"/>
              </a:spcBef>
              <a:defRPr/>
            </a:pPr>
            <a:r>
              <a:rPr lang="en-US" dirty="0" smtClean="0">
                <a:latin typeface="Arial" pitchFamily="34" charset="0"/>
                <a:cs typeface="Arial" pitchFamily="34" charset="0"/>
              </a:rPr>
              <a:t>Repetitive Loss Policyholders:  54K</a:t>
            </a:r>
          </a:p>
          <a:p>
            <a:pPr>
              <a:lnSpc>
                <a:spcPct val="150000"/>
              </a:lnSpc>
              <a:spcBef>
                <a:spcPts val="0"/>
              </a:spcBef>
              <a:defRPr/>
            </a:pPr>
            <a:endParaRPr lang="en-US" dirty="0" smtClean="0">
              <a:latin typeface="Arial" pitchFamily="34" charset="0"/>
              <a:cs typeface="Arial" pitchFamily="34" charset="0"/>
            </a:endParaRPr>
          </a:p>
          <a:p>
            <a:pPr>
              <a:spcBef>
                <a:spcPts val="0"/>
              </a:spcBef>
              <a:defRPr/>
            </a:pPr>
            <a:endParaRPr lang="en-US" sz="1000" dirty="0">
              <a:latin typeface="Arial" pitchFamily="34" charset="0"/>
              <a:cs typeface="Arial" pitchFamily="34" charset="0"/>
            </a:endParaRPr>
          </a:p>
          <a:p>
            <a:pPr lvl="1">
              <a:spcBef>
                <a:spcPts val="0"/>
              </a:spcBef>
              <a:buFont typeface="Wingdings" pitchFamily="2" charset="2"/>
              <a:buChar char="§"/>
              <a:defRPr/>
            </a:pPr>
            <a:endParaRPr lang="en-US" dirty="0" smtClean="0">
              <a:latin typeface="Arial" pitchFamily="34" charset="0"/>
              <a:cs typeface="Arial" pitchFamily="34" charset="0"/>
            </a:endParaRPr>
          </a:p>
          <a:p>
            <a:pPr lvl="1">
              <a:spcBef>
                <a:spcPts val="0"/>
              </a:spcBef>
              <a:defRPr/>
            </a:pPr>
            <a:endParaRPr lang="en-US" dirty="0"/>
          </a:p>
          <a:p>
            <a:pPr lvl="1">
              <a:spcBef>
                <a:spcPts val="0"/>
              </a:spcBef>
              <a:defRPr/>
            </a:pPr>
            <a:endParaRPr lang="en-US" dirty="0"/>
          </a:p>
          <a:p>
            <a:pPr lvl="1">
              <a:spcBef>
                <a:spcPts val="0"/>
              </a:spcBef>
              <a:defRPr/>
            </a:pPr>
            <a:endParaRPr lang="en-US" dirty="0" smtClean="0"/>
          </a:p>
          <a:p>
            <a:pPr>
              <a:spcBef>
                <a:spcPts val="0"/>
              </a:spcBef>
              <a:defRPr/>
            </a:pPr>
            <a:r>
              <a:rPr lang="en-US" dirty="0" smtClean="0"/>
              <a:t> </a:t>
            </a:r>
            <a:endParaRPr lang="en-US" dirty="0"/>
          </a:p>
        </p:txBody>
      </p:sp>
    </p:spTree>
    <p:extLst>
      <p:ext uri="{BB962C8B-B14F-4D97-AF65-F5344CB8AC3E}">
        <p14:creationId xmlns:p14="http://schemas.microsoft.com/office/powerpoint/2010/main" val="888944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pitchFamily="34" charset="0"/>
                <a:cs typeface="Arial" pitchFamily="34" charset="0"/>
              </a:rPr>
              <a:t>Ramifications to Consider</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276446" y="1235370"/>
            <a:ext cx="8229600" cy="4938713"/>
          </a:xfrm>
        </p:spPr>
        <p:txBody>
          <a:bodyPr/>
          <a:lstStyle/>
          <a:p>
            <a:r>
              <a:rPr lang="en-US" dirty="0">
                <a:latin typeface="Arial" pitchFamily="34" charset="0"/>
                <a:cs typeface="Arial" pitchFamily="34" charset="0"/>
              </a:rPr>
              <a:t>Does this make living in high-risk areas unaffordable for some citizens?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Does </a:t>
            </a:r>
            <a:r>
              <a:rPr lang="en-US" dirty="0" smtClean="0">
                <a:latin typeface="Arial" pitchFamily="34" charset="0"/>
                <a:cs typeface="Arial" pitchFamily="34" charset="0"/>
              </a:rPr>
              <a:t>this impact response and recovery operations in a flooding disaster or event?</a:t>
            </a:r>
          </a:p>
          <a:p>
            <a:endParaRPr lang="en-US" dirty="0">
              <a:latin typeface="Arial" pitchFamily="34" charset="0"/>
              <a:cs typeface="Arial" pitchFamily="34" charset="0"/>
            </a:endParaRPr>
          </a:p>
          <a:p>
            <a:r>
              <a:rPr lang="en-US" dirty="0" smtClean="0">
                <a:latin typeface="Arial" pitchFamily="34" charset="0"/>
                <a:cs typeface="Arial" pitchFamily="34" charset="0"/>
              </a:rPr>
              <a:t>Individual and Public Assistance – NFIP purchase requirement</a:t>
            </a:r>
          </a:p>
          <a:p>
            <a:pPr>
              <a:lnSpc>
                <a:spcPct val="150000"/>
              </a:lnSpc>
            </a:pPr>
            <a:endParaRPr lang="en-US" sz="1000" dirty="0">
              <a:latin typeface="Arial" pitchFamily="34" charset="0"/>
              <a:cs typeface="Arial" pitchFamily="34" charset="0"/>
            </a:endParaRPr>
          </a:p>
          <a:p>
            <a:r>
              <a:rPr lang="en-US" dirty="0" smtClean="0">
                <a:latin typeface="Arial" pitchFamily="34" charset="0"/>
                <a:cs typeface="Arial" pitchFamily="34" charset="0"/>
              </a:rPr>
              <a:t>Immediately after a disaster:  </a:t>
            </a:r>
          </a:p>
          <a:p>
            <a:pPr lvl="1"/>
            <a:r>
              <a:rPr lang="en-US" dirty="0" smtClean="0">
                <a:latin typeface="Arial" pitchFamily="34" charset="0"/>
                <a:cs typeface="Arial" pitchFamily="34" charset="0"/>
              </a:rPr>
              <a:t>Do citizens know the impact of their rebuilding decisions? </a:t>
            </a:r>
          </a:p>
          <a:p>
            <a:pPr lvl="1"/>
            <a:r>
              <a:rPr lang="en-US" dirty="0" smtClean="0">
                <a:latin typeface="Arial" pitchFamily="34" charset="0"/>
                <a:cs typeface="Arial" pitchFamily="34" charset="0"/>
              </a:rPr>
              <a:t>Is this an opportunity to optimize interest in elevations and buy-outs</a:t>
            </a:r>
            <a:r>
              <a:rPr lang="en-US" dirty="0" smtClean="0">
                <a:latin typeface="Arial" pitchFamily="34" charset="0"/>
                <a:cs typeface="Arial" pitchFamily="34" charset="0"/>
              </a:rPr>
              <a:t>?</a:t>
            </a:r>
            <a:endParaRPr lang="en-US" dirty="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Does this change how </a:t>
            </a:r>
            <a:r>
              <a:rPr lang="en-US" dirty="0" smtClean="0">
                <a:latin typeface="Arial" pitchFamily="34" charset="0"/>
                <a:cs typeface="Arial" pitchFamily="34" charset="0"/>
              </a:rPr>
              <a:t>states allocate or prioritize mitigation grant dollars?</a:t>
            </a:r>
            <a:endParaRPr lang="en-US" dirty="0">
              <a:latin typeface="Arial" pitchFamily="34" charset="0"/>
              <a:cs typeface="Arial" pitchFamily="34" charset="0"/>
            </a:endParaRPr>
          </a:p>
        </p:txBody>
      </p:sp>
    </p:spTree>
    <p:extLst>
      <p:ext uri="{BB962C8B-B14F-4D97-AF65-F5344CB8AC3E}">
        <p14:creationId xmlns:p14="http://schemas.microsoft.com/office/powerpoint/2010/main" val="366303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Joanna MT Std SemiBold"/>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Joanna MT Std SemiBold"/>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Joanna MT Std SemiBold"/>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9782</TotalTime>
  <Words>818</Words>
  <Application>Microsoft Office PowerPoint</Application>
  <PresentationFormat>On-screen Show (4:3)</PresentationFormat>
  <Paragraphs>175</Paragraphs>
  <Slides>13</Slides>
  <Notes>7</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1_Default Design</vt:lpstr>
      <vt:lpstr>3_Default Design</vt:lpstr>
      <vt:lpstr>2_Default Design</vt:lpstr>
      <vt:lpstr>Changes to the National Flood Insurance  Program (NFIP)    </vt:lpstr>
      <vt:lpstr>Purpose</vt:lpstr>
      <vt:lpstr>Background</vt:lpstr>
      <vt:lpstr>Background </vt:lpstr>
      <vt:lpstr>NFIP Rating Examples:   The Impact of Loss of Subsidies</vt:lpstr>
      <vt:lpstr>What’s Changing</vt:lpstr>
      <vt:lpstr>Regional Statistics</vt:lpstr>
      <vt:lpstr>Regional Statistics </vt:lpstr>
      <vt:lpstr>Ramifications to Consider</vt:lpstr>
      <vt:lpstr> </vt:lpstr>
      <vt:lpstr>PowerPoint Presentation</vt:lpstr>
      <vt:lpstr>Regional Approach</vt:lpstr>
      <vt:lpstr>  Where to Find More Info:</vt:lpstr>
    </vt:vector>
  </TitlesOfParts>
  <Company>ICF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 Goes Here  in One or Two Lines</dc:title>
  <dc:creator>16620</dc:creator>
  <cp:lastModifiedBy>Sandy Keefe</cp:lastModifiedBy>
  <cp:revision>349</cp:revision>
  <cp:lastPrinted>2013-02-12T16:14:43Z</cp:lastPrinted>
  <dcterms:created xsi:type="dcterms:W3CDTF">2010-04-29T15:56:32Z</dcterms:created>
  <dcterms:modified xsi:type="dcterms:W3CDTF">2013-02-13T15:10:40Z</dcterms:modified>
</cp:coreProperties>
</file>