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274" r:id="rId3"/>
    <p:sldId id="262" r:id="rId4"/>
    <p:sldId id="263" r:id="rId5"/>
    <p:sldId id="265" r:id="rId6"/>
    <p:sldId id="266" r:id="rId7"/>
    <p:sldId id="267" r:id="rId8"/>
    <p:sldId id="269" r:id="rId9"/>
    <p:sldId id="268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C60202"/>
    <a:srgbClr val="E00202"/>
    <a:srgbClr val="595959"/>
    <a:srgbClr val="175195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6" autoAdjust="0"/>
    <p:restoredTop sz="99130" autoAdjust="0"/>
  </p:normalViewPr>
  <p:slideViewPr>
    <p:cSldViewPr snapToGrid="0" snapToObjects="1">
      <p:cViewPr>
        <p:scale>
          <a:sx n="100" d="100"/>
          <a:sy n="100" d="100"/>
        </p:scale>
        <p:origin x="-984" y="-318"/>
      </p:cViewPr>
      <p:guideLst>
        <p:guide orient="horz" pos="1862"/>
        <p:guide pos="547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280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AABDD-CF06-FF4C-A727-86EB22DF8F2F}" type="datetime1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BE482-B788-7448-8155-1973FBB90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83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9BDC4-B93F-2646-B57E-3F819966A793}" type="datetime1">
              <a:rPr lang="en-US" smtClean="0"/>
              <a:t>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F811F-1928-254C-BF43-FB576277D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18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r>
              <a:rPr lang="en-US" baseline="0" dirty="0" smtClean="0"/>
              <a:t> Slide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BFE49E-4970-6C42-B81D-5665709E73D6}" type="datetime1">
              <a:rPr lang="en-US" smtClean="0"/>
              <a:t>1/16/2015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fld id="{EC87E0CF-87F6-4B58-B8B8-DCAB2DAAF3C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smtClean="0"/>
              <a:t>PRIMA_v14_12-11-13_130p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GGOHSEP_PPT_7-10-14_v11_930a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US" sz="1200" b="1" baseline="0" dirty="0" smtClean="0">
                <a:solidFill>
                  <a:srgbClr val="800000"/>
                </a:solidFill>
              </a:rPr>
              <a:t>Recover 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Mitigate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gohseplogo_distr-01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300" y="109379"/>
            <a:ext cx="889307" cy="9017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058207" y="190500"/>
            <a:ext cx="2451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595959"/>
                </a:solidFill>
              </a:rPr>
              <a:t>DISASTER </a:t>
            </a:r>
            <a:r>
              <a:rPr lang="en-US" sz="2000" b="1" dirty="0" smtClean="0">
                <a:solidFill>
                  <a:srgbClr val="800000"/>
                </a:solidFill>
              </a:rPr>
              <a:t>RECOVERY</a:t>
            </a:r>
          </a:p>
          <a:p>
            <a:pPr algn="l"/>
            <a:r>
              <a:rPr lang="en-US" sz="2000" b="1" dirty="0" smtClean="0">
                <a:solidFill>
                  <a:srgbClr val="595959"/>
                </a:solidFill>
              </a:rPr>
              <a:t>STARTS TODAY!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underline.ai"/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17" t="27223" r="47340" b="65555"/>
          <a:stretch/>
        </p:blipFill>
        <p:spPr>
          <a:xfrm>
            <a:off x="6896408" y="766842"/>
            <a:ext cx="1079500" cy="1680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908300"/>
            <a:ext cx="8229600" cy="903004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/>
              <a:t>Avoid Your </a:t>
            </a:r>
            <a:br>
              <a:rPr lang="en-US" sz="9600" b="1" dirty="0" smtClean="0"/>
            </a:br>
            <a:r>
              <a:rPr lang="en-US" sz="9600" b="1" dirty="0" smtClean="0"/>
              <a:t>Next Disaster</a:t>
            </a:r>
            <a:endParaRPr lang="en-US" sz="96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advTm="13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740401"/>
            <a:ext cx="9144000" cy="1117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83901"/>
            <a:ext cx="2882901" cy="2274099"/>
          </a:xfrm>
          <a:prstGeom prst="rect">
            <a:avLst/>
          </a:prstGeom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239683" y="1258604"/>
            <a:ext cx="8599517" cy="1308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800000"/>
                </a:solidFill>
              </a:rPr>
              <a:t>Activity details 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sz="3200" dirty="0" smtClean="0"/>
              <a:t>for presidential declaration request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34" y="2867812"/>
            <a:ext cx="2654266" cy="39901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700" y="5254681"/>
            <a:ext cx="3416300" cy="22764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75116"/>
            <a:ext cx="2882901" cy="16395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700" y="2875116"/>
            <a:ext cx="3416300" cy="228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65100" y="5740401"/>
            <a:ext cx="9309100" cy="1117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365259" y="1295400"/>
            <a:ext cx="8321541" cy="11049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Consequences of event 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sz="3200" dirty="0" smtClean="0"/>
              <a:t>for presidential declaration request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8354" y="4612264"/>
            <a:ext cx="2017129" cy="2256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2" b="-122"/>
          <a:stretch/>
        </p:blipFill>
        <p:spPr>
          <a:xfrm>
            <a:off x="-63500" y="2997200"/>
            <a:ext cx="2584596" cy="3873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354" y="2973650"/>
            <a:ext cx="2242688" cy="1496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5"/>
          <a:stretch/>
        </p:blipFill>
        <p:spPr>
          <a:xfrm>
            <a:off x="4749800" y="4701545"/>
            <a:ext cx="4419600" cy="27045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942" y="2973395"/>
            <a:ext cx="2250942" cy="16388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767" y="2973396"/>
            <a:ext cx="1999793" cy="163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478" y="2568109"/>
            <a:ext cx="3275776" cy="21021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727" y="4474907"/>
            <a:ext cx="2633473" cy="19751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-437421" y="2608528"/>
            <a:ext cx="3769374" cy="225312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49845" y="2638522"/>
            <a:ext cx="1402892" cy="1402892"/>
          </a:xfrm>
          <a:prstGeom prst="ellipse">
            <a:avLst/>
          </a:prstGeom>
          <a:noFill/>
          <a:ln w="76200" cmpd="sng">
            <a:solidFill>
              <a:srgbClr val="C60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5"/>
            <a:endCxn id="10" idx="1"/>
          </p:cNvCxnSpPr>
          <p:nvPr/>
        </p:nvCxnSpPr>
        <p:spPr>
          <a:xfrm flipH="1" flipV="1">
            <a:off x="1255294" y="2843971"/>
            <a:ext cx="991994" cy="991994"/>
          </a:xfrm>
          <a:prstGeom prst="line">
            <a:avLst/>
          </a:prstGeom>
          <a:ln w="88900" cmpd="sng">
            <a:solidFill>
              <a:srgbClr val="C602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718300" y="5397500"/>
            <a:ext cx="2425700" cy="1117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5802" y="3495117"/>
            <a:ext cx="874843" cy="874843"/>
          </a:xfrm>
          <a:prstGeom prst="ellipse">
            <a:avLst/>
          </a:prstGeom>
          <a:noFill/>
          <a:ln w="76200" cmpd="sng">
            <a:solidFill>
              <a:srgbClr val="C60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0" idx="5"/>
            <a:endCxn id="20" idx="1"/>
          </p:cNvCxnSpPr>
          <p:nvPr/>
        </p:nvCxnSpPr>
        <p:spPr>
          <a:xfrm flipH="1" flipV="1">
            <a:off x="353920" y="3623235"/>
            <a:ext cx="618607" cy="618607"/>
          </a:xfrm>
          <a:prstGeom prst="line">
            <a:avLst/>
          </a:prstGeom>
          <a:ln w="88900" cmpd="sng">
            <a:solidFill>
              <a:srgbClr val="C602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409680" y="3600064"/>
            <a:ext cx="874843" cy="874843"/>
          </a:xfrm>
          <a:prstGeom prst="ellipse">
            <a:avLst/>
          </a:prstGeom>
          <a:noFill/>
          <a:ln w="76200" cmpd="sng">
            <a:solidFill>
              <a:srgbClr val="C60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2" idx="5"/>
            <a:endCxn id="22" idx="1"/>
          </p:cNvCxnSpPr>
          <p:nvPr/>
        </p:nvCxnSpPr>
        <p:spPr>
          <a:xfrm flipH="1" flipV="1">
            <a:off x="2537798" y="3728182"/>
            <a:ext cx="618607" cy="618607"/>
          </a:xfrm>
          <a:prstGeom prst="line">
            <a:avLst/>
          </a:prstGeom>
          <a:ln w="88900" cmpd="sng">
            <a:solidFill>
              <a:srgbClr val="C602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3472" y="4395566"/>
            <a:ext cx="2895224" cy="2092546"/>
          </a:xfrm>
          <a:prstGeom prst="rect">
            <a:avLst/>
          </a:prstGeom>
        </p:spPr>
      </p:pic>
      <p:sp>
        <p:nvSpPr>
          <p:cNvPr id="27" name="Title 5"/>
          <p:cNvSpPr>
            <a:spLocks noGrp="1"/>
          </p:cNvSpPr>
          <p:nvPr>
            <p:ph type="title"/>
          </p:nvPr>
        </p:nvSpPr>
        <p:spPr>
          <a:xfrm>
            <a:off x="241300" y="1041399"/>
            <a:ext cx="8445500" cy="154755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Economic impact statement </a:t>
            </a:r>
            <a:r>
              <a:rPr lang="en-US" sz="4000" b="1" dirty="0" smtClean="0">
                <a:solidFill>
                  <a:srgbClr val="800000"/>
                </a:solidFill>
              </a:rPr>
              <a:t/>
            </a:r>
            <a:br>
              <a:rPr lang="en-US" sz="4000" b="1" dirty="0" smtClean="0">
                <a:solidFill>
                  <a:srgbClr val="800000"/>
                </a:solidFill>
              </a:rPr>
            </a:br>
            <a:r>
              <a:rPr lang="en-US" sz="3200" dirty="0" smtClean="0"/>
              <a:t>for presidential declaration request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02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8900"/>
            <a:ext cx="8229600" cy="10033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Disaster Recovery, Legal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9200"/>
            <a:ext cx="8229600" cy="1739900"/>
          </a:xfrm>
        </p:spPr>
        <p:txBody>
          <a:bodyPr>
            <a:normAutofit/>
          </a:bodyPr>
          <a:lstStyle/>
          <a:p>
            <a:pPr marL="225425" indent="0" algn="ctr">
              <a:lnSpc>
                <a:spcPct val="90000"/>
              </a:lnSpc>
              <a:buNone/>
            </a:pPr>
            <a:r>
              <a:rPr lang="en-US" sz="4800" b="1" dirty="0" smtClean="0">
                <a:solidFill>
                  <a:srgbClr val="800000"/>
                </a:solidFill>
              </a:rPr>
              <a:t>Questions?</a:t>
            </a:r>
          </a:p>
          <a:p>
            <a:pPr marL="225425" indent="0" algn="ctr">
              <a:lnSpc>
                <a:spcPct val="90000"/>
              </a:lnSpc>
              <a:buNone/>
            </a:pPr>
            <a:endParaRPr lang="en-US" sz="1400" dirty="0"/>
          </a:p>
          <a:p>
            <a:pPr marL="225425" indent="0" algn="ctr">
              <a:lnSpc>
                <a:spcPct val="90000"/>
              </a:lnSpc>
              <a:buNone/>
            </a:pP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18300" y="5397500"/>
            <a:ext cx="2425700" cy="1117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9400" y="4445000"/>
            <a:ext cx="321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595959"/>
                </a:solidFill>
              </a:rPr>
              <a:t>Ben </a:t>
            </a:r>
            <a:r>
              <a:rPr lang="en-US" sz="2200" b="1" dirty="0" err="1" smtClean="0">
                <a:solidFill>
                  <a:srgbClr val="595959"/>
                </a:solidFill>
              </a:rPr>
              <a:t>Plaia</a:t>
            </a:r>
            <a:endParaRPr lang="en-US" sz="2200" b="1" dirty="0" smtClean="0">
              <a:solidFill>
                <a:srgbClr val="595959"/>
              </a:solidFill>
            </a:endParaRPr>
          </a:p>
          <a:p>
            <a:r>
              <a:rPr lang="en-US" sz="2200" i="1" dirty="0" smtClean="0">
                <a:solidFill>
                  <a:srgbClr val="595959"/>
                </a:solidFill>
              </a:rPr>
              <a:t>Legal Counsel</a:t>
            </a:r>
          </a:p>
          <a:p>
            <a:r>
              <a:rPr lang="en-US" sz="2200" dirty="0" smtClean="0">
                <a:solidFill>
                  <a:srgbClr val="595959"/>
                </a:solidFill>
              </a:rPr>
              <a:t>225-456-0374</a:t>
            </a:r>
          </a:p>
          <a:p>
            <a:r>
              <a:rPr lang="en-US" sz="2200" b="1" dirty="0" err="1" smtClean="0">
                <a:solidFill>
                  <a:srgbClr val="175195"/>
                </a:solidFill>
              </a:rPr>
              <a:t>ben.plaia@la.gov</a:t>
            </a:r>
            <a:endParaRPr lang="en-US" sz="2200" b="1" dirty="0">
              <a:solidFill>
                <a:srgbClr val="17519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0200" y="4445000"/>
            <a:ext cx="321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595959"/>
                </a:solidFill>
              </a:rPr>
              <a:t>LaShaunté</a:t>
            </a:r>
            <a:r>
              <a:rPr lang="en-US" sz="2200" b="1" dirty="0" smtClean="0">
                <a:solidFill>
                  <a:srgbClr val="595959"/>
                </a:solidFill>
              </a:rPr>
              <a:t> Martin</a:t>
            </a:r>
          </a:p>
          <a:p>
            <a:r>
              <a:rPr lang="en-US" sz="2200" i="1" dirty="0" smtClean="0">
                <a:solidFill>
                  <a:srgbClr val="595959"/>
                </a:solidFill>
              </a:rPr>
              <a:t>Deputy Legal Counsel</a:t>
            </a:r>
          </a:p>
          <a:p>
            <a:r>
              <a:rPr lang="en-US" sz="2200" dirty="0" smtClean="0">
                <a:solidFill>
                  <a:srgbClr val="595959"/>
                </a:solidFill>
              </a:rPr>
              <a:t>225-397-7712</a:t>
            </a:r>
          </a:p>
          <a:p>
            <a:r>
              <a:rPr lang="en-US" sz="2200" b="1" dirty="0" err="1">
                <a:solidFill>
                  <a:srgbClr val="175195"/>
                </a:solidFill>
              </a:rPr>
              <a:t>l</a:t>
            </a:r>
            <a:r>
              <a:rPr lang="en-US" sz="2200" b="1" dirty="0" err="1" smtClean="0">
                <a:solidFill>
                  <a:srgbClr val="175195"/>
                </a:solidFill>
              </a:rPr>
              <a:t>ashaunte.martin@la.gov</a:t>
            </a:r>
            <a:endParaRPr lang="en-US" sz="2200" b="1" dirty="0">
              <a:solidFill>
                <a:srgbClr val="17519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4445000"/>
            <a:ext cx="321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595959"/>
                </a:solidFill>
              </a:rPr>
              <a:t>Jordan Parker</a:t>
            </a:r>
          </a:p>
          <a:p>
            <a:r>
              <a:rPr lang="en-US" sz="2200" i="1" dirty="0" smtClean="0">
                <a:solidFill>
                  <a:srgbClr val="595959"/>
                </a:solidFill>
              </a:rPr>
              <a:t>Attorney</a:t>
            </a:r>
          </a:p>
          <a:p>
            <a:r>
              <a:rPr lang="en-US" sz="2200" dirty="0" smtClean="0">
                <a:solidFill>
                  <a:srgbClr val="595959"/>
                </a:solidFill>
              </a:rPr>
              <a:t>225-334-7756</a:t>
            </a:r>
          </a:p>
          <a:p>
            <a:r>
              <a:rPr lang="en-US" sz="2200" b="1" dirty="0" err="1" smtClean="0">
                <a:solidFill>
                  <a:srgbClr val="175195"/>
                </a:solidFill>
              </a:rPr>
              <a:t>jordan.parker@la.gov</a:t>
            </a:r>
            <a:endParaRPr lang="en-US" sz="2200" b="1" dirty="0">
              <a:solidFill>
                <a:srgbClr val="175195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628900" y="4445000"/>
            <a:ext cx="0" cy="1446550"/>
          </a:xfrm>
          <a:prstGeom prst="line">
            <a:avLst/>
          </a:prstGeom>
          <a:ln w="9525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83300" y="4445000"/>
            <a:ext cx="0" cy="1446550"/>
          </a:xfrm>
          <a:prstGeom prst="line">
            <a:avLst/>
          </a:prstGeom>
          <a:ln w="9525" cmpd="sng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7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2" y="5380037"/>
            <a:ext cx="9161253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800" b="1" i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50" y="1676400"/>
            <a:ext cx="7074771" cy="4519831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 descr="2 CF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6402">
            <a:off x="7650560" y="1741923"/>
            <a:ext cx="1249680" cy="1859280"/>
          </a:xfrm>
          <a:prstGeom prst="rect">
            <a:avLst/>
          </a:prstGeom>
        </p:spPr>
      </p:pic>
      <p:pic>
        <p:nvPicPr>
          <p:cNvPr id="4" name="Picture 3" descr="44CFR2 copy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" y="4648200"/>
            <a:ext cx="2266950" cy="2133600"/>
          </a:xfrm>
          <a:prstGeom prst="rect">
            <a:avLst/>
          </a:prstGeom>
        </p:spPr>
      </p:pic>
      <p:pic>
        <p:nvPicPr>
          <p:cNvPr id="8" name="Picture 7" descr="HMA Guidance.pd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9214">
            <a:off x="219497" y="2445041"/>
            <a:ext cx="1178957" cy="1525709"/>
          </a:xfrm>
          <a:prstGeom prst="rect">
            <a:avLst/>
          </a:prstGeom>
          <a:solidFill>
            <a:srgbClr val="FFFFFF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PA Debris Management Guid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7981">
            <a:off x="7364685" y="4716851"/>
            <a:ext cx="1413164" cy="1828800"/>
          </a:xfrm>
          <a:prstGeom prst="rect">
            <a:avLst/>
          </a:prstGeom>
          <a:solidFill>
            <a:srgbClr val="FFFFFF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A Guide2 copy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5029200"/>
            <a:ext cx="1752600" cy="1752600"/>
          </a:xfrm>
          <a:prstGeom prst="rect">
            <a:avLst/>
          </a:prstGeom>
        </p:spPr>
      </p:pic>
      <p:pic>
        <p:nvPicPr>
          <p:cNvPr id="12" name="Picture 11" descr="compliance.ai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263"/>
            <a:ext cx="9144000" cy="58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2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18300" y="5397500"/>
            <a:ext cx="2425700" cy="1117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8404"/>
            <a:ext cx="9144000" cy="5824206"/>
          </a:xfrm>
          <a:prstGeom prst="rect">
            <a:avLst/>
          </a:prstGeom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/>
              <a:t>IF NOT . . .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7842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Debris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54249"/>
            <a:ext cx="2997200" cy="2001966"/>
          </a:xfrm>
          <a:prstGeom prst="rect">
            <a:avLst/>
          </a:prstGeom>
        </p:spPr>
      </p:pic>
      <p:pic>
        <p:nvPicPr>
          <p:cNvPr id="6" name="Picture 5" descr="Sandbag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2754249"/>
            <a:ext cx="3004418" cy="2001966"/>
          </a:xfrm>
          <a:prstGeom prst="rect">
            <a:avLst/>
          </a:prstGeom>
        </p:spPr>
      </p:pic>
      <p:pic>
        <p:nvPicPr>
          <p:cNvPr id="7" name="Picture 6" descr="city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209" y="2754249"/>
            <a:ext cx="3010791" cy="20019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692715"/>
            <a:ext cx="1696706" cy="383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Category A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3400" y="4694613"/>
            <a:ext cx="1696706" cy="383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Category B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3209" y="4694613"/>
            <a:ext cx="1696706" cy="383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Category C - G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72296" y="2911166"/>
            <a:ext cx="1725959" cy="1725959"/>
          </a:xfrm>
          <a:prstGeom prst="ellipse">
            <a:avLst/>
          </a:prstGeom>
          <a:noFill/>
          <a:ln w="76200" cmpd="sng">
            <a:solidFill>
              <a:srgbClr val="C60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5"/>
            <a:endCxn id="15" idx="1"/>
          </p:cNvCxnSpPr>
          <p:nvPr/>
        </p:nvCxnSpPr>
        <p:spPr>
          <a:xfrm flipH="1" flipV="1">
            <a:off x="6825057" y="3163927"/>
            <a:ext cx="1220437" cy="1220437"/>
          </a:xfrm>
          <a:prstGeom prst="line">
            <a:avLst/>
          </a:prstGeom>
          <a:ln w="76200" cmpd="sng">
            <a:solidFill>
              <a:srgbClr val="C602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5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</p:spPr>
        <p:txBody>
          <a:bodyPr/>
          <a:lstStyle/>
          <a:p>
            <a:r>
              <a:rPr lang="en-US" dirty="0" smtClean="0"/>
              <a:t>Director’s areas of responsibility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18300" y="5397500"/>
            <a:ext cx="2425700" cy="1117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Danger-sign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800" y="2109362"/>
            <a:ext cx="6794500" cy="4380337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</p:spPr>
        <p:txBody>
          <a:bodyPr/>
          <a:lstStyle/>
          <a:p>
            <a:r>
              <a:rPr lang="en-US" dirty="0" smtClean="0"/>
              <a:t>Procurement and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18300" y="5397500"/>
            <a:ext cx="2425700" cy="1117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acefu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8404"/>
            <a:ext cx="9166858" cy="5729287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</p:spPr>
        <p:txBody>
          <a:bodyPr/>
          <a:lstStyle/>
          <a:p>
            <a:r>
              <a:rPr lang="en-US" dirty="0" smtClean="0"/>
              <a:t>Pre-event contracts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718300" y="5397500"/>
            <a:ext cx="2425700" cy="11175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StTammany-0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834" y="3270767"/>
            <a:ext cx="3391666" cy="3047916"/>
          </a:xfrm>
          <a:prstGeom prst="rect">
            <a:avLst/>
          </a:prstGeom>
        </p:spPr>
      </p:pic>
      <p:pic>
        <p:nvPicPr>
          <p:cNvPr id="8" name="Picture 7" descr="Louisiana-0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1700" y="3270766"/>
            <a:ext cx="3804166" cy="3334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6366" y="4230292"/>
            <a:ext cx="19249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$818,090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0904" y="4281999"/>
            <a:ext cx="15662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$6.3M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551" y="2730497"/>
            <a:ext cx="3203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595959"/>
                </a:solidFill>
              </a:rPr>
              <a:t>St. Tammany Parish</a:t>
            </a:r>
            <a:endParaRPr lang="en-US" sz="2800" dirty="0">
              <a:solidFill>
                <a:srgbClr val="59595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7466" y="2730497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595959"/>
                </a:solidFill>
              </a:rPr>
              <a:t>State</a:t>
            </a:r>
            <a:endParaRPr lang="en-US" sz="2800" dirty="0">
              <a:solidFill>
                <a:srgbClr val="595959"/>
              </a:solidFill>
            </a:endParaRPr>
          </a:p>
        </p:txBody>
      </p:sp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457200" y="1485900"/>
            <a:ext cx="8229600" cy="90300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Presidential declaration </a:t>
            </a:r>
            <a:r>
              <a:rPr lang="en-US" b="1" dirty="0">
                <a:solidFill>
                  <a:srgbClr val="800000"/>
                </a:solidFill>
              </a:rPr>
              <a:t>thresholds</a:t>
            </a:r>
            <a:br>
              <a:rPr lang="en-US" b="1" dirty="0">
                <a:solidFill>
                  <a:srgbClr val="800000"/>
                </a:solidFill>
              </a:rPr>
            </a:br>
            <a:r>
              <a:rPr lang="en-US" sz="3600" dirty="0"/>
              <a:t>for </a:t>
            </a:r>
            <a:r>
              <a:rPr lang="en-US" sz="3600" dirty="0" smtClean="0"/>
              <a:t>public assistance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10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Debris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877" y="3098799"/>
            <a:ext cx="2997201" cy="2401286"/>
          </a:xfrm>
          <a:prstGeom prst="rect">
            <a:avLst/>
          </a:prstGeom>
        </p:spPr>
      </p:pic>
      <p:pic>
        <p:nvPicPr>
          <p:cNvPr id="7" name="Picture 6" descr="Sandbag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5952" y="3098798"/>
            <a:ext cx="2997202" cy="2401286"/>
          </a:xfrm>
          <a:prstGeom prst="rect">
            <a:avLst/>
          </a:prstGeom>
        </p:spPr>
      </p:pic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254000" y="1295400"/>
            <a:ext cx="8432800" cy="1422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Public assistance criteria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sz="3200" dirty="0"/>
              <a:t>for </a:t>
            </a:r>
            <a:r>
              <a:rPr lang="en-US" sz="3200" dirty="0" smtClean="0"/>
              <a:t>presidential declaration request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500086"/>
            <a:ext cx="169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Cost of debris operation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3400" y="5501984"/>
            <a:ext cx="276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Cost of emergency protective measures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3208" y="5501984"/>
            <a:ext cx="2693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Damage to infrastructure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3209" y="3098798"/>
            <a:ext cx="3010792" cy="240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54000" y="6000592"/>
            <a:ext cx="9398000" cy="8574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4605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Individual assistance criteria 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sz="3200" dirty="0" smtClean="0"/>
              <a:t>for presidential declaration request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52" y="3073399"/>
            <a:ext cx="8600948" cy="2665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1906" y="5669111"/>
            <a:ext cx="169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Insurance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740196" y="5051452"/>
            <a:ext cx="1725959" cy="1725959"/>
          </a:xfrm>
          <a:prstGeom prst="ellipse">
            <a:avLst/>
          </a:prstGeom>
          <a:noFill/>
          <a:ln w="76200" cmpd="sng">
            <a:solidFill>
              <a:srgbClr val="C60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6" idx="5"/>
            <a:endCxn id="6" idx="1"/>
          </p:cNvCxnSpPr>
          <p:nvPr/>
        </p:nvCxnSpPr>
        <p:spPr>
          <a:xfrm flipH="1" flipV="1">
            <a:off x="3992957" y="5243191"/>
            <a:ext cx="1220437" cy="1342481"/>
          </a:xfrm>
          <a:prstGeom prst="line">
            <a:avLst/>
          </a:prstGeom>
          <a:ln w="76200" cmpd="sng">
            <a:solidFill>
              <a:srgbClr val="C602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11506" y="5669111"/>
            <a:ext cx="169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Insurance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89796" y="5051452"/>
            <a:ext cx="1725959" cy="1725959"/>
          </a:xfrm>
          <a:prstGeom prst="ellipse">
            <a:avLst/>
          </a:prstGeom>
          <a:noFill/>
          <a:ln w="76200" cmpd="sng">
            <a:solidFill>
              <a:srgbClr val="C60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1" idx="5"/>
            <a:endCxn id="11" idx="1"/>
          </p:cNvCxnSpPr>
          <p:nvPr/>
        </p:nvCxnSpPr>
        <p:spPr>
          <a:xfrm flipH="1" flipV="1">
            <a:off x="7198031" y="5304213"/>
            <a:ext cx="1109488" cy="1220437"/>
          </a:xfrm>
          <a:prstGeom prst="line">
            <a:avLst/>
          </a:prstGeom>
          <a:ln w="76200" cmpd="sng">
            <a:solidFill>
              <a:srgbClr val="C602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9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5776</TotalTime>
  <Words>109</Words>
  <Application>Microsoft Office PowerPoint</Application>
  <PresentationFormat>On-screen Show (4:3)</PresentationFormat>
  <Paragraphs>56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Avoid Your  Next Disaster</vt:lpstr>
      <vt:lpstr>PowerPoint Presentation</vt:lpstr>
      <vt:lpstr>IF NOT . . . </vt:lpstr>
      <vt:lpstr>Director’s areas of responsibility</vt:lpstr>
      <vt:lpstr>Procurement and documentation</vt:lpstr>
      <vt:lpstr>Pre-event contracts</vt:lpstr>
      <vt:lpstr>Presidential declaration thresholds for public assistance</vt:lpstr>
      <vt:lpstr>Public assistance criteria for presidential declaration request</vt:lpstr>
      <vt:lpstr>Individual assistance criteria  for presidential declaration request</vt:lpstr>
      <vt:lpstr>PowerPoint Presentation</vt:lpstr>
      <vt:lpstr>Consequences of event  for presidential declaration request</vt:lpstr>
      <vt:lpstr>Economic impact statement  for presidential declaration request</vt:lpstr>
      <vt:lpstr>Disaster Recovery, Legal Section</vt:lpstr>
    </vt:vector>
  </TitlesOfParts>
  <Company>Sides &amp;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</dc:creator>
  <cp:lastModifiedBy>swb</cp:lastModifiedBy>
  <cp:revision>322</cp:revision>
  <cp:lastPrinted>2015-01-07T18:17:05Z</cp:lastPrinted>
  <dcterms:created xsi:type="dcterms:W3CDTF">2013-04-02T20:42:59Z</dcterms:created>
  <dcterms:modified xsi:type="dcterms:W3CDTF">2015-01-16T21:50:03Z</dcterms:modified>
</cp:coreProperties>
</file>