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57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540" r:id="rId40"/>
    <p:sldId id="539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262" r:id="rId49"/>
    <p:sldId id="419" r:id="rId50"/>
    <p:sldId id="528" r:id="rId51"/>
    <p:sldId id="530" r:id="rId52"/>
    <p:sldId id="523" r:id="rId53"/>
    <p:sldId id="522" r:id="rId54"/>
    <p:sldId id="543" r:id="rId55"/>
    <p:sldId id="529" r:id="rId56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6516"/>
    <a:srgbClr val="CC9900"/>
    <a:srgbClr val="FFFFCC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84%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6%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11256653665952"/>
          <c:y val="0.26927799279327375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March</c:v>
                </c:pt>
                <c:pt idx="4">
                  <c:v>Avg. Uptime</c:v>
                </c:pt>
              </c:strCache>
            </c:strRef>
          </c:cat>
          <c:val>
            <c:numRef>
              <c:f>Sheet1!$B$3:$B$7</c:f>
              <c:numCache>
                <c:formatCode>0.00%</c:formatCode>
                <c:ptCount val="5"/>
                <c:pt idx="0">
                  <c:v>0.99009999999999998</c:v>
                </c:pt>
                <c:pt idx="1">
                  <c:v>0.98819999999999997</c:v>
                </c:pt>
                <c:pt idx="2">
                  <c:v>0.98560000000000003</c:v>
                </c:pt>
                <c:pt idx="3">
                  <c:v>0.98060000000000003</c:v>
                </c:pt>
                <c:pt idx="4">
                  <c:v>0.98309999999999997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March</c:v>
                </c:pt>
                <c:pt idx="4">
                  <c:v>Avg. Uptime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March</c:v>
                </c:pt>
                <c:pt idx="4">
                  <c:v>Avg. Uptime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  <c:max val="0.9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3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9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9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2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2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1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3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5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8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7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2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4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7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2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6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5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7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0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5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4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7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9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4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6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8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APRIL 30, 2025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</a:t>
            </a:r>
            <a:r>
              <a:rPr lang="en-US" sz="2000" b="1" dirty="0" smtClean="0">
                <a:solidFill>
                  <a:srgbClr val="CC99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43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18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Thibodeaux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Cypress/</a:t>
            </a:r>
          </a:p>
          <a:p>
            <a:r>
              <a:rPr lang="en-US" sz="2000" dirty="0" smtClean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756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rgbClr val="FFFFFF"/>
                </a:solidFill>
              </a:rPr>
              <a:t>Calcasieu Jail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1610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1559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524555"/>
              </p:ext>
            </p:extLst>
          </p:nvPr>
        </p:nvGraphicFramePr>
        <p:xfrm>
          <a:off x="-10428" y="914400"/>
          <a:ext cx="9078227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05" name="Worksheet" r:id="rId4" imgW="8772503" imgH="4343560" progId="Excel.Sheet.8">
                  <p:embed/>
                </p:oleObj>
              </mc:Choice>
              <mc:Fallback>
                <p:oleObj name="Worksheet" r:id="rId4" imgW="8772503" imgH="434356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428" y="914400"/>
                        <a:ext cx="9078227" cy="594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500224"/>
              </p:ext>
            </p:extLst>
          </p:nvPr>
        </p:nvGraphicFramePr>
        <p:xfrm>
          <a:off x="0" y="762000"/>
          <a:ext cx="9144000" cy="617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64" name="Worksheet" r:id="rId4" imgW="11782492" imgH="6600945" progId="Excel.Sheet.8">
                  <p:embed/>
                </p:oleObj>
              </mc:Choice>
              <mc:Fallback>
                <p:oleObj name="Worksheet" r:id="rId4" imgW="11782492" imgH="6600945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0"/>
                        <a:ext cx="9144000" cy="617625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390666"/>
              </p:ext>
            </p:extLst>
          </p:nvPr>
        </p:nvGraphicFramePr>
        <p:xfrm>
          <a:off x="76200" y="914400"/>
          <a:ext cx="90678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3" name="Worksheet" r:id="rId4" imgW="9420113" imgH="9182047" progId="Excel.Sheet.8">
                  <p:embed/>
                </p:oleObj>
              </mc:Choice>
              <mc:Fallback>
                <p:oleObj name="Worksheet" r:id="rId4" imgW="9420113" imgH="9182047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914400"/>
                        <a:ext cx="9067800" cy="594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849711"/>
              </p:ext>
            </p:extLst>
          </p:nvPr>
        </p:nvGraphicFramePr>
        <p:xfrm>
          <a:off x="57150" y="847725"/>
          <a:ext cx="9053513" cy="601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7" name="Worksheet" r:id="rId4" imgW="11772810" imgH="8715535" progId="Excel.Sheet.8">
                  <p:embed/>
                </p:oleObj>
              </mc:Choice>
              <mc:Fallback>
                <p:oleObj name="Worksheet" r:id="rId4" imgW="11772810" imgH="8715535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847725"/>
                        <a:ext cx="9053513" cy="601662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Calcasieu Jail                293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Kenner                             20       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Laplace                           </a:t>
            </a:r>
            <a:r>
              <a:rPr lang="en-US" sz="2400" dirty="0"/>
              <a:t> </a:t>
            </a:r>
            <a:r>
              <a:rPr lang="en-US" sz="2400" dirty="0" smtClean="0"/>
              <a:t>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3610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162687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Anacoco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Arcadia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Lebleu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Gauche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 City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Bourg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Calcasieu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Jail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Columbia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Denham Springs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Creek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Iberville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Jackson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Jennings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Bayou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Livingston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Oakdale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Oberlin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Pelican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Pointe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Coupee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Rosepine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3610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776020"/>
              </p:ext>
            </p:extLst>
          </p:nvPr>
        </p:nvGraphicFramePr>
        <p:xfrm>
          <a:off x="770874" y="906327"/>
          <a:ext cx="7126634" cy="468621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Ruston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Sage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Hill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Sibley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South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Baton Rouge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George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James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Suitcase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94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Sulphur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Thibodaux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Transylvania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Vinton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Vivian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450830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837413"/>
              </p:ext>
            </p:extLst>
          </p:nvPr>
        </p:nvGraphicFramePr>
        <p:xfrm>
          <a:off x="152400" y="19050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smtClean="0"/>
              <a:t>617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smtClean="0"/>
              <a:t>6,652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</a:t>
            </a:r>
            <a:r>
              <a:rPr lang="en-US" b="1" u="sng" dirty="0" smtClean="0">
                <a:latin typeface="Arial Black" panose="020B0A04020102020204" pitchFamily="34" charset="0"/>
              </a:rPr>
              <a:t>2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228364" y="3530860"/>
            <a:ext cx="6696436" cy="3416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Governor’s office of intergovernmental affairs</a:t>
            </a:r>
          </a:p>
          <a:p>
            <a:pPr algn="ctr">
              <a:defRPr cap="all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USCG marine safety unit- </a:t>
            </a: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charles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Union parish 911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 cap="all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LWIN Circuit Update 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129102"/>
              </p:ext>
            </p:extLst>
          </p:nvPr>
        </p:nvGraphicFramePr>
        <p:xfrm>
          <a:off x="114301" y="2057400"/>
          <a:ext cx="8915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7118354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4617065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4754021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5898647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103767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3281018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5926954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3759957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3023031"/>
                    </a:ext>
                  </a:extLst>
                </a:gridCol>
              </a:tblGrid>
              <a:tr h="38100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LWIN</a:t>
                      </a:r>
                      <a:r>
                        <a:rPr lang="en-US" sz="16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 Circuit Update</a:t>
                      </a:r>
                      <a:endParaRPr lang="en-US" sz="16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87650"/>
                  </a:ext>
                </a:extLst>
              </a:tr>
              <a:tr h="445368"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 on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</a:t>
                      </a:r>
                    </a:p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Curcuits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</a:t>
                      </a:r>
                      <a:r>
                        <a:rPr lang="en-US" sz="11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Curcuit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Sites cut over 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9769"/>
                  </a:ext>
                </a:extLst>
              </a:tr>
              <a:tr h="350520">
                <a:tc rowSpan="4"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Overview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Hubs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87761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Console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1035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Tower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787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0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39609</TotalTime>
  <Words>571</Words>
  <Application>Microsoft Office PowerPoint</Application>
  <PresentationFormat>On-screen Show (4:3)</PresentationFormat>
  <Paragraphs>348</Paragraphs>
  <Slides>28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67" baseType="lpstr">
      <vt:lpstr>Arial</vt:lpstr>
      <vt:lpstr>Arial Black</vt:lpstr>
      <vt:lpstr>Calibri</vt:lpstr>
      <vt:lpstr>Corbel</vt:lpstr>
      <vt:lpstr>Open Sans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18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2 Months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LWIN Circuit Update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Fefe Franklin</cp:lastModifiedBy>
  <cp:revision>797</cp:revision>
  <cp:lastPrinted>2025-02-17T15:27:01Z</cp:lastPrinted>
  <dcterms:created xsi:type="dcterms:W3CDTF">2020-06-23T14:44:16Z</dcterms:created>
  <dcterms:modified xsi:type="dcterms:W3CDTF">2025-04-29T20:24:17Z</dcterms:modified>
  <cp:contentStatus/>
</cp:coreProperties>
</file>