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32"/>
  </p:notesMasterIdLst>
  <p:handoutMasterIdLst>
    <p:handoutMasterId r:id="rId33"/>
  </p:handoutMasterIdLst>
  <p:sldIdLst>
    <p:sldId id="256" r:id="rId5"/>
    <p:sldId id="257" r:id="rId6"/>
    <p:sldId id="259" r:id="rId7"/>
    <p:sldId id="260" r:id="rId8"/>
    <p:sldId id="264" r:id="rId9"/>
    <p:sldId id="265" r:id="rId10"/>
    <p:sldId id="267" r:id="rId11"/>
    <p:sldId id="270" r:id="rId12"/>
    <p:sldId id="346" r:id="rId13"/>
    <p:sldId id="276" r:id="rId14"/>
    <p:sldId id="324" r:id="rId15"/>
    <p:sldId id="328" r:id="rId16"/>
    <p:sldId id="277" r:id="rId17"/>
    <p:sldId id="278" r:id="rId18"/>
    <p:sldId id="279" r:id="rId19"/>
    <p:sldId id="280" r:id="rId20"/>
    <p:sldId id="281" r:id="rId21"/>
    <p:sldId id="282" r:id="rId22"/>
    <p:sldId id="283" r:id="rId23"/>
    <p:sldId id="286" r:id="rId24"/>
    <p:sldId id="289" r:id="rId25"/>
    <p:sldId id="338" r:id="rId26"/>
    <p:sldId id="292" r:id="rId27"/>
    <p:sldId id="293" r:id="rId28"/>
    <p:sldId id="294" r:id="rId29"/>
    <p:sldId id="349" r:id="rId30"/>
    <p:sldId id="348" r:id="rId3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D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9AD7A77-3103-4A48-B000-366A1C0F40D0}">
  <a:tblStyle styleId="{F9AD7A77-3103-4A48-B000-366A1C0F40D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8A09669-5E00-46C2-AEBC-54C2085A0E1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87105" autoAdjust="0"/>
  </p:normalViewPr>
  <p:slideViewPr>
    <p:cSldViewPr snapToGrid="0" snapToObjects="1">
      <p:cViewPr varScale="1">
        <p:scale>
          <a:sx n="71" d="100"/>
          <a:sy n="71" d="100"/>
        </p:scale>
        <p:origin x="-312"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2895DD-A5B5-E146-A6A3-0BD135FFA7F6}" type="datetimeFigureOut">
              <a:rPr lang="en-US" smtClean="0"/>
              <a:pPr/>
              <a:t>5/13/2016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SEMP PPT Master_v7.pptx</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7FEC8E-8000-634D-A453-0A0E7E012302}" type="slidenum">
              <a:rPr lang="en-US" smtClean="0"/>
              <a:pPr/>
              <a:t>‹#›</a:t>
            </a:fld>
            <a:endParaRPr lang="en-US" dirty="0"/>
          </a:p>
        </p:txBody>
      </p:sp>
    </p:spTree>
    <p:extLst>
      <p:ext uri="{BB962C8B-B14F-4D97-AF65-F5344CB8AC3E}">
        <p14:creationId xmlns:p14="http://schemas.microsoft.com/office/powerpoint/2010/main" val="1867339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85088832"/>
      </p:ext>
    </p:extLst>
  </p:cSld>
  <p:clrMap bg1="lt1" tx1="dk1" bg2="dk2" tx2="lt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882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516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923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208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240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1003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17071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47006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2954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2328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2016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2519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347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dirty="0" smtClean="0"/>
              <a:t>TOC is in packets…have them pull it out.</a:t>
            </a:r>
            <a:endParaRPr lang="en-US" dirty="0"/>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00663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2850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4181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Hold up box.</a:t>
            </a:r>
            <a:endParaRPr dirty="0"/>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45449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77529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2177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5414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0459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1277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58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9960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0195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lang="en-US" sz="3200" dirty="0" smtClean="0"/>
          </a:p>
          <a:p>
            <a:pPr lvl="1"/>
            <a:r>
              <a:rPr lang="en-US" sz="2800" dirty="0" smtClean="0"/>
              <a:t>DRAFT</a:t>
            </a:r>
          </a:p>
          <a:p>
            <a:pPr lvl="2"/>
            <a:endParaRPr lang="en-US" sz="2400" dirty="0" smtClean="0"/>
          </a:p>
          <a:p>
            <a:pPr lvl="3"/>
            <a:endParaRPr dirty="0"/>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r>
              <a:rPr lang="en-US" smtClean="0"/>
              <a:t>SEMP PPT Master_v7.pptx</a:t>
            </a:r>
            <a:endParaRPr/>
          </a:p>
        </p:txBody>
      </p:sp>
      <p:sp>
        <p:nvSpPr>
          <p:cNvPr id="9" name="Shape 9"/>
          <p:cNvSpPr txBox="1">
            <a:spLocks noGrp="1"/>
          </p:cNvSpPr>
          <p:nvPr>
            <p:ph type="sldNum" idx="12"/>
          </p:nvPr>
        </p:nvSpPr>
        <p:spPr>
          <a:xfrm>
            <a:off x="6883400" y="256427"/>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smtClean="0"/>
              <a:pPr marL="0" lvl="0" indent="0">
                <a:spcBef>
                  <a:spcPts val="0"/>
                </a:spcBef>
                <a:buSzPct val="25000"/>
                <a:buNone/>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40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32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77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2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20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ohsep.la.gov/PREPARE/LASEM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gohsepexercise@l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rgbClr val="4F6128"/>
              </a:buClr>
              <a:buSzPct val="25000"/>
              <a:buFont typeface="Cambria"/>
              <a:buNone/>
            </a:pPr>
            <a:r>
              <a:rPr lang="en-US" sz="4800" dirty="0" smtClean="0">
                <a:solidFill>
                  <a:schemeClr val="accent2">
                    <a:lumMod val="75000"/>
                  </a:schemeClr>
                </a:solidFill>
                <a:latin typeface="Bookman Old Style"/>
                <a:ea typeface="Cambria"/>
                <a:cs typeface="Bookman Old Style"/>
                <a:sym typeface="Cambria"/>
              </a:rPr>
              <a:t>LASEMP Regional Exercise</a:t>
            </a:r>
            <a:endParaRPr lang="en-US" sz="4800" i="0" u="none" strike="noStrike" cap="none" baseline="0" dirty="0">
              <a:solidFill>
                <a:schemeClr val="accent2">
                  <a:lumMod val="75000"/>
                </a:schemeClr>
              </a:solidFill>
              <a:latin typeface="Bookman Old Style"/>
              <a:ea typeface="Cambria"/>
              <a:cs typeface="Bookman Old Style"/>
              <a:sym typeface="Cambria"/>
            </a:endParaRPr>
          </a:p>
        </p:txBody>
      </p:sp>
      <p:sp>
        <p:nvSpPr>
          <p:cNvPr id="2" name="Slide Number Placeholder 1"/>
          <p:cNvSpPr>
            <a:spLocks noGrp="1"/>
          </p:cNvSpPr>
          <p:nvPr>
            <p:ph type="sldNum" idx="12"/>
          </p:nvPr>
        </p:nvSpPr>
        <p:spPr>
          <a:xfrm>
            <a:off x="6921500" y="1841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64732" y="209550"/>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3600" b="1" i="0" u="none" strike="noStrike" cap="none" baseline="0" dirty="0">
                <a:solidFill>
                  <a:srgbClr val="800000"/>
                </a:solidFill>
                <a:latin typeface="Cambria"/>
                <a:ea typeface="Cambria"/>
                <a:cs typeface="Cambria"/>
                <a:sym typeface="Cambria"/>
              </a:rPr>
              <a:t/>
            </a:r>
            <a:br>
              <a:rPr lang="en-US" sz="3600" b="1" i="0" u="none" strike="noStrike" cap="none" baseline="0" dirty="0">
                <a:solidFill>
                  <a:srgbClr val="800000"/>
                </a:solidFill>
                <a:latin typeface="Cambria"/>
                <a:ea typeface="Cambria"/>
                <a:cs typeface="Cambria"/>
                <a:sym typeface="Cambria"/>
              </a:rPr>
            </a:br>
            <a:r>
              <a:rPr lang="en-US" sz="3200" i="0" u="none" strike="noStrike" cap="none" baseline="0" dirty="0" smtClean="0">
                <a:solidFill>
                  <a:srgbClr val="800000"/>
                </a:solidFill>
                <a:latin typeface="Bookman Old Style" panose="02050604050505020204" pitchFamily="18" charset="0"/>
                <a:ea typeface="Cambria"/>
                <a:cs typeface="Cambria"/>
                <a:sym typeface="Cambria"/>
              </a:rPr>
              <a:t>Module 1: Watch &amp; Warnings</a:t>
            </a:r>
            <a:endParaRPr lang="en-US" sz="3200" i="0" u="none" strike="noStrike" cap="none" baseline="0" dirty="0">
              <a:solidFill>
                <a:srgbClr val="800000"/>
              </a:solidFill>
              <a:latin typeface="Bookman Old Style" panose="02050604050505020204" pitchFamily="18" charset="0"/>
              <a:ea typeface="Cambria"/>
              <a:cs typeface="Cambria"/>
              <a:sym typeface="Cambria"/>
            </a:endParaRPr>
          </a:p>
        </p:txBody>
      </p:sp>
      <p:sp>
        <p:nvSpPr>
          <p:cNvPr id="206" name="Shape 206"/>
          <p:cNvSpPr txBox="1">
            <a:spLocks noGrp="1"/>
          </p:cNvSpPr>
          <p:nvPr>
            <p:ph type="body" idx="1"/>
          </p:nvPr>
        </p:nvSpPr>
        <p:spPr>
          <a:xfrm>
            <a:off x="446925" y="1361331"/>
            <a:ext cx="8229600" cy="4525963"/>
          </a:xfrm>
          <a:prstGeom prst="rect">
            <a:avLst/>
          </a:prstGeom>
          <a:noFill/>
          <a:ln>
            <a:noFill/>
          </a:ln>
        </p:spPr>
        <p:txBody>
          <a:bodyPr lIns="91425" tIns="45700" rIns="91425" bIns="45700" anchor="t" anchorCtr="0">
            <a:noAutofit/>
          </a:bodyPr>
          <a:lstStyle/>
          <a:p>
            <a:pPr marL="203200" indent="0">
              <a:buNone/>
            </a:pPr>
            <a:r>
              <a:rPr lang="en-US" sz="2200" b="1" i="1" dirty="0">
                <a:solidFill>
                  <a:schemeClr val="tx1"/>
                </a:solidFill>
              </a:rPr>
              <a:t>March 31, 2016: </a:t>
            </a:r>
            <a:r>
              <a:rPr lang="en-US" sz="2200" b="1" i="1" dirty="0" smtClean="0">
                <a:solidFill>
                  <a:schemeClr val="tx1"/>
                </a:solidFill>
              </a:rPr>
              <a:t>1:00pm</a:t>
            </a:r>
            <a:endParaRPr lang="en-US" sz="2200" b="1" i="1" dirty="0">
              <a:solidFill>
                <a:schemeClr val="tx1"/>
              </a:solidFill>
            </a:endParaRPr>
          </a:p>
          <a:p>
            <a:r>
              <a:rPr lang="en-US" sz="2200" dirty="0"/>
              <a:t>Thursday afternoon and classes are in session. NWS has issued numerous severe weather warnings due to a front moving across our area from the west and that conditions will be favorable for tornadic activity. This weather advisory was forwarded to the school staff along with a link to the EOP this morning. </a:t>
            </a:r>
          </a:p>
          <a:p>
            <a:pPr marL="203200" indent="0">
              <a:buNone/>
            </a:pPr>
            <a:r>
              <a:rPr lang="en-US" sz="2200" b="1" i="1" dirty="0" smtClean="0">
                <a:solidFill>
                  <a:schemeClr val="tx1"/>
                </a:solidFill>
              </a:rPr>
              <a:t>March </a:t>
            </a:r>
            <a:r>
              <a:rPr lang="en-US" sz="2200" b="1" i="1" dirty="0">
                <a:solidFill>
                  <a:schemeClr val="tx1"/>
                </a:solidFill>
              </a:rPr>
              <a:t>31, 2016: </a:t>
            </a:r>
            <a:r>
              <a:rPr lang="en-US" sz="2200" b="1" i="1" dirty="0" smtClean="0">
                <a:solidFill>
                  <a:schemeClr val="tx1"/>
                </a:solidFill>
              </a:rPr>
              <a:t>1:15pm </a:t>
            </a:r>
            <a:endParaRPr lang="en-US" sz="2200" b="1" i="1" dirty="0">
              <a:solidFill>
                <a:schemeClr val="tx1"/>
              </a:solidFill>
            </a:endParaRPr>
          </a:p>
          <a:p>
            <a:r>
              <a:rPr lang="en-US" sz="2200" dirty="0"/>
              <a:t>NWS updates conditions to a tornado watch for our parish.</a:t>
            </a:r>
          </a:p>
          <a:p>
            <a:pPr marL="203200" indent="0">
              <a:buNone/>
            </a:pPr>
            <a:r>
              <a:rPr lang="en-US" sz="2200" b="1" i="1" dirty="0" smtClean="0">
                <a:solidFill>
                  <a:schemeClr val="tx1"/>
                </a:solidFill>
              </a:rPr>
              <a:t>March </a:t>
            </a:r>
            <a:r>
              <a:rPr lang="en-US" sz="2200" b="1" i="1" dirty="0">
                <a:solidFill>
                  <a:schemeClr val="tx1"/>
                </a:solidFill>
              </a:rPr>
              <a:t>31, 2016: </a:t>
            </a:r>
            <a:r>
              <a:rPr lang="en-US" sz="2200" b="1" i="1" dirty="0" smtClean="0">
                <a:solidFill>
                  <a:schemeClr val="tx1"/>
                </a:solidFill>
              </a:rPr>
              <a:t>1:30pm </a:t>
            </a:r>
            <a:endParaRPr lang="en-US" sz="2200" b="1" i="1" dirty="0">
              <a:solidFill>
                <a:schemeClr val="tx1"/>
              </a:solidFill>
            </a:endParaRPr>
          </a:p>
          <a:p>
            <a:r>
              <a:rPr lang="en-US" sz="2200" dirty="0"/>
              <a:t>NWS updates conditions to a tornado warning for our parish. Local media reports that multiple funnel clouds have been spotted 10 miles to the North West. </a:t>
            </a:r>
          </a:p>
          <a:p>
            <a:pPr marL="342900" marR="0" lvl="0" indent="-139700" algn="l" rtl="0">
              <a:spcBef>
                <a:spcPts val="640"/>
              </a:spcBef>
              <a:buClr>
                <a:schemeClr val="dk1"/>
              </a:buClr>
              <a:buFont typeface="Arial"/>
              <a:buNone/>
            </a:pPr>
            <a:endParaRPr sz="2800" b="0" i="0" u="none" strike="noStrike" cap="none" baseline="0" dirty="0">
              <a:solidFill>
                <a:srgbClr val="3F3F3F"/>
              </a:solidFill>
              <a:latin typeface="Arial"/>
              <a:ea typeface="Arial"/>
              <a:cs typeface="Arial"/>
              <a:sym typeface="Arial"/>
            </a:endParaRPr>
          </a:p>
        </p:txBody>
      </p:sp>
      <p:sp>
        <p:nvSpPr>
          <p:cNvPr id="2" name="Slide Number Placeholder 1"/>
          <p:cNvSpPr>
            <a:spLocks noGrp="1"/>
          </p:cNvSpPr>
          <p:nvPr>
            <p:ph type="sldNum" idx="12"/>
          </p:nvPr>
        </p:nvSpPr>
        <p:spPr>
          <a:xfrm>
            <a:off x="6896100" y="2095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762000"/>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3200" i="0" u="none" strike="noStrike" cap="none" baseline="0" dirty="0" smtClean="0">
                <a:solidFill>
                  <a:srgbClr val="800000"/>
                </a:solidFill>
                <a:latin typeface="Bookman Old Style"/>
                <a:ea typeface="Cambria"/>
                <a:cs typeface="Bookman Old Style"/>
                <a:sym typeface="Cambria"/>
              </a:rPr>
              <a:t>Module 1: Key Issues</a:t>
            </a:r>
            <a:endParaRPr lang="en-US" sz="32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a:xfrm>
            <a:off x="6908800" y="1968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11</a:t>
            </a:fld>
            <a:endParaRPr lang="en-US" dirty="0"/>
          </a:p>
        </p:txBody>
      </p:sp>
      <p:pic>
        <p:nvPicPr>
          <p:cNvPr id="7" name="Picture 6"/>
          <p:cNvPicPr>
            <a:picLocks noChangeAspect="1"/>
          </p:cNvPicPr>
          <p:nvPr/>
        </p:nvPicPr>
        <p:blipFill>
          <a:blip r:embed="rId3"/>
          <a:stretch>
            <a:fillRect/>
          </a:stretch>
        </p:blipFill>
        <p:spPr>
          <a:xfrm>
            <a:off x="3626779" y="2095929"/>
            <a:ext cx="5517222" cy="4762071"/>
          </a:xfrm>
          <a:prstGeom prst="rect">
            <a:avLst/>
          </a:prstGeom>
        </p:spPr>
      </p:pic>
      <p:sp>
        <p:nvSpPr>
          <p:cNvPr id="3" name="TextBox 2"/>
          <p:cNvSpPr txBox="1"/>
          <p:nvPr/>
        </p:nvSpPr>
        <p:spPr>
          <a:xfrm>
            <a:off x="113016" y="2095929"/>
            <a:ext cx="2969231"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Multiple tornadoes have been spotted within 10 miles of the school</a:t>
            </a:r>
          </a:p>
          <a:p>
            <a:endParaRPr lang="en-US" sz="2400" dirty="0"/>
          </a:p>
          <a:p>
            <a:pPr marL="285750" indent="-285750">
              <a:buFont typeface="Arial" panose="020B0604020202020204" pitchFamily="34" charset="0"/>
              <a:buChar char="•"/>
            </a:pPr>
            <a:r>
              <a:rPr lang="en-US" sz="2400" dirty="0" smtClean="0"/>
              <a:t>The </a:t>
            </a:r>
            <a:r>
              <a:rPr lang="en-US" sz="2400" dirty="0"/>
              <a:t>school is fully staffed with employees and students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549275"/>
            <a:ext cx="8229600" cy="1143000"/>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3200" i="0" u="none" strike="noStrike" cap="none" baseline="0" dirty="0" smtClean="0">
                <a:solidFill>
                  <a:srgbClr val="800000"/>
                </a:solidFill>
                <a:latin typeface="Bookman Old Style"/>
                <a:ea typeface="Cambria"/>
                <a:cs typeface="Bookman Old Style"/>
                <a:sym typeface="Cambria"/>
              </a:rPr>
              <a:t>Module 1:</a:t>
            </a:r>
            <a:r>
              <a:rPr lang="en-US" sz="3200" i="0" u="none" strike="noStrike" cap="none" dirty="0" smtClean="0">
                <a:solidFill>
                  <a:srgbClr val="800000"/>
                </a:solidFill>
                <a:latin typeface="Bookman Old Style"/>
                <a:ea typeface="Cambria"/>
                <a:cs typeface="Bookman Old Style"/>
                <a:sym typeface="Cambria"/>
              </a:rPr>
              <a:t> Discussion</a:t>
            </a:r>
            <a:endParaRPr lang="en-US" sz="3200" i="0" u="none" strike="noStrike" cap="none" baseline="0" dirty="0">
              <a:solidFill>
                <a:srgbClr val="800000"/>
              </a:solidFill>
              <a:latin typeface="Bookman Old Style"/>
              <a:ea typeface="Cambria"/>
              <a:cs typeface="Bookman Old Style"/>
              <a:sym typeface="Cambria"/>
            </a:endParaRPr>
          </a:p>
        </p:txBody>
      </p:sp>
      <p:sp>
        <p:nvSpPr>
          <p:cNvPr id="262" name="Shape 262"/>
          <p:cNvSpPr txBox="1">
            <a:spLocks noGrp="1"/>
          </p:cNvSpPr>
          <p:nvPr>
            <p:ph type="body" idx="1"/>
          </p:nvPr>
        </p:nvSpPr>
        <p:spPr>
          <a:xfrm>
            <a:off x="457200" y="1352764"/>
            <a:ext cx="8229600" cy="4419599"/>
          </a:xfrm>
          <a:prstGeom prst="rect">
            <a:avLst/>
          </a:prstGeom>
          <a:noFill/>
          <a:ln>
            <a:noFill/>
          </a:ln>
        </p:spPr>
        <p:txBody>
          <a:bodyPr lIns="91425" tIns="45700" rIns="91425" bIns="45700" anchor="t" anchorCtr="0">
            <a:noAutofit/>
          </a:bodyPr>
          <a:lstStyle/>
          <a:p>
            <a:r>
              <a:rPr lang="en-US" sz="2000" dirty="0"/>
              <a:t>Take the next 35 minutes to answer these questions. </a:t>
            </a:r>
          </a:p>
          <a:p>
            <a:pPr lvl="1"/>
            <a:r>
              <a:rPr lang="en-US" sz="2000" dirty="0"/>
              <a:t>Each Functional Group designates someone to scribe and brief </a:t>
            </a:r>
          </a:p>
          <a:p>
            <a:pPr marL="0" indent="0">
              <a:buNone/>
            </a:pPr>
            <a:endParaRPr lang="en-US" sz="2000" b="1" dirty="0"/>
          </a:p>
          <a:p>
            <a:pPr marL="0" indent="0">
              <a:buNone/>
            </a:pPr>
            <a:r>
              <a:rPr lang="en-US" sz="2000" b="1" dirty="0"/>
              <a:t>Key School Personnel</a:t>
            </a:r>
          </a:p>
          <a:p>
            <a:r>
              <a:rPr lang="en-US" sz="2000" dirty="0"/>
              <a:t>What people or agencies would/should receive this information?</a:t>
            </a:r>
          </a:p>
          <a:p>
            <a:pPr lvl="0"/>
            <a:r>
              <a:rPr lang="en-US" sz="2000" dirty="0"/>
              <a:t>Where would you put everyone? Has this been successfully accomplished before during a real world event or exercise?</a:t>
            </a:r>
          </a:p>
          <a:p>
            <a:pPr lvl="0"/>
            <a:r>
              <a:rPr lang="en-US" sz="2000" dirty="0"/>
              <a:t>What supplemental instructions would need to be given?</a:t>
            </a:r>
          </a:p>
          <a:p>
            <a:pPr marL="0" indent="0">
              <a:buNone/>
            </a:pPr>
            <a:endParaRPr lang="en-US" sz="2000" b="1" dirty="0"/>
          </a:p>
          <a:p>
            <a:pPr marL="0" indent="0">
              <a:buNone/>
            </a:pPr>
            <a:r>
              <a:rPr lang="en-US" sz="2000" b="1" dirty="0"/>
              <a:t>First Responders</a:t>
            </a:r>
          </a:p>
          <a:p>
            <a:pPr lvl="0"/>
            <a:r>
              <a:rPr lang="en-US" sz="2000" dirty="0"/>
              <a:t>What people or agencies would/should receive this information?</a:t>
            </a:r>
          </a:p>
          <a:p>
            <a:pPr lvl="0"/>
            <a:r>
              <a:rPr lang="en-US" sz="2000" dirty="0"/>
              <a:t>Where would you go until the tornado passed over? </a:t>
            </a:r>
          </a:p>
          <a:p>
            <a:pPr lvl="0"/>
            <a:r>
              <a:rPr lang="en-US" sz="2000" dirty="0"/>
              <a:t>Do you have standing instructions pertaining to tornadoes impacting schools? </a:t>
            </a:r>
          </a:p>
          <a:p>
            <a:pPr marL="0" marR="0" lvl="0" indent="0" algn="l" rtl="0">
              <a:spcBef>
                <a:spcPts val="0"/>
              </a:spcBef>
              <a:buClr>
                <a:srgbClr val="3F3F3F"/>
              </a:buClr>
              <a:buSzPct val="100000"/>
              <a:buNone/>
            </a:pPr>
            <a:endParaRPr lang="en-US" sz="3200" b="0" i="0" u="none" strike="noStrike" cap="none" baseline="0" dirty="0">
              <a:solidFill>
                <a:schemeClr val="tx1">
                  <a:lumMod val="75000"/>
                  <a:lumOff val="25000"/>
                </a:schemeClr>
              </a:solidFill>
              <a:latin typeface="Arial"/>
              <a:ea typeface="Arial"/>
              <a:cs typeface="Arial"/>
              <a:sym typeface="Arial"/>
            </a:endParaRPr>
          </a:p>
          <a:p>
            <a:pPr marL="342900" marR="0" lvl="0" indent="-139700" algn="l" rtl="0">
              <a:spcBef>
                <a:spcPts val="640"/>
              </a:spcBef>
              <a:buClr>
                <a:schemeClr val="dk1"/>
              </a:buClr>
              <a:buFont typeface="Arial"/>
              <a:buNone/>
            </a:pPr>
            <a:endParaRPr sz="3200" b="0" i="0" u="none" strike="noStrike" cap="none" baseline="0" dirty="0">
              <a:solidFill>
                <a:srgbClr val="3F3F3F"/>
              </a:solidFill>
              <a:latin typeface="Arial"/>
              <a:ea typeface="Arial"/>
              <a:cs typeface="Arial"/>
              <a:sym typeface="Arial"/>
            </a:endParaRPr>
          </a:p>
        </p:txBody>
      </p:sp>
      <p:sp>
        <p:nvSpPr>
          <p:cNvPr id="2" name="Slide Number Placeholder 1"/>
          <p:cNvSpPr>
            <a:spLocks noGrp="1"/>
          </p:cNvSpPr>
          <p:nvPr>
            <p:ph type="sldNum" idx="12"/>
          </p:nvPr>
        </p:nvSpPr>
        <p:spPr>
          <a:xfrm>
            <a:off x="6870700" y="1841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04800" y="1219200"/>
            <a:ext cx="8610599" cy="1066799"/>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4400" i="0" u="none" strike="noStrike" cap="none" baseline="0" dirty="0" smtClean="0">
                <a:solidFill>
                  <a:srgbClr val="800000"/>
                </a:solidFill>
                <a:latin typeface="Bookman Old Style"/>
                <a:ea typeface="Cambria"/>
                <a:cs typeface="Bookman Old Style"/>
                <a:sym typeface="Cambria"/>
              </a:rPr>
              <a:t>Module 1:</a:t>
            </a:r>
            <a:r>
              <a:rPr lang="en-US" sz="4400" i="0" u="none" strike="noStrike" cap="none" dirty="0" smtClean="0">
                <a:solidFill>
                  <a:srgbClr val="800000"/>
                </a:solidFill>
                <a:latin typeface="Bookman Old Style"/>
                <a:ea typeface="Cambria"/>
                <a:cs typeface="Bookman Old Style"/>
                <a:sym typeface="Cambria"/>
              </a:rPr>
              <a:t> Discussion</a:t>
            </a:r>
            <a:r>
              <a:rPr lang="en-US" sz="4400" i="0" u="none" strike="noStrike" cap="none" baseline="0" dirty="0">
                <a:solidFill>
                  <a:srgbClr val="800000"/>
                </a:solidFill>
                <a:latin typeface="Bookman Old Style"/>
                <a:ea typeface="Cambria"/>
                <a:cs typeface="Bookman Old Style"/>
                <a:sym typeface="Cambria"/>
              </a:rPr>
              <a:t/>
            </a:r>
            <a:br>
              <a:rPr lang="en-US" sz="4400" i="0" u="none" strike="noStrike" cap="none" baseline="0" dirty="0">
                <a:solidFill>
                  <a:srgbClr val="800000"/>
                </a:solidFill>
                <a:latin typeface="Bookman Old Style"/>
                <a:ea typeface="Cambria"/>
                <a:cs typeface="Bookman Old Style"/>
                <a:sym typeface="Cambria"/>
              </a:rPr>
            </a:br>
            <a:endParaRPr lang="en-US" sz="44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a:xfrm>
            <a:off x="6908800" y="1841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13</a:t>
            </a:fld>
            <a:endParaRPr lang="en-US" dirty="0"/>
          </a:p>
        </p:txBody>
      </p:sp>
      <p:sp>
        <p:nvSpPr>
          <p:cNvPr id="3" name="Text Placeholder 2"/>
          <p:cNvSpPr>
            <a:spLocks noGrp="1"/>
          </p:cNvSpPr>
          <p:nvPr>
            <p:ph type="body" idx="1"/>
          </p:nvPr>
        </p:nvSpPr>
        <p:spPr>
          <a:xfrm>
            <a:off x="0" y="2285999"/>
            <a:ext cx="5024063" cy="3269750"/>
          </a:xfrm>
        </p:spPr>
        <p:txBody>
          <a:bodyPr/>
          <a:lstStyle/>
          <a:p>
            <a:r>
              <a:rPr lang="en-US" sz="2800" dirty="0"/>
              <a:t>Are there any gaps in your checklist/plan? What redundancies are built into the plan in case of unavailability of key personnel?</a:t>
            </a:r>
          </a:p>
          <a:p>
            <a:pPr marL="20320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090" y="1981199"/>
            <a:ext cx="4441759" cy="4224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1143000"/>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4400" i="0" u="none" strike="noStrike" cap="none" baseline="0" dirty="0" smtClean="0">
                <a:solidFill>
                  <a:srgbClr val="800000"/>
                </a:solidFill>
                <a:latin typeface="Bookman Old Style"/>
                <a:ea typeface="Cambria"/>
                <a:cs typeface="Bookman Old Style"/>
                <a:sym typeface="Cambria"/>
              </a:rPr>
              <a:t> </a:t>
            </a:r>
            <a:r>
              <a:rPr lang="en-US" sz="3200" dirty="0" smtClean="0">
                <a:solidFill>
                  <a:srgbClr val="800000"/>
                </a:solidFill>
                <a:latin typeface="Bookman Old Style"/>
                <a:ea typeface="Cambria"/>
                <a:cs typeface="Bookman Old Style"/>
                <a:sym typeface="Cambria"/>
              </a:rPr>
              <a:t>Module 2: Touchdown</a:t>
            </a:r>
            <a:r>
              <a:rPr lang="en-US" sz="3600" b="1" i="0" u="none" strike="noStrike" cap="none" baseline="0" dirty="0">
                <a:solidFill>
                  <a:srgbClr val="800000"/>
                </a:solidFill>
                <a:latin typeface="Cambria"/>
                <a:ea typeface="Cambria"/>
                <a:cs typeface="Cambria"/>
                <a:sym typeface="Cambria"/>
              </a:rPr>
              <a:t/>
            </a:r>
            <a:br>
              <a:rPr lang="en-US" sz="3600" b="1" i="0" u="none" strike="noStrike" cap="none" baseline="0" dirty="0">
                <a:solidFill>
                  <a:srgbClr val="800000"/>
                </a:solidFill>
                <a:latin typeface="Cambria"/>
                <a:ea typeface="Cambria"/>
                <a:cs typeface="Cambria"/>
                <a:sym typeface="Cambria"/>
              </a:rPr>
            </a:br>
            <a:endParaRPr lang="en-US" sz="3600" b="1" i="0" u="none" strike="noStrike" cap="none" baseline="0" dirty="0">
              <a:solidFill>
                <a:srgbClr val="800000"/>
              </a:solidFill>
              <a:latin typeface="Cambria"/>
              <a:ea typeface="Cambria"/>
              <a:cs typeface="Cambria"/>
              <a:sym typeface="Cambria"/>
            </a:endParaRPr>
          </a:p>
        </p:txBody>
      </p:sp>
      <p:sp>
        <p:nvSpPr>
          <p:cNvPr id="218" name="Shape 218"/>
          <p:cNvSpPr txBox="1">
            <a:spLocks noGrp="1"/>
          </p:cNvSpPr>
          <p:nvPr>
            <p:ph type="body" idx="1"/>
          </p:nvPr>
        </p:nvSpPr>
        <p:spPr>
          <a:xfrm>
            <a:off x="457200" y="2179636"/>
            <a:ext cx="8229600" cy="4525963"/>
          </a:xfrm>
          <a:prstGeom prst="rect">
            <a:avLst/>
          </a:prstGeom>
          <a:noFill/>
          <a:ln>
            <a:noFill/>
          </a:ln>
        </p:spPr>
        <p:txBody>
          <a:bodyPr lIns="91425" tIns="45700" rIns="91425" bIns="45700" anchor="t" anchorCtr="0">
            <a:noAutofit/>
          </a:bodyPr>
          <a:lstStyle/>
          <a:p>
            <a:pPr marL="342900" marR="0" lvl="0" indent="-139700" algn="l" rtl="0">
              <a:spcBef>
                <a:spcPts val="640"/>
              </a:spcBef>
              <a:buClr>
                <a:schemeClr val="dk1"/>
              </a:buClr>
              <a:buFont typeface="Arial"/>
              <a:buNone/>
            </a:pPr>
            <a:endParaRPr b="0" i="0" u="none" strike="noStrike" cap="none" baseline="0" dirty="0">
              <a:solidFill>
                <a:srgbClr val="3F3F3F"/>
              </a:solidFill>
              <a:latin typeface="Arial"/>
              <a:ea typeface="Arial"/>
              <a:cs typeface="Arial"/>
              <a:sym typeface="Arial"/>
            </a:endParaRPr>
          </a:p>
        </p:txBody>
      </p:sp>
      <p:sp>
        <p:nvSpPr>
          <p:cNvPr id="2" name="Slide Number Placeholder 1"/>
          <p:cNvSpPr>
            <a:spLocks noGrp="1"/>
          </p:cNvSpPr>
          <p:nvPr>
            <p:ph type="sldNum" idx="12"/>
          </p:nvPr>
        </p:nvSpPr>
        <p:spPr>
          <a:xfrm>
            <a:off x="6883400" y="1841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762" y="3366198"/>
            <a:ext cx="5267238" cy="3565828"/>
          </a:xfrm>
          <a:prstGeom prst="rect">
            <a:avLst/>
          </a:prstGeom>
        </p:spPr>
      </p:pic>
      <p:sp>
        <p:nvSpPr>
          <p:cNvPr id="3" name="TextBox 2"/>
          <p:cNvSpPr txBox="1"/>
          <p:nvPr/>
        </p:nvSpPr>
        <p:spPr>
          <a:xfrm>
            <a:off x="457200" y="1749589"/>
            <a:ext cx="3419562" cy="4924425"/>
          </a:xfrm>
          <a:prstGeom prst="rect">
            <a:avLst/>
          </a:prstGeom>
          <a:noFill/>
        </p:spPr>
        <p:txBody>
          <a:bodyPr wrap="square" rtlCol="0">
            <a:spAutoFit/>
          </a:bodyPr>
          <a:lstStyle/>
          <a:p>
            <a:r>
              <a:rPr lang="en-US" sz="2000" b="1" dirty="0"/>
              <a:t>March 31, 2016: </a:t>
            </a:r>
            <a:r>
              <a:rPr lang="en-US" sz="2000" b="1" dirty="0" smtClean="0"/>
              <a:t>1:35pm </a:t>
            </a:r>
            <a:endParaRPr lang="en-US" sz="2000" b="1" dirty="0"/>
          </a:p>
          <a:p>
            <a:r>
              <a:rPr lang="en-US" sz="2000" dirty="0"/>
              <a:t>Four wind shears converge into one mass and impacts six major areas of the city. At about 1:45 p.m. the tornado touches down at your largest school</a:t>
            </a:r>
            <a:r>
              <a:rPr lang="en-US" sz="2000" dirty="0" smtClean="0"/>
              <a:t>.</a:t>
            </a:r>
          </a:p>
          <a:p>
            <a:endParaRPr lang="en-US" sz="2000" b="1" dirty="0" smtClean="0">
              <a:solidFill>
                <a:srgbClr val="003366"/>
              </a:solidFill>
            </a:endParaRPr>
          </a:p>
          <a:p>
            <a:endParaRPr lang="en-US" sz="2000" b="1" dirty="0">
              <a:solidFill>
                <a:srgbClr val="003366"/>
              </a:solidFill>
            </a:endParaRPr>
          </a:p>
          <a:p>
            <a:r>
              <a:rPr lang="en-US" sz="2000" b="1" dirty="0" smtClean="0">
                <a:solidFill>
                  <a:schemeClr val="tx1"/>
                </a:solidFill>
              </a:rPr>
              <a:t>March </a:t>
            </a:r>
            <a:r>
              <a:rPr lang="en-US" sz="2000" b="1" dirty="0">
                <a:solidFill>
                  <a:schemeClr val="tx1"/>
                </a:solidFill>
              </a:rPr>
              <a:t>31, 2016: </a:t>
            </a:r>
            <a:r>
              <a:rPr lang="en-US" sz="2000" b="1" dirty="0" smtClean="0">
                <a:solidFill>
                  <a:schemeClr val="tx1"/>
                </a:solidFill>
              </a:rPr>
              <a:t>1:50pm </a:t>
            </a:r>
            <a:endParaRPr lang="en-US" sz="2000" b="1" dirty="0">
              <a:solidFill>
                <a:schemeClr val="tx1"/>
              </a:solidFill>
            </a:endParaRPr>
          </a:p>
          <a:p>
            <a:r>
              <a:rPr lang="en-US" sz="2000" dirty="0"/>
              <a:t>An EF-4 on the Enhanced Fujita Scale with winds of 170 mph has cut a 500 yard path through 10 miles of the parish.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561975"/>
            <a:ext cx="8229600" cy="1143000"/>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Module 2: Touchdown</a:t>
            </a:r>
            <a:endParaRPr lang="en-US" sz="3600" i="0" u="none" strike="noStrike" cap="none" baseline="0" dirty="0">
              <a:solidFill>
                <a:srgbClr val="800000"/>
              </a:solidFill>
              <a:latin typeface="Bookman Old Style"/>
              <a:ea typeface="Cambria"/>
              <a:cs typeface="Bookman Old Style"/>
              <a:sym typeface="Cambria"/>
            </a:endParaRPr>
          </a:p>
        </p:txBody>
      </p:sp>
      <p:sp>
        <p:nvSpPr>
          <p:cNvPr id="225" name="Shape 225"/>
          <p:cNvSpPr txBox="1">
            <a:spLocks noGrp="1"/>
          </p:cNvSpPr>
          <p:nvPr>
            <p:ph type="body" idx="1"/>
          </p:nvPr>
        </p:nvSpPr>
        <p:spPr>
          <a:xfrm>
            <a:off x="457200" y="1494658"/>
            <a:ext cx="8229600" cy="7924799"/>
          </a:xfrm>
          <a:prstGeom prst="rect">
            <a:avLst/>
          </a:prstGeom>
          <a:noFill/>
          <a:ln>
            <a:noFill/>
          </a:ln>
        </p:spPr>
        <p:txBody>
          <a:bodyPr lIns="91425" tIns="45700" rIns="91425" bIns="45700" anchor="t" anchorCtr="0">
            <a:noAutofit/>
          </a:bodyPr>
          <a:lstStyle/>
          <a:p>
            <a:pPr marL="0" lvl="0" indent="0" fontAlgn="base">
              <a:spcBef>
                <a:spcPct val="0"/>
              </a:spcBef>
              <a:spcAft>
                <a:spcPct val="0"/>
              </a:spcAft>
              <a:buClrTx/>
              <a:buNone/>
            </a:pPr>
            <a:r>
              <a:rPr lang="en-US" sz="2200" b="1" kern="1200" dirty="0">
                <a:solidFill>
                  <a:schemeClr val="tx1"/>
                </a:solidFill>
                <a:latin typeface="Arial" charset="0"/>
                <a:ea typeface="+mn-ea"/>
                <a:cs typeface="+mn-cs"/>
              </a:rPr>
              <a:t>March 31, 2016: </a:t>
            </a:r>
            <a:r>
              <a:rPr lang="en-US" sz="2200" b="1" kern="1200" dirty="0" smtClean="0">
                <a:solidFill>
                  <a:schemeClr val="tx1"/>
                </a:solidFill>
                <a:latin typeface="Arial" charset="0"/>
                <a:ea typeface="+mn-ea"/>
                <a:cs typeface="+mn-cs"/>
              </a:rPr>
              <a:t>2:00pm </a:t>
            </a:r>
            <a:endParaRPr lang="en-US" sz="2200" b="1" kern="1200" dirty="0">
              <a:solidFill>
                <a:schemeClr val="tx1"/>
              </a:solidFill>
              <a:latin typeface="Arial" charset="0"/>
              <a:ea typeface="+mn-ea"/>
              <a:cs typeface="+mn-cs"/>
            </a:endParaRPr>
          </a:p>
          <a:p>
            <a:pPr marL="0" lvl="0" indent="0" fontAlgn="base">
              <a:spcBef>
                <a:spcPct val="0"/>
              </a:spcBef>
              <a:spcAft>
                <a:spcPct val="0"/>
              </a:spcAft>
              <a:buClrTx/>
              <a:buNone/>
            </a:pPr>
            <a:r>
              <a:rPr lang="en-US" sz="2200" kern="1200" dirty="0">
                <a:solidFill>
                  <a:prstClr val="black"/>
                </a:solidFill>
                <a:latin typeface="Arial" charset="0"/>
                <a:ea typeface="+mn-ea"/>
                <a:cs typeface="+mn-cs"/>
              </a:rPr>
              <a:t>Initial damage assessment is difficult. Complex of classrooms, auditorium, gymnasiums, band room, athletic facilities, ROTC building and stadium are damaged.</a:t>
            </a:r>
          </a:p>
          <a:p>
            <a:pPr marL="0" lvl="0" indent="0" fontAlgn="base">
              <a:spcBef>
                <a:spcPct val="0"/>
              </a:spcBef>
              <a:spcAft>
                <a:spcPct val="0"/>
              </a:spcAft>
              <a:buClrTx/>
              <a:buNone/>
            </a:pPr>
            <a:endParaRPr lang="en-US" sz="2200" kern="1200" dirty="0">
              <a:solidFill>
                <a:prstClr val="black"/>
              </a:solidFill>
              <a:latin typeface="Arial" charset="0"/>
              <a:ea typeface="+mn-ea"/>
              <a:cs typeface="+mn-cs"/>
            </a:endParaRPr>
          </a:p>
          <a:p>
            <a:pPr marL="0" lvl="0" indent="0" fontAlgn="base">
              <a:spcBef>
                <a:spcPct val="0"/>
              </a:spcBef>
              <a:spcAft>
                <a:spcPct val="0"/>
              </a:spcAft>
              <a:buClrTx/>
              <a:buNone/>
            </a:pPr>
            <a:r>
              <a:rPr lang="en-US" sz="2200" kern="1200" dirty="0">
                <a:solidFill>
                  <a:prstClr val="black"/>
                </a:solidFill>
                <a:latin typeface="Arial" charset="0"/>
                <a:ea typeface="+mn-ea"/>
                <a:cs typeface="+mn-cs"/>
              </a:rPr>
              <a:t>Additional assessment finds the roof of one school hallway was lifted by the force of the storm, allowing the walls to collapse onto students, stadium clock blown to neighboring town 14 miles away, 330 damaged vehicles scattered in five parking lots, and all classrooms are damaged. Within the parish: </a:t>
            </a:r>
          </a:p>
          <a:p>
            <a:pPr marL="0" lvl="0" indent="0" fontAlgn="base">
              <a:spcBef>
                <a:spcPct val="0"/>
              </a:spcBef>
              <a:spcAft>
                <a:spcPct val="0"/>
              </a:spcAft>
              <a:buClrTx/>
              <a:buNone/>
            </a:pPr>
            <a:r>
              <a:rPr lang="en-US" sz="2200" kern="1200" dirty="0">
                <a:solidFill>
                  <a:prstClr val="black"/>
                </a:solidFill>
                <a:latin typeface="Arial" charset="0"/>
                <a:ea typeface="+mn-ea"/>
                <a:cs typeface="+mn-cs"/>
              </a:rPr>
              <a:t>• 374 homes with “major” damage</a:t>
            </a:r>
          </a:p>
          <a:p>
            <a:pPr marL="0" lvl="0" indent="0" fontAlgn="base">
              <a:spcBef>
                <a:spcPct val="0"/>
              </a:spcBef>
              <a:spcAft>
                <a:spcPct val="0"/>
              </a:spcAft>
              <a:buClrTx/>
              <a:buNone/>
            </a:pPr>
            <a:r>
              <a:rPr lang="en-US" sz="2200" kern="1200" dirty="0">
                <a:solidFill>
                  <a:prstClr val="black"/>
                </a:solidFill>
                <a:latin typeface="Arial" charset="0"/>
                <a:ea typeface="+mn-ea"/>
                <a:cs typeface="+mn-cs"/>
              </a:rPr>
              <a:t>• 529 homes with “minor” damage</a:t>
            </a:r>
          </a:p>
          <a:p>
            <a:pPr marL="0" lvl="0" indent="0" fontAlgn="base">
              <a:spcBef>
                <a:spcPct val="0"/>
              </a:spcBef>
              <a:spcAft>
                <a:spcPct val="0"/>
              </a:spcAft>
              <a:buClrTx/>
              <a:buNone/>
            </a:pPr>
            <a:r>
              <a:rPr lang="en-US" sz="2200" kern="1200" dirty="0">
                <a:solidFill>
                  <a:prstClr val="black"/>
                </a:solidFill>
                <a:latin typeface="Arial" charset="0"/>
                <a:ea typeface="+mn-ea"/>
                <a:cs typeface="+mn-cs"/>
              </a:rPr>
              <a:t>• 251 homes “affected”</a:t>
            </a:r>
          </a:p>
          <a:p>
            <a:pPr marL="0" lvl="0" indent="0" fontAlgn="base">
              <a:spcBef>
                <a:spcPct val="0"/>
              </a:spcBef>
              <a:spcAft>
                <a:spcPct val="0"/>
              </a:spcAft>
              <a:buClrTx/>
              <a:buNone/>
            </a:pPr>
            <a:r>
              <a:rPr lang="en-US" sz="2200" kern="1200" dirty="0">
                <a:solidFill>
                  <a:prstClr val="black"/>
                </a:solidFill>
                <a:latin typeface="Arial" charset="0"/>
                <a:ea typeface="+mn-ea"/>
                <a:cs typeface="+mn-cs"/>
              </a:rPr>
              <a:t>• 239 homes destroyed</a:t>
            </a:r>
          </a:p>
          <a:p>
            <a:pPr marL="342900" marR="0" lvl="0" indent="-139700" algn="l" rtl="0">
              <a:spcBef>
                <a:spcPts val="640"/>
              </a:spcBef>
              <a:buClr>
                <a:schemeClr val="dk1"/>
              </a:buClr>
              <a:buFont typeface="Arial"/>
              <a:buNone/>
            </a:pPr>
            <a:endParaRPr b="0" i="0" u="none" strike="noStrike" cap="none" baseline="0" dirty="0">
              <a:solidFill>
                <a:schemeClr val="dk1"/>
              </a:solidFill>
              <a:latin typeface="Arial"/>
              <a:ea typeface="Arial"/>
              <a:cs typeface="Arial"/>
              <a:sym typeface="Arial"/>
            </a:endParaRPr>
          </a:p>
        </p:txBody>
      </p:sp>
      <p:sp>
        <p:nvSpPr>
          <p:cNvPr id="2" name="Slide Number Placeholder 1"/>
          <p:cNvSpPr>
            <a:spLocks noGrp="1"/>
          </p:cNvSpPr>
          <p:nvPr>
            <p:ph type="sldNum" idx="12"/>
          </p:nvPr>
        </p:nvSpPr>
        <p:spPr>
          <a:xfrm>
            <a:off x="6858000" y="1968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199" y="653143"/>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Module 2:</a:t>
            </a:r>
            <a:r>
              <a:rPr lang="en-US" sz="3600" i="0" u="none" strike="noStrike" cap="none" dirty="0" smtClean="0">
                <a:solidFill>
                  <a:srgbClr val="800000"/>
                </a:solidFill>
                <a:latin typeface="Bookman Old Style"/>
                <a:ea typeface="Cambria"/>
                <a:cs typeface="Bookman Old Style"/>
                <a:sym typeface="Cambria"/>
              </a:rPr>
              <a:t> Key Issues</a:t>
            </a:r>
            <a:endParaRPr lang="en-US" sz="36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6674"/>
            <a:ext cx="6290979" cy="4251326"/>
          </a:xfrm>
          <a:prstGeom prst="rect">
            <a:avLst/>
          </a:prstGeom>
        </p:spPr>
      </p:pic>
      <p:sp>
        <p:nvSpPr>
          <p:cNvPr id="3" name="TextBox 2"/>
          <p:cNvSpPr txBox="1"/>
          <p:nvPr/>
        </p:nvSpPr>
        <p:spPr>
          <a:xfrm>
            <a:off x="6553200" y="1659836"/>
            <a:ext cx="2419978" cy="4154984"/>
          </a:xfrm>
          <a:prstGeom prst="rect">
            <a:avLst/>
          </a:prstGeom>
          <a:noFill/>
        </p:spPr>
        <p:txBody>
          <a:bodyPr wrap="square" rtlCol="0">
            <a:spAutoFit/>
          </a:bodyPr>
          <a:lstStyle/>
          <a:p>
            <a:r>
              <a:rPr lang="en-US" sz="2200" b="1" dirty="0"/>
              <a:t>Key Issues</a:t>
            </a:r>
          </a:p>
          <a:p>
            <a:endParaRPr lang="en-US" sz="2200" b="1" dirty="0"/>
          </a:p>
          <a:p>
            <a:r>
              <a:rPr lang="en-US" sz="2200" dirty="0"/>
              <a:t>• Multiple casualties and some confirmed fatalities</a:t>
            </a:r>
          </a:p>
          <a:p>
            <a:endParaRPr lang="en-US" sz="2200" dirty="0"/>
          </a:p>
          <a:p>
            <a:r>
              <a:rPr lang="en-US" sz="2200" dirty="0"/>
              <a:t>• Some structures have collapsed with possible victims trapped under the rubble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622963"/>
            <a:ext cx="8229600" cy="1143000"/>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3200" i="0" u="none" strike="noStrike" cap="none" baseline="0" dirty="0" smtClean="0">
                <a:solidFill>
                  <a:srgbClr val="800000"/>
                </a:solidFill>
                <a:latin typeface="Bookman Old Style"/>
                <a:ea typeface="Cambria"/>
                <a:cs typeface="Bookman Old Style"/>
                <a:sym typeface="Cambria"/>
              </a:rPr>
              <a:t>Module 2: Discussion</a:t>
            </a:r>
            <a:endParaRPr lang="en-US" sz="3200" i="0" u="none" strike="noStrike" cap="none" baseline="0" dirty="0">
              <a:solidFill>
                <a:srgbClr val="800000"/>
              </a:solidFill>
              <a:latin typeface="Bookman Old Style"/>
              <a:ea typeface="Cambria"/>
              <a:cs typeface="Bookman Old Style"/>
              <a:sym typeface="Cambria"/>
            </a:endParaRPr>
          </a:p>
        </p:txBody>
      </p:sp>
      <p:sp>
        <p:nvSpPr>
          <p:cNvPr id="237" name="Shape 237"/>
          <p:cNvSpPr txBox="1">
            <a:spLocks noGrp="1"/>
          </p:cNvSpPr>
          <p:nvPr>
            <p:ph type="body" idx="1"/>
          </p:nvPr>
        </p:nvSpPr>
        <p:spPr>
          <a:xfrm>
            <a:off x="533400" y="2026383"/>
            <a:ext cx="8229600" cy="4012676"/>
          </a:xfrm>
          <a:prstGeom prst="rect">
            <a:avLst/>
          </a:prstGeom>
          <a:noFill/>
          <a:ln>
            <a:noFill/>
          </a:ln>
        </p:spPr>
        <p:txBody>
          <a:bodyPr lIns="91425" tIns="45700" rIns="91425" bIns="45700" anchor="t" anchorCtr="0">
            <a:noAutofit/>
          </a:bodyPr>
          <a:lstStyle/>
          <a:p>
            <a:pPr lvl="0"/>
            <a:r>
              <a:rPr lang="en-US" sz="2200" dirty="0">
                <a:solidFill>
                  <a:srgbClr val="1F497D">
                    <a:lumMod val="75000"/>
                  </a:srgbClr>
                </a:solidFill>
              </a:rPr>
              <a:t>Take the next 35 minutes to answer these questions. </a:t>
            </a:r>
          </a:p>
          <a:p>
            <a:pPr lvl="1"/>
            <a:r>
              <a:rPr lang="en-US" sz="2200" dirty="0">
                <a:solidFill>
                  <a:srgbClr val="1F497D">
                    <a:lumMod val="75000"/>
                  </a:srgbClr>
                </a:solidFill>
              </a:rPr>
              <a:t>Each Functional Group designates someone to scribe and brief </a:t>
            </a:r>
          </a:p>
          <a:p>
            <a:endParaRPr lang="en-US" b="1" dirty="0"/>
          </a:p>
          <a:p>
            <a:pPr marL="0" indent="0">
              <a:buNone/>
            </a:pPr>
            <a:r>
              <a:rPr lang="en-US" sz="2400" b="1" dirty="0"/>
              <a:t>Key School Personnel</a:t>
            </a:r>
          </a:p>
          <a:p>
            <a:r>
              <a:rPr lang="en-US" sz="2200" dirty="0"/>
              <a:t>How do you plan to gain accountability of everyone on campus? </a:t>
            </a:r>
          </a:p>
          <a:p>
            <a:pPr lvl="0"/>
            <a:r>
              <a:rPr lang="en-US" sz="2200" dirty="0"/>
              <a:t>Who are you going to notify?</a:t>
            </a:r>
          </a:p>
          <a:p>
            <a:pPr lvl="0"/>
            <a:r>
              <a:rPr lang="en-US" sz="2200" dirty="0"/>
              <a:t>What message would officials deliver to the general public? </a:t>
            </a:r>
          </a:p>
          <a:p>
            <a:pPr marL="0" indent="0">
              <a:buNone/>
            </a:pPr>
            <a:endParaRPr lang="en-US" dirty="0"/>
          </a:p>
          <a:p>
            <a:pPr marL="342900" marR="0" lvl="0" indent="-139700" algn="l" rtl="0">
              <a:spcBef>
                <a:spcPts val="640"/>
              </a:spcBef>
              <a:buClr>
                <a:schemeClr val="dk1"/>
              </a:buClr>
              <a:buFont typeface="Arial"/>
              <a:buNone/>
            </a:pPr>
            <a:endParaRPr b="0" i="0" u="none" strike="noStrike" cap="none" baseline="0" dirty="0">
              <a:solidFill>
                <a:schemeClr val="tx1">
                  <a:lumMod val="75000"/>
                  <a:lumOff val="25000"/>
                </a:schemeClr>
              </a:solidFill>
              <a:latin typeface="Arial"/>
              <a:ea typeface="Arial"/>
              <a:cs typeface="Arial"/>
              <a:sym typeface="Arial"/>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813693"/>
            <a:ext cx="8229600" cy="1143000"/>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Module 2: Discussion</a:t>
            </a:r>
            <a:endParaRPr lang="en-US" sz="3600" i="0" u="none" strike="noStrike" cap="none" baseline="0" dirty="0">
              <a:solidFill>
                <a:srgbClr val="800000"/>
              </a:solidFill>
              <a:latin typeface="Bookman Old Style"/>
              <a:ea typeface="Cambria"/>
              <a:cs typeface="Bookman Old Style"/>
              <a:sym typeface="Cambria"/>
            </a:endParaRPr>
          </a:p>
        </p:txBody>
      </p:sp>
      <p:sp>
        <p:nvSpPr>
          <p:cNvPr id="244" name="Shape 244"/>
          <p:cNvSpPr txBox="1">
            <a:spLocks noGrp="1"/>
          </p:cNvSpPr>
          <p:nvPr>
            <p:ph type="body" idx="1"/>
          </p:nvPr>
        </p:nvSpPr>
        <p:spPr>
          <a:xfrm>
            <a:off x="596900" y="1703809"/>
            <a:ext cx="8229600" cy="4182435"/>
          </a:xfrm>
          <a:prstGeom prst="rect">
            <a:avLst/>
          </a:prstGeom>
          <a:noFill/>
          <a:ln>
            <a:noFill/>
          </a:ln>
        </p:spPr>
        <p:txBody>
          <a:bodyPr lIns="91425" tIns="45700" rIns="91425" bIns="45700" anchor="t" anchorCtr="0">
            <a:noAutofit/>
          </a:bodyPr>
          <a:lstStyle/>
          <a:p>
            <a:pPr marL="0" indent="0">
              <a:buNone/>
            </a:pPr>
            <a:r>
              <a:rPr lang="en-US" sz="2100" b="1" dirty="0"/>
              <a:t>First Responders</a:t>
            </a:r>
          </a:p>
          <a:p>
            <a:pPr lvl="0"/>
            <a:r>
              <a:rPr lang="en-US" sz="2100" dirty="0"/>
              <a:t>How would your agency prioritize service between a school and other people/facilities in need?</a:t>
            </a:r>
          </a:p>
          <a:p>
            <a:pPr lvl="0"/>
            <a:r>
              <a:rPr lang="en-US" sz="2100" dirty="0"/>
              <a:t>Where would you establish the Casualty Collection Point (CCP)? Has this been practiced?</a:t>
            </a:r>
          </a:p>
          <a:p>
            <a:pPr lvl="0"/>
            <a:r>
              <a:rPr lang="en-US" sz="2100" dirty="0"/>
              <a:t>What message would officials deliver to the general public? </a:t>
            </a:r>
          </a:p>
          <a:p>
            <a:pPr lvl="0"/>
            <a:r>
              <a:rPr lang="en-US" sz="2100" dirty="0"/>
              <a:t>What local/state resources are available for this type of situation?</a:t>
            </a:r>
          </a:p>
          <a:p>
            <a:pPr lvl="0"/>
            <a:r>
              <a:rPr lang="en-US" sz="2100" dirty="0"/>
              <a:t>Do the Concept of Operations (CONOPs) address information/intelligence sharing adequately? If not, how could they be improved?</a:t>
            </a:r>
          </a:p>
          <a:p>
            <a:pPr lvl="0"/>
            <a:r>
              <a:rPr lang="en-US" sz="2100" dirty="0"/>
              <a:t>What other assets do you need and do Memoranda of Understanding/Agreement (MOU/MOA) exist to provide that?</a:t>
            </a:r>
          </a:p>
          <a:p>
            <a:pPr marL="0" marR="0" lvl="0" indent="0" algn="l" rtl="0">
              <a:spcBef>
                <a:spcPts val="0"/>
              </a:spcBef>
              <a:buClr>
                <a:srgbClr val="3F3F3F"/>
              </a:buClr>
              <a:buSzPct val="100000"/>
              <a:buNone/>
            </a:pPr>
            <a:endParaRPr lang="en-US" sz="2100" b="0" i="0" u="none" strike="noStrike" cap="none" baseline="0" dirty="0" smtClean="0">
              <a:solidFill>
                <a:schemeClr val="tx1">
                  <a:lumMod val="75000"/>
                  <a:lumOff val="25000"/>
                </a:schemeClr>
              </a:solidFill>
              <a:sym typeface="Arial"/>
            </a:endParaRPr>
          </a:p>
        </p:txBody>
      </p:sp>
      <p:sp>
        <p:nvSpPr>
          <p:cNvPr id="2" name="Slide Number Placeholder 1"/>
          <p:cNvSpPr>
            <a:spLocks noGrp="1"/>
          </p:cNvSpPr>
          <p:nvPr>
            <p:ph type="sldNum" idx="12"/>
          </p:nvPr>
        </p:nvSpPr>
        <p:spPr>
          <a:xfrm>
            <a:off x="6870700" y="1968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219200"/>
            <a:ext cx="8229600" cy="1066799"/>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Module 2: Discussion</a:t>
            </a:r>
            <a:r>
              <a:rPr lang="en-US" sz="3600" i="0" u="none" strike="noStrike" cap="none" baseline="0" dirty="0">
                <a:solidFill>
                  <a:srgbClr val="800000"/>
                </a:solidFill>
                <a:latin typeface="Bookman Old Style"/>
                <a:ea typeface="Cambria"/>
                <a:cs typeface="Bookman Old Style"/>
                <a:sym typeface="Cambria"/>
              </a:rPr>
              <a:t/>
            </a:r>
            <a:br>
              <a:rPr lang="en-US" sz="3600" i="0" u="none" strike="noStrike" cap="none" baseline="0" dirty="0">
                <a:solidFill>
                  <a:srgbClr val="800000"/>
                </a:solidFill>
                <a:latin typeface="Bookman Old Style"/>
                <a:ea typeface="Cambria"/>
                <a:cs typeface="Bookman Old Style"/>
                <a:sym typeface="Cambria"/>
              </a:rPr>
            </a:br>
            <a:endParaRPr lang="en-US" sz="36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a:xfrm>
            <a:off x="6896101" y="1968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349" y="2289349"/>
            <a:ext cx="4568651" cy="4568651"/>
          </a:xfrm>
          <a:prstGeom prst="rect">
            <a:avLst/>
          </a:prstGeom>
        </p:spPr>
      </p:pic>
      <p:sp>
        <p:nvSpPr>
          <p:cNvPr id="3" name="TextBox 2"/>
          <p:cNvSpPr txBox="1"/>
          <p:nvPr/>
        </p:nvSpPr>
        <p:spPr>
          <a:xfrm>
            <a:off x="70339" y="2160395"/>
            <a:ext cx="428059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Where is this in your plan? If you are not there or incapacitated, do others know how to implement this and that they should do so?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199" y="762001"/>
            <a:ext cx="8229600" cy="912688"/>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4400" dirty="0" smtClean="0">
                <a:solidFill>
                  <a:srgbClr val="800000"/>
                </a:solidFill>
                <a:latin typeface="Bookman Old Style"/>
                <a:ea typeface="Cambria"/>
                <a:cs typeface="Bookman Old Style"/>
                <a:sym typeface="Cambria"/>
              </a:rPr>
              <a:t>Welcome and Overview</a:t>
            </a:r>
            <a:endParaRPr lang="en-US" sz="44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a:t>
            </a:fld>
            <a:endParaRPr lang="en-US" dirty="0"/>
          </a:p>
        </p:txBody>
      </p:sp>
      <p:sp>
        <p:nvSpPr>
          <p:cNvPr id="86" name="Shape 86"/>
          <p:cNvSpPr txBox="1">
            <a:spLocks noGrp="1"/>
          </p:cNvSpPr>
          <p:nvPr>
            <p:ph type="body" idx="4294967295"/>
          </p:nvPr>
        </p:nvSpPr>
        <p:spPr>
          <a:xfrm>
            <a:off x="143838" y="1909281"/>
            <a:ext cx="3328826" cy="1783422"/>
          </a:xfrm>
          <a:prstGeom prst="rect">
            <a:avLst/>
          </a:prstGeom>
          <a:noFill/>
          <a:ln>
            <a:noFill/>
          </a:ln>
        </p:spPr>
        <p:txBody>
          <a:bodyPr lIns="91425" tIns="45700" rIns="91425" bIns="45700" anchor="t" anchorCtr="0">
            <a:noAutofit/>
          </a:bodyPr>
          <a:lstStyle/>
          <a:p>
            <a:pPr marL="0" lvl="0" indent="0" eaLnBrk="0" fontAlgn="base" hangingPunct="0">
              <a:spcBef>
                <a:spcPct val="20000"/>
              </a:spcBef>
              <a:spcAft>
                <a:spcPct val="0"/>
              </a:spcAft>
              <a:buClr>
                <a:srgbClr val="FFC000"/>
              </a:buClr>
              <a:buNone/>
            </a:pPr>
            <a:r>
              <a:rPr lang="en-US" sz="2200" kern="1200" dirty="0">
                <a:solidFill>
                  <a:schemeClr val="tx1"/>
                </a:solidFill>
                <a:latin typeface="Arial" pitchFamily="34" charset="0"/>
                <a:ea typeface="+mn-ea"/>
                <a:cs typeface="Arial" pitchFamily="34" charset="0"/>
              </a:rPr>
              <a:t>David Schultz</a:t>
            </a:r>
          </a:p>
          <a:p>
            <a:pPr marL="0" lvl="0" indent="0" eaLnBrk="0" fontAlgn="base" hangingPunct="0">
              <a:spcBef>
                <a:spcPct val="20000"/>
              </a:spcBef>
              <a:spcAft>
                <a:spcPct val="0"/>
              </a:spcAft>
              <a:buClr>
                <a:srgbClr val="FFC000"/>
              </a:buClr>
              <a:buNone/>
            </a:pPr>
            <a:r>
              <a:rPr lang="en-US" sz="2200" kern="1200" dirty="0">
                <a:solidFill>
                  <a:schemeClr val="tx1"/>
                </a:solidFill>
                <a:latin typeface="Arial" pitchFamily="34" charset="0"/>
                <a:ea typeface="+mn-ea"/>
                <a:cs typeface="Arial" pitchFamily="34" charset="0"/>
              </a:rPr>
              <a:t>Preparedness Section Chief</a:t>
            </a:r>
          </a:p>
          <a:p>
            <a:pPr marL="0" lvl="0" indent="0" eaLnBrk="0" fontAlgn="base" hangingPunct="0">
              <a:spcBef>
                <a:spcPct val="20000"/>
              </a:spcBef>
              <a:spcAft>
                <a:spcPct val="0"/>
              </a:spcAft>
              <a:buClr>
                <a:srgbClr val="FFC000"/>
              </a:buClr>
              <a:buNone/>
            </a:pPr>
            <a:r>
              <a:rPr lang="en-US" sz="2200" kern="1200" dirty="0">
                <a:solidFill>
                  <a:schemeClr val="tx1"/>
                </a:solidFill>
                <a:latin typeface="Arial" pitchFamily="34" charset="0"/>
                <a:ea typeface="+mn-ea"/>
                <a:cs typeface="Arial" pitchFamily="34" charset="0"/>
              </a:rPr>
              <a:t>GOHSEP</a:t>
            </a:r>
          </a:p>
          <a:p>
            <a:pPr marL="0" lvl="0" indent="0" eaLnBrk="0" fontAlgn="base" hangingPunct="0">
              <a:spcBef>
                <a:spcPct val="20000"/>
              </a:spcBef>
              <a:spcAft>
                <a:spcPct val="0"/>
              </a:spcAft>
              <a:buClr>
                <a:srgbClr val="FFC000"/>
              </a:buClr>
              <a:buNone/>
            </a:pPr>
            <a:endParaRPr lang="en-US" sz="2200" kern="1200" dirty="0">
              <a:solidFill>
                <a:schemeClr val="tx1"/>
              </a:solidFill>
              <a:latin typeface="Arial" pitchFamily="34" charset="0"/>
              <a:ea typeface="+mn-ea"/>
              <a:cs typeface="Arial" pitchFamily="34" charset="0"/>
            </a:endParaRPr>
          </a:p>
          <a:p>
            <a:pPr marL="0" lvl="0" indent="0" eaLnBrk="0" fontAlgn="base" hangingPunct="0">
              <a:spcBef>
                <a:spcPct val="20000"/>
              </a:spcBef>
              <a:spcAft>
                <a:spcPct val="0"/>
              </a:spcAft>
              <a:buClr>
                <a:srgbClr val="FFC000"/>
              </a:buClr>
              <a:buNone/>
            </a:pPr>
            <a:r>
              <a:rPr lang="en-US" sz="2200" kern="1200" dirty="0">
                <a:solidFill>
                  <a:schemeClr val="tx1"/>
                </a:solidFill>
                <a:latin typeface="Arial" pitchFamily="34" charset="0"/>
                <a:ea typeface="+mn-ea"/>
                <a:cs typeface="Arial" pitchFamily="34" charset="0"/>
              </a:rPr>
              <a:t>Rachel Schlatre</a:t>
            </a:r>
          </a:p>
          <a:p>
            <a:pPr marL="0" lvl="0" indent="0" eaLnBrk="0" fontAlgn="base" hangingPunct="0">
              <a:spcBef>
                <a:spcPct val="20000"/>
              </a:spcBef>
              <a:spcAft>
                <a:spcPct val="0"/>
              </a:spcAft>
              <a:buClr>
                <a:srgbClr val="FFC000"/>
              </a:buClr>
              <a:buNone/>
            </a:pPr>
            <a:r>
              <a:rPr lang="en-US" sz="2200" kern="1200" dirty="0">
                <a:solidFill>
                  <a:schemeClr val="tx1"/>
                </a:solidFill>
                <a:latin typeface="Arial" pitchFamily="34" charset="0"/>
                <a:ea typeface="+mn-ea"/>
                <a:cs typeface="Arial" pitchFamily="34" charset="0"/>
              </a:rPr>
              <a:t>Administrative Coordinator</a:t>
            </a:r>
          </a:p>
          <a:p>
            <a:pPr marL="0" lvl="0" indent="0" eaLnBrk="0" fontAlgn="base" hangingPunct="0">
              <a:spcBef>
                <a:spcPct val="20000"/>
              </a:spcBef>
              <a:spcAft>
                <a:spcPct val="0"/>
              </a:spcAft>
              <a:buClr>
                <a:srgbClr val="FFC000"/>
              </a:buClr>
              <a:buNone/>
            </a:pPr>
            <a:r>
              <a:rPr lang="en-US" sz="2200" kern="1200" dirty="0">
                <a:solidFill>
                  <a:schemeClr val="tx1"/>
                </a:solidFill>
                <a:latin typeface="Arial" pitchFamily="34" charset="0"/>
                <a:ea typeface="+mn-ea"/>
                <a:cs typeface="Arial" pitchFamily="34" charset="0"/>
              </a:rPr>
              <a:t>GOHSEP</a:t>
            </a:r>
          </a:p>
          <a:p>
            <a:pPr marL="231775" marR="0" lvl="0" indent="2968625" algn="l" rtl="0">
              <a:spcBef>
                <a:spcPts val="1200"/>
              </a:spcBef>
              <a:buClr>
                <a:srgbClr val="3F3F3F"/>
              </a:buClr>
              <a:buSzPct val="25000"/>
              <a:buFont typeface="Arial"/>
              <a:buNone/>
            </a:pPr>
            <a:endParaRPr lang="en-US" sz="2800" b="0" i="0" u="none" strike="noStrike" cap="none" baseline="0" dirty="0" smtClean="0">
              <a:solidFill>
                <a:srgbClr val="3F3F3F"/>
              </a:solidFill>
              <a:latin typeface="Arial"/>
              <a:ea typeface="Arial"/>
              <a:cs typeface="Arial"/>
              <a:sym typeface="Arial"/>
            </a:endParaRPr>
          </a:p>
          <a:p>
            <a:pPr marL="2743200" marR="0" lvl="0" indent="457200" algn="l" rtl="0">
              <a:spcBef>
                <a:spcPts val="1200"/>
              </a:spcBef>
              <a:buClr>
                <a:srgbClr val="3F3F3F"/>
              </a:buClr>
              <a:buSzPct val="25000"/>
              <a:buFont typeface="Arial"/>
              <a:buNone/>
            </a:pPr>
            <a:endParaRPr lang="en-US" sz="2800" b="0" i="0" u="none" strike="noStrike" cap="none" baseline="0" dirty="0" smtClean="0">
              <a:solidFill>
                <a:srgbClr val="3F3F3F"/>
              </a:solidFill>
              <a:latin typeface="Arial"/>
              <a:ea typeface="Arial"/>
              <a:cs typeface="Arial"/>
              <a:sym typeface="Arial"/>
            </a:endParaRPr>
          </a:p>
          <a:p>
            <a:pPr marL="2743200" marR="0" lvl="0" indent="457200" algn="l" rtl="0">
              <a:spcBef>
                <a:spcPts val="1200"/>
              </a:spcBef>
              <a:buClr>
                <a:srgbClr val="3F3F3F"/>
              </a:buClr>
              <a:buFont typeface="Arial"/>
              <a:buNone/>
            </a:pPr>
            <a:endParaRPr sz="2800" dirty="0">
              <a:solidFill>
                <a:srgbClr val="3F3F3F"/>
              </a:solidFill>
            </a:endParaRPr>
          </a:p>
        </p:txBody>
      </p:sp>
      <p:sp>
        <p:nvSpPr>
          <p:cNvPr id="5" name="TextBox 4"/>
          <p:cNvSpPr txBox="1"/>
          <p:nvPr/>
        </p:nvSpPr>
        <p:spPr>
          <a:xfrm>
            <a:off x="4931594" y="1912814"/>
            <a:ext cx="3215811" cy="3207032"/>
          </a:xfrm>
          <a:prstGeom prst="rect">
            <a:avLst/>
          </a:prstGeom>
          <a:noFill/>
        </p:spPr>
        <p:txBody>
          <a:bodyPr wrap="square" rtlCol="0">
            <a:spAutoFit/>
          </a:bodyPr>
          <a:lstStyle/>
          <a:p>
            <a:pPr lvl="0" eaLnBrk="0" fontAlgn="base" hangingPunct="0">
              <a:spcBef>
                <a:spcPct val="20000"/>
              </a:spcBef>
              <a:spcAft>
                <a:spcPct val="0"/>
              </a:spcAft>
              <a:buClr>
                <a:srgbClr val="FFC000"/>
              </a:buClr>
            </a:pPr>
            <a:r>
              <a:rPr lang="en-US" sz="2200" kern="1200" dirty="0">
                <a:solidFill>
                  <a:schemeClr val="tx1"/>
                </a:solidFill>
                <a:latin typeface="Arial" pitchFamily="34" charset="0"/>
                <a:ea typeface="+mn-ea"/>
                <a:cs typeface="Arial" pitchFamily="34" charset="0"/>
              </a:rPr>
              <a:t>John Callahan</a:t>
            </a:r>
          </a:p>
          <a:p>
            <a:pPr lvl="0" eaLnBrk="0" fontAlgn="base" hangingPunct="0">
              <a:spcBef>
                <a:spcPct val="20000"/>
              </a:spcBef>
              <a:spcAft>
                <a:spcPct val="0"/>
              </a:spcAft>
              <a:buClr>
                <a:srgbClr val="FFC000"/>
              </a:buClr>
            </a:pPr>
            <a:r>
              <a:rPr lang="en-US" sz="2200" kern="1200" dirty="0">
                <a:solidFill>
                  <a:schemeClr val="tx1"/>
                </a:solidFill>
                <a:latin typeface="Arial" pitchFamily="34" charset="0"/>
                <a:ea typeface="+mn-ea"/>
                <a:cs typeface="Arial" pitchFamily="34" charset="0"/>
              </a:rPr>
              <a:t>Training and Exercise Branch Manager</a:t>
            </a:r>
          </a:p>
          <a:p>
            <a:pPr lvl="0" eaLnBrk="0" fontAlgn="base" hangingPunct="0">
              <a:spcBef>
                <a:spcPct val="20000"/>
              </a:spcBef>
              <a:spcAft>
                <a:spcPct val="0"/>
              </a:spcAft>
              <a:buClr>
                <a:srgbClr val="FFC000"/>
              </a:buClr>
            </a:pPr>
            <a:r>
              <a:rPr lang="en-US" sz="2200" kern="1200" dirty="0">
                <a:solidFill>
                  <a:schemeClr val="tx1"/>
                </a:solidFill>
                <a:latin typeface="Arial" pitchFamily="34" charset="0"/>
                <a:ea typeface="+mn-ea"/>
                <a:cs typeface="Arial" pitchFamily="34" charset="0"/>
              </a:rPr>
              <a:t>GOHSEP</a:t>
            </a:r>
          </a:p>
          <a:p>
            <a:pPr lvl="0" eaLnBrk="0" fontAlgn="base" hangingPunct="0">
              <a:spcBef>
                <a:spcPct val="20000"/>
              </a:spcBef>
              <a:spcAft>
                <a:spcPct val="0"/>
              </a:spcAft>
              <a:buClr>
                <a:srgbClr val="FFC000"/>
              </a:buClr>
            </a:pPr>
            <a:endParaRPr lang="en-US" sz="2200" kern="1200" dirty="0">
              <a:solidFill>
                <a:schemeClr val="tx1"/>
              </a:solidFill>
              <a:latin typeface="Arial" pitchFamily="34" charset="0"/>
              <a:ea typeface="+mn-ea"/>
              <a:cs typeface="Arial" pitchFamily="34" charset="0"/>
            </a:endParaRPr>
          </a:p>
          <a:p>
            <a:pPr lvl="0" eaLnBrk="0" fontAlgn="base" hangingPunct="0">
              <a:spcBef>
                <a:spcPct val="20000"/>
              </a:spcBef>
              <a:spcAft>
                <a:spcPct val="0"/>
              </a:spcAft>
              <a:buClr>
                <a:srgbClr val="FFC000"/>
              </a:buClr>
            </a:pPr>
            <a:r>
              <a:rPr lang="en-US" sz="2200" kern="1200" dirty="0">
                <a:solidFill>
                  <a:schemeClr val="tx1"/>
                </a:solidFill>
                <a:latin typeface="Arial" pitchFamily="34" charset="0"/>
                <a:ea typeface="+mn-ea"/>
                <a:cs typeface="Arial" pitchFamily="34" charset="0"/>
              </a:rPr>
              <a:t>Michael Zaruba	</a:t>
            </a:r>
          </a:p>
          <a:p>
            <a:pPr lvl="0" eaLnBrk="0" fontAlgn="base" hangingPunct="0">
              <a:spcBef>
                <a:spcPct val="20000"/>
              </a:spcBef>
              <a:spcAft>
                <a:spcPct val="0"/>
              </a:spcAft>
              <a:buClr>
                <a:srgbClr val="FFC000"/>
              </a:buClr>
            </a:pPr>
            <a:r>
              <a:rPr lang="en-US" sz="2200" kern="1200" dirty="0">
                <a:solidFill>
                  <a:schemeClr val="tx1"/>
                </a:solidFill>
                <a:latin typeface="Arial" pitchFamily="34" charset="0"/>
                <a:ea typeface="+mn-ea"/>
                <a:cs typeface="Arial" pitchFamily="34" charset="0"/>
              </a:rPr>
              <a:t>Exercise Officer</a:t>
            </a:r>
          </a:p>
          <a:p>
            <a:pPr lvl="0" eaLnBrk="0" fontAlgn="base" hangingPunct="0">
              <a:spcBef>
                <a:spcPct val="20000"/>
              </a:spcBef>
              <a:spcAft>
                <a:spcPct val="0"/>
              </a:spcAft>
              <a:buClr>
                <a:srgbClr val="FFC000"/>
              </a:buClr>
            </a:pPr>
            <a:r>
              <a:rPr lang="en-US" sz="2200" kern="1200" dirty="0">
                <a:solidFill>
                  <a:schemeClr val="tx1"/>
                </a:solidFill>
                <a:latin typeface="Arial" pitchFamily="34" charset="0"/>
                <a:ea typeface="+mn-ea"/>
                <a:cs typeface="Arial" pitchFamily="34" charset="0"/>
              </a:rPr>
              <a:t>GOHSEP</a:t>
            </a:r>
          </a:p>
        </p:txBody>
      </p:sp>
      <p:sp>
        <p:nvSpPr>
          <p:cNvPr id="6" name="TextBox 5"/>
          <p:cNvSpPr txBox="1"/>
          <p:nvPr/>
        </p:nvSpPr>
        <p:spPr>
          <a:xfrm>
            <a:off x="318499" y="5743254"/>
            <a:ext cx="8609744" cy="400110"/>
          </a:xfrm>
          <a:prstGeom prst="rect">
            <a:avLst/>
          </a:prstGeom>
          <a:noFill/>
        </p:spPr>
        <p:txBody>
          <a:bodyPr wrap="square" rtlCol="0">
            <a:spAutoFit/>
          </a:bodyPr>
          <a:lstStyle/>
          <a:p>
            <a:pPr lvl="0" eaLnBrk="0" fontAlgn="base" hangingPunct="0">
              <a:spcBef>
                <a:spcPct val="20000"/>
              </a:spcBef>
              <a:spcAft>
                <a:spcPct val="0"/>
              </a:spcAft>
              <a:buClr>
                <a:srgbClr val="FFC000"/>
              </a:buClr>
            </a:pPr>
            <a:r>
              <a:rPr lang="en-US" sz="2000" kern="1200" dirty="0">
                <a:solidFill>
                  <a:schemeClr val="tx1"/>
                </a:solidFill>
                <a:latin typeface="Arial" pitchFamily="34" charset="0"/>
                <a:ea typeface="+mn-ea"/>
                <a:cs typeface="Arial" pitchFamily="34" charset="0"/>
              </a:rPr>
              <a:t>LA Governor’s Office of Homeland Security and Emergency Preparedness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p:nvPr/>
        </p:nvSpPr>
        <p:spPr>
          <a:xfrm>
            <a:off x="533400" y="1355167"/>
            <a:ext cx="8229600" cy="8305799"/>
          </a:xfrm>
          <a:prstGeom prst="rect">
            <a:avLst/>
          </a:prstGeom>
          <a:noFill/>
          <a:ln>
            <a:noFill/>
          </a:ln>
        </p:spPr>
        <p:txBody>
          <a:bodyPr lIns="91425" tIns="45700" rIns="91425" bIns="45700" anchor="t" anchorCtr="0">
            <a:noAutofit/>
          </a:bodyPr>
          <a:lstStyle/>
          <a:p>
            <a:r>
              <a:rPr lang="en-US" sz="1900" b="1" dirty="0">
                <a:solidFill>
                  <a:schemeClr val="tx1"/>
                </a:solidFill>
              </a:rPr>
              <a:t>March 31, 2016: </a:t>
            </a:r>
            <a:r>
              <a:rPr lang="en-US" sz="1900" b="1" dirty="0" smtClean="0">
                <a:solidFill>
                  <a:schemeClr val="tx1"/>
                </a:solidFill>
              </a:rPr>
              <a:t>2:20pm </a:t>
            </a:r>
            <a:endParaRPr lang="en-US" sz="1900" b="1" dirty="0">
              <a:solidFill>
                <a:schemeClr val="tx1"/>
              </a:solidFill>
            </a:endParaRPr>
          </a:p>
          <a:p>
            <a:r>
              <a:rPr lang="en-US" sz="1900" dirty="0"/>
              <a:t>First Responders are on scene. There is no electricity, water, or phone connectivity in the remaining structures. Cellular service is sporadic and overloaded by high call volume. 2 of 3 VHF repeaters are lost causing police, fire and rescue squad to operate on one frequency. </a:t>
            </a:r>
          </a:p>
          <a:p>
            <a:endParaRPr lang="en-US" sz="1900" dirty="0"/>
          </a:p>
          <a:p>
            <a:r>
              <a:rPr lang="en-US" sz="1900" b="1" dirty="0">
                <a:solidFill>
                  <a:schemeClr val="tx1"/>
                </a:solidFill>
              </a:rPr>
              <a:t>March 31, 2016: </a:t>
            </a:r>
            <a:r>
              <a:rPr lang="en-US" sz="1900" b="1" dirty="0" smtClean="0">
                <a:solidFill>
                  <a:schemeClr val="tx1"/>
                </a:solidFill>
              </a:rPr>
              <a:t>2:25pm </a:t>
            </a:r>
            <a:endParaRPr lang="en-US" sz="1900" b="1" dirty="0">
              <a:solidFill>
                <a:schemeClr val="tx1"/>
              </a:solidFill>
            </a:endParaRPr>
          </a:p>
          <a:p>
            <a:r>
              <a:rPr lang="en-US" sz="1900" dirty="0"/>
              <a:t>There is a natural gas line rupture at a nearby business. No fires have been reported but hydrants have little pressure. Extensive debris is blocking access to the scene but parents and media are still beginning to arrive.</a:t>
            </a:r>
          </a:p>
          <a:p>
            <a:endParaRPr lang="en-US" sz="1900" dirty="0"/>
          </a:p>
          <a:p>
            <a:r>
              <a:rPr lang="en-US" sz="1900" b="1" dirty="0">
                <a:solidFill>
                  <a:schemeClr val="tx1"/>
                </a:solidFill>
              </a:rPr>
              <a:t>March 31, 2016: </a:t>
            </a:r>
            <a:r>
              <a:rPr lang="en-US" sz="1900" b="1" dirty="0" smtClean="0">
                <a:solidFill>
                  <a:schemeClr val="tx1"/>
                </a:solidFill>
              </a:rPr>
              <a:t>3:00pm </a:t>
            </a:r>
            <a:endParaRPr lang="en-US" sz="1900" b="1" dirty="0">
              <a:solidFill>
                <a:schemeClr val="tx1"/>
              </a:solidFill>
            </a:endParaRPr>
          </a:p>
          <a:p>
            <a:r>
              <a:rPr lang="en-US" sz="1900" dirty="0"/>
              <a:t>Army medical helicopters arrived on scene within minutes of tornado with physicians for field triage. Search and rescue has been called but it will take 2 hours to get their equipment through the debris. 8 students have been confirmed dead.</a:t>
            </a:r>
          </a:p>
        </p:txBody>
      </p:sp>
      <p:sp>
        <p:nvSpPr>
          <p:cNvPr id="268" name="Shape 268"/>
          <p:cNvSpPr txBox="1">
            <a:spLocks noGrp="1"/>
          </p:cNvSpPr>
          <p:nvPr>
            <p:ph type="title"/>
          </p:nvPr>
        </p:nvSpPr>
        <p:spPr>
          <a:xfrm>
            <a:off x="533400" y="792776"/>
            <a:ext cx="8229600" cy="763684"/>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Module 3: Aftermath</a:t>
            </a:r>
            <a:endParaRPr lang="en-US" sz="36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a:xfrm>
            <a:off x="6883400" y="185737"/>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66453" y="534796"/>
            <a:ext cx="8229600" cy="1143000"/>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Module 3: Key Issues</a:t>
            </a:r>
            <a:endParaRPr lang="en-US" sz="3600" i="0" u="none" strike="noStrike" cap="none" baseline="0" dirty="0">
              <a:solidFill>
                <a:srgbClr val="800000"/>
              </a:solidFill>
              <a:latin typeface="Bookman Old Style"/>
              <a:ea typeface="Cambria"/>
              <a:cs typeface="Bookman Old Style"/>
              <a:sym typeface="Cambria"/>
            </a:endParaRPr>
          </a:p>
        </p:txBody>
      </p:sp>
      <p:sp>
        <p:nvSpPr>
          <p:cNvPr id="287" name="Shape 287"/>
          <p:cNvSpPr txBox="1">
            <a:spLocks noGrp="1"/>
          </p:cNvSpPr>
          <p:nvPr>
            <p:ph type="body" idx="1"/>
          </p:nvPr>
        </p:nvSpPr>
        <p:spPr>
          <a:xfrm>
            <a:off x="457200" y="2276475"/>
            <a:ext cx="8305800" cy="4105275"/>
          </a:xfrm>
          <a:prstGeom prst="rect">
            <a:avLst/>
          </a:prstGeom>
          <a:noFill/>
          <a:ln>
            <a:noFill/>
          </a:ln>
        </p:spPr>
        <p:txBody>
          <a:bodyPr lIns="91425" tIns="45700" rIns="91425" bIns="45700" numCol="2" anchor="t" anchorCtr="0">
            <a:noAutofit/>
          </a:bodyPr>
          <a:lstStyle/>
          <a:p>
            <a:pPr marL="215900" marR="0" lvl="0" indent="0" algn="l" rtl="0">
              <a:spcBef>
                <a:spcPts val="1200"/>
              </a:spcBef>
              <a:buClr>
                <a:srgbClr val="3F3F3F"/>
              </a:buClr>
              <a:buSzPct val="100000"/>
              <a:buNone/>
            </a:pPr>
            <a:endParaRPr lang="en-US" sz="2200" b="0" i="0" u="none" strike="noStrike" cap="none" baseline="0" dirty="0" smtClean="0">
              <a:solidFill>
                <a:srgbClr val="3F3F3F"/>
              </a:solidFill>
              <a:latin typeface="Arial"/>
              <a:ea typeface="Arial"/>
              <a:cs typeface="Arial"/>
              <a:sym typeface="Arial"/>
            </a:endParaRPr>
          </a:p>
          <a:p>
            <a:pPr marL="566928" marR="0" lvl="0" indent="-351028" algn="l" rtl="0">
              <a:spcBef>
                <a:spcPts val="1200"/>
              </a:spcBef>
              <a:buClr>
                <a:srgbClr val="3F3F3F"/>
              </a:buClr>
              <a:buSzPct val="100000"/>
              <a:buFont typeface="Arial"/>
              <a:buChar char="•"/>
            </a:pPr>
            <a:endParaRPr lang="en-US" sz="2200" b="0" i="0" u="none" strike="noStrike" cap="none" baseline="0" dirty="0" smtClean="0">
              <a:solidFill>
                <a:srgbClr val="3F3F3F"/>
              </a:solidFill>
              <a:latin typeface="Arial"/>
              <a:ea typeface="Arial"/>
              <a:cs typeface="Arial"/>
              <a:sym typeface="Arial"/>
            </a:endParaRPr>
          </a:p>
          <a:p>
            <a:pPr marL="342900" marR="0" lvl="0" indent="-203200" algn="l" rtl="0">
              <a:spcBef>
                <a:spcPts val="440"/>
              </a:spcBef>
              <a:buClr>
                <a:schemeClr val="dk1"/>
              </a:buClr>
              <a:buFont typeface="Arial"/>
              <a:buNone/>
            </a:pPr>
            <a:endParaRPr sz="2200" b="0" i="0" u="none" strike="noStrike" cap="none" baseline="0" dirty="0" smtClean="0">
              <a:solidFill>
                <a:schemeClr val="dk1"/>
              </a:solidFill>
              <a:latin typeface="Arial"/>
              <a:ea typeface="Arial"/>
              <a:cs typeface="Arial"/>
              <a:sym typeface="Arial"/>
            </a:endParaRPr>
          </a:p>
          <a:p>
            <a:pPr marL="342900" marR="0" lvl="0" indent="-203200" algn="l" rtl="0">
              <a:spcBef>
                <a:spcPts val="440"/>
              </a:spcBef>
              <a:buClr>
                <a:schemeClr val="dk1"/>
              </a:buClr>
              <a:buFont typeface="Arial"/>
              <a:buNone/>
            </a:pPr>
            <a:endParaRPr sz="2200" b="0" i="0" u="none" strike="noStrike" cap="none" baseline="0" dirty="0">
              <a:solidFill>
                <a:schemeClr val="dk1"/>
              </a:solidFill>
              <a:latin typeface="Arial"/>
              <a:ea typeface="Arial"/>
              <a:cs typeface="Arial"/>
              <a:sym typeface="Arial"/>
            </a:endParaRPr>
          </a:p>
        </p:txBody>
      </p:sp>
      <p:sp>
        <p:nvSpPr>
          <p:cNvPr id="2" name="Slide Number Placeholder 1"/>
          <p:cNvSpPr>
            <a:spLocks noGrp="1"/>
          </p:cNvSpPr>
          <p:nvPr>
            <p:ph type="sldNum" idx="12"/>
          </p:nvPr>
        </p:nvSpPr>
        <p:spPr>
          <a:xfrm>
            <a:off x="6908800" y="142875"/>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3371850"/>
            <a:ext cx="4648200" cy="34861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182" y="2727271"/>
            <a:ext cx="3269706" cy="4130729"/>
          </a:xfrm>
          <a:prstGeom prst="rect">
            <a:avLst/>
          </a:prstGeom>
        </p:spPr>
      </p:pic>
      <p:sp>
        <p:nvSpPr>
          <p:cNvPr id="3" name="TextBox 2"/>
          <p:cNvSpPr txBox="1"/>
          <p:nvPr/>
        </p:nvSpPr>
        <p:spPr>
          <a:xfrm>
            <a:off x="12979" y="1356179"/>
            <a:ext cx="6250076" cy="1384995"/>
          </a:xfrm>
          <a:prstGeom prst="rect">
            <a:avLst/>
          </a:prstGeom>
          <a:noFill/>
        </p:spPr>
        <p:txBody>
          <a:bodyPr wrap="square" rtlCol="0">
            <a:spAutoFit/>
          </a:bodyPr>
          <a:lstStyle/>
          <a:p>
            <a:r>
              <a:rPr lang="en-US" sz="2100" b="1" dirty="0"/>
              <a:t>Key Issues</a:t>
            </a:r>
          </a:p>
          <a:p>
            <a:pPr marL="285750" lvl="0" indent="-285750">
              <a:buFont typeface="Arial" panose="020B0604020202020204" pitchFamily="34" charset="0"/>
              <a:buChar char="•"/>
            </a:pPr>
            <a:r>
              <a:rPr lang="en-US" sz="2100" dirty="0"/>
              <a:t>Ground access to the school</a:t>
            </a:r>
          </a:p>
          <a:p>
            <a:pPr marL="285750" lvl="0" indent="-285750">
              <a:buFont typeface="Arial" panose="020B0604020202020204" pitchFamily="34" charset="0"/>
              <a:buChar char="•"/>
            </a:pPr>
            <a:r>
              <a:rPr lang="en-US" sz="2100" dirty="0"/>
              <a:t>Parents are anxious, students are dazed/scared, and media are making inquiries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6807200" y="187981"/>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22</a:t>
            </a:fld>
            <a:endParaRPr lang="en-US" dirty="0"/>
          </a:p>
        </p:txBody>
      </p:sp>
      <p:sp>
        <p:nvSpPr>
          <p:cNvPr id="7" name="Shape 286"/>
          <p:cNvSpPr txBox="1">
            <a:spLocks noGrp="1"/>
          </p:cNvSpPr>
          <p:nvPr>
            <p:ph type="title"/>
          </p:nvPr>
        </p:nvSpPr>
        <p:spPr>
          <a:xfrm>
            <a:off x="711199" y="553106"/>
            <a:ext cx="8229600" cy="1143000"/>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3200" i="0" u="none" strike="noStrike" cap="none" baseline="0" dirty="0" smtClean="0">
                <a:solidFill>
                  <a:srgbClr val="800000"/>
                </a:solidFill>
                <a:latin typeface="Bookman Old Style"/>
                <a:ea typeface="Cambria"/>
                <a:cs typeface="Bookman Old Style"/>
                <a:sym typeface="Cambria"/>
              </a:rPr>
              <a:t>Module 3: Discussion</a:t>
            </a:r>
            <a:endParaRPr lang="en-US" sz="3200" i="0" u="none" strike="noStrike" cap="none" baseline="0" dirty="0">
              <a:solidFill>
                <a:srgbClr val="800000"/>
              </a:solidFill>
              <a:latin typeface="Bookman Old Style"/>
              <a:ea typeface="Cambria"/>
              <a:cs typeface="Bookman Old Style"/>
              <a:sym typeface="Cambria"/>
            </a:endParaRPr>
          </a:p>
        </p:txBody>
      </p:sp>
      <p:sp>
        <p:nvSpPr>
          <p:cNvPr id="2" name="TextBox 1"/>
          <p:cNvSpPr txBox="1"/>
          <p:nvPr/>
        </p:nvSpPr>
        <p:spPr>
          <a:xfrm>
            <a:off x="231112" y="1607737"/>
            <a:ext cx="8709687" cy="4678204"/>
          </a:xfrm>
          <a:prstGeom prst="rect">
            <a:avLst/>
          </a:prstGeom>
          <a:noFill/>
        </p:spPr>
        <p:txBody>
          <a:bodyPr wrap="square" rtlCol="0">
            <a:spAutoFit/>
          </a:bodyPr>
          <a:lstStyle/>
          <a:p>
            <a:pPr lvl="0"/>
            <a:r>
              <a:rPr lang="en-US" sz="2200" dirty="0">
                <a:solidFill>
                  <a:schemeClr val="tx1"/>
                </a:solidFill>
              </a:rPr>
              <a:t>Take the next 35 minutes to answer these questions. </a:t>
            </a:r>
          </a:p>
          <a:p>
            <a:pPr lvl="1"/>
            <a:r>
              <a:rPr lang="en-US" sz="2200" dirty="0">
                <a:solidFill>
                  <a:schemeClr val="tx1"/>
                </a:solidFill>
              </a:rPr>
              <a:t> </a:t>
            </a:r>
            <a:r>
              <a:rPr lang="en-US" sz="2200" dirty="0" smtClean="0">
                <a:solidFill>
                  <a:schemeClr val="tx1"/>
                </a:solidFill>
              </a:rPr>
              <a:t>  -Each </a:t>
            </a:r>
            <a:r>
              <a:rPr lang="en-US" sz="2200" dirty="0">
                <a:solidFill>
                  <a:schemeClr val="tx1"/>
                </a:solidFill>
              </a:rPr>
              <a:t>Functional Group designates someone to scribe and brief </a:t>
            </a:r>
          </a:p>
          <a:p>
            <a:pPr lvl="1"/>
            <a:endParaRPr lang="en-US" sz="1000" dirty="0">
              <a:solidFill>
                <a:srgbClr val="1F497D">
                  <a:lumMod val="75000"/>
                </a:srgbClr>
              </a:solidFill>
            </a:endParaRPr>
          </a:p>
          <a:p>
            <a:r>
              <a:rPr lang="en-US" sz="2400" b="1" dirty="0"/>
              <a:t>Key School Personnel</a:t>
            </a:r>
          </a:p>
          <a:p>
            <a:pPr marL="342900" indent="-342900">
              <a:buFont typeface="Arial" panose="020B0604020202020204" pitchFamily="34" charset="0"/>
              <a:buChar char="•"/>
            </a:pPr>
            <a:r>
              <a:rPr lang="en-US" sz="2200" dirty="0"/>
              <a:t>Who would you notify and how?</a:t>
            </a:r>
          </a:p>
          <a:p>
            <a:pPr marL="342900" lvl="0" indent="-342900">
              <a:buFont typeface="Arial" panose="020B0604020202020204" pitchFamily="34" charset="0"/>
              <a:buChar char="•"/>
            </a:pPr>
            <a:r>
              <a:rPr lang="en-US" sz="2200" dirty="0"/>
              <a:t>When would you notify them? </a:t>
            </a:r>
          </a:p>
          <a:p>
            <a:pPr marL="342900" lvl="0" indent="-342900">
              <a:buFont typeface="Arial" panose="020B0604020202020204" pitchFamily="34" charset="0"/>
              <a:buChar char="•"/>
            </a:pPr>
            <a:r>
              <a:rPr lang="en-US" sz="2200" dirty="0"/>
              <a:t>What information would you give them?</a:t>
            </a:r>
          </a:p>
          <a:p>
            <a:pPr marL="342900" lvl="0" indent="-342900">
              <a:buFont typeface="Arial" panose="020B0604020202020204" pitchFamily="34" charset="0"/>
              <a:buChar char="•"/>
            </a:pPr>
            <a:r>
              <a:rPr lang="en-US" sz="2200" dirty="0"/>
              <a:t>What is your Plan B (e.g., phone call, text message, e-mail)? Diagram your communication flow.</a:t>
            </a:r>
          </a:p>
          <a:p>
            <a:pPr marL="342900" lvl="0" indent="-342900">
              <a:buFont typeface="Arial" panose="020B0604020202020204" pitchFamily="34" charset="0"/>
              <a:buChar char="•"/>
            </a:pPr>
            <a:r>
              <a:rPr lang="en-US" sz="2200" dirty="0"/>
              <a:t>What assistance will you need?</a:t>
            </a:r>
          </a:p>
          <a:p>
            <a:pPr marL="342900" lvl="0" indent="-342900">
              <a:buFont typeface="Arial" panose="020B0604020202020204" pitchFamily="34" charset="0"/>
              <a:buChar char="•"/>
            </a:pPr>
            <a:r>
              <a:rPr lang="en-US" sz="2200" dirty="0"/>
              <a:t>What are your procedures for missing students or faculty? </a:t>
            </a:r>
          </a:p>
          <a:p>
            <a:pPr marL="342900" lvl="0" indent="-342900">
              <a:buFont typeface="Arial" panose="020B0604020202020204" pitchFamily="34" charset="0"/>
              <a:buChar char="•"/>
            </a:pPr>
            <a:r>
              <a:rPr lang="en-US" sz="2200" dirty="0"/>
              <a:t>What are your other concerns? Do you have the authority to make those decisions?</a:t>
            </a:r>
          </a:p>
          <a:p>
            <a:pPr marL="342900" lvl="0" indent="-342900">
              <a:buFont typeface="Arial" panose="020B0604020202020204" pitchFamily="34" charset="0"/>
              <a:buChar char="•"/>
            </a:pPr>
            <a:r>
              <a:rPr lang="en-US" sz="2200" dirty="0"/>
              <a:t>What changes would you make to your plan and/or training?</a:t>
            </a:r>
          </a:p>
        </p:txBody>
      </p:sp>
    </p:spTree>
    <p:extLst>
      <p:ext uri="{BB962C8B-B14F-4D97-AF65-F5344CB8AC3E}">
        <p14:creationId xmlns:p14="http://schemas.microsoft.com/office/powerpoint/2010/main" val="320286392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701675"/>
            <a:ext cx="8229600" cy="1143000"/>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Module 3: Discussion</a:t>
            </a:r>
            <a:endParaRPr lang="en-US" sz="36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a:xfrm>
            <a:off x="6845300" y="192923"/>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23</a:t>
            </a:fld>
            <a:endParaRPr lang="en-US" dirty="0"/>
          </a:p>
        </p:txBody>
      </p:sp>
      <p:sp>
        <p:nvSpPr>
          <p:cNvPr id="4" name="TextBox 3"/>
          <p:cNvSpPr txBox="1"/>
          <p:nvPr/>
        </p:nvSpPr>
        <p:spPr>
          <a:xfrm>
            <a:off x="100484" y="1844675"/>
            <a:ext cx="8878415" cy="4462760"/>
          </a:xfrm>
          <a:prstGeom prst="rect">
            <a:avLst/>
          </a:prstGeom>
          <a:noFill/>
        </p:spPr>
        <p:txBody>
          <a:bodyPr wrap="square" rtlCol="0">
            <a:spAutoFit/>
          </a:bodyPr>
          <a:lstStyle/>
          <a:p>
            <a:pPr lvl="0"/>
            <a:r>
              <a:rPr lang="en-US" sz="2200" dirty="0">
                <a:solidFill>
                  <a:schemeClr val="tx1"/>
                </a:solidFill>
              </a:rPr>
              <a:t>Take the next 35 minutes to answer these questions. </a:t>
            </a:r>
          </a:p>
          <a:p>
            <a:pPr lvl="1"/>
            <a:r>
              <a:rPr lang="en-US" sz="2200" dirty="0" smtClean="0">
                <a:solidFill>
                  <a:schemeClr val="tx1"/>
                </a:solidFill>
              </a:rPr>
              <a:t>  -Each </a:t>
            </a:r>
            <a:r>
              <a:rPr lang="en-US" sz="2200" dirty="0">
                <a:solidFill>
                  <a:schemeClr val="tx1"/>
                </a:solidFill>
              </a:rPr>
              <a:t>Functional Group designates someone to scribe and brief </a:t>
            </a:r>
          </a:p>
          <a:p>
            <a:pPr lvl="1"/>
            <a:endParaRPr lang="en-US" sz="1000" dirty="0">
              <a:solidFill>
                <a:srgbClr val="1F497D">
                  <a:lumMod val="75000"/>
                </a:srgbClr>
              </a:solidFill>
            </a:endParaRPr>
          </a:p>
          <a:p>
            <a:r>
              <a:rPr lang="en-US" sz="2400" b="1" dirty="0"/>
              <a:t>First Responders</a:t>
            </a:r>
          </a:p>
          <a:p>
            <a:pPr marL="342900" lvl="0" indent="-342900">
              <a:buFont typeface="Arial" panose="020B0604020202020204" pitchFamily="34" charset="0"/>
              <a:buChar char="•"/>
            </a:pPr>
            <a:r>
              <a:rPr lang="en-US" sz="2400" dirty="0"/>
              <a:t>Who is in charge?</a:t>
            </a:r>
          </a:p>
          <a:p>
            <a:pPr marL="342900" lvl="0" indent="-342900">
              <a:buFont typeface="Arial" panose="020B0604020202020204" pitchFamily="34" charset="0"/>
              <a:buChar char="•"/>
            </a:pPr>
            <a:r>
              <a:rPr lang="en-US" sz="2400" dirty="0"/>
              <a:t>Who would you notify, how, and when?</a:t>
            </a:r>
          </a:p>
          <a:p>
            <a:pPr marL="342900" lvl="0" indent="-342900">
              <a:buFont typeface="Arial" panose="020B0604020202020204" pitchFamily="34" charset="0"/>
              <a:buChar char="•"/>
            </a:pPr>
            <a:r>
              <a:rPr lang="en-US" sz="2400" dirty="0"/>
              <a:t>What information would you give them?</a:t>
            </a:r>
          </a:p>
          <a:p>
            <a:pPr marL="342900" lvl="0" indent="-342900">
              <a:buFont typeface="Arial" panose="020B0604020202020204" pitchFamily="34" charset="0"/>
              <a:buChar char="•"/>
            </a:pPr>
            <a:r>
              <a:rPr lang="en-US" sz="2400" dirty="0"/>
              <a:t>What is your Plan B (e.g., phone call, text message, e-mail)? Diagram your communication flow.</a:t>
            </a:r>
          </a:p>
          <a:p>
            <a:pPr marL="342900" lvl="0" indent="-342900">
              <a:buFont typeface="Arial" panose="020B0604020202020204" pitchFamily="34" charset="0"/>
              <a:buChar char="•"/>
            </a:pPr>
            <a:r>
              <a:rPr lang="en-US" sz="2400" dirty="0"/>
              <a:t>Are there state and/or Federal laws that can be utilized?  What are they, and who would advise on these matters?</a:t>
            </a:r>
          </a:p>
          <a:p>
            <a:pPr marL="342900" lvl="0" indent="-342900">
              <a:buFont typeface="Arial" panose="020B0604020202020204" pitchFamily="34" charset="0"/>
              <a:buChar char="•"/>
            </a:pPr>
            <a:r>
              <a:rPr lang="en-US" sz="2400" dirty="0"/>
              <a:t>What changes would you make to your plan and/or training?</a:t>
            </a:r>
          </a:p>
          <a:p>
            <a:pPr lvl="1"/>
            <a:endParaRPr lang="en-US" dirty="0">
              <a:solidFill>
                <a:srgbClr val="1F497D">
                  <a:lumMod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580362"/>
            <a:ext cx="8229600" cy="1143000"/>
          </a:xfrm>
          <a:prstGeom prst="rect">
            <a:avLst/>
          </a:prstGeom>
          <a:noFill/>
          <a:ln>
            <a:noFill/>
          </a:ln>
        </p:spPr>
        <p:txBody>
          <a:bodyPr lIns="91425" tIns="45700" rIns="91425" bIns="45700" anchor="ctr" anchorCtr="0">
            <a:noAutofit/>
          </a:bodyPr>
          <a:lstStyle/>
          <a:p>
            <a:pPr marL="0" marR="0" lvl="0" indent="0" algn="r" rtl="0">
              <a:spcBef>
                <a:spcPts val="0"/>
              </a:spcBef>
              <a:buClr>
                <a:srgbClr val="800000"/>
              </a:buClr>
              <a:buSzPct val="25000"/>
              <a:buFont typeface="Cambria"/>
              <a:buNone/>
            </a:pPr>
            <a:r>
              <a:rPr lang="en-US" sz="4400" i="0" u="none" strike="noStrike" cap="none" baseline="0" dirty="0" smtClean="0">
                <a:solidFill>
                  <a:srgbClr val="800000"/>
                </a:solidFill>
                <a:latin typeface="Bookman Old Style"/>
                <a:ea typeface="Cambria"/>
                <a:cs typeface="Bookman Old Style"/>
                <a:sym typeface="Cambria"/>
              </a:rPr>
              <a:t>Module 3: Discussion</a:t>
            </a:r>
            <a:endParaRPr lang="en-US" sz="44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a:xfrm>
            <a:off x="6870700" y="1968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24</a:t>
            </a:fld>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7089" b="7082"/>
          <a:stretch/>
        </p:blipFill>
        <p:spPr>
          <a:xfrm>
            <a:off x="2924070" y="2759073"/>
            <a:ext cx="6219930" cy="4098927"/>
          </a:xfrm>
          <a:prstGeom prst="rect">
            <a:avLst/>
          </a:prstGeom>
        </p:spPr>
      </p:pic>
      <p:sp>
        <p:nvSpPr>
          <p:cNvPr id="5" name="TextBox 4"/>
          <p:cNvSpPr txBox="1"/>
          <p:nvPr/>
        </p:nvSpPr>
        <p:spPr>
          <a:xfrm>
            <a:off x="70339" y="1552018"/>
            <a:ext cx="2853731" cy="5155257"/>
          </a:xfrm>
          <a:prstGeom prst="rect">
            <a:avLst/>
          </a:prstGeom>
          <a:noFill/>
        </p:spPr>
        <p:txBody>
          <a:bodyPr wrap="square" rtlCol="0">
            <a:spAutoFit/>
          </a:bodyPr>
          <a:lstStyle/>
          <a:p>
            <a:pPr marL="285750" indent="-285750">
              <a:buFont typeface="Arial" panose="020B0604020202020204" pitchFamily="34" charset="0"/>
              <a:buChar char="•"/>
            </a:pPr>
            <a:r>
              <a:rPr lang="en-US" sz="2100" dirty="0">
                <a:solidFill>
                  <a:schemeClr val="tx1"/>
                </a:solidFill>
              </a:rPr>
              <a:t>How do you plan to reunify children with family?</a:t>
            </a:r>
          </a:p>
          <a:p>
            <a:endParaRPr lang="en-US" sz="2100" dirty="0">
              <a:solidFill>
                <a:schemeClr val="tx1"/>
              </a:solidFill>
            </a:endParaRPr>
          </a:p>
          <a:p>
            <a:pPr marL="285750" indent="-285750">
              <a:buFont typeface="Arial" panose="020B0604020202020204" pitchFamily="34" charset="0"/>
              <a:buChar char="•"/>
            </a:pPr>
            <a:r>
              <a:rPr lang="en-US" sz="2100" dirty="0">
                <a:solidFill>
                  <a:schemeClr val="tx1"/>
                </a:solidFill>
              </a:rPr>
              <a:t>How can you ensure they leave with the proper adult/guardian</a:t>
            </a:r>
            <a:r>
              <a:rPr lang="en-US" sz="2100" dirty="0" smtClean="0">
                <a:solidFill>
                  <a:schemeClr val="tx1"/>
                </a:solidFill>
              </a:rPr>
              <a:t>?</a:t>
            </a:r>
          </a:p>
          <a:p>
            <a:pPr marL="285750" lvl="0" indent="-285750">
              <a:buFont typeface="Arial" panose="020B0604020202020204" pitchFamily="34" charset="0"/>
              <a:buChar char="•"/>
            </a:pPr>
            <a:endParaRPr lang="en-US" sz="2100" dirty="0" smtClean="0">
              <a:solidFill>
                <a:schemeClr val="tx1"/>
              </a:solidFill>
              <a:latin typeface="Arial" pitchFamily="34" charset="0"/>
              <a:cs typeface="Arial" pitchFamily="34" charset="0"/>
            </a:endParaRPr>
          </a:p>
          <a:p>
            <a:pPr marL="285750" lvl="0" indent="-285750">
              <a:buFont typeface="Arial" panose="020B0604020202020204" pitchFamily="34" charset="0"/>
              <a:buChar char="•"/>
            </a:pPr>
            <a:r>
              <a:rPr lang="en-US" sz="2100" dirty="0" smtClean="0">
                <a:solidFill>
                  <a:schemeClr val="tx1"/>
                </a:solidFill>
                <a:latin typeface="Arial" pitchFamily="34" charset="0"/>
                <a:cs typeface="Arial" pitchFamily="34" charset="0"/>
              </a:rPr>
              <a:t>How </a:t>
            </a:r>
            <a:r>
              <a:rPr lang="en-US" sz="2100" dirty="0">
                <a:solidFill>
                  <a:schemeClr val="tx1"/>
                </a:solidFill>
                <a:latin typeface="Arial" pitchFamily="34" charset="0"/>
                <a:cs typeface="Arial" pitchFamily="34" charset="0"/>
              </a:rPr>
              <a:t>are you informing school administrators of who has been </a:t>
            </a:r>
            <a:r>
              <a:rPr lang="en-US" sz="2100" dirty="0" err="1">
                <a:solidFill>
                  <a:schemeClr val="tx1"/>
                </a:solidFill>
                <a:latin typeface="Arial" pitchFamily="34" charset="0"/>
                <a:cs typeface="Arial" pitchFamily="34" charset="0"/>
              </a:rPr>
              <a:t>medivac’d</a:t>
            </a:r>
            <a:r>
              <a:rPr lang="en-US" sz="2100" dirty="0">
                <a:solidFill>
                  <a:schemeClr val="tx1"/>
                </a:solidFill>
                <a:latin typeface="Arial" pitchFamily="34" charset="0"/>
                <a:cs typeface="Arial" pitchFamily="34" charset="0"/>
              </a:rPr>
              <a:t> off school grounds?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366763" y="812816"/>
            <a:ext cx="8229600" cy="673812"/>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4400" i="0" u="none" strike="noStrike" cap="none" baseline="0" dirty="0" smtClean="0">
                <a:solidFill>
                  <a:srgbClr val="800000"/>
                </a:solidFill>
                <a:latin typeface="Bookman Old Style"/>
                <a:ea typeface="Cambria"/>
                <a:cs typeface="Bookman Old Style"/>
                <a:sym typeface="Cambria"/>
              </a:rPr>
              <a:t>Conclusion</a:t>
            </a:r>
            <a:endParaRPr lang="en-US" sz="44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a:xfrm>
            <a:off x="6858000" y="1968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25</a:t>
            </a:fld>
            <a:endParaRPr lang="en-US" dirty="0"/>
          </a:p>
        </p:txBody>
      </p:sp>
      <p:sp>
        <p:nvSpPr>
          <p:cNvPr id="5" name="TextBox 4"/>
          <p:cNvSpPr txBox="1"/>
          <p:nvPr/>
        </p:nvSpPr>
        <p:spPr>
          <a:xfrm>
            <a:off x="321546" y="3601118"/>
            <a:ext cx="8320035" cy="3139321"/>
          </a:xfrm>
          <a:prstGeom prst="rect">
            <a:avLst/>
          </a:prstGeom>
          <a:noFill/>
        </p:spPr>
        <p:txBody>
          <a:bodyPr wrap="square" rtlCol="0">
            <a:spAutoFit/>
          </a:bodyPr>
          <a:lstStyle/>
          <a:p>
            <a:pPr marL="342900" indent="-342900">
              <a:buFont typeface="Wingdings" panose="05000000000000000000" pitchFamily="2" charset="2"/>
              <a:buChar char="q"/>
            </a:pPr>
            <a:r>
              <a:rPr lang="en-US" sz="2200" dirty="0" smtClean="0"/>
              <a:t>Strengths </a:t>
            </a:r>
          </a:p>
          <a:p>
            <a:r>
              <a:rPr lang="en-US" sz="2200" dirty="0" smtClean="0"/>
              <a:t>1.</a:t>
            </a:r>
          </a:p>
          <a:p>
            <a:r>
              <a:rPr lang="en-US" sz="2200" dirty="0" smtClean="0"/>
              <a:t>2.</a:t>
            </a:r>
          </a:p>
          <a:p>
            <a:r>
              <a:rPr lang="en-US" sz="2200" dirty="0" smtClean="0"/>
              <a:t>3.</a:t>
            </a:r>
          </a:p>
          <a:p>
            <a:r>
              <a:rPr lang="en-US" sz="2200" dirty="0" smtClean="0"/>
              <a:t> </a:t>
            </a:r>
            <a:endParaRPr lang="en-US" sz="2200" dirty="0"/>
          </a:p>
          <a:p>
            <a:pPr marL="342900" lvl="2" indent="-342900">
              <a:buFont typeface="Wingdings" panose="05000000000000000000" pitchFamily="2" charset="2"/>
              <a:buChar char="q"/>
            </a:pPr>
            <a:r>
              <a:rPr lang="en-US" sz="2200" dirty="0" smtClean="0"/>
              <a:t>Areas for Improvement</a:t>
            </a:r>
          </a:p>
          <a:p>
            <a:pPr lvl="2"/>
            <a:r>
              <a:rPr lang="en-US" sz="2200" dirty="0" smtClean="0"/>
              <a:t>1.</a:t>
            </a:r>
          </a:p>
          <a:p>
            <a:pPr lvl="2"/>
            <a:r>
              <a:rPr lang="en-US" sz="2200" dirty="0" smtClean="0"/>
              <a:t>2.</a:t>
            </a:r>
          </a:p>
          <a:p>
            <a:pPr lvl="2"/>
            <a:r>
              <a:rPr lang="en-US" sz="2200" dirty="0" smtClean="0"/>
              <a:t>3.</a:t>
            </a:r>
          </a:p>
        </p:txBody>
      </p:sp>
      <p:sp>
        <p:nvSpPr>
          <p:cNvPr id="6" name="Text Placeholder 1"/>
          <p:cNvSpPr>
            <a:spLocks noGrp="1"/>
          </p:cNvSpPr>
          <p:nvPr>
            <p:ph type="body" idx="1"/>
          </p:nvPr>
        </p:nvSpPr>
        <p:spPr>
          <a:xfrm>
            <a:off x="411981" y="1491916"/>
            <a:ext cx="8229600" cy="2109202"/>
          </a:xfrm>
        </p:spPr>
        <p:txBody>
          <a:bodyPr/>
          <a:lstStyle/>
          <a:p>
            <a:r>
              <a:rPr lang="en-US" sz="2800" dirty="0" smtClean="0"/>
              <a:t>What aspects of your plan are good and what needs improvement or testing?</a:t>
            </a:r>
          </a:p>
          <a:p>
            <a:r>
              <a:rPr lang="en-US" sz="2800" dirty="0" smtClean="0"/>
              <a:t>What parts of this seminar did you find particularly useful and what should be changed? </a:t>
            </a:r>
            <a:r>
              <a:rPr lang="en-US" sz="1600" dirty="0" smtClean="0"/>
              <a:t>(PFFs)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0002"/>
            <a:ext cx="8229600" cy="724618"/>
          </a:xfrm>
        </p:spPr>
        <p:txBody>
          <a:bodyPr/>
          <a:lstStyle/>
          <a:p>
            <a:r>
              <a:rPr lang="en-US" sz="4400" dirty="0">
                <a:solidFill>
                  <a:srgbClr val="800000"/>
                </a:solidFill>
                <a:latin typeface="Bookman Old Style"/>
                <a:ea typeface="Cambria"/>
                <a:cs typeface="Bookman Old Style"/>
              </a:rPr>
              <a:t>Moving Forward</a:t>
            </a:r>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26</a:t>
            </a:fld>
            <a:endParaRPr lang="en-US" dirty="0"/>
          </a:p>
        </p:txBody>
      </p:sp>
      <p:sp>
        <p:nvSpPr>
          <p:cNvPr id="5" name="Text Placeholder 1"/>
          <p:cNvSpPr>
            <a:spLocks noGrp="1"/>
          </p:cNvSpPr>
          <p:nvPr>
            <p:ph type="body" idx="1"/>
          </p:nvPr>
        </p:nvSpPr>
        <p:spPr>
          <a:xfrm>
            <a:off x="457199" y="1828911"/>
            <a:ext cx="8229600" cy="4525963"/>
          </a:xfrm>
        </p:spPr>
        <p:txBody>
          <a:bodyPr/>
          <a:lstStyle/>
          <a:p>
            <a:pPr marL="285750" indent="-285750">
              <a:buFont typeface="Arial" panose="020B0604020202020204" pitchFamily="34" charset="0"/>
              <a:buChar char="•"/>
            </a:pPr>
            <a:r>
              <a:rPr lang="en-US" sz="2400" b="1" dirty="0">
                <a:latin typeface="arial" panose="020B0604020202020204" pitchFamily="34" charset="0"/>
              </a:rPr>
              <a:t>Now what?</a:t>
            </a:r>
          </a:p>
          <a:p>
            <a:pPr lvl="1" indent="-285750">
              <a:buFont typeface="Arial" panose="020B0604020202020204" pitchFamily="34" charset="0"/>
              <a:buChar char="•"/>
            </a:pPr>
            <a:r>
              <a:rPr lang="en-US" sz="2400" b="1" dirty="0" smtClean="0">
                <a:solidFill>
                  <a:srgbClr val="FF0000"/>
                </a:solidFill>
                <a:latin typeface="arial" panose="020B0604020202020204" pitchFamily="34" charset="0"/>
              </a:rPr>
              <a:t>Determine if your organization’s policies &amp; procedures address this scenario</a:t>
            </a:r>
          </a:p>
          <a:p>
            <a:pPr lvl="1" indent="-285750">
              <a:buFont typeface="Arial" panose="020B0604020202020204" pitchFamily="34" charset="0"/>
              <a:buChar char="•"/>
            </a:pPr>
            <a:r>
              <a:rPr lang="en-US" sz="2400" b="1" dirty="0" smtClean="0">
                <a:solidFill>
                  <a:srgbClr val="FF0000"/>
                </a:solidFill>
                <a:latin typeface="arial" panose="020B0604020202020204" pitchFamily="34" charset="0"/>
              </a:rPr>
              <a:t>Perform a TTX to evaluate your school’s specific procedures</a:t>
            </a:r>
          </a:p>
          <a:p>
            <a:pPr lvl="1" indent="-285750">
              <a:buFont typeface="Arial" panose="020B0604020202020204" pitchFamily="34" charset="0"/>
              <a:buChar char="•"/>
            </a:pPr>
            <a:r>
              <a:rPr lang="en-US" sz="2400" b="1" dirty="0" smtClean="0">
                <a:solidFill>
                  <a:srgbClr val="FF0000"/>
                </a:solidFill>
                <a:latin typeface="arial" panose="020B0604020202020204" pitchFamily="34" charset="0"/>
              </a:rPr>
              <a:t>Create an Improvement Plan from the evaluation results</a:t>
            </a:r>
            <a:endParaRPr lang="en-US" b="1" dirty="0">
              <a:solidFill>
                <a:srgbClr val="FF0000"/>
              </a:solidFill>
              <a:latin typeface="arial" panose="020B0604020202020204" pitchFamily="34" charset="0"/>
            </a:endParaRPr>
          </a:p>
          <a:p>
            <a:pPr marL="742950" lvl="3" indent="-285750">
              <a:buFont typeface="Arial" panose="020B0604020202020204" pitchFamily="34" charset="0"/>
              <a:buChar char="•"/>
            </a:pPr>
            <a:r>
              <a:rPr lang="en-US" sz="2400" b="1" dirty="0" smtClean="0">
                <a:solidFill>
                  <a:srgbClr val="FF0000"/>
                </a:solidFill>
                <a:latin typeface="arial" panose="020B0604020202020204" pitchFamily="34" charset="0"/>
              </a:rPr>
              <a:t>Implement solutions and retest </a:t>
            </a:r>
          </a:p>
          <a:p>
            <a:endParaRPr lang="en-US" dirty="0"/>
          </a:p>
        </p:txBody>
      </p:sp>
    </p:spTree>
    <p:extLst>
      <p:ext uri="{BB962C8B-B14F-4D97-AF65-F5344CB8AC3E}">
        <p14:creationId xmlns:p14="http://schemas.microsoft.com/office/powerpoint/2010/main" val="23704344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a:xfrm>
            <a:off x="6866965" y="196661"/>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27</a:t>
            </a:fld>
            <a:endParaRPr lang="en-US" dirty="0"/>
          </a:p>
        </p:txBody>
      </p:sp>
      <p:sp>
        <p:nvSpPr>
          <p:cNvPr id="6" name="Shape 289"/>
          <p:cNvSpPr txBox="1"/>
          <p:nvPr/>
        </p:nvSpPr>
        <p:spPr>
          <a:xfrm>
            <a:off x="730770" y="729119"/>
            <a:ext cx="8229600" cy="670113"/>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3200" i="0" u="none" strike="noStrike" cap="none" baseline="0" dirty="0" smtClean="0">
                <a:solidFill>
                  <a:schemeClr val="accent2">
                    <a:lumMod val="75000"/>
                  </a:schemeClr>
                </a:solidFill>
                <a:latin typeface="Bookman Old Style" panose="02050604050505020204" pitchFamily="18" charset="0"/>
                <a:ea typeface="Cambria"/>
                <a:cs typeface="Cambria"/>
                <a:sym typeface="Cambria"/>
              </a:rPr>
              <a:t>Closing Comments</a:t>
            </a:r>
            <a:endParaRPr lang="en-US" sz="3200" i="0" u="none" strike="noStrike" cap="none" baseline="0" dirty="0">
              <a:solidFill>
                <a:schemeClr val="accent2">
                  <a:lumMod val="75000"/>
                </a:schemeClr>
              </a:solidFill>
              <a:latin typeface="Bookman Old Style" panose="02050604050505020204" pitchFamily="18" charset="0"/>
              <a:ea typeface="Cambria"/>
              <a:cs typeface="Cambria"/>
              <a:sym typeface="Cambria"/>
            </a:endParaRPr>
          </a:p>
        </p:txBody>
      </p:sp>
      <p:sp>
        <p:nvSpPr>
          <p:cNvPr id="2" name="Text Placeholder 1"/>
          <p:cNvSpPr>
            <a:spLocks noGrp="1"/>
          </p:cNvSpPr>
          <p:nvPr>
            <p:ph type="body" idx="1"/>
          </p:nvPr>
        </p:nvSpPr>
        <p:spPr>
          <a:xfrm>
            <a:off x="457200" y="1595760"/>
            <a:ext cx="8229600" cy="4525963"/>
          </a:xfrm>
        </p:spPr>
        <p:txBody>
          <a:bodyPr/>
          <a:lstStyle/>
          <a:p>
            <a:pPr marL="285750" lvl="1" indent="-285750">
              <a:spcBef>
                <a:spcPts val="640"/>
              </a:spcBef>
              <a:buFont typeface="Arial" panose="020B0604020202020204" pitchFamily="34" charset="0"/>
              <a:buChar char="•"/>
            </a:pPr>
            <a:r>
              <a:rPr lang="en-US" sz="2400" b="1" dirty="0">
                <a:latin typeface="arial" panose="020B0604020202020204" pitchFamily="34" charset="0"/>
              </a:rPr>
              <a:t>Sign In sheet (if you missed it)</a:t>
            </a:r>
          </a:p>
          <a:p>
            <a:pPr marL="285750" lvl="1" indent="-285750">
              <a:spcBef>
                <a:spcPts val="640"/>
              </a:spcBef>
              <a:buFont typeface="Arial" panose="020B0604020202020204" pitchFamily="34" charset="0"/>
              <a:buChar char="•"/>
            </a:pPr>
            <a:r>
              <a:rPr lang="en-US" sz="2400" b="1" dirty="0">
                <a:latin typeface="arial" panose="020B0604020202020204" pitchFamily="34" charset="0"/>
              </a:rPr>
              <a:t>Participant Feedback </a:t>
            </a:r>
            <a:r>
              <a:rPr lang="en-US" sz="2400" b="1" dirty="0" smtClean="0">
                <a:latin typeface="arial" panose="020B0604020202020204" pitchFamily="34" charset="0"/>
              </a:rPr>
              <a:t>Forms</a:t>
            </a:r>
          </a:p>
          <a:p>
            <a:pPr marL="285750" lvl="1" indent="-285750">
              <a:spcBef>
                <a:spcPts val="640"/>
              </a:spcBef>
              <a:buFont typeface="Arial" panose="020B0604020202020204" pitchFamily="34" charset="0"/>
              <a:buChar char="•"/>
            </a:pPr>
            <a:r>
              <a:rPr lang="en-US" sz="2400" b="1" dirty="0" smtClean="0">
                <a:solidFill>
                  <a:srgbClr val="FF0000"/>
                </a:solidFill>
                <a:latin typeface="arial" panose="020B0604020202020204" pitchFamily="34" charset="0"/>
              </a:rPr>
              <a:t>An LASEMP Program After Action Report </a:t>
            </a:r>
            <a:r>
              <a:rPr lang="en-US" sz="2400" b="1" dirty="0">
                <a:solidFill>
                  <a:srgbClr val="FF0000"/>
                </a:solidFill>
                <a:latin typeface="arial" panose="020B0604020202020204" pitchFamily="34" charset="0"/>
              </a:rPr>
              <a:t>in the next few </a:t>
            </a:r>
            <a:r>
              <a:rPr lang="en-US" sz="2400" b="1" dirty="0" smtClean="0">
                <a:solidFill>
                  <a:srgbClr val="FF0000"/>
                </a:solidFill>
                <a:latin typeface="arial" panose="020B0604020202020204" pitchFamily="34" charset="0"/>
              </a:rPr>
              <a:t>months</a:t>
            </a:r>
          </a:p>
          <a:p>
            <a:pPr marL="285750" lvl="1" indent="-285750">
              <a:spcBef>
                <a:spcPts val="640"/>
              </a:spcBef>
              <a:buFont typeface="Arial" panose="020B0604020202020204" pitchFamily="34" charset="0"/>
              <a:buChar char="•"/>
            </a:pPr>
            <a:r>
              <a:rPr lang="en-US" sz="2400" b="1" dirty="0" smtClean="0">
                <a:solidFill>
                  <a:srgbClr val="FF0000"/>
                </a:solidFill>
                <a:latin typeface="arial" panose="020B0604020202020204" pitchFamily="34" charset="0"/>
              </a:rPr>
              <a:t>Final Survey to be distributed in the next few months</a:t>
            </a:r>
            <a:endParaRPr lang="en-US" sz="2400" b="1" dirty="0">
              <a:solidFill>
                <a:srgbClr val="FF0000"/>
              </a:solidFill>
              <a:latin typeface="arial" panose="020B0604020202020204" pitchFamily="34" charset="0"/>
            </a:endParaRPr>
          </a:p>
          <a:p>
            <a:pPr marL="285750" indent="-285750">
              <a:buFont typeface="Arial" panose="020B0604020202020204" pitchFamily="34" charset="0"/>
              <a:buChar char="•"/>
            </a:pPr>
            <a:r>
              <a:rPr lang="en-US" sz="2400" b="1" dirty="0" smtClean="0">
                <a:latin typeface="arial" panose="020B0604020202020204" pitchFamily="34" charset="0"/>
              </a:rPr>
              <a:t>Resources: </a:t>
            </a:r>
            <a:r>
              <a:rPr lang="en-US" sz="2400" b="1" dirty="0">
                <a:latin typeface="arial" panose="020B0604020202020204" pitchFamily="34" charset="0"/>
                <a:hlinkClick r:id="rId3"/>
              </a:rPr>
              <a:t>http://</a:t>
            </a:r>
            <a:r>
              <a:rPr lang="en-US" sz="2400" b="1" dirty="0" smtClean="0">
                <a:latin typeface="arial" panose="020B0604020202020204" pitchFamily="34" charset="0"/>
                <a:hlinkClick r:id="rId3"/>
              </a:rPr>
              <a:t>gohsep.la.gov/PREPARE/LASEMP</a:t>
            </a:r>
            <a:endParaRPr lang="en-US" sz="2400" b="1" dirty="0" smtClean="0">
              <a:latin typeface="arial" panose="020B0604020202020204" pitchFamily="34" charset="0"/>
            </a:endParaRPr>
          </a:p>
          <a:p>
            <a:pPr marL="285750" indent="-285750">
              <a:buFont typeface="Arial" panose="020B0604020202020204" pitchFamily="34" charset="0"/>
              <a:buChar char="•"/>
            </a:pPr>
            <a:r>
              <a:rPr lang="en-US" sz="2400" b="1" dirty="0" smtClean="0">
                <a:latin typeface="arial" panose="020B0604020202020204" pitchFamily="34" charset="0"/>
              </a:rPr>
              <a:t>Contact </a:t>
            </a:r>
            <a:r>
              <a:rPr lang="en-US" sz="2400" b="1" dirty="0">
                <a:latin typeface="arial" panose="020B0604020202020204" pitchFamily="34" charset="0"/>
              </a:rPr>
              <a:t>us at: </a:t>
            </a:r>
            <a:r>
              <a:rPr lang="en-US" sz="2400" b="1" dirty="0">
                <a:latin typeface="arial" panose="020B0604020202020204" pitchFamily="34" charset="0"/>
                <a:hlinkClick r:id="rId4"/>
              </a:rPr>
              <a:t>gohsepexercise@la.gov</a:t>
            </a:r>
            <a:endParaRPr lang="en-US" sz="2400" b="1" dirty="0">
              <a:latin typeface="arial" panose="020B0604020202020204" pitchFamily="34" charset="0"/>
            </a:endParaRPr>
          </a:p>
          <a:p>
            <a:endParaRPr lang="en-US" dirty="0"/>
          </a:p>
        </p:txBody>
      </p:sp>
    </p:spTree>
    <p:extLst>
      <p:ext uri="{BB962C8B-B14F-4D97-AF65-F5344CB8AC3E}">
        <p14:creationId xmlns:p14="http://schemas.microsoft.com/office/powerpoint/2010/main" val="359994001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3" name="Title 2"/>
          <p:cNvSpPr>
            <a:spLocks noGrp="1"/>
          </p:cNvSpPr>
          <p:nvPr>
            <p:ph type="title"/>
          </p:nvPr>
        </p:nvSpPr>
        <p:spPr>
          <a:xfrm>
            <a:off x="785973" y="798619"/>
            <a:ext cx="8229600" cy="1143000"/>
          </a:xfrm>
        </p:spPr>
        <p:txBody>
          <a:bodyPr/>
          <a:lstStyle/>
          <a:p>
            <a:r>
              <a:rPr lang="en-US" dirty="0" smtClean="0">
                <a:solidFill>
                  <a:schemeClr val="accent2">
                    <a:lumMod val="75000"/>
                  </a:schemeClr>
                </a:solidFill>
              </a:rPr>
              <a:t>		Exercise Overview</a:t>
            </a:r>
            <a:endParaRPr lang="en-US" dirty="0">
              <a:solidFill>
                <a:schemeClr val="accent2">
                  <a:lumMod val="75000"/>
                </a:schemeClr>
              </a:solidFill>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3</a:t>
            </a:fld>
            <a:endParaRPr lang="en-US" dirty="0"/>
          </a:p>
        </p:txBody>
      </p:sp>
      <p:sp>
        <p:nvSpPr>
          <p:cNvPr id="4" name="TextBox 3"/>
          <p:cNvSpPr txBox="1"/>
          <p:nvPr/>
        </p:nvSpPr>
        <p:spPr>
          <a:xfrm>
            <a:off x="750012" y="2040606"/>
            <a:ext cx="6852863" cy="44935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Scope: This exercise is a seminar planned for 3 hours at each of the 9 regions within Louisiana. Exercise play is limited to First Responders, key school personnel, and Emergency Management personnel. </a:t>
            </a:r>
            <a:endParaRPr lang="en-US" sz="2400" dirty="0" smtClean="0"/>
          </a:p>
          <a:p>
            <a:pPr marL="285750" indent="-285750">
              <a:lnSpc>
                <a:spcPct val="150000"/>
              </a:lnSpc>
              <a:buFont typeface="Arial" panose="020B0604020202020204" pitchFamily="34" charset="0"/>
              <a:buChar char="•"/>
            </a:pPr>
            <a:endParaRPr lang="en-US" sz="2400" dirty="0" smtClean="0"/>
          </a:p>
          <a:p>
            <a:pPr marL="285750" indent="-285750">
              <a:lnSpc>
                <a:spcPct val="150000"/>
              </a:lnSpc>
              <a:buFont typeface="Arial" panose="020B0604020202020204" pitchFamily="34" charset="0"/>
              <a:buChar char="•"/>
            </a:pPr>
            <a:r>
              <a:rPr lang="en-US" sz="2400" dirty="0" smtClean="0"/>
              <a:t>Mission </a:t>
            </a:r>
            <a:r>
              <a:rPr lang="en-US" sz="2400" dirty="0"/>
              <a:t>area: Response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933233"/>
            <a:ext cx="8229600" cy="763684"/>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3600" dirty="0" smtClean="0">
                <a:solidFill>
                  <a:schemeClr val="accent2">
                    <a:lumMod val="75000"/>
                  </a:schemeClr>
                </a:solidFill>
                <a:latin typeface="Bookman Old Style"/>
                <a:ea typeface="Cambria"/>
                <a:cs typeface="Bookman Old Style"/>
                <a:sym typeface="Cambria"/>
              </a:rPr>
              <a:t>Objectives and Core Capabilities</a:t>
            </a:r>
            <a:endParaRPr lang="en-US" sz="3600" i="0" u="none" strike="noStrike" cap="none" baseline="0" dirty="0">
              <a:solidFill>
                <a:schemeClr val="accent2">
                  <a:lumMod val="75000"/>
                </a:schemeClr>
              </a:solidFill>
              <a:latin typeface="Bookman Old Style"/>
              <a:ea typeface="Cambria"/>
              <a:cs typeface="Bookman Old Style"/>
              <a:sym typeface="Cambria"/>
            </a:endParaRPr>
          </a:p>
        </p:txBody>
      </p:sp>
      <p:sp>
        <p:nvSpPr>
          <p:cNvPr id="103" name="Shape 103"/>
          <p:cNvSpPr txBox="1">
            <a:spLocks noGrp="1"/>
          </p:cNvSpPr>
          <p:nvPr>
            <p:ph type="body" idx="1"/>
          </p:nvPr>
        </p:nvSpPr>
        <p:spPr>
          <a:xfrm>
            <a:off x="457200" y="1597792"/>
            <a:ext cx="8229600" cy="5700227"/>
          </a:xfrm>
          <a:prstGeom prst="rect">
            <a:avLst/>
          </a:prstGeom>
          <a:noFill/>
          <a:ln>
            <a:noFill/>
          </a:ln>
        </p:spPr>
        <p:txBody>
          <a:bodyPr lIns="91425" tIns="45700" rIns="91425" bIns="45700" anchor="t" anchorCtr="0">
            <a:noAutofit/>
          </a:bodyPr>
          <a:lstStyle/>
          <a:p>
            <a:r>
              <a:rPr lang="en-US" sz="2000" dirty="0"/>
              <a:t>Review the current Tornado/Hazardous Weather plan’s ability to address a catastrophic event at a school in your parish in accordance with your district’s Emergency Operation Plan.</a:t>
            </a:r>
          </a:p>
          <a:p>
            <a:pPr lvl="1"/>
            <a:r>
              <a:rPr lang="en-US" sz="2000" dirty="0" smtClean="0"/>
              <a:t>Planning</a:t>
            </a:r>
            <a:endParaRPr lang="en-US" sz="600" dirty="0" smtClean="0"/>
          </a:p>
          <a:p>
            <a:pPr marL="635000" lvl="1" indent="0">
              <a:buNone/>
            </a:pPr>
            <a:endParaRPr lang="en-US" sz="600" dirty="0" smtClean="0"/>
          </a:p>
          <a:p>
            <a:r>
              <a:rPr lang="en-US" sz="2000" dirty="0"/>
              <a:t>Discuss your plan’s collaboration with First Responders and local NGOs in preparation and response for a crisis in accordance with your district’s Emergency Operation Plan.</a:t>
            </a:r>
          </a:p>
          <a:p>
            <a:pPr lvl="1"/>
            <a:r>
              <a:rPr lang="en-US" sz="2000" dirty="0"/>
              <a:t>Operational </a:t>
            </a:r>
            <a:r>
              <a:rPr lang="en-US" sz="2000" dirty="0" smtClean="0"/>
              <a:t>Coordination</a:t>
            </a:r>
          </a:p>
          <a:p>
            <a:pPr marL="635000" lvl="1" indent="0">
              <a:buNone/>
            </a:pPr>
            <a:endParaRPr lang="en-US" sz="900" dirty="0"/>
          </a:p>
          <a:p>
            <a:r>
              <a:rPr lang="en-US" sz="2000" dirty="0"/>
              <a:t>Review the current notification, accountability and reunification plans and their implementation after a severe weather event in accordance with your district’s Emergency Operation Plan.</a:t>
            </a:r>
          </a:p>
          <a:p>
            <a:pPr lvl="1"/>
            <a:r>
              <a:rPr lang="en-US" sz="2000" dirty="0"/>
              <a:t>Operational Communications</a:t>
            </a:r>
          </a:p>
          <a:p>
            <a:pPr marL="635000" lvl="1" indent="0">
              <a:buNone/>
            </a:pPr>
            <a:endParaRPr lang="en-US" sz="2200" dirty="0"/>
          </a:p>
          <a:p>
            <a:pPr marL="400050" lvl="1" indent="0">
              <a:spcBef>
                <a:spcPts val="0"/>
              </a:spcBef>
              <a:buClr>
                <a:srgbClr val="3F3F3F"/>
              </a:buClr>
              <a:buSzPct val="100000"/>
              <a:buNone/>
            </a:pPr>
            <a:endParaRPr lang="en-US" sz="2800" b="0" i="0" u="none" strike="noStrike" cap="none" baseline="0" dirty="0">
              <a:solidFill>
                <a:srgbClr val="3F3F3F"/>
              </a:solidFill>
              <a:latin typeface="Arial"/>
              <a:ea typeface="Arial"/>
              <a:cs typeface="Arial"/>
              <a:sym typeface="Arial"/>
            </a:endParaRPr>
          </a:p>
        </p:txBody>
      </p:sp>
      <p:sp>
        <p:nvSpPr>
          <p:cNvPr id="2" name="Slide Number Placeholder 1"/>
          <p:cNvSpPr>
            <a:spLocks noGrp="1"/>
          </p:cNvSpPr>
          <p:nvPr>
            <p:ph type="sldNum" idx="12"/>
          </p:nvPr>
        </p:nvSpPr>
        <p:spPr>
          <a:xfrm>
            <a:off x="6883400" y="1841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6200" y="1020482"/>
            <a:ext cx="8915400" cy="1143000"/>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Participants Roles and Responsibilities</a:t>
            </a:r>
            <a:endParaRPr lang="en-US" sz="3600" i="0" u="none" strike="noStrike" cap="none" baseline="0" dirty="0">
              <a:solidFill>
                <a:srgbClr val="800000"/>
              </a:solidFill>
              <a:latin typeface="Bookman Old Style"/>
              <a:ea typeface="Cambria"/>
              <a:cs typeface="Bookman Old Style"/>
              <a:sym typeface="Cambria"/>
            </a:endParaRPr>
          </a:p>
        </p:txBody>
      </p:sp>
      <p:sp>
        <p:nvSpPr>
          <p:cNvPr id="130" name="Shape 130"/>
          <p:cNvSpPr txBox="1">
            <a:spLocks noGrp="1"/>
          </p:cNvSpPr>
          <p:nvPr>
            <p:ph type="body" idx="1"/>
          </p:nvPr>
        </p:nvSpPr>
        <p:spPr>
          <a:xfrm>
            <a:off x="457200" y="2091563"/>
            <a:ext cx="8229600" cy="4169304"/>
          </a:xfrm>
          <a:prstGeom prst="rect">
            <a:avLst/>
          </a:prstGeom>
          <a:noFill/>
          <a:ln>
            <a:noFill/>
          </a:ln>
        </p:spPr>
        <p:txBody>
          <a:bodyPr lIns="91425" tIns="45700" rIns="91425" bIns="45700" anchor="t" anchorCtr="0">
            <a:noAutofit/>
          </a:bodyPr>
          <a:lstStyle/>
          <a:p>
            <a:pPr marL="225425" indent="-225425">
              <a:lnSpc>
                <a:spcPct val="150000"/>
              </a:lnSpc>
              <a:defRPr/>
            </a:pPr>
            <a:r>
              <a:rPr lang="en-US" sz="2400" b="1" dirty="0"/>
              <a:t>Players:</a:t>
            </a:r>
            <a:r>
              <a:rPr lang="en-US" sz="2400" dirty="0"/>
              <a:t>  Respond to situation presented based on current plans, policies, and procedures</a:t>
            </a:r>
          </a:p>
          <a:p>
            <a:pPr marL="225425" indent="-225425">
              <a:lnSpc>
                <a:spcPct val="150000"/>
              </a:lnSpc>
              <a:defRPr/>
            </a:pPr>
            <a:r>
              <a:rPr lang="en-US" sz="2400" b="1" dirty="0"/>
              <a:t>Observers:</a:t>
            </a:r>
            <a:r>
              <a:rPr lang="en-US" sz="2400" dirty="0"/>
              <a:t>  Support players in developing responses, but do not participate in moderated discussion</a:t>
            </a:r>
          </a:p>
          <a:p>
            <a:pPr marL="225425" indent="-225425">
              <a:lnSpc>
                <a:spcPct val="150000"/>
              </a:lnSpc>
              <a:defRPr/>
            </a:pPr>
            <a:r>
              <a:rPr lang="en-US" sz="2400" b="1" dirty="0"/>
              <a:t>Facilitators:</a:t>
            </a:r>
            <a:r>
              <a:rPr lang="en-US" sz="2400" dirty="0"/>
              <a:t>  Provide situation updates and moderate discussions</a:t>
            </a:r>
          </a:p>
          <a:p>
            <a:pPr marL="225425" indent="-225425">
              <a:lnSpc>
                <a:spcPct val="150000"/>
              </a:lnSpc>
              <a:defRPr/>
            </a:pPr>
            <a:r>
              <a:rPr lang="en-US" sz="2400" b="1" dirty="0"/>
              <a:t>Evaluators:</a:t>
            </a:r>
            <a:r>
              <a:rPr lang="en-US" sz="2400" dirty="0"/>
              <a:t>  Observe and document player discussions</a:t>
            </a:r>
          </a:p>
          <a:p>
            <a:pPr marL="452438" indent="-277813">
              <a:spcBef>
                <a:spcPts val="600"/>
              </a:spcBef>
              <a:buClr>
                <a:srgbClr val="3F3F3F"/>
              </a:buClr>
              <a:buSzPct val="100000"/>
            </a:pPr>
            <a:endParaRPr lang="en-US" sz="2400" b="0" i="0" u="none" strike="noStrike" cap="none" baseline="0" dirty="0">
              <a:solidFill>
                <a:schemeClr val="tx1">
                  <a:lumMod val="75000"/>
                  <a:lumOff val="25000"/>
                </a:schemeClr>
              </a:solidFill>
              <a:sym typeface="Arial"/>
            </a:endParaRPr>
          </a:p>
        </p:txBody>
      </p:sp>
      <p:sp>
        <p:nvSpPr>
          <p:cNvPr id="2" name="Slide Number Placeholder 1"/>
          <p:cNvSpPr>
            <a:spLocks noGrp="1"/>
          </p:cNvSpPr>
          <p:nvPr>
            <p:ph type="sldNum" idx="12"/>
          </p:nvPr>
        </p:nvSpPr>
        <p:spPr>
          <a:xfrm>
            <a:off x="6858001" y="1968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419100" y="1580252"/>
            <a:ext cx="8229600" cy="3627438"/>
          </a:xfrm>
          <a:prstGeom prst="rect">
            <a:avLst/>
          </a:prstGeom>
          <a:noFill/>
          <a:ln>
            <a:noFill/>
          </a:ln>
        </p:spPr>
        <p:txBody>
          <a:bodyPr lIns="91425" tIns="45700" rIns="91425" bIns="45700" anchor="t" anchorCtr="0">
            <a:noAutofit/>
          </a:bodyPr>
          <a:lstStyle/>
          <a:p>
            <a:r>
              <a:rPr lang="en-US" sz="2200" dirty="0"/>
              <a:t>This exercise will be a multimedia, facilitated exercise. Players will participate in the following 3 modules: </a:t>
            </a:r>
            <a:endParaRPr lang="en-US" sz="2200" dirty="0" smtClean="0"/>
          </a:p>
          <a:p>
            <a:endParaRPr lang="en-US" sz="100" dirty="0"/>
          </a:p>
          <a:p>
            <a:pPr lvl="1"/>
            <a:r>
              <a:rPr lang="en-US" sz="2200" dirty="0"/>
              <a:t>Module 1:  Watch &amp; Warnings</a:t>
            </a:r>
          </a:p>
          <a:p>
            <a:pPr lvl="1"/>
            <a:r>
              <a:rPr lang="en-US" sz="2200" dirty="0"/>
              <a:t>Module 2:  Touchdown</a:t>
            </a:r>
          </a:p>
          <a:p>
            <a:pPr lvl="1"/>
            <a:r>
              <a:rPr lang="en-US" sz="2200" dirty="0"/>
              <a:t>Module 3:  Aftermath</a:t>
            </a:r>
          </a:p>
          <a:p>
            <a:endParaRPr lang="en-US" sz="2200" dirty="0"/>
          </a:p>
          <a:p>
            <a:r>
              <a:rPr lang="en-US" sz="2200" dirty="0"/>
              <a:t>After each update, we will review the situation and engage in functional group discussions of appropriate response issues. For this exercise, the functional groups are as follows</a:t>
            </a:r>
            <a:r>
              <a:rPr lang="en-US" sz="2200" dirty="0" smtClean="0"/>
              <a:t>:</a:t>
            </a:r>
          </a:p>
          <a:p>
            <a:endParaRPr lang="en-US" sz="100" dirty="0"/>
          </a:p>
          <a:p>
            <a:pPr lvl="1"/>
            <a:r>
              <a:rPr lang="en-US" sz="2200" dirty="0"/>
              <a:t>Key School Personnel</a:t>
            </a:r>
          </a:p>
          <a:p>
            <a:pPr lvl="1"/>
            <a:r>
              <a:rPr lang="en-US" sz="2200" dirty="0"/>
              <a:t>First Responders</a:t>
            </a:r>
          </a:p>
          <a:p>
            <a:pPr marL="117475" marR="0" lvl="0" indent="0" algn="l" rtl="0">
              <a:lnSpc>
                <a:spcPct val="90000"/>
              </a:lnSpc>
              <a:spcBef>
                <a:spcPts val="0"/>
              </a:spcBef>
              <a:buClr>
                <a:srgbClr val="3F3F3F"/>
              </a:buClr>
              <a:buSzPct val="100000"/>
              <a:buNone/>
            </a:pPr>
            <a:endParaRPr lang="en-US" b="0" i="0" u="none" strike="noStrike" cap="none" baseline="0" dirty="0">
              <a:solidFill>
                <a:srgbClr val="3F3F3F"/>
              </a:solidFill>
              <a:latin typeface="Arial"/>
              <a:ea typeface="Arial"/>
              <a:cs typeface="Arial"/>
              <a:sym typeface="Arial"/>
            </a:endParaRPr>
          </a:p>
        </p:txBody>
      </p:sp>
      <p:sp>
        <p:nvSpPr>
          <p:cNvPr id="136" name="Shape 136"/>
          <p:cNvSpPr txBox="1">
            <a:spLocks noGrp="1"/>
          </p:cNvSpPr>
          <p:nvPr>
            <p:ph type="title"/>
          </p:nvPr>
        </p:nvSpPr>
        <p:spPr>
          <a:xfrm>
            <a:off x="76200" y="723472"/>
            <a:ext cx="8915400" cy="1143000"/>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Exercise Structure</a:t>
            </a:r>
            <a:endParaRPr lang="en-US" sz="36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717158"/>
            <a:ext cx="8229600" cy="1088703"/>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4400" i="0" u="none" strike="noStrike" cap="none" baseline="0" dirty="0" smtClean="0">
                <a:solidFill>
                  <a:srgbClr val="800000"/>
                </a:solidFill>
                <a:latin typeface="Bookman Old Style"/>
                <a:ea typeface="Cambria"/>
                <a:cs typeface="Bookman Old Style"/>
                <a:sym typeface="Cambria"/>
              </a:rPr>
              <a:t>Exercise Guidelines</a:t>
            </a:r>
            <a:endParaRPr lang="en-US" sz="4400" i="0" u="none" strike="noStrike" cap="none" baseline="0" dirty="0">
              <a:solidFill>
                <a:srgbClr val="800000"/>
              </a:solidFill>
              <a:latin typeface="Bookman Old Style"/>
              <a:ea typeface="Cambria"/>
              <a:cs typeface="Bookman Old Style"/>
              <a:sym typeface="Cambria"/>
            </a:endParaRPr>
          </a:p>
        </p:txBody>
      </p:sp>
      <p:sp>
        <p:nvSpPr>
          <p:cNvPr id="148" name="Shape 148"/>
          <p:cNvSpPr txBox="1">
            <a:spLocks noGrp="1"/>
          </p:cNvSpPr>
          <p:nvPr>
            <p:ph type="body" idx="1"/>
          </p:nvPr>
        </p:nvSpPr>
        <p:spPr>
          <a:xfrm>
            <a:off x="457200" y="1692845"/>
            <a:ext cx="8229600" cy="4648199"/>
          </a:xfrm>
          <a:prstGeom prst="rect">
            <a:avLst/>
          </a:prstGeom>
          <a:noFill/>
          <a:ln>
            <a:noFill/>
          </a:ln>
        </p:spPr>
        <p:txBody>
          <a:bodyPr lIns="91425" tIns="45700" rIns="91425" bIns="45700" anchor="t" anchorCtr="0">
            <a:noAutofit/>
          </a:bodyPr>
          <a:lstStyle/>
          <a:p>
            <a:r>
              <a:rPr lang="en-US" sz="2200" dirty="0"/>
              <a:t>This is an open, low-stress, no-fault environment. Varying viewpoints, even disagreements, are expected</a:t>
            </a:r>
          </a:p>
          <a:p>
            <a:endParaRPr lang="en-US" sz="2200" dirty="0"/>
          </a:p>
          <a:p>
            <a:r>
              <a:rPr lang="en-US" sz="2200" dirty="0"/>
              <a:t>Base your responses on the current plans and capabilities of your organization</a:t>
            </a:r>
          </a:p>
          <a:p>
            <a:endParaRPr lang="en-US" sz="2200" dirty="0"/>
          </a:p>
          <a:p>
            <a:r>
              <a:rPr lang="en-US" sz="2200" dirty="0"/>
              <a:t>Decisions are not precedent setting; consider different approaches and suggest improvements</a:t>
            </a:r>
          </a:p>
          <a:p>
            <a:endParaRPr lang="en-US" sz="2200" dirty="0"/>
          </a:p>
          <a:p>
            <a:r>
              <a:rPr lang="en-US" sz="2200" dirty="0"/>
              <a:t>Issue identification is not as valuable as suggestions and recommended actions that could improve response efforts; problem-solving efforts should be the focus</a:t>
            </a:r>
          </a:p>
          <a:p>
            <a:pPr marL="566928" marR="0" lvl="0" indent="-351028" algn="l" rtl="0">
              <a:spcBef>
                <a:spcPts val="0"/>
              </a:spcBef>
              <a:buClr>
                <a:srgbClr val="3F3F3F"/>
              </a:buClr>
              <a:buSzPct val="100000"/>
              <a:buFont typeface="Arial"/>
              <a:buChar char="•"/>
            </a:pPr>
            <a:endParaRPr lang="en-US" sz="2000" b="0" i="0" u="none" strike="noStrike" cap="none" baseline="0" dirty="0">
              <a:solidFill>
                <a:schemeClr val="tx1">
                  <a:lumMod val="75000"/>
                  <a:lumOff val="25000"/>
                </a:schemeClr>
              </a:solidFill>
              <a:sym typeface="Arial"/>
            </a:endParaRPr>
          </a:p>
        </p:txBody>
      </p:sp>
      <p:sp>
        <p:nvSpPr>
          <p:cNvPr id="2" name="Slide Number Placeholder 1"/>
          <p:cNvSpPr>
            <a:spLocks noGrp="1"/>
          </p:cNvSpPr>
          <p:nvPr>
            <p:ph type="sldNum" idx="12"/>
          </p:nvPr>
        </p:nvSpPr>
        <p:spPr>
          <a:xfrm>
            <a:off x="6896100" y="2095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811658"/>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3600" i="0" u="none" strike="noStrike" cap="none" baseline="0" dirty="0" smtClean="0">
                <a:solidFill>
                  <a:srgbClr val="800000"/>
                </a:solidFill>
                <a:latin typeface="Bookman Old Style"/>
                <a:ea typeface="Cambria"/>
                <a:cs typeface="Bookman Old Style"/>
                <a:sym typeface="Cambria"/>
              </a:rPr>
              <a:t>Assumptions and Artificialities</a:t>
            </a:r>
            <a:endParaRPr lang="en-US" sz="3600" i="0" u="none" strike="noStrike" cap="none" baseline="0" dirty="0">
              <a:solidFill>
                <a:srgbClr val="800000"/>
              </a:solidFill>
              <a:latin typeface="Bookman Old Style"/>
              <a:ea typeface="Cambria"/>
              <a:cs typeface="Bookman Old Style"/>
              <a:sym typeface="Cambria"/>
            </a:endParaRPr>
          </a:p>
        </p:txBody>
      </p:sp>
      <p:sp>
        <p:nvSpPr>
          <p:cNvPr id="168" name="Shape 168"/>
          <p:cNvSpPr txBox="1">
            <a:spLocks noGrp="1"/>
          </p:cNvSpPr>
          <p:nvPr>
            <p:ph type="body" idx="1"/>
          </p:nvPr>
        </p:nvSpPr>
        <p:spPr>
          <a:xfrm>
            <a:off x="457200" y="2042453"/>
            <a:ext cx="8229600" cy="3147604"/>
          </a:xfrm>
          <a:prstGeom prst="rect">
            <a:avLst/>
          </a:prstGeom>
          <a:noFill/>
          <a:ln>
            <a:noFill/>
          </a:ln>
        </p:spPr>
        <p:txBody>
          <a:bodyPr lIns="91425" tIns="45700" rIns="91425" bIns="45700" anchor="t" anchorCtr="0">
            <a:noAutofit/>
          </a:bodyPr>
          <a:lstStyle/>
          <a:p>
            <a:r>
              <a:rPr lang="en-US" sz="2800" dirty="0"/>
              <a:t>The exercise is conducted in a no-fault learning environment wherein capabilities, plans, systems, and processes will be evaluated</a:t>
            </a:r>
          </a:p>
          <a:p>
            <a:endParaRPr lang="en-US" sz="2800" dirty="0"/>
          </a:p>
          <a:p>
            <a:r>
              <a:rPr lang="en-US" sz="2800" dirty="0"/>
              <a:t>The exercise scenario is plausible, and events occur as they are presented</a:t>
            </a:r>
          </a:p>
          <a:p>
            <a:endParaRPr lang="en-US" sz="2800" dirty="0"/>
          </a:p>
          <a:p>
            <a:r>
              <a:rPr lang="en-US" sz="2800" dirty="0"/>
              <a:t>All players receive information at the same time</a:t>
            </a:r>
          </a:p>
          <a:p>
            <a:endParaRPr lang="en-US" sz="2800" dirty="0"/>
          </a:p>
          <a:p>
            <a:pPr marL="342900" marR="0" lvl="0" indent="-154940" algn="l" rtl="0">
              <a:spcBef>
                <a:spcPts val="592"/>
              </a:spcBef>
              <a:buClr>
                <a:schemeClr val="dk1"/>
              </a:buClr>
              <a:buFont typeface="Arial"/>
              <a:buNone/>
            </a:pPr>
            <a:endParaRPr sz="2700" b="0" i="0" u="none" strike="noStrike" cap="none" baseline="0" dirty="0">
              <a:solidFill>
                <a:schemeClr val="dk1"/>
              </a:solidFill>
              <a:sym typeface="Arial"/>
            </a:endParaRPr>
          </a:p>
        </p:txBody>
      </p:sp>
      <p:sp>
        <p:nvSpPr>
          <p:cNvPr id="2" name="Slide Number Placeholder 1"/>
          <p:cNvSpPr>
            <a:spLocks noGrp="1"/>
          </p:cNvSpPr>
          <p:nvPr>
            <p:ph type="sldNum" idx="12"/>
          </p:nvPr>
        </p:nvSpPr>
        <p:spPr>
          <a:xfrm>
            <a:off x="6896100" y="1841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457200" y="1528209"/>
            <a:ext cx="8229600" cy="6338099"/>
          </a:xfrm>
          <a:prstGeom prst="rect">
            <a:avLst/>
          </a:prstGeom>
          <a:noFill/>
          <a:ln>
            <a:noFill/>
          </a:ln>
        </p:spPr>
        <p:txBody>
          <a:bodyPr lIns="91425" tIns="45700" rIns="91425" bIns="45700" anchor="t" anchorCtr="0">
            <a:noAutofit/>
          </a:bodyPr>
          <a:lstStyle/>
          <a:p>
            <a:pPr marL="0" indent="0">
              <a:buFontTx/>
              <a:buNone/>
            </a:pPr>
            <a:r>
              <a:rPr lang="en-US" sz="2100" dirty="0" smtClean="0"/>
              <a:t>Registration………………………………………………..	8:30am</a:t>
            </a:r>
            <a:endParaRPr lang="en-US" sz="2100" dirty="0"/>
          </a:p>
          <a:p>
            <a:pPr marL="0" indent="0">
              <a:buFontTx/>
              <a:buNone/>
            </a:pPr>
            <a:r>
              <a:rPr lang="en-US" sz="2100" dirty="0"/>
              <a:t>Welcome and </a:t>
            </a:r>
            <a:r>
              <a:rPr lang="en-US" sz="2100" dirty="0" smtClean="0"/>
              <a:t>Introduction……………………………….	9:00am</a:t>
            </a:r>
            <a:endParaRPr lang="en-US" sz="2100" dirty="0"/>
          </a:p>
          <a:p>
            <a:pPr marL="0" indent="0">
              <a:buFontTx/>
              <a:buNone/>
            </a:pPr>
            <a:r>
              <a:rPr lang="en-US" sz="2100" dirty="0"/>
              <a:t>Module 1: Watch &amp; </a:t>
            </a:r>
            <a:r>
              <a:rPr lang="en-US" sz="2100" dirty="0" smtClean="0"/>
              <a:t>Warning……………………………..	9:15am</a:t>
            </a:r>
            <a:endParaRPr lang="en-US" sz="2100" dirty="0"/>
          </a:p>
          <a:p>
            <a:r>
              <a:rPr lang="en-US" sz="2100" dirty="0"/>
              <a:t>Module 1 brief </a:t>
            </a:r>
            <a:r>
              <a:rPr lang="en-US" sz="2100" dirty="0" smtClean="0"/>
              <a:t>back……………………………………	9:40am</a:t>
            </a:r>
            <a:endParaRPr lang="en-US" sz="2100" dirty="0"/>
          </a:p>
          <a:p>
            <a:pPr marL="0" indent="0">
              <a:buFontTx/>
              <a:buNone/>
            </a:pPr>
            <a:r>
              <a:rPr lang="en-US" sz="2100" dirty="0"/>
              <a:t>Module 2: </a:t>
            </a:r>
            <a:r>
              <a:rPr lang="en-US" sz="2100" dirty="0" smtClean="0"/>
              <a:t>Touchdown……………………………………	9:50am</a:t>
            </a:r>
            <a:endParaRPr lang="en-US" sz="2100" dirty="0"/>
          </a:p>
          <a:p>
            <a:r>
              <a:rPr lang="en-US" sz="2100" dirty="0"/>
              <a:t>Module 2 brief </a:t>
            </a:r>
            <a:r>
              <a:rPr lang="en-US" sz="2100" dirty="0" smtClean="0"/>
              <a:t>back…………………………………..10:30am</a:t>
            </a:r>
            <a:endParaRPr lang="en-US" sz="2100" dirty="0"/>
          </a:p>
          <a:p>
            <a:pPr marL="0" indent="0">
              <a:buFontTx/>
              <a:buNone/>
            </a:pPr>
            <a:r>
              <a:rPr lang="en-US" sz="2100" dirty="0" smtClean="0"/>
              <a:t>Break………………………………………………………10:40am</a:t>
            </a:r>
            <a:endParaRPr lang="en-US" sz="2100" dirty="0"/>
          </a:p>
          <a:p>
            <a:pPr marL="0" indent="0">
              <a:buFontTx/>
              <a:buNone/>
            </a:pPr>
            <a:r>
              <a:rPr lang="en-US" sz="2100" dirty="0"/>
              <a:t>Module 3: </a:t>
            </a:r>
            <a:r>
              <a:rPr lang="en-US" sz="2100" dirty="0" smtClean="0"/>
              <a:t>Aftermath……………………………………..10:50am</a:t>
            </a:r>
            <a:endParaRPr lang="en-US" sz="2100" dirty="0"/>
          </a:p>
          <a:p>
            <a:r>
              <a:rPr lang="en-US" sz="2100" dirty="0"/>
              <a:t>Module 3 brief </a:t>
            </a:r>
            <a:r>
              <a:rPr lang="en-US" sz="2100" dirty="0" smtClean="0"/>
              <a:t>back…………………………………..11:30am</a:t>
            </a:r>
            <a:endParaRPr lang="en-US" sz="2100" dirty="0"/>
          </a:p>
          <a:p>
            <a:pPr marL="0" indent="0">
              <a:buFontTx/>
              <a:buNone/>
            </a:pPr>
            <a:r>
              <a:rPr lang="en-US" sz="2100" dirty="0" smtClean="0"/>
              <a:t>Break………………………………………………………11:40am</a:t>
            </a:r>
            <a:endParaRPr lang="en-US" sz="2100" dirty="0"/>
          </a:p>
          <a:p>
            <a:pPr marL="0" indent="0">
              <a:buNone/>
            </a:pPr>
            <a:r>
              <a:rPr lang="en-US" sz="2100" dirty="0" smtClean="0"/>
              <a:t>Conclusion………………………………………………...11:50am</a:t>
            </a:r>
            <a:endParaRPr lang="en-US" sz="2100" dirty="0"/>
          </a:p>
          <a:p>
            <a:pPr marL="0" indent="0">
              <a:buFontTx/>
              <a:buNone/>
            </a:pPr>
            <a:r>
              <a:rPr lang="en-US" sz="2100" dirty="0" smtClean="0"/>
              <a:t>Closing Comments……………………………………….12:05pm</a:t>
            </a:r>
            <a:endParaRPr lang="en-US" sz="2100" dirty="0"/>
          </a:p>
          <a:p>
            <a:pPr marL="342900" marR="0" lvl="0" indent="-139700" algn="l" rtl="0">
              <a:spcBef>
                <a:spcPts val="640"/>
              </a:spcBef>
              <a:buClr>
                <a:schemeClr val="dk1"/>
              </a:buClr>
              <a:buFont typeface="Arial"/>
              <a:buNone/>
            </a:pPr>
            <a:endParaRPr sz="2100" b="0" i="0" u="none" strike="noStrike" cap="none" baseline="0" dirty="0">
              <a:solidFill>
                <a:srgbClr val="3F3F3F"/>
              </a:solidFill>
              <a:sym typeface="Arial"/>
            </a:endParaRPr>
          </a:p>
        </p:txBody>
      </p:sp>
      <p:sp>
        <p:nvSpPr>
          <p:cNvPr id="381" name="Shape 381"/>
          <p:cNvSpPr txBox="1">
            <a:spLocks noGrp="1"/>
          </p:cNvSpPr>
          <p:nvPr>
            <p:ph type="title"/>
          </p:nvPr>
        </p:nvSpPr>
        <p:spPr>
          <a:xfrm>
            <a:off x="457200" y="569823"/>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rgbClr val="800000"/>
              </a:buClr>
              <a:buSzPct val="25000"/>
              <a:buFont typeface="Cambria"/>
              <a:buNone/>
            </a:pPr>
            <a:r>
              <a:rPr lang="en-US" sz="3200" i="0" u="none" strike="noStrike" cap="none" baseline="0" dirty="0" smtClean="0">
                <a:solidFill>
                  <a:srgbClr val="800000"/>
                </a:solidFill>
                <a:latin typeface="Bookman Old Style"/>
                <a:ea typeface="Cambria"/>
                <a:cs typeface="Bookman Old Style"/>
                <a:sym typeface="Cambria"/>
              </a:rPr>
              <a:t>Exercise Schedule</a:t>
            </a:r>
            <a:endParaRPr lang="en-US" sz="3200" i="0" u="none" strike="noStrike" cap="none" baseline="0" dirty="0">
              <a:solidFill>
                <a:srgbClr val="800000"/>
              </a:solidFill>
              <a:latin typeface="Bookman Old Style"/>
              <a:ea typeface="Cambria"/>
              <a:cs typeface="Bookman Old Style"/>
              <a:sym typeface="Cambria"/>
            </a:endParaRPr>
          </a:p>
        </p:txBody>
      </p:sp>
      <p:sp>
        <p:nvSpPr>
          <p:cNvPr id="2" name="Slide Number Placeholder 1"/>
          <p:cNvSpPr>
            <a:spLocks noGrp="1"/>
          </p:cNvSpPr>
          <p:nvPr>
            <p:ph type="sldNum" idx="12"/>
          </p:nvPr>
        </p:nvSpPr>
        <p:spPr>
          <a:xfrm>
            <a:off x="6908800" y="184150"/>
            <a:ext cx="2133599" cy="365125"/>
          </a:xfrm>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ction xmlns="94b7c982-6ab7-4416-a477-2601a55c9820">Preparedness</Section>
    <Division xmlns="94b7c982-6ab7-4416-a477-2601a55c9820">Preparedness, Response &amp; Interoperability</Divis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1DB39B6E899F42A5990755329EF8DC" ma:contentTypeVersion="" ma:contentTypeDescription="Create a new document." ma:contentTypeScope="" ma:versionID="a53686bfffb6aab43b2d02f10b1dd91d">
  <xsd:schema xmlns:xsd="http://www.w3.org/2001/XMLSchema" xmlns:xs="http://www.w3.org/2001/XMLSchema" xmlns:p="http://schemas.microsoft.com/office/2006/metadata/properties" xmlns:ns2="94b7c982-6ab7-4416-a477-2601a55c9820" targetNamespace="http://schemas.microsoft.com/office/2006/metadata/properties" ma:root="true" ma:fieldsID="dcbc9662474ffd4eefacabe39f7311c8" ns2:_="">
    <xsd:import namespace="94b7c982-6ab7-4416-a477-2601a55c9820"/>
    <xsd:element name="properties">
      <xsd:complexType>
        <xsd:sequence>
          <xsd:element name="documentManagement">
            <xsd:complexType>
              <xsd:all>
                <xsd:element ref="ns2:Division"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7c982-6ab7-4416-a477-2601a55c9820" elementFormDefault="qualified">
    <xsd:import namespace="http://schemas.microsoft.com/office/2006/documentManagement/types"/>
    <xsd:import namespace="http://schemas.microsoft.com/office/infopath/2007/PartnerControls"/>
    <xsd:element name="Division" ma:index="8" nillable="true" ma:displayName="Division" ma:format="Dropdown" ma:internalName="Division">
      <xsd:simpleType>
        <xsd:restriction base="dms:Choice">
          <xsd:enumeration value="Executive"/>
          <xsd:enumeration value="Disaster Recovery"/>
          <xsd:enumeration value="Preparedness, Response &amp; Interoperability"/>
          <xsd:enumeration value="Grants &amp; Administration"/>
        </xsd:restriction>
      </xsd:simpleType>
    </xsd:element>
    <xsd:element name="Section" ma:index="9" nillable="true" ma:displayName="Section" ma:format="Dropdown" ma:internalName="Section">
      <xsd:simpleType>
        <xsd:restriction base="dms:Choice">
          <xsd:enumeration value="Executive Office"/>
          <xsd:enumeration value="Preparedness"/>
          <xsd:enumeration value="PRI Operations"/>
          <xsd:enumeration value="Sub Recipient Monitoring"/>
          <xsd:enumeration value="Facility Management"/>
          <xsd:enumeration value="G &amp; A Management"/>
          <xsd:enumeration value="DR Process Services"/>
          <xsd:enumeration value="DR Management"/>
          <xsd:enumeration value="DR Public Assistance Grants"/>
          <xsd:enumeration value="DR Public Assistance Closeout"/>
          <xsd:enumeration value="DR Public Assistance Technical Services"/>
          <xsd:enumeration value="DR Public Assistance SALs"/>
          <xsd:enumeration value="DR Hazard Mitigation Grants"/>
          <xsd:enumeration value="DR Hazard Mitigation SALs"/>
          <xsd:enumeration value="Homeland Security Grants"/>
          <xsd:enumeration value="Recovery Grants Administr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DFD5D5-CA36-4A1A-8124-E2C7A851E12D}">
  <ds:schemaRefs>
    <ds:schemaRef ds:uri="http://schemas.microsoft.com/sharepoint/v3/contenttype/forms"/>
  </ds:schemaRefs>
</ds:datastoreItem>
</file>

<file path=customXml/itemProps2.xml><?xml version="1.0" encoding="utf-8"?>
<ds:datastoreItem xmlns:ds="http://schemas.openxmlformats.org/officeDocument/2006/customXml" ds:itemID="{A6EBC943-EF9C-4B08-B8E5-BBC8AD40F244}">
  <ds:schemaRefs>
    <ds:schemaRef ds:uri="http://purl.org/dc/elements/1.1/"/>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schemas.microsoft.com/office/2006/metadata/properties"/>
    <ds:schemaRef ds:uri="94b7c982-6ab7-4416-a477-2601a55c9820"/>
    <ds:schemaRef ds:uri="http://schemas.microsoft.com/office/infopath/2007/PartnerControls"/>
  </ds:schemaRefs>
</ds:datastoreItem>
</file>

<file path=customXml/itemProps3.xml><?xml version="1.0" encoding="utf-8"?>
<ds:datastoreItem xmlns:ds="http://schemas.openxmlformats.org/officeDocument/2006/customXml" ds:itemID="{BF8F762C-51D0-4079-8F1A-E73EEC480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7c982-6ab7-4416-a477-2601a55c98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9143</TotalTime>
  <Words>1675</Words>
  <Application>Microsoft Office PowerPoint</Application>
  <PresentationFormat>On-screen Show (4:3)</PresentationFormat>
  <Paragraphs>239</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LASEMP Regional Exercise</vt:lpstr>
      <vt:lpstr>Welcome and Overview</vt:lpstr>
      <vt:lpstr>  Exercise Overview</vt:lpstr>
      <vt:lpstr>Objectives and Core Capabilities</vt:lpstr>
      <vt:lpstr>Participants Roles and Responsibilities</vt:lpstr>
      <vt:lpstr>Exercise Structure</vt:lpstr>
      <vt:lpstr>Exercise Guidelines</vt:lpstr>
      <vt:lpstr>Assumptions and Artificialities</vt:lpstr>
      <vt:lpstr>Exercise Schedule</vt:lpstr>
      <vt:lpstr> Module 1: Watch &amp; Warnings</vt:lpstr>
      <vt:lpstr>Module 1: Key Issues</vt:lpstr>
      <vt:lpstr>Module 1: Discussion</vt:lpstr>
      <vt:lpstr>Module 1: Discussion </vt:lpstr>
      <vt:lpstr> Module 2: Touchdown </vt:lpstr>
      <vt:lpstr>Module 2: Touchdown</vt:lpstr>
      <vt:lpstr>Module 2: Key Issues</vt:lpstr>
      <vt:lpstr>Module 2: Discussion</vt:lpstr>
      <vt:lpstr>Module 2: Discussion</vt:lpstr>
      <vt:lpstr>Module 2: Discussion </vt:lpstr>
      <vt:lpstr>Module 3: Aftermath</vt:lpstr>
      <vt:lpstr>Module 3: Key Issues</vt:lpstr>
      <vt:lpstr>Module 3: Discussion</vt:lpstr>
      <vt:lpstr>Module 3: Discussion</vt:lpstr>
      <vt:lpstr>Module 3: Discussion</vt:lpstr>
      <vt:lpstr>Conclusion</vt:lpstr>
      <vt:lpstr>Moving Forward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PowerPoint Kickoff Meetings</dc:title>
  <dc:creator>Schultz, David</dc:creator>
  <cp:lastModifiedBy>Schultz, David</cp:lastModifiedBy>
  <cp:revision>120</cp:revision>
  <cp:lastPrinted>2015-05-29T18:07:07Z</cp:lastPrinted>
  <dcterms:created xsi:type="dcterms:W3CDTF">2015-05-29T22:43:22Z</dcterms:created>
  <dcterms:modified xsi:type="dcterms:W3CDTF">2016-05-13T20:09:42Z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0x0101003F1DB39B6E899F42A5990755329EF8DC</vt:lpwstr>
  </property>
</Properties>
</file>