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20" r:id="rId2"/>
    <p:sldId id="283" r:id="rId3"/>
    <p:sldId id="284" r:id="rId4"/>
    <p:sldId id="319" r:id="rId5"/>
    <p:sldId id="318" r:id="rId6"/>
    <p:sldId id="285" r:id="rId7"/>
    <p:sldId id="286" r:id="rId8"/>
    <p:sldId id="287" r:id="rId9"/>
    <p:sldId id="288" r:id="rId10"/>
    <p:sldId id="289" r:id="rId11"/>
    <p:sldId id="290" r:id="rId12"/>
    <p:sldId id="291" r:id="rId13"/>
    <p:sldId id="292" r:id="rId14"/>
    <p:sldId id="293" r:id="rId15"/>
    <p:sldId id="294" r:id="rId16"/>
    <p:sldId id="295" r:id="rId17"/>
    <p:sldId id="296" r:id="rId18"/>
    <p:sldId id="315"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4" r:id="rId35"/>
    <p:sldId id="312" r:id="rId36"/>
    <p:sldId id="316" r:id="rId37"/>
    <p:sldId id="31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2130" y="-55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154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3C016E-5306-4F3E-B890-ED31F8B8870D}" type="datetimeFigureOut">
              <a:rPr lang="en-US" smtClean="0"/>
              <a:t>2/21/2014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A81B18-611B-4E0E-BB57-DA596ACB9BDB}" type="slidenum">
              <a:rPr lang="en-US" smtClean="0"/>
              <a:t>‹#›</a:t>
            </a:fld>
            <a:endParaRPr lang="en-US"/>
          </a:p>
        </p:txBody>
      </p:sp>
    </p:spTree>
    <p:extLst>
      <p:ext uri="{BB962C8B-B14F-4D97-AF65-F5344CB8AC3E}">
        <p14:creationId xmlns:p14="http://schemas.microsoft.com/office/powerpoint/2010/main" val="78099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6397A-E18C-49B8-886C-6715BD76AD10}" type="datetimeFigureOut">
              <a:rPr lang="en-US" smtClean="0"/>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C5202-F193-4B3E-B304-2166CAB1C319}" type="slidenum">
              <a:rPr lang="en-US" smtClean="0"/>
              <a:t>‹#›</a:t>
            </a:fld>
            <a:endParaRPr lang="en-US"/>
          </a:p>
        </p:txBody>
      </p:sp>
    </p:spTree>
    <p:extLst>
      <p:ext uri="{BB962C8B-B14F-4D97-AF65-F5344CB8AC3E}">
        <p14:creationId xmlns:p14="http://schemas.microsoft.com/office/powerpoint/2010/main" val="6187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E633CE05-3066-4166-AC39-B8FA73EB3ABB}" type="slidenum">
              <a:rPr lang="en-US" altLang="en-US">
                <a:latin typeface="Arial" charset="0"/>
              </a:rPr>
              <a:pPr eaLnBrk="1" hangingPunct="1"/>
              <a:t>2</a:t>
            </a:fld>
            <a:endParaRPr lang="en-US" alt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These terms are interchangeable.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D2F586D5-2DFD-4723-9E0C-E9075A322752}" type="slidenum">
              <a:rPr lang="en-US" altLang="en-US">
                <a:latin typeface="Arial" charset="0"/>
              </a:rPr>
              <a:pPr eaLnBrk="1" hangingPunct="1"/>
              <a:t>13</a:t>
            </a:fld>
            <a:endParaRPr lang="en-US" alt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If you don’t establish need, how can you get management support?  A BCP costs a lot to develop and maintain.  No ROI either.</a:t>
            </a:r>
          </a:p>
          <a:p>
            <a:pPr eaLnBrk="1" hangingPunct="1"/>
            <a:endParaRPr lang="en-US" altLang="en-US" smtClean="0"/>
          </a:p>
          <a:p>
            <a:pPr eaLnBrk="1" hangingPunct="1"/>
            <a:r>
              <a:rPr lang="en-US" altLang="en-US" smtClean="0"/>
              <a:t>Functional leads are necessary because the IT staff don’t understand the business.</a:t>
            </a:r>
          </a:p>
          <a:p>
            <a:pPr eaLnBrk="1" hangingPunct="1"/>
            <a:endParaRPr lang="en-US" altLang="en-US" smtClean="0"/>
          </a:p>
          <a:p>
            <a:pPr eaLnBrk="1" hangingPunct="1"/>
            <a:r>
              <a:rPr lang="en-US" altLang="en-US" smtClean="0"/>
              <a:t>The BCC is the project manager for the BCP creation, the most important person.  </a:t>
            </a:r>
          </a:p>
          <a:p>
            <a:pPr eaLnBrk="1" hangingPunct="1"/>
            <a:endParaRPr lang="en-US" altLang="en-US" smtClean="0"/>
          </a:p>
          <a:p>
            <a:pPr eaLnBrk="1" hangingPunct="1"/>
            <a:r>
              <a:rPr lang="en-US" altLang="en-US" smtClean="0"/>
              <a:t>The work plan will be like the phases of a traditionally managed project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B6B1D4BB-FA01-49E3-A4CF-3E90786F4EBB}" type="slidenum">
              <a:rPr lang="en-US" altLang="en-US">
                <a:latin typeface="Arial" charset="0"/>
              </a:rPr>
              <a:pPr eaLnBrk="1" hangingPunct="1"/>
              <a:t>14</a:t>
            </a:fld>
            <a:endParaRPr lang="en-US" alt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A lot of the BCP creation is driven by the MTDs assigned to various business functions, so the BIA is very important.</a:t>
            </a:r>
          </a:p>
          <a:p>
            <a:pPr eaLnBrk="1" hangingPunct="1"/>
            <a:endParaRPr lang="en-US" altLang="en-US" smtClean="0"/>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0DF1D78A-04A3-4314-B288-90CCF880338F}" type="slidenum">
              <a:rPr lang="en-US" altLang="en-US">
                <a:latin typeface="Arial" charset="0"/>
              </a:rPr>
              <a:pPr eaLnBrk="1" hangingPunct="1"/>
              <a:t>15</a:t>
            </a:fld>
            <a:endParaRPr lang="en-US" alt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On the second bullet, for instance, the question is not “how likely is it we’ll suffer a total loss of our data center from a fire?”  The question is “what would be the loss to the business if we suffered the total loss of our data center?”</a:t>
            </a:r>
          </a:p>
          <a:p>
            <a:pPr eaLnBrk="1" hangingPunct="1"/>
            <a:endParaRPr lang="en-US" altLang="en-US" smtClean="0"/>
          </a:p>
          <a:p>
            <a:pPr eaLnBrk="1" hangingPunct="1"/>
            <a:r>
              <a:rPr lang="en-US" altLang="en-US" smtClean="0"/>
              <a:t>Some losses may be quantified fairly exactly.  Others have to be estimated as carefully as possible.  An example of the latter would the cost to the business in loss of consumer confidence from an extended outage.</a:t>
            </a:r>
          </a:p>
          <a:p>
            <a:pPr eaLnBrk="1" hangingPunct="1"/>
            <a:endParaRPr lang="en-US" altLang="en-US" smtClean="0"/>
          </a:p>
          <a:p>
            <a:pPr eaLnBrk="1" hangingPunct="1"/>
            <a:r>
              <a:rPr lang="en-US" altLang="en-US" smtClean="0"/>
              <a:t>For instance, what if Purdue were unable to hold classes for four weeks because we couldn’t deliver our electronic instruction?  How would parents of potential Purdue students react to that?  And how much would it cost?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079E9A4E-7660-4DE5-86D0-5EEF29FAEDAF}" type="slidenum">
              <a:rPr lang="en-US" altLang="en-US">
                <a:latin typeface="Arial" charset="0"/>
              </a:rPr>
              <a:pPr eaLnBrk="1" hangingPunct="1"/>
              <a:t>16</a:t>
            </a:fld>
            <a:endParaRPr lang="en-US" alt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There are nine phases to the BIA.</a:t>
            </a:r>
          </a:p>
          <a:p>
            <a:pPr eaLnBrk="1" hangingPunct="1"/>
            <a:endParaRPr lang="en-US" altLang="en-US" smtClean="0"/>
          </a:p>
          <a:p>
            <a:pPr eaLnBrk="1" hangingPunct="1"/>
            <a:r>
              <a:rPr lang="en-US" altLang="en-US" smtClean="0"/>
              <a:t>Selection of interviewees is very important.  These will be the subject matter experts from the business units, and they have to be the people who know the business.</a:t>
            </a:r>
          </a:p>
          <a:p>
            <a:pPr eaLnBrk="1" hangingPunct="1"/>
            <a:endParaRPr lang="en-US" altLang="en-US" smtClean="0"/>
          </a:p>
          <a:p>
            <a:pPr eaLnBrk="1" hangingPunct="1"/>
            <a:r>
              <a:rPr lang="en-US" altLang="en-US" smtClean="0"/>
              <a:t>Customize questionnaire: there is no standard set of questions – it varies with each business</a:t>
            </a:r>
          </a:p>
          <a:p>
            <a:pPr eaLnBrk="1" hangingPunct="1"/>
            <a:endParaRPr lang="en-US" altLang="en-US" smtClean="0"/>
          </a:p>
          <a:p>
            <a:pPr eaLnBrk="1" hangingPunct="1"/>
            <a:r>
              <a:rPr lang="en-US" altLang="en-US" smtClean="0"/>
              <a:t>Time-criticality – some processes are more critical than others.  Printing a payroll is important, but not time-critical usually.</a:t>
            </a:r>
          </a:p>
          <a:p>
            <a:pPr eaLnBrk="1" hangingPunct="1"/>
            <a:endParaRPr lang="en-US" altLang="en-US" smtClean="0"/>
          </a:p>
          <a:p>
            <a:pPr eaLnBrk="1" hangingPunct="1"/>
            <a:r>
              <a:rPr lang="en-US" altLang="en-US" smtClean="0"/>
              <a:t>if you’re Amazon.com, keeping your web site up is critical.  The business won’t go under if you print paychecks a couple of days late, but they would lose millions in potential revenue if their web site were down for a day.  The BIA aims to rank-order business processes in these terms.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0814F596-15B7-4380-B7E4-A5A1F4D21FAD}" type="slidenum">
              <a:rPr lang="en-US" altLang="en-US">
                <a:latin typeface="Arial" charset="0"/>
              </a:rPr>
              <a:pPr eaLnBrk="1" hangingPunct="1"/>
              <a:t>17</a:t>
            </a:fld>
            <a:endParaRPr lang="en-US" alt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MTD – maximum tolerable downtime</a:t>
            </a:r>
          </a:p>
          <a:p>
            <a:pPr eaLnBrk="1" hangingPunct="1"/>
            <a:endParaRPr lang="en-US" altLang="en-US" smtClean="0"/>
          </a:p>
          <a:p>
            <a:pPr eaLnBrk="1" hangingPunct="1"/>
            <a:r>
              <a:rPr lang="en-US" altLang="en-US" smtClean="0"/>
              <a:t>MAO – maximum allowable downtime</a:t>
            </a:r>
          </a:p>
          <a:p>
            <a:pPr eaLnBrk="1" hangingPunct="1"/>
            <a:endParaRPr lang="en-US" altLang="en-US" smtClean="0"/>
          </a:p>
          <a:p>
            <a:pPr eaLnBrk="1" hangingPunct="1"/>
            <a:r>
              <a:rPr lang="en-US" altLang="en-US" smtClean="0"/>
              <a:t>Recovery options will range in price and effort – must match them appropriately with the criticality of business functions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C6254DEE-F63B-4F15-A5A5-2FBD1C821F9B}" type="slidenum">
              <a:rPr lang="en-US" altLang="en-US">
                <a:latin typeface="Arial" charset="0"/>
              </a:rPr>
              <a:pPr eaLnBrk="1" hangingPunct="1"/>
              <a:t>19</a:t>
            </a:fld>
            <a:endParaRPr lang="en-US" altLang="en-US">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Predefined means we don’t have to make it up as we go along.  We have a documented, tested plan in place.</a:t>
            </a:r>
          </a:p>
          <a:p>
            <a:pPr eaLnBrk="1" hangingPunct="1"/>
            <a:endParaRPr lang="en-US" altLang="en-US" smtClean="0"/>
          </a:p>
          <a:p>
            <a:pPr eaLnBrk="1" hangingPunct="1"/>
            <a:r>
              <a:rPr lang="en-US" altLang="en-US" smtClean="0"/>
              <a:t>Management approved means you will get the resources to implement the BCP.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695CA1D1-C807-476F-9922-4BF8C1DE2BAD}" type="slidenum">
              <a:rPr lang="en-US" altLang="en-US">
                <a:latin typeface="Arial" charset="0"/>
              </a:rPr>
              <a:pPr eaLnBrk="1" hangingPunct="1"/>
              <a:t>20</a:t>
            </a:fld>
            <a:endParaRPr lang="en-US" alt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Driven by business requirements means going back to the BIA, which identified critical business processes and ranked them in terms of the MTD/MAO.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06B10A16-22E7-4A7A-848D-43297A894584}" type="slidenum">
              <a:rPr lang="en-US" altLang="en-US">
                <a:latin typeface="Arial" charset="0"/>
              </a:rPr>
              <a:pPr eaLnBrk="1" hangingPunct="1"/>
              <a:t>21</a:t>
            </a:fld>
            <a:endParaRPr lang="en-US" alt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lnSpc>
                <a:spcPct val="90000"/>
              </a:lnSpc>
            </a:pPr>
            <a:r>
              <a:rPr lang="en-US" altLang="en-US" smtClean="0"/>
              <a:t>Business operations were enumerated in the BIA – what IT and other requirements are necessary to support them?</a:t>
            </a:r>
          </a:p>
          <a:p>
            <a:pPr eaLnBrk="1" hangingPunct="1">
              <a:lnSpc>
                <a:spcPct val="90000"/>
              </a:lnSpc>
            </a:pPr>
            <a:endParaRPr lang="en-US" altLang="en-US" smtClean="0"/>
          </a:p>
          <a:p>
            <a:pPr eaLnBrk="1" hangingPunct="1">
              <a:lnSpc>
                <a:spcPct val="90000"/>
              </a:lnSpc>
            </a:pPr>
            <a:r>
              <a:rPr lang="en-US" altLang="en-US" smtClean="0"/>
              <a:t>Facilities and supplies – where do I sit at the DR site?  Where is my conference room?  Do I get a whiteboard?  And by the way, I need a pencil.</a:t>
            </a:r>
          </a:p>
          <a:p>
            <a:pPr eaLnBrk="1" hangingPunct="1">
              <a:lnSpc>
                <a:spcPct val="90000"/>
              </a:lnSpc>
            </a:pPr>
            <a:endParaRPr lang="en-US" altLang="en-US" smtClean="0"/>
          </a:p>
          <a:p>
            <a:pPr eaLnBrk="1" hangingPunct="1">
              <a:lnSpc>
                <a:spcPct val="90000"/>
              </a:lnSpc>
            </a:pPr>
            <a:r>
              <a:rPr lang="en-US" altLang="en-US" smtClean="0"/>
              <a:t>Users – can manual processes be used as part of DR?  If so, how does the manual processing get integrated back into the electronic processing later?  Do we need housing, transportation?</a:t>
            </a:r>
          </a:p>
          <a:p>
            <a:pPr eaLnBrk="1" hangingPunct="1">
              <a:lnSpc>
                <a:spcPct val="90000"/>
              </a:lnSpc>
            </a:pPr>
            <a:endParaRPr lang="en-US" altLang="en-US" smtClean="0"/>
          </a:p>
          <a:p>
            <a:pPr eaLnBrk="1" hangingPunct="1">
              <a:lnSpc>
                <a:spcPct val="90000"/>
              </a:lnSpc>
            </a:pPr>
            <a:r>
              <a:rPr lang="en-US" altLang="en-US" smtClean="0"/>
              <a:t>Recovery of data centers and networks is an obvious necessity requiring careful planning.  There are technical solutions available, though.  (Bring money.)</a:t>
            </a:r>
          </a:p>
          <a:p>
            <a:pPr eaLnBrk="1" hangingPunct="1">
              <a:lnSpc>
                <a:spcPct val="90000"/>
              </a:lnSpc>
            </a:pPr>
            <a:endParaRPr lang="en-US" altLang="en-US" smtClean="0"/>
          </a:p>
          <a:p>
            <a:pPr eaLnBrk="1" hangingPunct="1">
              <a:lnSpc>
                <a:spcPct val="90000"/>
              </a:lnSpc>
            </a:pPr>
            <a:r>
              <a:rPr lang="en-US" altLang="en-US" smtClean="0"/>
              <a:t>You mean we’ve got all these computers in the DR site and no data?  Who forgot the DATA??</a:t>
            </a:r>
          </a:p>
          <a:p>
            <a:pPr eaLnBrk="1" hangingPunct="1">
              <a:lnSpc>
                <a:spcPct val="90000"/>
              </a:lnSpc>
            </a:pPr>
            <a:endParaRPr lang="en-US" altLang="en-US" smtClean="0"/>
          </a:p>
          <a:p>
            <a:pPr eaLnBrk="1" hangingPunct="1">
              <a:lnSpc>
                <a:spcPct val="90000"/>
              </a:lnSpc>
            </a:pPr>
            <a:r>
              <a:rPr lang="en-US" altLang="en-US" smtClean="0"/>
              <a:t>I’m only going to go into detail on the last two bullets.  The first three are also quite detailed planning processes.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039E516F-C65F-4138-A870-19055C9EDC00}" type="slidenum">
              <a:rPr lang="en-US" altLang="en-US">
                <a:latin typeface="Arial" charset="0"/>
              </a:rPr>
              <a:pPr eaLnBrk="1" hangingPunct="1"/>
              <a:t>22</a:t>
            </a:fld>
            <a:endParaRPr lang="en-US" alt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The data center is obvious.</a:t>
            </a:r>
          </a:p>
          <a:p>
            <a:pPr eaLnBrk="1" hangingPunct="1"/>
            <a:endParaRPr lang="en-US" altLang="en-US" smtClean="0"/>
          </a:p>
          <a:p>
            <a:pPr eaLnBrk="1" hangingPunct="1"/>
            <a:r>
              <a:rPr lang="en-US" altLang="en-US" smtClean="0"/>
              <a:t>Network connectivity (loss of) could be defined as a disaster all by itself.</a:t>
            </a:r>
          </a:p>
          <a:p>
            <a:pPr eaLnBrk="1" hangingPunct="1"/>
            <a:endParaRPr lang="en-US" altLang="en-US" smtClean="0"/>
          </a:p>
          <a:p>
            <a:pPr eaLnBrk="1" hangingPunct="1"/>
            <a:r>
              <a:rPr lang="en-US" altLang="en-US" smtClean="0"/>
              <a:t>Telecommunications are vital to most businesses.  You don’t want to get to the DR site and realize you forgot the need for a PBX or a FAX machine.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94AD4B5C-2F04-4520-B0A5-E700A2DC7487}" type="slidenum">
              <a:rPr lang="en-US" altLang="en-US">
                <a:latin typeface="Arial" charset="0"/>
              </a:rPr>
              <a:pPr eaLnBrk="1" hangingPunct="1"/>
              <a:t>23</a:t>
            </a:fld>
            <a:endParaRPr lang="en-US" alt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These four types are covered in subsequent slides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51939C64-DC4D-4E71-B13D-6A63C7CD5C24}" type="slidenum">
              <a:rPr lang="en-US" altLang="en-US">
                <a:latin typeface="Arial" charset="0"/>
              </a:rPr>
              <a:pPr eaLnBrk="1" hangingPunct="1"/>
              <a:t>3</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1) Note that “disaster” is defined by the business, and may not include actual destruction of capabilities.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C84F7BFF-C21F-4194-9CAC-28E8CFC3593C}" type="slidenum">
              <a:rPr lang="en-US" altLang="en-US">
                <a:latin typeface="Arial" charset="0"/>
              </a:rPr>
              <a:pPr eaLnBrk="1" hangingPunct="1"/>
              <a:t>24</a:t>
            </a:fld>
            <a:endParaRPr lang="en-US" alt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Hot – expensive, testable</a:t>
            </a:r>
          </a:p>
          <a:p>
            <a:pPr eaLnBrk="1" hangingPunct="1"/>
            <a:r>
              <a:rPr lang="en-US" altLang="en-US" smtClean="0"/>
              <a:t>Warm – missing key components like computers, hence not testable</a:t>
            </a:r>
          </a:p>
          <a:p>
            <a:pPr eaLnBrk="1" hangingPunct="1"/>
            <a:r>
              <a:rPr lang="en-US" altLang="en-US" smtClean="0"/>
              <a:t>Cold – slower to recover, cheaper</a:t>
            </a:r>
          </a:p>
          <a:p>
            <a:pPr eaLnBrk="1" hangingPunct="1"/>
            <a:r>
              <a:rPr lang="en-US" altLang="en-US" smtClean="0"/>
              <a:t>Mirror – sounds great if you can afford it</a:t>
            </a:r>
          </a:p>
          <a:p>
            <a:pPr eaLnBrk="1" hangingPunct="1"/>
            <a:r>
              <a:rPr lang="en-US" altLang="en-US" smtClean="0"/>
              <a:t>Mobile – the semi tractor-trailer pulls up to your site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DDC1EF9B-CD67-4892-98D3-F2BD77F3352B}" type="slidenum">
              <a:rPr lang="en-US" altLang="en-US">
                <a:latin typeface="Arial" charset="0"/>
              </a:rPr>
              <a:pPr eaLnBrk="1" hangingPunct="1"/>
              <a:t>25</a:t>
            </a:fld>
            <a:endParaRPr lang="en-US" altLang="en-U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Suppose, for instance, that Purdue can’t afford a hot DR site and neither can IU.  We agree to help each other in this case.</a:t>
            </a:r>
          </a:p>
          <a:p>
            <a:pPr eaLnBrk="1" hangingPunct="1"/>
            <a:endParaRPr lang="en-US" altLang="en-US" smtClean="0"/>
          </a:p>
          <a:p>
            <a:pPr eaLnBrk="1" hangingPunct="1"/>
            <a:r>
              <a:rPr lang="en-US" altLang="en-US" smtClean="0"/>
              <a:t>But we probably don’t have identical hardware and software at both institutions.</a:t>
            </a:r>
          </a:p>
          <a:p>
            <a:pPr eaLnBrk="1" hangingPunct="1"/>
            <a:endParaRPr lang="en-US" altLang="en-US" smtClean="0"/>
          </a:p>
          <a:p>
            <a:pPr eaLnBrk="1" hangingPunct="1"/>
            <a:r>
              <a:rPr lang="en-US" altLang="en-US" smtClean="0"/>
              <a:t>Most likely neither institution has excess capacity to make available in a DR scenario</a:t>
            </a:r>
          </a:p>
          <a:p>
            <a:pPr eaLnBrk="1" hangingPunct="1"/>
            <a:endParaRPr lang="en-US" altLang="en-US" smtClean="0"/>
          </a:p>
          <a:p>
            <a:pPr eaLnBrk="1" hangingPunct="1"/>
            <a:r>
              <a:rPr lang="en-US" altLang="en-US" smtClean="0"/>
              <a:t>Does this sound like it’s going to work?  It is probably better than nothing, though.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ECB39830-46C4-4B37-9C15-492AD2953DD6}" type="slidenum">
              <a:rPr lang="en-US" altLang="en-US">
                <a:latin typeface="Arial" charset="0"/>
              </a:rPr>
              <a:pPr eaLnBrk="1" hangingPunct="1"/>
              <a:t>26</a:t>
            </a:fld>
            <a:endParaRPr lang="en-US" alt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Think of load balanced redundant sites, for instance.  Operations are going OK, but are both sites running at less than 50% capacity?  Can site A handle the load if site B goes down?</a:t>
            </a:r>
          </a:p>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98A402CE-9C72-4762-B0C2-7EAE2FA60AB5}" type="slidenum">
              <a:rPr lang="en-US" altLang="en-US">
                <a:latin typeface="Arial" charset="0"/>
              </a:rPr>
              <a:pPr eaLnBrk="1" hangingPunct="1"/>
              <a:t>27</a:t>
            </a:fld>
            <a:endParaRPr lang="en-US" alt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The claim in the (ISC)2 book is that service bureaus are shared by many clients and usually run at about 100% capacity.  If a client has to transfer operations to the service bureau as part of a DR, the other clients take a hit in diminished processing capacity.  Agreements need to be negotiated in advance with the other clients.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B8C91FF7-C700-4BA1-95DA-75317E636D53}" type="slidenum">
              <a:rPr lang="en-US" altLang="en-US">
                <a:latin typeface="Arial" charset="0"/>
              </a:rPr>
              <a:pPr eaLnBrk="1" hangingPunct="1"/>
              <a:t>28</a:t>
            </a:fld>
            <a:endParaRPr lang="en-US" alt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Full backups are what you think they are – everything.</a:t>
            </a:r>
          </a:p>
          <a:p>
            <a:pPr eaLnBrk="1" hangingPunct="1"/>
            <a:r>
              <a:rPr lang="en-US" altLang="en-US" smtClean="0"/>
              <a:t>Incremental backups are files changed since *previous* backup, which might be a full backup or an incremental.  Potentially a long recovery period.</a:t>
            </a:r>
          </a:p>
          <a:p>
            <a:pPr eaLnBrk="1" hangingPunct="1"/>
            <a:r>
              <a:rPr lang="en-US" altLang="en-US" smtClean="0"/>
              <a:t>Differential backups are all files changed since previous full backup – quicker recovery.</a:t>
            </a:r>
          </a:p>
          <a:p>
            <a:pPr eaLnBrk="1" hangingPunct="1"/>
            <a:r>
              <a:rPr lang="en-US" altLang="en-US" smtClean="0"/>
              <a:t>Continuous backups – like a journal file system, or like Oracle’s Dataguard hot spare environment.  Geographically separated systems are kept up to date in real time.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CD59F136-9079-499C-A454-FCC2CD496EE5}" type="slidenum">
              <a:rPr lang="en-US" altLang="en-US">
                <a:latin typeface="Arial" charset="0"/>
              </a:rPr>
              <a:pPr eaLnBrk="1" hangingPunct="1"/>
              <a:t>29</a:t>
            </a:fld>
            <a:endParaRPr lang="en-US" altLang="en-US">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a:p>
            <a:pPr eaLnBrk="1" hangingPunct="1"/>
            <a:r>
              <a:rPr lang="en-US" altLang="en-US" smtClean="0"/>
              <a:t>Step one above is what you might think of as the BCP, but the next 3 bullets are equally important.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BCDE87AD-A387-4294-91CC-CC055B1FFE7E}" type="slidenum">
              <a:rPr lang="en-US" altLang="en-US">
                <a:latin typeface="Arial" charset="0"/>
              </a:rPr>
              <a:pPr eaLnBrk="1" hangingPunct="1"/>
              <a:t>30</a:t>
            </a:fld>
            <a:endParaRPr lang="en-US" alt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Plan phases – i.e., what would happen if a disaster occurred.</a:t>
            </a:r>
          </a:p>
          <a:p>
            <a:pPr eaLnBrk="1" hangingPunct="1"/>
            <a:endParaRPr lang="en-US" altLang="en-US" smtClean="0"/>
          </a:p>
          <a:p>
            <a:pPr eaLnBrk="1" hangingPunct="1"/>
            <a:r>
              <a:rPr lang="en-US" altLang="en-US" smtClean="0"/>
              <a:t>The last phase, interacting with external entities, may actually begin immediately, probably with the decision that a disaster has occurred and the business is going to implement the BCP.  An initial communication may be out to stakeholders at that point.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F9D3A4E3-15F8-487A-91C4-60687EE5DDE5}" type="slidenum">
              <a:rPr lang="en-US" altLang="en-US">
                <a:latin typeface="Arial" charset="0"/>
              </a:rPr>
              <a:pPr eaLnBrk="1" hangingPunct="1"/>
              <a:t>32</a:t>
            </a:fld>
            <a:endParaRPr lang="en-US" altLang="en-US">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Structured walk-through – step-by-step review of the BCP by functional reps who meet together – no one is actually walking anywhere</a:t>
            </a:r>
          </a:p>
          <a:p>
            <a:pPr eaLnBrk="1" hangingPunct="1"/>
            <a:r>
              <a:rPr lang="en-US" altLang="en-US" smtClean="0"/>
              <a:t>Checklist – similar to SWT but checklists are distributed to business units, who review the checklists individually</a:t>
            </a:r>
          </a:p>
          <a:p>
            <a:pPr eaLnBrk="1" hangingPunct="1"/>
            <a:r>
              <a:rPr lang="en-US" altLang="en-US" smtClean="0"/>
              <a:t>Simulation – kind of like “war games” – simulation stops at point where equipment would be relocated</a:t>
            </a:r>
          </a:p>
          <a:p>
            <a:pPr eaLnBrk="1" hangingPunct="1"/>
            <a:r>
              <a:rPr lang="en-US" altLang="en-US" smtClean="0"/>
              <a:t>Parallel – DR site is put into full operation without taking down the primary – results compared between the two</a:t>
            </a:r>
          </a:p>
          <a:p>
            <a:pPr eaLnBrk="1" hangingPunct="1"/>
            <a:r>
              <a:rPr lang="en-US" altLang="en-US" smtClean="0"/>
              <a:t>Full interruption – Full-scale test of BCP by a planned fail-over to the secondary site and fail-back to the primary.  Risky.</a:t>
            </a:r>
          </a:p>
          <a:p>
            <a:pPr eaLnBrk="1" hangingPunct="1"/>
            <a:r>
              <a:rPr lang="en-US" altLang="en-US" smtClean="0"/>
              <a:t>Note: more than one kind of test may be useful.  For instance, a simulation and a parallel test complement each other.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B610566E-AC45-48F9-AE66-71262F162CCA}" type="slidenum">
              <a:rPr lang="en-US" altLang="en-US">
                <a:latin typeface="Arial" charset="0"/>
              </a:rPr>
              <a:pPr eaLnBrk="1" hangingPunct="1"/>
              <a:t>35</a:t>
            </a:fld>
            <a:endParaRPr lang="en-US" alt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How often do disasters occur?</a:t>
            </a:r>
          </a:p>
          <a:p>
            <a:pPr eaLnBrk="1" hangingPunct="1"/>
            <a:endParaRPr lang="en-US" altLang="en-US" smtClean="0"/>
          </a:p>
          <a:p>
            <a:pPr eaLnBrk="1" hangingPunct="1"/>
            <a:r>
              <a:rPr lang="en-US" altLang="en-US" smtClean="0"/>
              <a:t>How good are people at executing procedures that they don’t use very often?</a:t>
            </a:r>
          </a:p>
          <a:p>
            <a:pPr eaLnBrk="1" hangingPunct="1"/>
            <a:endParaRPr lang="en-US" altLang="en-US" smtClean="0"/>
          </a:p>
          <a:p>
            <a:pPr eaLnBrk="1" hangingPunct="1"/>
            <a:r>
              <a:rPr lang="en-US" altLang="en-US" smtClean="0"/>
              <a:t>How do you ensure something is part of the corporate culture when it’s designed to deal with an event we hope never happens?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B610566E-AC45-48F9-AE66-71262F162CCA}" type="slidenum">
              <a:rPr lang="en-US" altLang="en-US">
                <a:latin typeface="Arial" charset="0"/>
              </a:rPr>
              <a:pPr eaLnBrk="1" hangingPunct="1"/>
              <a:t>36</a:t>
            </a:fld>
            <a:endParaRPr lang="en-US" alt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How often do disasters occur?</a:t>
            </a:r>
          </a:p>
          <a:p>
            <a:pPr eaLnBrk="1" hangingPunct="1"/>
            <a:endParaRPr lang="en-US" altLang="en-US" smtClean="0"/>
          </a:p>
          <a:p>
            <a:pPr eaLnBrk="1" hangingPunct="1"/>
            <a:r>
              <a:rPr lang="en-US" altLang="en-US" smtClean="0"/>
              <a:t>How good are people at executing procedures that they don’t use very often?</a:t>
            </a:r>
          </a:p>
          <a:p>
            <a:pPr eaLnBrk="1" hangingPunct="1"/>
            <a:endParaRPr lang="en-US" altLang="en-US" smtClean="0"/>
          </a:p>
          <a:p>
            <a:pPr eaLnBrk="1" hangingPunct="1"/>
            <a:r>
              <a:rPr lang="en-US" altLang="en-US" smtClean="0"/>
              <a:t>How do you ensure something is part of the corporate culture when it’s designed to deal with an event we hope never happens?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51939C64-DC4D-4E71-B13D-6A63C7CD5C24}" type="slidenum">
              <a:rPr lang="en-US" altLang="en-US">
                <a:latin typeface="Arial" charset="0"/>
              </a:rPr>
              <a:pPr eaLnBrk="1" hangingPunct="1"/>
              <a:t>4</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1) Note that “disaster” is defined by the business, and may not include actual destruction of capabilities.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B610566E-AC45-48F9-AE66-71262F162CCA}" type="slidenum">
              <a:rPr lang="en-US" altLang="en-US">
                <a:latin typeface="Arial" charset="0"/>
              </a:rPr>
              <a:pPr eaLnBrk="1" hangingPunct="1"/>
              <a:t>37</a:t>
            </a:fld>
            <a:endParaRPr lang="en-US" alt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How often do disasters occur?</a:t>
            </a:r>
          </a:p>
          <a:p>
            <a:pPr eaLnBrk="1" hangingPunct="1"/>
            <a:endParaRPr lang="en-US" altLang="en-US" smtClean="0"/>
          </a:p>
          <a:p>
            <a:pPr eaLnBrk="1" hangingPunct="1"/>
            <a:r>
              <a:rPr lang="en-US" altLang="en-US" smtClean="0"/>
              <a:t>How good are people at executing procedures that they don’t use very often?</a:t>
            </a:r>
          </a:p>
          <a:p>
            <a:pPr eaLnBrk="1" hangingPunct="1"/>
            <a:endParaRPr lang="en-US" altLang="en-US" smtClean="0"/>
          </a:p>
          <a:p>
            <a:pPr eaLnBrk="1" hangingPunct="1"/>
            <a:r>
              <a:rPr lang="en-US" altLang="en-US" smtClean="0"/>
              <a:t>How do you ensure something is part of the corporate culture when it’s designed to deal with an event we hope never happens?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51939C64-DC4D-4E71-B13D-6A63C7CD5C24}" type="slidenum">
              <a:rPr lang="en-US" altLang="en-US">
                <a:latin typeface="Arial" charset="0"/>
              </a:rPr>
              <a:pPr eaLnBrk="1" hangingPunct="1"/>
              <a:t>5</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1) Note that “disaster” is defined by the business, and may not include actual destruction of capabilities.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98752E24-8541-4093-BBCB-4A327EE09993}" type="slidenum">
              <a:rPr lang="en-US" altLang="en-US">
                <a:latin typeface="Arial" charset="0"/>
              </a:rPr>
              <a:pPr eaLnBrk="1" hangingPunct="1"/>
              <a:t>7</a:t>
            </a:fld>
            <a:endParaRPr lang="en-US" alt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Example: a disaster for a small business that depends on its web presence might be an errant backhoe operator cutting a fiber optic line.</a:t>
            </a:r>
          </a:p>
          <a:p>
            <a:pPr eaLnBrk="1" hangingPunct="1"/>
            <a:r>
              <a:rPr lang="en-US" altLang="en-US" smtClean="0"/>
              <a:t>Example: Similarly, if the ISP hosting the web site for that business goes out of business and there is no plan to recover, that might be a disaster.</a:t>
            </a:r>
          </a:p>
          <a:p>
            <a:pPr eaLnBrk="1" hangingPunct="1"/>
            <a:r>
              <a:rPr lang="en-US" altLang="en-US" smtClean="0"/>
              <a:t>Example: a plane landing on FREH would be a disaster for Purdue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70E4FE14-AA79-4C8A-869E-84186D415BB3}" type="slidenum">
              <a:rPr lang="en-US" altLang="en-US">
                <a:latin typeface="Arial" charset="0"/>
              </a:rPr>
              <a:pPr eaLnBrk="1" hangingPunct="1"/>
              <a:t>8</a:t>
            </a:fld>
            <a:endParaRPr lang="en-US" alt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If you have sensitive or confidential data, your DRP must preserve its confidentiality.</a:t>
            </a:r>
          </a:p>
          <a:p>
            <a:pPr eaLnBrk="1" hangingPunct="1"/>
            <a:endParaRPr lang="en-US" altLang="en-US" smtClean="0"/>
          </a:p>
          <a:p>
            <a:pPr eaLnBrk="1" hangingPunct="1"/>
            <a:r>
              <a:rPr lang="en-US" altLang="en-US" smtClean="0"/>
              <a:t>If your DRP doesn’t preserve the integrity of your data, it doesn’t matter if you’ve made it available.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BFC0A47D-E287-475C-A757-38EF25B8B22B}" type="slidenum">
              <a:rPr lang="en-US" altLang="en-US">
                <a:latin typeface="Arial" charset="0"/>
              </a:rPr>
              <a:pPr eaLnBrk="1" hangingPunct="1"/>
              <a:t>9</a:t>
            </a:fld>
            <a:endParaRPr lang="en-US" alt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The first two bullets seem obvious, but what about “regulatory requirements?”</a:t>
            </a:r>
          </a:p>
          <a:p>
            <a:pPr eaLnBrk="1" hangingPunct="1"/>
            <a:endParaRPr lang="en-US" altLang="en-US" smtClean="0"/>
          </a:p>
          <a:p>
            <a:pPr eaLnBrk="1" hangingPunct="1"/>
            <a:r>
              <a:rPr lang="en-US" altLang="en-US" smtClean="0"/>
              <a:t>If current business practice must meet regulatory requirements (e.g., FERPA, SOX, HIPPA) then the BCP must preserve that compliance.  It’s not enough to say “we’re back 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6493ABBD-6111-43AD-A424-49D056C73167}" type="slidenum">
              <a:rPr lang="en-US" altLang="en-US">
                <a:latin typeface="Arial" charset="0"/>
              </a:rPr>
              <a:pPr eaLnBrk="1" hangingPunct="1"/>
              <a:t>11</a:t>
            </a:fld>
            <a:endParaRPr lang="en-US" alt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Initial creation of the plan is treated like a project, using traditional project management techniques.</a:t>
            </a:r>
          </a:p>
          <a:p>
            <a:pPr eaLnBrk="1" hangingPunct="1"/>
            <a:endParaRPr lang="en-US" altLang="en-US" smtClean="0"/>
          </a:p>
          <a:p>
            <a:pPr eaLnBrk="1" hangingPunct="1"/>
            <a:r>
              <a:rPr lang="en-US" altLang="en-US" smtClean="0"/>
              <a:t>However, business needs change, new processes may be added.  If they are “critical,” they must become part of the BCP.</a:t>
            </a:r>
          </a:p>
          <a:p>
            <a:pPr eaLnBrk="1" hangingPunct="1"/>
            <a:endParaRPr lang="en-US" altLang="en-US" smtClean="0"/>
          </a:p>
          <a:p>
            <a:pPr eaLnBrk="1" hangingPunct="1"/>
            <a:r>
              <a:rPr lang="en-US" altLang="en-US" smtClean="0"/>
              <a:t>Part of the project to create the BCP must build in business processes for plan maintenance.</a:t>
            </a:r>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996" eaLnBrk="0" hangingPunct="0">
              <a:defRPr>
                <a:solidFill>
                  <a:schemeClr val="tx1"/>
                </a:solidFill>
                <a:latin typeface="Lucida Sans" pitchFamily="34" charset="0"/>
                <a:cs typeface="Arial" charset="0"/>
              </a:defRPr>
            </a:lvl1pPr>
            <a:lvl2pPr marL="729503" indent="-280578" defTabSz="914996" eaLnBrk="0" hangingPunct="0">
              <a:defRPr>
                <a:solidFill>
                  <a:schemeClr val="tx1"/>
                </a:solidFill>
                <a:latin typeface="Lucida Sans" pitchFamily="34" charset="0"/>
                <a:cs typeface="Arial" charset="0"/>
              </a:defRPr>
            </a:lvl2pPr>
            <a:lvl3pPr marL="1122312" indent="-224462" defTabSz="914996" eaLnBrk="0" hangingPunct="0">
              <a:defRPr>
                <a:solidFill>
                  <a:schemeClr val="tx1"/>
                </a:solidFill>
                <a:latin typeface="Lucida Sans" pitchFamily="34" charset="0"/>
                <a:cs typeface="Arial" charset="0"/>
              </a:defRPr>
            </a:lvl3pPr>
            <a:lvl4pPr marL="1571236" indent="-224462" defTabSz="914996" eaLnBrk="0" hangingPunct="0">
              <a:defRPr>
                <a:solidFill>
                  <a:schemeClr val="tx1"/>
                </a:solidFill>
                <a:latin typeface="Lucida Sans" pitchFamily="34" charset="0"/>
                <a:cs typeface="Arial" charset="0"/>
              </a:defRPr>
            </a:lvl4pPr>
            <a:lvl5pPr marL="2020161" indent="-224462" defTabSz="914996" eaLnBrk="0" hangingPunct="0">
              <a:defRPr>
                <a:solidFill>
                  <a:schemeClr val="tx1"/>
                </a:solidFill>
                <a:latin typeface="Lucida Sans" pitchFamily="34" charset="0"/>
                <a:cs typeface="Arial" charset="0"/>
              </a:defRPr>
            </a:lvl5pPr>
            <a:lvl6pPr marL="2469086" indent="-224462" defTabSz="914996" eaLnBrk="0" fontAlgn="base" hangingPunct="0">
              <a:spcBef>
                <a:spcPct val="0"/>
              </a:spcBef>
              <a:spcAft>
                <a:spcPct val="0"/>
              </a:spcAft>
              <a:defRPr>
                <a:solidFill>
                  <a:schemeClr val="tx1"/>
                </a:solidFill>
                <a:latin typeface="Lucida Sans" pitchFamily="34" charset="0"/>
                <a:cs typeface="Arial" charset="0"/>
              </a:defRPr>
            </a:lvl6pPr>
            <a:lvl7pPr marL="2918010" indent="-224462" defTabSz="914996" eaLnBrk="0" fontAlgn="base" hangingPunct="0">
              <a:spcBef>
                <a:spcPct val="0"/>
              </a:spcBef>
              <a:spcAft>
                <a:spcPct val="0"/>
              </a:spcAft>
              <a:defRPr>
                <a:solidFill>
                  <a:schemeClr val="tx1"/>
                </a:solidFill>
                <a:latin typeface="Lucida Sans" pitchFamily="34" charset="0"/>
                <a:cs typeface="Arial" charset="0"/>
              </a:defRPr>
            </a:lvl7pPr>
            <a:lvl8pPr marL="3366935" indent="-224462" defTabSz="914996" eaLnBrk="0" fontAlgn="base" hangingPunct="0">
              <a:spcBef>
                <a:spcPct val="0"/>
              </a:spcBef>
              <a:spcAft>
                <a:spcPct val="0"/>
              </a:spcAft>
              <a:defRPr>
                <a:solidFill>
                  <a:schemeClr val="tx1"/>
                </a:solidFill>
                <a:latin typeface="Lucida Sans" pitchFamily="34" charset="0"/>
                <a:cs typeface="Arial" charset="0"/>
              </a:defRPr>
            </a:lvl8pPr>
            <a:lvl9pPr marL="3815860" indent="-224462" defTabSz="914996" eaLnBrk="0" fontAlgn="base" hangingPunct="0">
              <a:spcBef>
                <a:spcPct val="0"/>
              </a:spcBef>
              <a:spcAft>
                <a:spcPct val="0"/>
              </a:spcAft>
              <a:defRPr>
                <a:solidFill>
                  <a:schemeClr val="tx1"/>
                </a:solidFill>
                <a:latin typeface="Lucida Sans" pitchFamily="34" charset="0"/>
                <a:cs typeface="Arial" charset="0"/>
              </a:defRPr>
            </a:lvl9pPr>
          </a:lstStyle>
          <a:p>
            <a:pPr eaLnBrk="1" hangingPunct="1"/>
            <a:fld id="{AF10E8C0-C971-4620-83AF-C818F958CF0C}" type="slidenum">
              <a:rPr lang="en-US" altLang="en-US">
                <a:latin typeface="Arial" charset="0"/>
              </a:rPr>
              <a:pPr eaLnBrk="1" hangingPunct="1"/>
              <a:t>12</a:t>
            </a:fld>
            <a:endParaRPr lang="en-US" alt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Phases are covered in detail in next slides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atin typeface="Calibri" pitchFamily="34" charset="0"/>
              </a:defRPr>
            </a:lvl1pPr>
          </a:lstStyle>
          <a:p>
            <a:r>
              <a:rPr lang="en-US" dirty="0" smtClean="0"/>
              <a:t>Fuel Project</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D526B465-9C3B-4600-A869-FA68A457FCAD}" type="datetime1">
              <a:rPr lang="en-US" smtClean="0">
                <a:solidFill>
                  <a:srgbClr val="FFFFFF"/>
                </a:solidFill>
              </a:rPr>
              <a:pPr/>
              <a:t>2/21/2014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660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8AEFE9-4040-4E49-8225-44A4E6739B7B}" type="datetime1">
              <a:rPr lang="en-US" smtClean="0">
                <a:solidFill>
                  <a:srgbClr val="FFFFFF"/>
                </a:solidFill>
              </a:rPr>
              <a:pPr/>
              <a:t>2/21/2014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43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221DFD-D56B-489D-93BF-F12B836B9B8D}" type="datetime1">
              <a:rPr lang="en-US" smtClean="0">
                <a:solidFill>
                  <a:srgbClr val="FFFFFF"/>
                </a:solidFill>
              </a:rPr>
              <a:pPr/>
              <a:t>2/21/2014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827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baseline="0">
                <a:solidFill>
                  <a:schemeClr val="tx1"/>
                </a:solidFill>
                <a:latin typeface="Calibri" pitchFamily="34" charset="0"/>
              </a:defRPr>
            </a:lvl1pPr>
            <a:lvl2pPr>
              <a:defRPr sz="2000" baseline="0">
                <a:solidFill>
                  <a:schemeClr val="bg2">
                    <a:lumMod val="20000"/>
                    <a:lumOff val="80000"/>
                  </a:schemeClr>
                </a:solidFill>
                <a:latin typeface="Calibri" pitchFamily="34" charset="0"/>
              </a:defRPr>
            </a:lvl2pPr>
            <a:lvl3pPr>
              <a:defRPr sz="1800" baseline="0">
                <a:solidFill>
                  <a:schemeClr val="tx1"/>
                </a:solidFill>
                <a:latin typeface="Calibri" pitchFamily="34" charset="0"/>
              </a:defRPr>
            </a:lvl3pPr>
            <a:lvl4pPr>
              <a:defRPr sz="1800">
                <a:latin typeface="Calibri" pitchFamily="34" charset="0"/>
              </a:defRPr>
            </a:lvl4pPr>
            <a:lvl5pPr>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096000"/>
            <a:ext cx="2133600" cy="476250"/>
          </a:xfrm>
        </p:spPr>
        <p:txBody>
          <a:bodyPr/>
          <a:lstStyle>
            <a:lvl1pPr>
              <a:defRPr/>
            </a:lvl1pPr>
          </a:lstStyle>
          <a:p>
            <a:fld id="{77AA8203-2F26-4999-B4B0-1EE90C8170B9}" type="datetime1">
              <a:rPr lang="en-US" smtClean="0">
                <a:solidFill>
                  <a:srgbClr val="FFFFFF"/>
                </a:solidFill>
              </a:rPr>
              <a:pPr/>
              <a:t>2/21/2014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6553200" y="6096000"/>
            <a:ext cx="2133600" cy="476250"/>
          </a:xfrm>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4207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9D8B0D8-6CE8-4A0D-9AF6-967868E5459B}" type="datetime1">
              <a:rPr lang="en-US" smtClean="0">
                <a:solidFill>
                  <a:srgbClr val="FFFFFF"/>
                </a:solidFill>
              </a:rPr>
              <a:pPr/>
              <a:t>2/21/2014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79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FBD5FFF-D9A5-4433-B90E-B24E1C5804B2}" type="datetime1">
              <a:rPr lang="en-US" smtClean="0">
                <a:solidFill>
                  <a:srgbClr val="FFFFFF"/>
                </a:solidFill>
              </a:rPr>
              <a:pPr/>
              <a:t>2/21/2014</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880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EFB7F0C-7C27-4B86-A094-2702F7459406}" type="datetime1">
              <a:rPr lang="en-US" smtClean="0">
                <a:solidFill>
                  <a:srgbClr val="FFFFFF"/>
                </a:solidFill>
              </a:rPr>
              <a:pPr/>
              <a:t>2/21/2014</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143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7216C5D-99FD-43DC-A015-08A10FFD6290}" type="datetime1">
              <a:rPr lang="en-US" smtClean="0">
                <a:solidFill>
                  <a:srgbClr val="FFFFFF"/>
                </a:solidFill>
              </a:rPr>
              <a:pPr/>
              <a:t>2/21/2014</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782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40F6E25-E132-4AB1-BE06-46346E833825}" type="datetime1">
              <a:rPr lang="en-US" smtClean="0">
                <a:solidFill>
                  <a:srgbClr val="FFFFFF"/>
                </a:solidFill>
              </a:rPr>
              <a:pPr/>
              <a:t>2/21/2014</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648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5D7A871-2AC8-49B5-B25B-466E8B7D5B56}" type="datetime1">
              <a:rPr lang="en-US" smtClean="0">
                <a:solidFill>
                  <a:srgbClr val="FFFFFF"/>
                </a:solidFill>
              </a:rPr>
              <a:pPr/>
              <a:t>2/21/2014</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4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B417FF-5E18-4FE6-A34D-ED459986344C}" type="datetime1">
              <a:rPr lang="en-US" smtClean="0">
                <a:solidFill>
                  <a:srgbClr val="FFFFFF"/>
                </a:solidFill>
              </a:rPr>
              <a:pPr/>
              <a:t>2/21/2014</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AD7E9C8-F619-4753-A3C3-B69A0F476F0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06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8" name="Rectangle 10"/>
          <p:cNvSpPr>
            <a:spLocks noChangeArrowheads="1"/>
          </p:cNvSpPr>
          <p:nvPr/>
        </p:nvSpPr>
        <p:spPr bwMode="auto">
          <a:xfrm>
            <a:off x="152400" y="152400"/>
            <a:ext cx="8839200" cy="1219200"/>
          </a:xfrm>
          <a:prstGeom prst="rect">
            <a:avLst/>
          </a:prstGeom>
          <a:solidFill>
            <a:schemeClr val="tx1"/>
          </a:solidFill>
          <a:ln w="9525">
            <a:solidFill>
              <a:schemeClr val="tx1"/>
            </a:solidFill>
            <a:miter lim="800000"/>
            <a:headEnd/>
            <a:tailEnd/>
          </a:ln>
          <a:effectLst/>
        </p:spPr>
        <p:txBody>
          <a:bodyPr wrap="none" anchor="ctr"/>
          <a:lstStyle/>
          <a:p>
            <a:endParaRPr lang="en-US">
              <a:solidFill>
                <a:srgbClr val="FFFFFF"/>
              </a:solidFill>
            </a:endParaRP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492ED1E-A727-4971-A048-01BD92B5196B}" type="datetime1">
              <a:rPr lang="en-US" smtClean="0">
                <a:solidFill>
                  <a:srgbClr val="FFFFFF"/>
                </a:solidFill>
              </a:rPr>
              <a:pPr/>
              <a:t>2/21/2014</a:t>
            </a:fld>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D7E9C8-F619-4753-A3C3-B69A0F476F09}" type="slidenum">
              <a:rPr lang="en-US" smtClean="0">
                <a:solidFill>
                  <a:srgbClr val="FFFFFF"/>
                </a:solidFill>
              </a:rPr>
              <a:pPr/>
              <a:t>‹#›</a:t>
            </a:fld>
            <a:endParaRPr lang="en-US">
              <a:solidFill>
                <a:srgbClr val="FFFFFF"/>
              </a:solidFill>
            </a:endParaRPr>
          </a:p>
        </p:txBody>
      </p:sp>
      <p:pic>
        <p:nvPicPr>
          <p:cNvPr id="7176" name="Picture 8" descr="NIMSAT"/>
          <p:cNvPicPr>
            <a:picLocks noChangeAspect="1" noChangeArrowheads="1"/>
          </p:cNvPicPr>
          <p:nvPr/>
        </p:nvPicPr>
        <p:blipFill>
          <a:blip r:embed="rId13" cstate="print"/>
          <a:srcRect/>
          <a:stretch>
            <a:fillRect/>
          </a:stretch>
        </p:blipFill>
        <p:spPr bwMode="auto">
          <a:xfrm>
            <a:off x="152400" y="152400"/>
            <a:ext cx="3124200" cy="1174750"/>
          </a:xfrm>
          <a:prstGeom prst="rect">
            <a:avLst/>
          </a:prstGeom>
          <a:noFill/>
        </p:spPr>
      </p:pic>
      <p:sp>
        <p:nvSpPr>
          <p:cNvPr id="7179" name="Text Box 11"/>
          <p:cNvSpPr txBox="1">
            <a:spLocks noChangeArrowheads="1"/>
          </p:cNvSpPr>
          <p:nvPr/>
        </p:nvSpPr>
        <p:spPr bwMode="auto">
          <a:xfrm>
            <a:off x="152400" y="6415088"/>
            <a:ext cx="8839200" cy="366712"/>
          </a:xfrm>
          <a:prstGeom prst="rect">
            <a:avLst/>
          </a:prstGeom>
          <a:solidFill>
            <a:schemeClr val="tx1"/>
          </a:solidFill>
          <a:ln w="9525">
            <a:noFill/>
            <a:miter lim="800000"/>
            <a:headEnd/>
            <a:tailEnd/>
          </a:ln>
          <a:effectLst/>
        </p:spPr>
        <p:txBody>
          <a:bodyPr>
            <a:spAutoFit/>
          </a:bodyPr>
          <a:lstStyle/>
          <a:p>
            <a:pPr algn="ctr">
              <a:spcBef>
                <a:spcPct val="50000"/>
              </a:spcBef>
            </a:pPr>
            <a:r>
              <a:rPr lang="en-US" b="1">
                <a:solidFill>
                  <a:srgbClr val="D11242"/>
                </a:solidFill>
                <a:effectLst>
                  <a:outerShdw blurRad="38100" dist="38100" dir="2700000" algn="tl">
                    <a:srgbClr val="C0C0C0"/>
                  </a:outerShdw>
                </a:effectLst>
                <a:latin typeface="Eras Demi ITC" pitchFamily="34" charset="0"/>
              </a:rPr>
              <a:t>C</a:t>
            </a:r>
            <a:r>
              <a:rPr lang="en-US" sz="1400" b="1">
                <a:solidFill>
                  <a:srgbClr val="D11242"/>
                </a:solidFill>
                <a:effectLst>
                  <a:outerShdw blurRad="38100" dist="38100" dir="2700000" algn="tl">
                    <a:srgbClr val="C0C0C0"/>
                  </a:outerShdw>
                </a:effectLst>
                <a:latin typeface="Eras Demi ITC" pitchFamily="34" charset="0"/>
              </a:rPr>
              <a:t>ONNECTING</a:t>
            </a:r>
            <a:r>
              <a:rPr lang="en-US" b="1">
                <a:solidFill>
                  <a:srgbClr val="D11242"/>
                </a:solidFill>
                <a:effectLst>
                  <a:outerShdw blurRad="38100" dist="38100" dir="2700000" algn="tl">
                    <a:srgbClr val="C0C0C0"/>
                  </a:outerShdw>
                </a:effectLst>
                <a:latin typeface="Eras Demi ITC" pitchFamily="34" charset="0"/>
              </a:rPr>
              <a:t> </a:t>
            </a:r>
            <a:r>
              <a:rPr lang="en-US" sz="1400" b="1">
                <a:solidFill>
                  <a:srgbClr val="D11242"/>
                </a:solidFill>
                <a:effectLst>
                  <a:outerShdw blurRad="38100" dist="38100" dir="2700000" algn="tl">
                    <a:srgbClr val="C0C0C0"/>
                  </a:outerShdw>
                </a:effectLst>
                <a:latin typeface="Eras Demi ITC" pitchFamily="34" charset="0"/>
              </a:rPr>
              <a:t>FOR A</a:t>
            </a:r>
            <a:r>
              <a:rPr lang="en-US" b="1">
                <a:solidFill>
                  <a:srgbClr val="D11242"/>
                </a:solidFill>
                <a:effectLst>
                  <a:outerShdw blurRad="38100" dist="38100" dir="2700000" algn="tl">
                    <a:srgbClr val="C0C0C0"/>
                  </a:outerShdw>
                </a:effectLst>
                <a:latin typeface="Eras Demi ITC" pitchFamily="34" charset="0"/>
              </a:rPr>
              <a:t> R</a:t>
            </a:r>
            <a:r>
              <a:rPr lang="en-US" sz="1400" b="1">
                <a:solidFill>
                  <a:srgbClr val="D11242"/>
                </a:solidFill>
                <a:effectLst>
                  <a:outerShdw blurRad="38100" dist="38100" dir="2700000" algn="tl">
                    <a:srgbClr val="C0C0C0"/>
                  </a:outerShdw>
                </a:effectLst>
                <a:latin typeface="Eras Demi ITC" pitchFamily="34" charset="0"/>
              </a:rPr>
              <a:t>ESILIENT </a:t>
            </a:r>
            <a:r>
              <a:rPr lang="en-US" b="1">
                <a:solidFill>
                  <a:srgbClr val="D11242"/>
                </a:solidFill>
                <a:effectLst>
                  <a:outerShdw blurRad="38100" dist="38100" dir="2700000" algn="tl">
                    <a:srgbClr val="C0C0C0"/>
                  </a:outerShdw>
                </a:effectLst>
                <a:latin typeface="Eras Demi ITC" pitchFamily="34" charset="0"/>
              </a:rPr>
              <a:t>A</a:t>
            </a:r>
            <a:r>
              <a:rPr lang="en-US" sz="1400" b="1">
                <a:solidFill>
                  <a:srgbClr val="D11242"/>
                </a:solidFill>
                <a:effectLst>
                  <a:outerShdw blurRad="38100" dist="38100" dir="2700000" algn="tl">
                    <a:srgbClr val="C0C0C0"/>
                  </a:outerShdw>
                </a:effectLst>
                <a:latin typeface="Eras Demi ITC" pitchFamily="34" charset="0"/>
              </a:rPr>
              <a:t>MERICA</a:t>
            </a:r>
          </a:p>
        </p:txBody>
      </p:sp>
      <p:sp>
        <p:nvSpPr>
          <p:cNvPr id="7180" name="Rectangle 1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1" name="Rectangle 13"/>
          <p:cNvSpPr>
            <a:spLocks noGrp="1" noChangeArrowheads="1"/>
          </p:cNvSpPr>
          <p:nvPr>
            <p:ph type="title"/>
          </p:nvPr>
        </p:nvSpPr>
        <p:spPr bwMode="auto">
          <a:xfrm>
            <a:off x="3505200" y="274638"/>
            <a:ext cx="5181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0421404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fontAlgn="base" hangingPunct="1">
        <a:spcBef>
          <a:spcPct val="0"/>
        </a:spcBef>
        <a:spcAft>
          <a:spcPct val="0"/>
        </a:spcAft>
        <a:defRPr sz="4000" b="1">
          <a:solidFill>
            <a:srgbClr val="D11242"/>
          </a:solidFill>
          <a:latin typeface="+mj-lt"/>
          <a:ea typeface="+mj-ea"/>
          <a:cs typeface="+mj-cs"/>
        </a:defRPr>
      </a:lvl1pPr>
      <a:lvl2pPr algn="ctr" rtl="0" eaLnBrk="1" fontAlgn="base" hangingPunct="1">
        <a:spcBef>
          <a:spcPct val="0"/>
        </a:spcBef>
        <a:spcAft>
          <a:spcPct val="0"/>
        </a:spcAft>
        <a:defRPr sz="4000" b="1">
          <a:solidFill>
            <a:srgbClr val="D11242"/>
          </a:solidFill>
          <a:latin typeface="Corbel" pitchFamily="34" charset="0"/>
        </a:defRPr>
      </a:lvl2pPr>
      <a:lvl3pPr algn="ctr" rtl="0" eaLnBrk="1" fontAlgn="base" hangingPunct="1">
        <a:spcBef>
          <a:spcPct val="0"/>
        </a:spcBef>
        <a:spcAft>
          <a:spcPct val="0"/>
        </a:spcAft>
        <a:defRPr sz="4000" b="1">
          <a:solidFill>
            <a:srgbClr val="D11242"/>
          </a:solidFill>
          <a:latin typeface="Corbel" pitchFamily="34" charset="0"/>
        </a:defRPr>
      </a:lvl3pPr>
      <a:lvl4pPr algn="ctr" rtl="0" eaLnBrk="1" fontAlgn="base" hangingPunct="1">
        <a:spcBef>
          <a:spcPct val="0"/>
        </a:spcBef>
        <a:spcAft>
          <a:spcPct val="0"/>
        </a:spcAft>
        <a:defRPr sz="4000" b="1">
          <a:solidFill>
            <a:srgbClr val="D11242"/>
          </a:solidFill>
          <a:latin typeface="Corbel" pitchFamily="34" charset="0"/>
        </a:defRPr>
      </a:lvl4pPr>
      <a:lvl5pPr algn="ctr" rtl="0" eaLnBrk="1" fontAlgn="base" hangingPunct="1">
        <a:spcBef>
          <a:spcPct val="0"/>
        </a:spcBef>
        <a:spcAft>
          <a:spcPct val="0"/>
        </a:spcAft>
        <a:defRPr sz="4000" b="1">
          <a:solidFill>
            <a:srgbClr val="D11242"/>
          </a:solidFill>
          <a:latin typeface="Corbel" pitchFamily="34" charset="0"/>
        </a:defRPr>
      </a:lvl5pPr>
      <a:lvl6pPr marL="457200" algn="ctr" rtl="0" eaLnBrk="1" fontAlgn="base" hangingPunct="1">
        <a:spcBef>
          <a:spcPct val="0"/>
        </a:spcBef>
        <a:spcAft>
          <a:spcPct val="0"/>
        </a:spcAft>
        <a:defRPr sz="4000" b="1">
          <a:solidFill>
            <a:srgbClr val="D11242"/>
          </a:solidFill>
          <a:latin typeface="Corbel" pitchFamily="34" charset="0"/>
        </a:defRPr>
      </a:lvl6pPr>
      <a:lvl7pPr marL="914400" algn="ctr" rtl="0" eaLnBrk="1" fontAlgn="base" hangingPunct="1">
        <a:spcBef>
          <a:spcPct val="0"/>
        </a:spcBef>
        <a:spcAft>
          <a:spcPct val="0"/>
        </a:spcAft>
        <a:defRPr sz="4000" b="1">
          <a:solidFill>
            <a:srgbClr val="D11242"/>
          </a:solidFill>
          <a:latin typeface="Corbel" pitchFamily="34" charset="0"/>
        </a:defRPr>
      </a:lvl7pPr>
      <a:lvl8pPr marL="1371600" algn="ctr" rtl="0" eaLnBrk="1" fontAlgn="base" hangingPunct="1">
        <a:spcBef>
          <a:spcPct val="0"/>
        </a:spcBef>
        <a:spcAft>
          <a:spcPct val="0"/>
        </a:spcAft>
        <a:defRPr sz="4000" b="1">
          <a:solidFill>
            <a:srgbClr val="D11242"/>
          </a:solidFill>
          <a:latin typeface="Corbel" pitchFamily="34" charset="0"/>
        </a:defRPr>
      </a:lvl8pPr>
      <a:lvl9pPr marL="1828800" algn="ctr" rtl="0" eaLnBrk="1" fontAlgn="base" hangingPunct="1">
        <a:spcBef>
          <a:spcPct val="0"/>
        </a:spcBef>
        <a:spcAft>
          <a:spcPct val="0"/>
        </a:spcAft>
        <a:defRPr sz="4000" b="1">
          <a:solidFill>
            <a:srgbClr val="D1124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n w="12700">
                  <a:solidFill>
                    <a:schemeClr val="tx1"/>
                  </a:solidFill>
                </a:ln>
              </a:rPr>
              <a:t>Continuity of Operations </a:t>
            </a:r>
            <a:r>
              <a:rPr lang="en-US" altLang="en-US" dirty="0" smtClean="0">
                <a:ln w="12700">
                  <a:solidFill>
                    <a:schemeClr val="tx1"/>
                  </a:solidFill>
                </a:ln>
              </a:rPr>
              <a:t>Planning (COOP)</a:t>
            </a:r>
            <a:endParaRPr lang="en-US" dirty="0">
              <a:ln w="12700">
                <a:solidFill>
                  <a:schemeClr val="tx1"/>
                </a:solidFill>
              </a:ln>
            </a:endParaRPr>
          </a:p>
        </p:txBody>
      </p:sp>
      <p:sp>
        <p:nvSpPr>
          <p:cNvPr id="3" name="Subtitle 2"/>
          <p:cNvSpPr>
            <a:spLocks noGrp="1"/>
          </p:cNvSpPr>
          <p:nvPr>
            <p:ph type="subTitle" idx="1"/>
          </p:nvPr>
        </p:nvSpPr>
        <p:spPr/>
        <p:txBody>
          <a:bodyPr/>
          <a:lstStyle/>
          <a:p>
            <a:r>
              <a:rPr lang="en-US" altLang="en-US" sz="2800" b="1" dirty="0" smtClean="0"/>
              <a:t>Business </a:t>
            </a:r>
            <a:r>
              <a:rPr lang="en-US" altLang="en-US" sz="2800" b="1" dirty="0"/>
              <a:t>Continuity Planning (BCP) &amp; Disaster Recovery Planning (DRP)</a:t>
            </a:r>
          </a:p>
          <a:p>
            <a:endParaRPr lang="en-US" altLang="en-US" sz="2800" b="1" dirty="0"/>
          </a:p>
          <a:p>
            <a:r>
              <a:rPr lang="en-US" altLang="en-US" sz="2800" b="1" dirty="0"/>
              <a:t>Skip Breeden</a:t>
            </a:r>
          </a:p>
          <a:p>
            <a:endParaRPr lang="en-US" sz="2800" dirty="0"/>
          </a:p>
        </p:txBody>
      </p:sp>
    </p:spTree>
    <p:extLst>
      <p:ext uri="{BB962C8B-B14F-4D97-AF65-F5344CB8AC3E}">
        <p14:creationId xmlns:p14="http://schemas.microsoft.com/office/powerpoint/2010/main" val="24178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Scope of BCP</a:t>
            </a:r>
          </a:p>
        </p:txBody>
      </p:sp>
      <p:sp>
        <p:nvSpPr>
          <p:cNvPr id="20483" name="Rectangle 3"/>
          <p:cNvSpPr>
            <a:spLocks noGrp="1" noChangeArrowheads="1"/>
          </p:cNvSpPr>
          <p:nvPr>
            <p:ph idx="1"/>
          </p:nvPr>
        </p:nvSpPr>
        <p:spPr/>
        <p:txBody>
          <a:bodyPr>
            <a:normAutofit/>
          </a:bodyPr>
          <a:lstStyle/>
          <a:p>
            <a:pPr algn="l" eaLnBrk="1" hangingPunct="1">
              <a:buFont typeface="Wingdings" pitchFamily="2" charset="2"/>
              <a:buChar char="§"/>
            </a:pPr>
            <a:r>
              <a:rPr lang="en-US" altLang="en-US" sz="2800" dirty="0" smtClean="0"/>
              <a:t>Was just the data </a:t>
            </a:r>
            <a:r>
              <a:rPr lang="en-US" altLang="en-US" sz="2800" dirty="0" smtClean="0"/>
              <a:t>center</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Now includes:</a:t>
            </a:r>
          </a:p>
          <a:p>
            <a:pPr lvl="1" algn="l" eaLnBrk="1" hangingPunct="1">
              <a:buFont typeface="Times" pitchFamily="18" charset="0"/>
              <a:buChar char="•"/>
            </a:pPr>
            <a:r>
              <a:rPr lang="en-US" altLang="en-US" sz="2400" dirty="0" smtClean="0"/>
              <a:t>Distributed operations</a:t>
            </a:r>
          </a:p>
          <a:p>
            <a:pPr lvl="1" algn="l" eaLnBrk="1" hangingPunct="1">
              <a:buFont typeface="Times" pitchFamily="18" charset="0"/>
              <a:buChar char="•"/>
            </a:pPr>
            <a:r>
              <a:rPr lang="en-US" altLang="en-US" sz="2400" dirty="0" smtClean="0"/>
              <a:t>Personnel</a:t>
            </a:r>
          </a:p>
          <a:p>
            <a:pPr lvl="1" algn="l" eaLnBrk="1" hangingPunct="1">
              <a:buFont typeface="Times" pitchFamily="18" charset="0"/>
              <a:buChar char="•"/>
            </a:pPr>
            <a:r>
              <a:rPr lang="en-US" altLang="en-US" sz="2400" dirty="0" smtClean="0"/>
              <a:t>Networks</a:t>
            </a:r>
          </a:p>
          <a:p>
            <a:pPr lvl="1" algn="l" eaLnBrk="1" hangingPunct="1">
              <a:buFont typeface="Times" pitchFamily="18" charset="0"/>
              <a:buChar char="•"/>
            </a:pPr>
            <a:r>
              <a:rPr lang="en-US" altLang="en-US" sz="2400" dirty="0" smtClean="0"/>
              <a:t>power</a:t>
            </a:r>
          </a:p>
          <a:p>
            <a:pPr lvl="1" algn="l" eaLnBrk="1" hangingPunct="1">
              <a:buFont typeface="Times" pitchFamily="18" charset="0"/>
              <a:buChar char="•"/>
            </a:pPr>
            <a:r>
              <a:rPr lang="en-US" altLang="en-US" sz="2400" dirty="0" smtClean="0"/>
              <a:t>All aspects of the IT environment</a:t>
            </a:r>
          </a:p>
        </p:txBody>
      </p:sp>
    </p:spTree>
    <p:extLst>
      <p:ext uri="{BB962C8B-B14F-4D97-AF65-F5344CB8AC3E}">
        <p14:creationId xmlns:p14="http://schemas.microsoft.com/office/powerpoint/2010/main" val="4019948662"/>
      </p:ext>
    </p:extLst>
  </p:cSld>
  <p:clrMapOvr>
    <a:masterClrMapping/>
  </p:clrMapOvr>
  <p:transition advTm="256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Creating a BCP</a:t>
            </a:r>
          </a:p>
        </p:txBody>
      </p:sp>
      <p:sp>
        <p:nvSpPr>
          <p:cNvPr id="21507"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altLang="en-US" sz="2800" dirty="0" smtClean="0"/>
              <a:t> Is an on-going process, not a project</a:t>
            </a:r>
            <a:r>
              <a:rPr lang="en-US" altLang="en-US" sz="2800" i="1" dirty="0" smtClean="0"/>
              <a:t> </a:t>
            </a:r>
            <a:r>
              <a:rPr lang="en-US" altLang="en-US" sz="2800" dirty="0" smtClean="0"/>
              <a:t>with a beginning and an end</a:t>
            </a:r>
          </a:p>
          <a:p>
            <a:pPr lvl="1" algn="l" eaLnBrk="1" hangingPunct="1">
              <a:lnSpc>
                <a:spcPct val="90000"/>
              </a:lnSpc>
              <a:buFont typeface="Times" pitchFamily="18" charset="0"/>
              <a:buChar char="•"/>
            </a:pPr>
            <a:r>
              <a:rPr lang="en-US" altLang="en-US" sz="2000" dirty="0" smtClean="0"/>
              <a:t>Creating, testing, maintaining, and updating</a:t>
            </a:r>
          </a:p>
          <a:p>
            <a:pPr lvl="1" algn="l" eaLnBrk="1" hangingPunct="1">
              <a:lnSpc>
                <a:spcPct val="90000"/>
              </a:lnSpc>
              <a:buFont typeface="Times" pitchFamily="18" charset="0"/>
              <a:buChar char="•"/>
            </a:pPr>
            <a:r>
              <a:rPr lang="en-US" altLang="en-US" sz="2000" dirty="0" smtClean="0"/>
              <a:t>“Critical” business functions may </a:t>
            </a:r>
            <a:r>
              <a:rPr lang="en-US" altLang="en-US" sz="2000" dirty="0" smtClean="0"/>
              <a:t>evolve</a:t>
            </a:r>
          </a:p>
          <a:p>
            <a:pPr lvl="1" algn="l" eaLnBrk="1" hangingPunct="1">
              <a:lnSpc>
                <a:spcPct val="90000"/>
              </a:lnSpc>
              <a:buFont typeface="Times" pitchFamily="18" charset="0"/>
              <a:buChar char="•"/>
            </a:pPr>
            <a:endParaRPr lang="en-US" altLang="en-US" sz="2000" dirty="0" smtClean="0"/>
          </a:p>
          <a:p>
            <a:pPr algn="l" eaLnBrk="1" hangingPunct="1">
              <a:lnSpc>
                <a:spcPct val="90000"/>
              </a:lnSpc>
              <a:buFont typeface="Wingdings" pitchFamily="2" charset="2"/>
              <a:buChar char="§"/>
            </a:pPr>
            <a:r>
              <a:rPr lang="en-US" altLang="en-US" sz="2800" dirty="0" smtClean="0"/>
              <a:t> The BCP team must include:</a:t>
            </a:r>
          </a:p>
          <a:p>
            <a:pPr lvl="1" algn="l">
              <a:lnSpc>
                <a:spcPct val="90000"/>
              </a:lnSpc>
              <a:buFont typeface="Wingdings" pitchFamily="2" charset="2"/>
              <a:buChar char="§"/>
            </a:pPr>
            <a:r>
              <a:rPr lang="en-US" altLang="en-US" sz="2000" dirty="0"/>
              <a:t> </a:t>
            </a:r>
            <a:r>
              <a:rPr lang="en-US" altLang="en-US" sz="2000" dirty="0" smtClean="0"/>
              <a:t>Business personnel</a:t>
            </a:r>
          </a:p>
          <a:p>
            <a:pPr lvl="1" algn="l">
              <a:lnSpc>
                <a:spcPct val="90000"/>
              </a:lnSpc>
              <a:buFont typeface="Wingdings" pitchFamily="2" charset="2"/>
              <a:buChar char="§"/>
            </a:pPr>
            <a:r>
              <a:rPr lang="en-US" altLang="en-US" sz="2000" dirty="0"/>
              <a:t> </a:t>
            </a:r>
            <a:r>
              <a:rPr lang="en-US" altLang="en-US" sz="2000" dirty="0" smtClean="0"/>
              <a:t>IT </a:t>
            </a:r>
            <a:r>
              <a:rPr lang="en-US" altLang="en-US" sz="2000" dirty="0" smtClean="0"/>
              <a:t>personnel</a:t>
            </a:r>
          </a:p>
          <a:p>
            <a:pPr lvl="1" algn="l">
              <a:lnSpc>
                <a:spcPct val="90000"/>
              </a:lnSpc>
              <a:buFont typeface="Wingdings" pitchFamily="2" charset="2"/>
              <a:buChar char="§"/>
            </a:pPr>
            <a:endParaRPr lang="en-US" altLang="en-US" sz="2000" dirty="0" smtClean="0"/>
          </a:p>
          <a:p>
            <a:pPr algn="l" eaLnBrk="1" hangingPunct="1">
              <a:lnSpc>
                <a:spcPct val="90000"/>
              </a:lnSpc>
              <a:buFont typeface="Wingdings" pitchFamily="2" charset="2"/>
              <a:buChar char="§"/>
            </a:pPr>
            <a:r>
              <a:rPr lang="en-US" altLang="en-US" sz="2800" dirty="0" smtClean="0"/>
              <a:t>Requires the support of senior management</a:t>
            </a:r>
          </a:p>
        </p:txBody>
      </p:sp>
    </p:spTree>
    <p:extLst>
      <p:ext uri="{BB962C8B-B14F-4D97-AF65-F5344CB8AC3E}">
        <p14:creationId xmlns:p14="http://schemas.microsoft.com/office/powerpoint/2010/main" val="4148482246"/>
      </p:ext>
    </p:extLst>
  </p:cSld>
  <p:clrMapOvr>
    <a:masterClrMapping/>
  </p:clrMapOvr>
  <p:transition advTm="256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altLang="en-US" dirty="0" smtClean="0"/>
              <a:t>The Five BCP Phases</a:t>
            </a:r>
          </a:p>
        </p:txBody>
      </p:sp>
      <p:sp>
        <p:nvSpPr>
          <p:cNvPr id="22531" name="Rectangle 3"/>
          <p:cNvSpPr>
            <a:spLocks noGrp="1" noChangeArrowheads="1"/>
          </p:cNvSpPr>
          <p:nvPr>
            <p:ph idx="1"/>
          </p:nvPr>
        </p:nvSpPr>
        <p:spPr/>
        <p:txBody>
          <a:bodyPr/>
          <a:lstStyle/>
          <a:p>
            <a:pPr marL="571500" indent="-571500" algn="l" eaLnBrk="1" hangingPunct="1">
              <a:lnSpc>
                <a:spcPct val="90000"/>
              </a:lnSpc>
              <a:buFont typeface="+mj-lt"/>
              <a:buAutoNum type="arabicPeriod"/>
            </a:pPr>
            <a:r>
              <a:rPr lang="en-US" altLang="en-US" sz="2800" dirty="0" smtClean="0"/>
              <a:t>Project management &amp; </a:t>
            </a:r>
            <a:r>
              <a:rPr lang="en-US" altLang="en-US" sz="2800" dirty="0" smtClean="0"/>
              <a:t>initiation</a:t>
            </a:r>
          </a:p>
          <a:p>
            <a:pPr marL="571500" indent="-571500" algn="l" eaLnBrk="1" hangingPunct="1">
              <a:lnSpc>
                <a:spcPct val="90000"/>
              </a:lnSpc>
              <a:buFont typeface="+mj-lt"/>
              <a:buAutoNum type="arabicPeriod"/>
            </a:pPr>
            <a:endParaRPr lang="en-US" altLang="en-US" sz="2800" dirty="0" smtClean="0"/>
          </a:p>
          <a:p>
            <a:pPr marL="571500" indent="-571500" algn="l" eaLnBrk="1" hangingPunct="1">
              <a:lnSpc>
                <a:spcPct val="90000"/>
              </a:lnSpc>
              <a:buFont typeface="+mj-lt"/>
              <a:buAutoNum type="arabicPeriod"/>
            </a:pPr>
            <a:r>
              <a:rPr lang="en-US" altLang="en-US" sz="2800" dirty="0" smtClean="0"/>
              <a:t>Business Impact Analysis (BIA</a:t>
            </a:r>
            <a:r>
              <a:rPr lang="en-US" altLang="en-US" sz="2800" dirty="0" smtClean="0"/>
              <a:t>)</a:t>
            </a:r>
          </a:p>
          <a:p>
            <a:pPr marL="571500" indent="-571500" algn="l" eaLnBrk="1" hangingPunct="1">
              <a:lnSpc>
                <a:spcPct val="90000"/>
              </a:lnSpc>
              <a:buFont typeface="+mj-lt"/>
              <a:buAutoNum type="arabicPeriod"/>
            </a:pPr>
            <a:endParaRPr lang="en-US" altLang="en-US" sz="2800" dirty="0" smtClean="0"/>
          </a:p>
          <a:p>
            <a:pPr marL="571500" indent="-571500" algn="l" eaLnBrk="1" hangingPunct="1">
              <a:lnSpc>
                <a:spcPct val="90000"/>
              </a:lnSpc>
              <a:buFont typeface="+mj-lt"/>
              <a:buAutoNum type="arabicPeriod"/>
            </a:pPr>
            <a:r>
              <a:rPr lang="en-US" altLang="en-US" sz="2800" dirty="0" smtClean="0"/>
              <a:t>Recovery </a:t>
            </a:r>
            <a:r>
              <a:rPr lang="en-US" altLang="en-US" sz="2800" dirty="0" smtClean="0"/>
              <a:t>strategies</a:t>
            </a:r>
          </a:p>
          <a:p>
            <a:pPr marL="571500" indent="-571500" algn="l" eaLnBrk="1" hangingPunct="1">
              <a:lnSpc>
                <a:spcPct val="90000"/>
              </a:lnSpc>
              <a:buFont typeface="+mj-lt"/>
              <a:buAutoNum type="arabicPeriod"/>
            </a:pPr>
            <a:endParaRPr lang="en-US" altLang="en-US" sz="2800" dirty="0" smtClean="0"/>
          </a:p>
          <a:p>
            <a:pPr marL="571500" indent="-571500" algn="l" eaLnBrk="1" hangingPunct="1">
              <a:lnSpc>
                <a:spcPct val="90000"/>
              </a:lnSpc>
              <a:buFont typeface="+mj-lt"/>
              <a:buAutoNum type="arabicPeriod"/>
            </a:pPr>
            <a:r>
              <a:rPr lang="en-US" altLang="en-US" sz="2800" dirty="0" smtClean="0"/>
              <a:t>Plan design &amp; </a:t>
            </a:r>
            <a:r>
              <a:rPr lang="en-US" altLang="en-US" sz="2800" dirty="0" smtClean="0"/>
              <a:t>development</a:t>
            </a:r>
          </a:p>
          <a:p>
            <a:pPr marL="571500" indent="-571500" algn="l" eaLnBrk="1" hangingPunct="1">
              <a:lnSpc>
                <a:spcPct val="90000"/>
              </a:lnSpc>
              <a:buFont typeface="+mj-lt"/>
              <a:buAutoNum type="arabicPeriod"/>
            </a:pPr>
            <a:endParaRPr lang="en-US" altLang="en-US" sz="2800" dirty="0" smtClean="0"/>
          </a:p>
          <a:p>
            <a:pPr marL="571500" indent="-571500" algn="l" eaLnBrk="1" hangingPunct="1">
              <a:lnSpc>
                <a:spcPct val="90000"/>
              </a:lnSpc>
              <a:buFont typeface="+mj-lt"/>
              <a:buAutoNum type="arabicPeriod"/>
            </a:pPr>
            <a:r>
              <a:rPr lang="en-US" altLang="en-US" sz="2800" dirty="0" smtClean="0"/>
              <a:t>Testing, maintenance, awareness, training</a:t>
            </a:r>
          </a:p>
        </p:txBody>
      </p:sp>
    </p:spTree>
    <p:extLst>
      <p:ext uri="{BB962C8B-B14F-4D97-AF65-F5344CB8AC3E}">
        <p14:creationId xmlns:p14="http://schemas.microsoft.com/office/powerpoint/2010/main" val="2300493015"/>
      </p:ext>
    </p:extLst>
  </p:cSld>
  <p:clrMapOvr>
    <a:masterClrMapping/>
  </p:clrMapOvr>
  <p:transition advTm="256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altLang="en-US" dirty="0" smtClean="0"/>
              <a:t>1. - Project Management &amp; Initiation</a:t>
            </a:r>
          </a:p>
        </p:txBody>
      </p:sp>
      <p:sp>
        <p:nvSpPr>
          <p:cNvPr id="23555" name="Rectangle 3"/>
          <p:cNvSpPr>
            <a:spLocks noGrp="1" noChangeArrowheads="1"/>
          </p:cNvSpPr>
          <p:nvPr>
            <p:ph idx="1"/>
          </p:nvPr>
        </p:nvSpPr>
        <p:spPr/>
        <p:txBody>
          <a:bodyPr>
            <a:normAutofit fontScale="92500" lnSpcReduction="20000"/>
          </a:bodyPr>
          <a:lstStyle/>
          <a:p>
            <a:pPr algn="l" eaLnBrk="1" hangingPunct="1">
              <a:lnSpc>
                <a:spcPct val="90000"/>
              </a:lnSpc>
              <a:buFont typeface="Wingdings" pitchFamily="2" charset="2"/>
              <a:buChar char="§"/>
            </a:pPr>
            <a:r>
              <a:rPr lang="en-US" altLang="en-US" sz="2800" dirty="0" smtClean="0"/>
              <a:t>Establish need (risk analysis</a:t>
            </a:r>
            <a:r>
              <a:rPr lang="en-US" altLang="en-US" sz="2800" dirty="0" smtClean="0"/>
              <a:t>)</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Get management </a:t>
            </a:r>
            <a:r>
              <a:rPr lang="en-US" altLang="en-US" sz="2800" dirty="0" smtClean="0"/>
              <a:t>support</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Establish team (functional, technical, BCC – Business Continuity Coordinator</a:t>
            </a:r>
            <a:r>
              <a:rPr lang="en-US" altLang="en-US" sz="2800" dirty="0" smtClean="0"/>
              <a:t>)</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Create work plan (scope, goals, methods, timeline</a:t>
            </a:r>
            <a:r>
              <a:rPr lang="en-US" altLang="en-US" sz="2800" dirty="0" smtClean="0"/>
              <a:t>)</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Initial report to </a:t>
            </a:r>
            <a:r>
              <a:rPr lang="en-US" altLang="en-US" sz="2800" dirty="0" smtClean="0"/>
              <a:t>management</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Obtain management approval to proceed</a:t>
            </a:r>
          </a:p>
        </p:txBody>
      </p:sp>
    </p:spTree>
    <p:extLst>
      <p:ext uri="{BB962C8B-B14F-4D97-AF65-F5344CB8AC3E}">
        <p14:creationId xmlns:p14="http://schemas.microsoft.com/office/powerpoint/2010/main" val="3757853551"/>
      </p:ext>
    </p:extLst>
  </p:cSld>
  <p:clrMapOvr>
    <a:masterClrMapping/>
  </p:clrMapOvr>
  <p:transition advTm="256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altLang="en-US" dirty="0" smtClean="0"/>
              <a:t>2. - Business Impact Analysis (BIA)</a:t>
            </a:r>
          </a:p>
        </p:txBody>
      </p:sp>
      <p:sp>
        <p:nvSpPr>
          <p:cNvPr id="24579" name="Rectangle 3"/>
          <p:cNvSpPr>
            <a:spLocks noGrp="1" noChangeArrowheads="1"/>
          </p:cNvSpPr>
          <p:nvPr>
            <p:ph idx="1"/>
          </p:nvPr>
        </p:nvSpPr>
        <p:spPr/>
        <p:txBody>
          <a:bodyPr/>
          <a:lstStyle/>
          <a:p>
            <a:pPr algn="l">
              <a:lnSpc>
                <a:spcPct val="90000"/>
              </a:lnSpc>
              <a:buFont typeface="Wingdings" pitchFamily="2" charset="2"/>
              <a:buChar char="§"/>
            </a:pPr>
            <a:r>
              <a:rPr lang="en-US" altLang="en-US" sz="2800" dirty="0"/>
              <a:t>MTD – </a:t>
            </a:r>
            <a:r>
              <a:rPr lang="en-US" altLang="en-US" sz="2800" i="1" u="sng" dirty="0" smtClean="0"/>
              <a:t>Maximum Tolerable Downtime</a:t>
            </a:r>
            <a:r>
              <a:rPr lang="en-US" altLang="en-US" sz="2800" dirty="0"/>
              <a:t>, also known as MAO (Maximum Allowable Outage</a:t>
            </a:r>
            <a:r>
              <a:rPr lang="en-US" altLang="en-US" sz="2800" dirty="0" smtClean="0"/>
              <a:t>)</a:t>
            </a:r>
          </a:p>
          <a:p>
            <a:pPr algn="l">
              <a:lnSpc>
                <a:spcPct val="90000"/>
              </a:lnSpc>
              <a:buFont typeface="Wingdings" pitchFamily="2" charset="2"/>
              <a:buChar char="§"/>
            </a:pPr>
            <a:endParaRPr lang="en-US" altLang="en-US" sz="2800" dirty="0"/>
          </a:p>
          <a:p>
            <a:pPr algn="l" eaLnBrk="1" hangingPunct="1">
              <a:lnSpc>
                <a:spcPct val="90000"/>
              </a:lnSpc>
              <a:buFont typeface="Wingdings" pitchFamily="2" charset="2"/>
              <a:buChar char="§"/>
            </a:pPr>
            <a:r>
              <a:rPr lang="en-US" altLang="en-US" sz="2800" dirty="0" smtClean="0"/>
              <a:t>Goal: obtain formal agreement with senior management on the MTD for each time-critical business resource</a:t>
            </a:r>
          </a:p>
        </p:txBody>
      </p:sp>
    </p:spTree>
    <p:extLst>
      <p:ext uri="{BB962C8B-B14F-4D97-AF65-F5344CB8AC3E}">
        <p14:creationId xmlns:p14="http://schemas.microsoft.com/office/powerpoint/2010/main" val="4066643788"/>
      </p:ext>
    </p:extLst>
  </p:cSld>
  <p:clrMapOvr>
    <a:masterClrMapping/>
  </p:clrMapOvr>
  <p:transition advTm="256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tLang="en-US" dirty="0" smtClean="0"/>
              <a:t>2. - Business Impact Analysis (BIA)</a:t>
            </a:r>
            <a:br>
              <a:rPr lang="en-US" altLang="en-US" dirty="0" smtClean="0"/>
            </a:br>
            <a:r>
              <a:rPr lang="en-US" altLang="en-US" sz="1400" dirty="0" smtClean="0"/>
              <a:t>(continued)</a:t>
            </a:r>
            <a:endParaRPr lang="en-US" altLang="en-US" dirty="0" smtClean="0"/>
          </a:p>
        </p:txBody>
      </p:sp>
      <p:sp>
        <p:nvSpPr>
          <p:cNvPr id="25603"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Quantifies loss due to business outage (financial, extra cost of recovery, embarrassment</a:t>
            </a:r>
            <a:r>
              <a:rPr lang="en-US" altLang="en-US" sz="2800" dirty="0" smtClean="0"/>
              <a:t>)</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Does not estimate the probability of kinds of incidents, only quantifies the consequences</a:t>
            </a:r>
          </a:p>
        </p:txBody>
      </p:sp>
    </p:spTree>
    <p:extLst>
      <p:ext uri="{BB962C8B-B14F-4D97-AF65-F5344CB8AC3E}">
        <p14:creationId xmlns:p14="http://schemas.microsoft.com/office/powerpoint/2010/main" val="1965857380"/>
      </p:ext>
    </p:extLst>
  </p:cSld>
  <p:clrMapOvr>
    <a:masterClrMapping/>
  </p:clrMapOvr>
  <p:transition advTm="256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altLang="en-US" dirty="0" smtClean="0"/>
              <a:t>2. - BIA Phases </a:t>
            </a:r>
            <a:br>
              <a:rPr lang="en-US" altLang="en-US" dirty="0" smtClean="0"/>
            </a:br>
            <a:r>
              <a:rPr lang="en-US" altLang="en-US" sz="1400" dirty="0" smtClean="0"/>
              <a:t>(continued)</a:t>
            </a:r>
            <a:endParaRPr lang="en-US" altLang="en-US" dirty="0" smtClean="0"/>
          </a:p>
        </p:txBody>
      </p:sp>
      <p:sp>
        <p:nvSpPr>
          <p:cNvPr id="26627" name="Rectangle 3"/>
          <p:cNvSpPr>
            <a:spLocks noGrp="1" noChangeArrowheads="1"/>
          </p:cNvSpPr>
          <p:nvPr>
            <p:ph idx="1"/>
          </p:nvPr>
        </p:nvSpPr>
        <p:spPr/>
        <p:txBody>
          <a:bodyPr>
            <a:normAutofit fontScale="92500" lnSpcReduction="10000"/>
          </a:bodyPr>
          <a:lstStyle/>
          <a:p>
            <a:pPr algn="l" eaLnBrk="1" hangingPunct="1">
              <a:buFont typeface="Wingdings" pitchFamily="2" charset="2"/>
              <a:buChar char="§"/>
            </a:pPr>
            <a:r>
              <a:rPr lang="en-US" altLang="en-US" sz="2800" dirty="0" smtClean="0"/>
              <a:t>Choose information gathering methods (surveys, interviews, software tools</a:t>
            </a:r>
            <a:r>
              <a:rPr lang="en-US" altLang="en-US" sz="2800" dirty="0" smtClean="0"/>
              <a:t>)</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Select </a:t>
            </a:r>
            <a:r>
              <a:rPr lang="en-US" altLang="en-US" sz="2800" dirty="0" smtClean="0"/>
              <a:t>interviewees</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Customize </a:t>
            </a:r>
            <a:r>
              <a:rPr lang="en-US" altLang="en-US" sz="2800" dirty="0" smtClean="0"/>
              <a:t>questionnaire</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Analyze </a:t>
            </a:r>
            <a:r>
              <a:rPr lang="en-US" altLang="en-US" sz="2800" dirty="0" smtClean="0"/>
              <a:t>information</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Identify time-critical business functions</a:t>
            </a:r>
          </a:p>
        </p:txBody>
      </p:sp>
    </p:spTree>
    <p:extLst>
      <p:ext uri="{BB962C8B-B14F-4D97-AF65-F5344CB8AC3E}">
        <p14:creationId xmlns:p14="http://schemas.microsoft.com/office/powerpoint/2010/main" val="2716446207"/>
      </p:ext>
    </p:extLst>
  </p:cSld>
  <p:clrMapOvr>
    <a:masterClrMapping/>
  </p:clrMapOvr>
  <p:transition advTm="256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dirty="0" smtClean="0"/>
              <a:t>2. - BIA </a:t>
            </a:r>
            <a:r>
              <a:rPr lang="en-US" altLang="en-US" dirty="0"/>
              <a:t>P</a:t>
            </a:r>
            <a:r>
              <a:rPr lang="en-US" altLang="en-US" dirty="0" smtClean="0"/>
              <a:t>hases </a:t>
            </a:r>
            <a:br>
              <a:rPr lang="en-US" altLang="en-US" dirty="0" smtClean="0"/>
            </a:br>
            <a:r>
              <a:rPr lang="en-US" altLang="en-US" sz="1600" dirty="0" smtClean="0"/>
              <a:t>(continued)</a:t>
            </a:r>
          </a:p>
        </p:txBody>
      </p:sp>
      <p:sp>
        <p:nvSpPr>
          <p:cNvPr id="27651"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Assign MTDs </a:t>
            </a:r>
            <a:endParaRPr lang="en-US" altLang="en-US" sz="2800" dirty="0" smtClean="0"/>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Rank critical business functions by </a:t>
            </a:r>
            <a:r>
              <a:rPr lang="en-US" altLang="en-US" sz="2800" dirty="0" smtClean="0"/>
              <a:t>MTDs</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Report recovery </a:t>
            </a:r>
            <a:r>
              <a:rPr lang="en-US" altLang="en-US" sz="2800" dirty="0" smtClean="0"/>
              <a:t>options</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Obtain management approval</a:t>
            </a:r>
          </a:p>
          <a:p>
            <a:pPr algn="l" eaLnBrk="1" hangingPunct="1">
              <a:buFont typeface="Wingdings" pitchFamily="2" charset="2"/>
              <a:buChar char="§"/>
            </a:pPr>
            <a:endParaRPr lang="en-US" altLang="en-US" sz="2800" dirty="0" smtClean="0"/>
          </a:p>
        </p:txBody>
      </p:sp>
    </p:spTree>
    <p:extLst>
      <p:ext uri="{BB962C8B-B14F-4D97-AF65-F5344CB8AC3E}">
        <p14:creationId xmlns:p14="http://schemas.microsoft.com/office/powerpoint/2010/main" val="4185582351"/>
      </p:ext>
    </p:extLst>
  </p:cSld>
  <p:clrMapOvr>
    <a:masterClrMapping/>
  </p:clrMapOvr>
  <p:transition advTm="256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4" r="-1164"/>
          <a:stretch/>
        </p:blipFill>
        <p:spPr bwMode="auto">
          <a:xfrm>
            <a:off x="76200" y="0"/>
            <a:ext cx="9144000" cy="694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32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smtClean="0"/>
              <a:t>3. – Recovery Strategies</a:t>
            </a:r>
          </a:p>
        </p:txBody>
      </p:sp>
      <p:sp>
        <p:nvSpPr>
          <p:cNvPr id="28675"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Recovery strategies are based on </a:t>
            </a:r>
            <a:r>
              <a:rPr lang="en-US" altLang="en-US" sz="2800" dirty="0" smtClean="0"/>
              <a:t>MTDs</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Predefined</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Management-approved</a:t>
            </a:r>
          </a:p>
        </p:txBody>
      </p:sp>
    </p:spTree>
    <p:extLst>
      <p:ext uri="{BB962C8B-B14F-4D97-AF65-F5344CB8AC3E}">
        <p14:creationId xmlns:p14="http://schemas.microsoft.com/office/powerpoint/2010/main" val="1303405819"/>
      </p:ext>
    </p:extLst>
  </p:cSld>
  <p:clrMapOvr>
    <a:masterClrMapping/>
  </p:clrMapOvr>
  <p:transition advTm="256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rmAutofit/>
          </a:bodyPr>
          <a:lstStyle/>
          <a:p>
            <a:pPr eaLnBrk="1" hangingPunct="1"/>
            <a:r>
              <a:rPr lang="en-US" altLang="en-US" dirty="0" smtClean="0">
                <a:ln w="12700">
                  <a:solidFill>
                    <a:schemeClr val="tx1"/>
                  </a:solidFill>
                </a:ln>
              </a:rPr>
              <a:t>Business Continuity Planning (BCP) &amp; Disaster Recovery Planning (DRP)</a:t>
            </a:r>
          </a:p>
        </p:txBody>
      </p:sp>
      <p:sp>
        <p:nvSpPr>
          <p:cNvPr id="14339" name="Rectangle 3"/>
          <p:cNvSpPr>
            <a:spLocks noGrp="1" noChangeArrowheads="1"/>
          </p:cNvSpPr>
          <p:nvPr>
            <p:ph type="subTitle" idx="1"/>
          </p:nvPr>
        </p:nvSpPr>
        <p:spPr/>
        <p:txBody>
          <a:bodyPr/>
          <a:lstStyle/>
          <a:p>
            <a:pPr eaLnBrk="1" hangingPunct="1"/>
            <a:r>
              <a:rPr lang="en-US" altLang="en-US" smtClean="0"/>
              <a:t>How to preserve critical business functions in the face of a disaster.</a:t>
            </a:r>
          </a:p>
        </p:txBody>
      </p:sp>
    </p:spTree>
    <p:extLst>
      <p:ext uri="{BB962C8B-B14F-4D97-AF65-F5344CB8AC3E}">
        <p14:creationId xmlns:p14="http://schemas.microsoft.com/office/powerpoint/2010/main" val="297685865"/>
      </p:ext>
    </p:extLst>
  </p:cSld>
  <p:clrMapOvr>
    <a:masterClrMapping/>
  </p:clrMapOvr>
  <p:transition advTm="396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altLang="en-US" dirty="0" smtClean="0"/>
              <a:t>3. – Recovery Strategies</a:t>
            </a:r>
            <a:br>
              <a:rPr lang="en-US" altLang="en-US" dirty="0" smtClean="0"/>
            </a:br>
            <a:r>
              <a:rPr lang="en-US" altLang="en-US" sz="1400" dirty="0" smtClean="0"/>
              <a:t>(continued)</a:t>
            </a:r>
            <a:endParaRPr lang="en-US" altLang="en-US" dirty="0" smtClean="0"/>
          </a:p>
        </p:txBody>
      </p:sp>
      <p:sp>
        <p:nvSpPr>
          <p:cNvPr id="29699"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altLang="en-US" sz="2800" dirty="0" smtClean="0"/>
              <a:t>Different technical </a:t>
            </a:r>
            <a:r>
              <a:rPr lang="en-US" altLang="en-US" sz="2800" dirty="0" smtClean="0"/>
              <a:t>strategies</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Different costs and </a:t>
            </a:r>
            <a:r>
              <a:rPr lang="en-US" altLang="en-US" sz="2800" dirty="0" smtClean="0"/>
              <a:t>benefits</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How to choose</a:t>
            </a:r>
            <a:r>
              <a:rPr lang="en-US" altLang="en-US" sz="2800" dirty="0" smtClean="0"/>
              <a:t>?</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Careful cost-benefit </a:t>
            </a:r>
            <a:r>
              <a:rPr lang="en-US" altLang="en-US" sz="2800" dirty="0" smtClean="0"/>
              <a:t>analysis</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Driven by business requirements</a:t>
            </a:r>
          </a:p>
        </p:txBody>
      </p:sp>
    </p:spTree>
    <p:extLst>
      <p:ext uri="{BB962C8B-B14F-4D97-AF65-F5344CB8AC3E}">
        <p14:creationId xmlns:p14="http://schemas.microsoft.com/office/powerpoint/2010/main" val="793844924"/>
      </p:ext>
    </p:extLst>
  </p:cSld>
  <p:clrMapOvr>
    <a:masterClrMapping/>
  </p:clrMapOvr>
  <p:transition advTm="256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altLang="en-US" dirty="0" smtClean="0"/>
              <a:t>3. – Recovery Strategies</a:t>
            </a:r>
            <a:r>
              <a:rPr lang="en-US" altLang="en-US" sz="1400" dirty="0" smtClean="0"/>
              <a:t/>
            </a:r>
            <a:br>
              <a:rPr lang="en-US" altLang="en-US" sz="1400" dirty="0" smtClean="0"/>
            </a:br>
            <a:r>
              <a:rPr lang="en-US" altLang="en-US" sz="1400" dirty="0" smtClean="0"/>
              <a:t>(continued)</a:t>
            </a:r>
            <a:endParaRPr lang="en-US" altLang="en-US" dirty="0" smtClean="0"/>
          </a:p>
        </p:txBody>
      </p:sp>
      <p:sp>
        <p:nvSpPr>
          <p:cNvPr id="30723"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altLang="en-US" sz="2800" smtClean="0"/>
              <a:t>Strategies should address recovery of:</a:t>
            </a:r>
          </a:p>
          <a:p>
            <a:pPr lvl="1" algn="l" eaLnBrk="1" hangingPunct="1">
              <a:lnSpc>
                <a:spcPct val="90000"/>
              </a:lnSpc>
              <a:buFont typeface="Times" pitchFamily="18" charset="0"/>
              <a:buChar char="•"/>
            </a:pPr>
            <a:r>
              <a:rPr lang="en-US" altLang="en-US" sz="2400" smtClean="0"/>
              <a:t>Business operations</a:t>
            </a:r>
          </a:p>
          <a:p>
            <a:pPr lvl="1" algn="l" eaLnBrk="1" hangingPunct="1">
              <a:lnSpc>
                <a:spcPct val="90000"/>
              </a:lnSpc>
              <a:buFont typeface="Times" pitchFamily="18" charset="0"/>
              <a:buChar char="•"/>
            </a:pPr>
            <a:r>
              <a:rPr lang="en-US" altLang="en-US" sz="2400" smtClean="0"/>
              <a:t>Facilities &amp; supplies</a:t>
            </a:r>
          </a:p>
          <a:p>
            <a:pPr lvl="1" algn="l" eaLnBrk="1" hangingPunct="1">
              <a:lnSpc>
                <a:spcPct val="90000"/>
              </a:lnSpc>
              <a:buFont typeface="Times" pitchFamily="18" charset="0"/>
              <a:buChar char="•"/>
            </a:pPr>
            <a:r>
              <a:rPr lang="en-US" altLang="en-US" sz="2400" smtClean="0"/>
              <a:t>Users (workers and end-users)</a:t>
            </a:r>
          </a:p>
          <a:p>
            <a:pPr lvl="1" algn="l" eaLnBrk="1" hangingPunct="1">
              <a:lnSpc>
                <a:spcPct val="90000"/>
              </a:lnSpc>
              <a:buFont typeface="Times" pitchFamily="18" charset="0"/>
              <a:buChar char="•"/>
            </a:pPr>
            <a:r>
              <a:rPr lang="en-US" altLang="en-US" sz="2400" smtClean="0"/>
              <a:t>Network, data center (technical)</a:t>
            </a:r>
          </a:p>
          <a:p>
            <a:pPr lvl="1" algn="l" eaLnBrk="1" hangingPunct="1">
              <a:lnSpc>
                <a:spcPct val="90000"/>
              </a:lnSpc>
              <a:buFont typeface="Times" pitchFamily="18" charset="0"/>
              <a:buChar char="•"/>
            </a:pPr>
            <a:r>
              <a:rPr lang="en-US" altLang="en-US" sz="2400" smtClean="0"/>
              <a:t>Data (off-site backups of data and applications)</a:t>
            </a:r>
          </a:p>
        </p:txBody>
      </p:sp>
    </p:spTree>
    <p:extLst>
      <p:ext uri="{BB962C8B-B14F-4D97-AF65-F5344CB8AC3E}">
        <p14:creationId xmlns:p14="http://schemas.microsoft.com/office/powerpoint/2010/main" val="3683674013"/>
      </p:ext>
    </p:extLst>
  </p:cSld>
  <p:clrMapOvr>
    <a:masterClrMapping/>
  </p:clrMapOvr>
  <p:transition advTm="256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altLang="en-US" dirty="0" smtClean="0"/>
              <a:t>3. – Recovery Strategies</a:t>
            </a:r>
            <a:r>
              <a:rPr lang="en-US" altLang="en-US" sz="1400" dirty="0" smtClean="0"/>
              <a:t/>
            </a:r>
            <a:br>
              <a:rPr lang="en-US" altLang="en-US" sz="1400" dirty="0" smtClean="0"/>
            </a:br>
            <a:r>
              <a:rPr lang="en-US" altLang="en-US" sz="1400" dirty="0" smtClean="0"/>
              <a:t>(continued)</a:t>
            </a:r>
            <a:endParaRPr lang="en-US" altLang="en-US" dirty="0" smtClean="0"/>
          </a:p>
        </p:txBody>
      </p:sp>
      <p:sp>
        <p:nvSpPr>
          <p:cNvPr id="31747" name="Rectangle 3"/>
          <p:cNvSpPr>
            <a:spLocks noGrp="1" noChangeArrowheads="1"/>
          </p:cNvSpPr>
          <p:nvPr>
            <p:ph idx="1"/>
          </p:nvPr>
        </p:nvSpPr>
        <p:spPr/>
        <p:txBody>
          <a:bodyPr/>
          <a:lstStyle/>
          <a:p>
            <a:pPr algn="l" eaLnBrk="1" hangingPunct="1">
              <a:buFont typeface="Wingdings" pitchFamily="2" charset="2"/>
              <a:buChar char="§"/>
            </a:pPr>
            <a:r>
              <a:rPr lang="en-US" altLang="en-US" sz="2800" smtClean="0"/>
              <a:t>Technical recovery strategies - scope</a:t>
            </a:r>
          </a:p>
          <a:p>
            <a:pPr lvl="1" algn="l" eaLnBrk="1" hangingPunct="1">
              <a:buFont typeface="Times" pitchFamily="18" charset="0"/>
              <a:buChar char="•"/>
            </a:pPr>
            <a:r>
              <a:rPr lang="en-US" altLang="en-US" sz="2400" smtClean="0"/>
              <a:t>Data center</a:t>
            </a:r>
          </a:p>
          <a:p>
            <a:pPr lvl="1" algn="l" eaLnBrk="1" hangingPunct="1">
              <a:buFont typeface="Times" pitchFamily="18" charset="0"/>
              <a:buChar char="•"/>
            </a:pPr>
            <a:r>
              <a:rPr lang="en-US" altLang="en-US" sz="2400" smtClean="0"/>
              <a:t>Networks</a:t>
            </a:r>
          </a:p>
          <a:p>
            <a:pPr lvl="1" algn="l" eaLnBrk="1" hangingPunct="1">
              <a:buFont typeface="Times" pitchFamily="18" charset="0"/>
              <a:buChar char="•"/>
            </a:pPr>
            <a:r>
              <a:rPr lang="en-US" altLang="en-US" sz="2400" smtClean="0"/>
              <a:t>Telecommunications</a:t>
            </a:r>
          </a:p>
        </p:txBody>
      </p:sp>
    </p:spTree>
    <p:extLst>
      <p:ext uri="{BB962C8B-B14F-4D97-AF65-F5344CB8AC3E}">
        <p14:creationId xmlns:p14="http://schemas.microsoft.com/office/powerpoint/2010/main" val="3997722046"/>
      </p:ext>
    </p:extLst>
  </p:cSld>
  <p:clrMapOvr>
    <a:masterClrMapping/>
  </p:clrMapOvr>
  <p:transition advTm="256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altLang="en-US" dirty="0" smtClean="0"/>
              <a:t>3. – Recovery </a:t>
            </a:r>
            <a:r>
              <a:rPr lang="en-US" altLang="en-US" dirty="0"/>
              <a:t>S</a:t>
            </a:r>
            <a:r>
              <a:rPr lang="en-US" altLang="en-US" dirty="0" smtClean="0"/>
              <a:t>trategies</a:t>
            </a:r>
            <a:r>
              <a:rPr lang="en-US" altLang="en-US" sz="1400" dirty="0" smtClean="0"/>
              <a:t/>
            </a:r>
            <a:br>
              <a:rPr lang="en-US" altLang="en-US" sz="1400" dirty="0" smtClean="0"/>
            </a:br>
            <a:r>
              <a:rPr lang="en-US" altLang="en-US" sz="1400" dirty="0" smtClean="0"/>
              <a:t>(continued)</a:t>
            </a:r>
            <a:endParaRPr lang="en-US" altLang="en-US" dirty="0" smtClean="0"/>
          </a:p>
        </p:txBody>
      </p:sp>
      <p:sp>
        <p:nvSpPr>
          <p:cNvPr id="32771"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Technical recovery strategies – methods</a:t>
            </a:r>
          </a:p>
          <a:p>
            <a:pPr lvl="1" algn="l" eaLnBrk="1" hangingPunct="1">
              <a:buFont typeface="Times" pitchFamily="18" charset="0"/>
              <a:buChar char="•"/>
            </a:pPr>
            <a:r>
              <a:rPr lang="en-US" altLang="en-US" sz="2400" dirty="0" smtClean="0"/>
              <a:t>Subscription services</a:t>
            </a:r>
          </a:p>
          <a:p>
            <a:pPr lvl="1" algn="l" eaLnBrk="1" hangingPunct="1">
              <a:buFont typeface="Times" pitchFamily="18" charset="0"/>
              <a:buChar char="•"/>
            </a:pPr>
            <a:r>
              <a:rPr lang="en-US" altLang="en-US" sz="2400" dirty="0" smtClean="0"/>
              <a:t>Mutual aid agreements</a:t>
            </a:r>
          </a:p>
          <a:p>
            <a:pPr lvl="1" algn="l" eaLnBrk="1" hangingPunct="1">
              <a:buFont typeface="Times" pitchFamily="18" charset="0"/>
              <a:buChar char="•"/>
            </a:pPr>
            <a:r>
              <a:rPr lang="en-US" altLang="en-US" sz="2400" dirty="0" smtClean="0"/>
              <a:t>Redundant data centers</a:t>
            </a:r>
          </a:p>
          <a:p>
            <a:pPr lvl="1" algn="l" eaLnBrk="1" hangingPunct="1">
              <a:buFont typeface="Times" pitchFamily="18" charset="0"/>
              <a:buChar char="•"/>
            </a:pPr>
            <a:r>
              <a:rPr lang="en-US" altLang="en-US" sz="2400" dirty="0" smtClean="0"/>
              <a:t>Service bureaus</a:t>
            </a:r>
          </a:p>
          <a:p>
            <a:pPr algn="l" eaLnBrk="1" hangingPunct="1">
              <a:buFont typeface="Wingdings" pitchFamily="2" charset="2"/>
              <a:buChar char="§"/>
            </a:pPr>
            <a:endParaRPr lang="en-US" altLang="en-US" sz="2800" dirty="0" smtClean="0"/>
          </a:p>
        </p:txBody>
      </p:sp>
    </p:spTree>
    <p:extLst>
      <p:ext uri="{BB962C8B-B14F-4D97-AF65-F5344CB8AC3E}">
        <p14:creationId xmlns:p14="http://schemas.microsoft.com/office/powerpoint/2010/main" val="2796227911"/>
      </p:ext>
    </p:extLst>
  </p:cSld>
  <p:clrMapOvr>
    <a:masterClrMapping/>
  </p:clrMapOvr>
  <p:transition advTm="256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altLang="en-US" dirty="0" smtClean="0"/>
              <a:t>3. – Recovery </a:t>
            </a:r>
            <a:r>
              <a:rPr lang="en-US" altLang="en-US" dirty="0"/>
              <a:t>S</a:t>
            </a:r>
            <a:r>
              <a:rPr lang="en-US" altLang="en-US" dirty="0" smtClean="0"/>
              <a:t>trategies</a:t>
            </a:r>
            <a:br>
              <a:rPr lang="en-US" altLang="en-US" dirty="0" smtClean="0"/>
            </a:br>
            <a:r>
              <a:rPr lang="en-US" altLang="en-US" sz="1400" dirty="0" smtClean="0"/>
              <a:t>(continued)</a:t>
            </a:r>
            <a:endParaRPr lang="en-US" altLang="en-US" dirty="0" smtClean="0"/>
          </a:p>
        </p:txBody>
      </p:sp>
      <p:sp>
        <p:nvSpPr>
          <p:cNvPr id="33795" name="Rectangle 3"/>
          <p:cNvSpPr>
            <a:spLocks noGrp="1" noChangeArrowheads="1"/>
          </p:cNvSpPr>
          <p:nvPr>
            <p:ph idx="1"/>
          </p:nvPr>
        </p:nvSpPr>
        <p:spPr/>
        <p:txBody>
          <a:bodyPr/>
          <a:lstStyle/>
          <a:p>
            <a:pPr algn="l" eaLnBrk="1" hangingPunct="1">
              <a:buFont typeface="Wingdings" pitchFamily="2" charset="2"/>
              <a:buChar char="§"/>
            </a:pPr>
            <a:r>
              <a:rPr lang="en-US" altLang="en-US" sz="2800" smtClean="0"/>
              <a:t>Technical recovery strategies – subscription service sites</a:t>
            </a:r>
          </a:p>
          <a:p>
            <a:pPr lvl="1" algn="l" eaLnBrk="1" hangingPunct="1">
              <a:buFont typeface="Times" pitchFamily="18" charset="0"/>
              <a:buChar char="•"/>
            </a:pPr>
            <a:r>
              <a:rPr lang="en-US" altLang="en-US" sz="2400" smtClean="0"/>
              <a:t>Hot – fully equipped</a:t>
            </a:r>
          </a:p>
          <a:p>
            <a:pPr lvl="1" algn="l" eaLnBrk="1" hangingPunct="1">
              <a:buFont typeface="Times" pitchFamily="18" charset="0"/>
              <a:buChar char="•"/>
            </a:pPr>
            <a:r>
              <a:rPr lang="en-US" altLang="en-US" sz="2400" smtClean="0"/>
              <a:t>Warm – missing key components</a:t>
            </a:r>
          </a:p>
          <a:p>
            <a:pPr lvl="1" algn="l" eaLnBrk="1" hangingPunct="1">
              <a:buFont typeface="Times" pitchFamily="18" charset="0"/>
              <a:buChar char="•"/>
            </a:pPr>
            <a:r>
              <a:rPr lang="en-US" altLang="en-US" sz="2400" smtClean="0"/>
              <a:t>Cold – empty data center</a:t>
            </a:r>
          </a:p>
          <a:p>
            <a:pPr lvl="1" algn="l" eaLnBrk="1" hangingPunct="1">
              <a:buFont typeface="Times" pitchFamily="18" charset="0"/>
              <a:buChar char="•"/>
            </a:pPr>
            <a:r>
              <a:rPr lang="en-US" altLang="en-US" sz="2400" smtClean="0"/>
              <a:t>Mirror – full redundancy</a:t>
            </a:r>
          </a:p>
          <a:p>
            <a:pPr lvl="1" algn="l" eaLnBrk="1" hangingPunct="1">
              <a:buFont typeface="Times" pitchFamily="18" charset="0"/>
              <a:buChar char="•"/>
            </a:pPr>
            <a:r>
              <a:rPr lang="en-US" altLang="en-US" sz="2400" smtClean="0"/>
              <a:t>Mobile – trailer full of computers</a:t>
            </a:r>
          </a:p>
          <a:p>
            <a:pPr algn="l" eaLnBrk="1" hangingPunct="1">
              <a:buFont typeface="Wingdings" pitchFamily="2" charset="2"/>
              <a:buChar char="§"/>
            </a:pPr>
            <a:endParaRPr lang="en-US" altLang="en-US" sz="2800" smtClean="0"/>
          </a:p>
        </p:txBody>
      </p:sp>
    </p:spTree>
    <p:extLst>
      <p:ext uri="{BB962C8B-B14F-4D97-AF65-F5344CB8AC3E}">
        <p14:creationId xmlns:p14="http://schemas.microsoft.com/office/powerpoint/2010/main" val="300084120"/>
      </p:ext>
    </p:extLst>
  </p:cSld>
  <p:clrMapOvr>
    <a:masterClrMapping/>
  </p:clrMapOvr>
  <p:transition advTm="256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altLang="en-US" dirty="0" smtClean="0"/>
              <a:t>3. – Recovery Strategies</a:t>
            </a:r>
            <a:br>
              <a:rPr lang="en-US" altLang="en-US" dirty="0" smtClean="0"/>
            </a:br>
            <a:r>
              <a:rPr lang="en-US" altLang="en-US" sz="1400" dirty="0" smtClean="0"/>
              <a:t>(continued)</a:t>
            </a:r>
            <a:endParaRPr lang="en-US" altLang="en-US" dirty="0" smtClean="0"/>
          </a:p>
        </p:txBody>
      </p:sp>
      <p:sp>
        <p:nvSpPr>
          <p:cNvPr id="34819" name="Rectangle 3"/>
          <p:cNvSpPr>
            <a:spLocks noGrp="1" noChangeArrowheads="1"/>
          </p:cNvSpPr>
          <p:nvPr>
            <p:ph idx="1"/>
          </p:nvPr>
        </p:nvSpPr>
        <p:spPr/>
        <p:txBody>
          <a:bodyPr/>
          <a:lstStyle/>
          <a:p>
            <a:pPr algn="l" eaLnBrk="1" hangingPunct="1">
              <a:buFont typeface="Wingdings" pitchFamily="2" charset="2"/>
              <a:buChar char="§"/>
            </a:pPr>
            <a:r>
              <a:rPr lang="en-US" altLang="en-US" sz="2800" smtClean="0"/>
              <a:t>Technical recovery strategies – mutual aid agreements</a:t>
            </a:r>
          </a:p>
          <a:p>
            <a:pPr lvl="1" algn="l" eaLnBrk="1" hangingPunct="1">
              <a:buFont typeface="Times" pitchFamily="18" charset="0"/>
              <a:buChar char="•"/>
            </a:pPr>
            <a:r>
              <a:rPr lang="en-US" altLang="en-US" sz="2400" smtClean="0"/>
              <a:t>I’ll help you if you’ll help me!</a:t>
            </a:r>
          </a:p>
          <a:p>
            <a:pPr lvl="1" algn="l" eaLnBrk="1" hangingPunct="1">
              <a:buFont typeface="Times" pitchFamily="18" charset="0"/>
              <a:buChar char="•"/>
            </a:pPr>
            <a:r>
              <a:rPr lang="en-US" altLang="en-US" sz="2400" smtClean="0"/>
              <a:t>Inexpensive</a:t>
            </a:r>
          </a:p>
          <a:p>
            <a:pPr lvl="1" algn="l" eaLnBrk="1" hangingPunct="1">
              <a:buFont typeface="Times" pitchFamily="18" charset="0"/>
              <a:buChar char="•"/>
            </a:pPr>
            <a:r>
              <a:rPr lang="en-US" altLang="en-US" sz="2400" smtClean="0"/>
              <a:t>Usually not practical</a:t>
            </a:r>
          </a:p>
          <a:p>
            <a:pPr lvl="1" algn="l" eaLnBrk="1" hangingPunct="1">
              <a:buFont typeface="Times" pitchFamily="18" charset="0"/>
              <a:buChar char="•"/>
            </a:pPr>
            <a:endParaRPr lang="en-US" altLang="en-US" sz="2400" smtClean="0"/>
          </a:p>
          <a:p>
            <a:pPr lvl="1" algn="l" eaLnBrk="1" hangingPunct="1">
              <a:buFont typeface="Times" pitchFamily="18" charset="0"/>
              <a:buChar char="•"/>
            </a:pPr>
            <a:endParaRPr lang="en-US" altLang="en-US" sz="2400" smtClean="0"/>
          </a:p>
        </p:txBody>
      </p:sp>
    </p:spTree>
    <p:extLst>
      <p:ext uri="{BB962C8B-B14F-4D97-AF65-F5344CB8AC3E}">
        <p14:creationId xmlns:p14="http://schemas.microsoft.com/office/powerpoint/2010/main" val="743490781"/>
      </p:ext>
    </p:extLst>
  </p:cSld>
  <p:clrMapOvr>
    <a:masterClrMapping/>
  </p:clrMapOvr>
  <p:transition advTm="256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altLang="en-US" dirty="0" smtClean="0"/>
              <a:t>3. – Recovery </a:t>
            </a:r>
            <a:r>
              <a:rPr lang="en-US" altLang="en-US" dirty="0"/>
              <a:t>S</a:t>
            </a:r>
            <a:r>
              <a:rPr lang="en-US" altLang="en-US" dirty="0" smtClean="0"/>
              <a:t>trategies</a:t>
            </a:r>
            <a:br>
              <a:rPr lang="en-US" altLang="en-US" dirty="0" smtClean="0"/>
            </a:br>
            <a:r>
              <a:rPr lang="en-US" altLang="en-US" sz="1400" dirty="0" smtClean="0"/>
              <a:t>(continued)</a:t>
            </a:r>
            <a:endParaRPr lang="en-US" altLang="en-US" dirty="0" smtClean="0"/>
          </a:p>
        </p:txBody>
      </p:sp>
      <p:sp>
        <p:nvSpPr>
          <p:cNvPr id="35843" name="Rectangle 3"/>
          <p:cNvSpPr>
            <a:spLocks noGrp="1" noChangeArrowheads="1"/>
          </p:cNvSpPr>
          <p:nvPr>
            <p:ph idx="1"/>
          </p:nvPr>
        </p:nvSpPr>
        <p:spPr/>
        <p:txBody>
          <a:bodyPr/>
          <a:lstStyle/>
          <a:p>
            <a:pPr algn="l" eaLnBrk="1" hangingPunct="1">
              <a:buFont typeface="Wingdings" pitchFamily="2" charset="2"/>
              <a:buChar char="§"/>
            </a:pPr>
            <a:r>
              <a:rPr lang="en-US" altLang="en-US" sz="2800" smtClean="0"/>
              <a:t>Technical recovery strategies – redundant processing centers </a:t>
            </a:r>
          </a:p>
          <a:p>
            <a:pPr lvl="1" algn="l" eaLnBrk="1" hangingPunct="1">
              <a:buFont typeface="Times" pitchFamily="18" charset="0"/>
              <a:buChar char="•"/>
            </a:pPr>
            <a:r>
              <a:rPr lang="en-US" altLang="en-US" sz="2400" smtClean="0"/>
              <a:t>Expensive</a:t>
            </a:r>
          </a:p>
          <a:p>
            <a:pPr lvl="1" algn="l" eaLnBrk="1" hangingPunct="1">
              <a:buFont typeface="Times" pitchFamily="18" charset="0"/>
              <a:buChar char="•"/>
            </a:pPr>
            <a:r>
              <a:rPr lang="en-US" altLang="en-US" sz="2400" smtClean="0"/>
              <a:t>Maybe not enough spare capacity for critical operations</a:t>
            </a:r>
          </a:p>
          <a:p>
            <a:pPr lvl="1" algn="l" eaLnBrk="1" hangingPunct="1">
              <a:buFont typeface="Times" pitchFamily="18" charset="0"/>
              <a:buChar char="•"/>
            </a:pPr>
            <a:endParaRPr lang="en-US" altLang="en-US" sz="2400" smtClean="0"/>
          </a:p>
          <a:p>
            <a:pPr lvl="1" algn="l" eaLnBrk="1" hangingPunct="1">
              <a:buFont typeface="Times" pitchFamily="18" charset="0"/>
              <a:buChar char="•"/>
            </a:pPr>
            <a:endParaRPr lang="en-US" altLang="en-US" sz="2400" smtClean="0"/>
          </a:p>
        </p:txBody>
      </p:sp>
    </p:spTree>
    <p:extLst>
      <p:ext uri="{BB962C8B-B14F-4D97-AF65-F5344CB8AC3E}">
        <p14:creationId xmlns:p14="http://schemas.microsoft.com/office/powerpoint/2010/main" val="29208936"/>
      </p:ext>
    </p:extLst>
  </p:cSld>
  <p:clrMapOvr>
    <a:masterClrMapping/>
  </p:clrMapOvr>
  <p:transition advTm="256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altLang="en-US" dirty="0" smtClean="0"/>
              <a:t>3. – Recovery Strategies</a:t>
            </a:r>
            <a:br>
              <a:rPr lang="en-US" altLang="en-US" dirty="0" smtClean="0"/>
            </a:br>
            <a:r>
              <a:rPr lang="en-US" altLang="en-US" sz="1400" dirty="0" smtClean="0"/>
              <a:t>(continued)</a:t>
            </a:r>
            <a:endParaRPr lang="en-US" altLang="en-US" dirty="0" smtClean="0"/>
          </a:p>
        </p:txBody>
      </p:sp>
      <p:sp>
        <p:nvSpPr>
          <p:cNvPr id="36867" name="Rectangle 3"/>
          <p:cNvSpPr>
            <a:spLocks noGrp="1" noChangeArrowheads="1"/>
          </p:cNvSpPr>
          <p:nvPr>
            <p:ph idx="1"/>
          </p:nvPr>
        </p:nvSpPr>
        <p:spPr/>
        <p:txBody>
          <a:bodyPr/>
          <a:lstStyle/>
          <a:p>
            <a:pPr algn="l" eaLnBrk="1" hangingPunct="1">
              <a:buFont typeface="Wingdings" pitchFamily="2" charset="2"/>
              <a:buChar char="§"/>
            </a:pPr>
            <a:r>
              <a:rPr lang="en-US" altLang="en-US" sz="2800" smtClean="0"/>
              <a:t>Technical recovery strategies –service bureaus </a:t>
            </a:r>
          </a:p>
          <a:p>
            <a:pPr lvl="1" algn="l" eaLnBrk="1" hangingPunct="1">
              <a:buFont typeface="Times" pitchFamily="18" charset="0"/>
              <a:buChar char="•"/>
            </a:pPr>
            <a:r>
              <a:rPr lang="en-US" altLang="en-US" sz="2400" smtClean="0"/>
              <a:t>Many clients share facilities</a:t>
            </a:r>
          </a:p>
          <a:p>
            <a:pPr lvl="1" algn="l" eaLnBrk="1" hangingPunct="1">
              <a:buFont typeface="Times" pitchFamily="18" charset="0"/>
              <a:buChar char="•"/>
            </a:pPr>
            <a:r>
              <a:rPr lang="en-US" altLang="en-US" sz="2400" smtClean="0"/>
              <a:t>Almost as expensive as a hot site</a:t>
            </a:r>
          </a:p>
          <a:p>
            <a:pPr lvl="1" algn="l" eaLnBrk="1" hangingPunct="1">
              <a:buFont typeface="Times" pitchFamily="18" charset="0"/>
              <a:buChar char="•"/>
            </a:pPr>
            <a:r>
              <a:rPr lang="en-US" altLang="en-US" sz="2400" smtClean="0"/>
              <a:t>Must negotiate agreements with other clients</a:t>
            </a:r>
          </a:p>
          <a:p>
            <a:pPr lvl="1" algn="l" eaLnBrk="1" hangingPunct="1">
              <a:buFont typeface="Times" pitchFamily="18" charset="0"/>
              <a:buChar char="•"/>
            </a:pPr>
            <a:endParaRPr lang="en-US" altLang="en-US" sz="2400" smtClean="0"/>
          </a:p>
        </p:txBody>
      </p:sp>
    </p:spTree>
    <p:extLst>
      <p:ext uri="{BB962C8B-B14F-4D97-AF65-F5344CB8AC3E}">
        <p14:creationId xmlns:p14="http://schemas.microsoft.com/office/powerpoint/2010/main" val="175488833"/>
      </p:ext>
    </p:extLst>
  </p:cSld>
  <p:clrMapOvr>
    <a:masterClrMapping/>
  </p:clrMapOvr>
  <p:transition advTm="2562"/>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altLang="en-US" dirty="0" smtClean="0"/>
              <a:t>3. – Recovery Strategies</a:t>
            </a:r>
            <a:br>
              <a:rPr lang="en-US" altLang="en-US" dirty="0" smtClean="0"/>
            </a:br>
            <a:r>
              <a:rPr lang="en-US" altLang="en-US" sz="1600" dirty="0" smtClean="0"/>
              <a:t>(continued)</a:t>
            </a:r>
          </a:p>
        </p:txBody>
      </p:sp>
      <p:sp>
        <p:nvSpPr>
          <p:cNvPr id="37891"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altLang="en-US" sz="2800" smtClean="0"/>
              <a:t>Technical recovery strategies –data </a:t>
            </a:r>
          </a:p>
          <a:p>
            <a:pPr lvl="1" algn="l" eaLnBrk="1" hangingPunct="1">
              <a:lnSpc>
                <a:spcPct val="90000"/>
              </a:lnSpc>
              <a:buFont typeface="Times" pitchFamily="18" charset="0"/>
              <a:buChar char="•"/>
            </a:pPr>
            <a:r>
              <a:rPr lang="en-US" altLang="en-US" sz="2400" smtClean="0"/>
              <a:t>Backups of data and applications</a:t>
            </a:r>
          </a:p>
          <a:p>
            <a:pPr lvl="1" algn="l" eaLnBrk="1" hangingPunct="1">
              <a:lnSpc>
                <a:spcPct val="90000"/>
              </a:lnSpc>
              <a:buFont typeface="Times" pitchFamily="18" charset="0"/>
              <a:buChar char="•"/>
            </a:pPr>
            <a:r>
              <a:rPr lang="en-US" altLang="en-US" sz="2400" smtClean="0"/>
              <a:t>Off-site vs. on-site storage of media</a:t>
            </a:r>
          </a:p>
          <a:p>
            <a:pPr lvl="1" algn="l" eaLnBrk="1" hangingPunct="1">
              <a:lnSpc>
                <a:spcPct val="90000"/>
              </a:lnSpc>
              <a:buFont typeface="Times" pitchFamily="18" charset="0"/>
              <a:buChar char="•"/>
            </a:pPr>
            <a:r>
              <a:rPr lang="en-US" altLang="en-US" sz="2400" smtClean="0"/>
              <a:t>How fast can data be recovered?</a:t>
            </a:r>
          </a:p>
          <a:p>
            <a:pPr lvl="1" algn="l" eaLnBrk="1" hangingPunct="1">
              <a:lnSpc>
                <a:spcPct val="90000"/>
              </a:lnSpc>
              <a:buFont typeface="Times" pitchFamily="18" charset="0"/>
              <a:buChar char="•"/>
            </a:pPr>
            <a:r>
              <a:rPr lang="en-US" altLang="en-US" sz="2400" smtClean="0"/>
              <a:t>How much data can you lose?</a:t>
            </a:r>
          </a:p>
          <a:p>
            <a:pPr lvl="1" algn="l" eaLnBrk="1" hangingPunct="1">
              <a:lnSpc>
                <a:spcPct val="90000"/>
              </a:lnSpc>
              <a:buFont typeface="Times" pitchFamily="18" charset="0"/>
              <a:buChar char="•"/>
            </a:pPr>
            <a:r>
              <a:rPr lang="en-US" altLang="en-US" sz="2400" smtClean="0"/>
              <a:t>Security of off-site backup media</a:t>
            </a:r>
          </a:p>
          <a:p>
            <a:pPr lvl="1" algn="l" eaLnBrk="1" hangingPunct="1">
              <a:lnSpc>
                <a:spcPct val="90000"/>
              </a:lnSpc>
              <a:buFont typeface="Times" pitchFamily="18" charset="0"/>
              <a:buChar char="•"/>
            </a:pPr>
            <a:r>
              <a:rPr lang="en-US" altLang="en-US" sz="2400" smtClean="0"/>
              <a:t>Types of backups (full, incremental, differential, etc.)</a:t>
            </a:r>
          </a:p>
          <a:p>
            <a:pPr lvl="1" algn="l" eaLnBrk="1" hangingPunct="1">
              <a:lnSpc>
                <a:spcPct val="90000"/>
              </a:lnSpc>
              <a:buFont typeface="Times" pitchFamily="18" charset="0"/>
              <a:buChar char="•"/>
            </a:pPr>
            <a:endParaRPr lang="en-US" altLang="en-US" sz="2400" smtClean="0"/>
          </a:p>
          <a:p>
            <a:pPr lvl="1" algn="l" eaLnBrk="1" hangingPunct="1">
              <a:lnSpc>
                <a:spcPct val="90000"/>
              </a:lnSpc>
              <a:buFont typeface="Times" pitchFamily="18" charset="0"/>
              <a:buChar char="•"/>
            </a:pPr>
            <a:endParaRPr lang="en-US" altLang="en-US" sz="2400" smtClean="0"/>
          </a:p>
        </p:txBody>
      </p:sp>
    </p:spTree>
    <p:extLst>
      <p:ext uri="{BB962C8B-B14F-4D97-AF65-F5344CB8AC3E}">
        <p14:creationId xmlns:p14="http://schemas.microsoft.com/office/powerpoint/2010/main" val="1927239886"/>
      </p:ext>
    </p:extLst>
  </p:cSld>
  <p:clrMapOvr>
    <a:masterClrMapping/>
  </p:clrMapOvr>
  <p:transition advTm="256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pPr algn="l" eaLnBrk="1" hangingPunct="1"/>
            <a:r>
              <a:rPr lang="en-US" altLang="en-US" sz="2800" dirty="0" smtClean="0"/>
              <a:t>4. – BCP Development/Implementation</a:t>
            </a:r>
          </a:p>
        </p:txBody>
      </p:sp>
      <p:sp>
        <p:nvSpPr>
          <p:cNvPr id="38915" name="Rectangle 3"/>
          <p:cNvSpPr>
            <a:spLocks noGrp="1" noChangeArrowheads="1"/>
          </p:cNvSpPr>
          <p:nvPr>
            <p:ph idx="1"/>
          </p:nvPr>
        </p:nvSpPr>
        <p:spPr/>
        <p:txBody>
          <a:bodyPr/>
          <a:lstStyle/>
          <a:p>
            <a:pPr algn="l" eaLnBrk="1" hangingPunct="1">
              <a:buFont typeface="Wingdings" pitchFamily="2" charset="2"/>
              <a:buChar char="§"/>
            </a:pPr>
            <a:r>
              <a:rPr lang="en-US" altLang="en-US" sz="2800" smtClean="0"/>
              <a:t>Detailed plan for recovery</a:t>
            </a:r>
          </a:p>
          <a:p>
            <a:pPr lvl="1" algn="l" eaLnBrk="1" hangingPunct="1">
              <a:buFont typeface="Times" pitchFamily="18" charset="0"/>
              <a:buChar char="•"/>
            </a:pPr>
            <a:r>
              <a:rPr lang="en-US" altLang="en-US" sz="2400" smtClean="0"/>
              <a:t>Business &amp; service recovery plans</a:t>
            </a:r>
          </a:p>
          <a:p>
            <a:pPr lvl="1" algn="l" eaLnBrk="1" hangingPunct="1">
              <a:buFont typeface="Times" pitchFamily="18" charset="0"/>
              <a:buChar char="•"/>
            </a:pPr>
            <a:r>
              <a:rPr lang="en-US" altLang="en-US" sz="2400" smtClean="0"/>
              <a:t>Maintenance</a:t>
            </a:r>
          </a:p>
          <a:p>
            <a:pPr lvl="1" algn="l" eaLnBrk="1" hangingPunct="1">
              <a:buFont typeface="Times" pitchFamily="18" charset="0"/>
              <a:buChar char="•"/>
            </a:pPr>
            <a:r>
              <a:rPr lang="en-US" altLang="en-US" sz="2400" smtClean="0"/>
              <a:t>Awareness &amp; training</a:t>
            </a:r>
          </a:p>
          <a:p>
            <a:pPr lvl="1" algn="l" eaLnBrk="1" hangingPunct="1">
              <a:buFont typeface="Times" pitchFamily="18" charset="0"/>
              <a:buChar char="•"/>
            </a:pPr>
            <a:r>
              <a:rPr lang="en-US" altLang="en-US" sz="2400" smtClean="0"/>
              <a:t>Testing</a:t>
            </a:r>
          </a:p>
        </p:txBody>
      </p:sp>
    </p:spTree>
    <p:extLst>
      <p:ext uri="{BB962C8B-B14F-4D97-AF65-F5344CB8AC3E}">
        <p14:creationId xmlns:p14="http://schemas.microsoft.com/office/powerpoint/2010/main" val="1310572154"/>
      </p:ext>
    </p:extLst>
  </p:cSld>
  <p:clrMapOvr>
    <a:masterClrMapping/>
  </p:clrMapOvr>
  <p:transition advTm="256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Why?</a:t>
            </a:r>
          </a:p>
        </p:txBody>
      </p:sp>
      <p:sp>
        <p:nvSpPr>
          <p:cNvPr id="15363" name="Rectangle 3"/>
          <p:cNvSpPr>
            <a:spLocks noGrp="1" noChangeArrowheads="1"/>
          </p:cNvSpPr>
          <p:nvPr>
            <p:ph idx="1"/>
          </p:nvPr>
        </p:nvSpPr>
        <p:spPr/>
        <p:txBody>
          <a:bodyPr>
            <a:normAutofit/>
          </a:bodyPr>
          <a:lstStyle/>
          <a:p>
            <a:pPr algn="l">
              <a:lnSpc>
                <a:spcPct val="90000"/>
              </a:lnSpc>
              <a:buFont typeface="Wingdings" pitchFamily="2" charset="2"/>
              <a:buChar char="§"/>
            </a:pPr>
            <a:r>
              <a:rPr lang="en-US" altLang="en-US" sz="2800" dirty="0"/>
              <a:t>Up to 40% of businesses affected by a natural or human-caused disaster never reopen. </a:t>
            </a:r>
            <a:r>
              <a:rPr lang="en-US" altLang="en-US" sz="2800" dirty="0" smtClean="0"/>
              <a:t>                     </a:t>
            </a:r>
            <a:r>
              <a:rPr lang="en-US" altLang="en-US" sz="1400" dirty="0" smtClean="0"/>
              <a:t>(</a:t>
            </a:r>
            <a:r>
              <a:rPr lang="en-US" altLang="en-US" sz="1400" dirty="0"/>
              <a:t>Source: Insurance Information Institute</a:t>
            </a:r>
            <a:r>
              <a:rPr lang="en-US" altLang="en-US" sz="1400" dirty="0" smtClean="0"/>
              <a:t>)</a:t>
            </a:r>
          </a:p>
          <a:p>
            <a:pPr algn="l">
              <a:lnSpc>
                <a:spcPct val="90000"/>
              </a:lnSpc>
              <a:buFont typeface="Wingdings" pitchFamily="2" charset="2"/>
              <a:buChar char="§"/>
            </a:pPr>
            <a:endParaRPr lang="en-US" altLang="en-US" sz="1400" dirty="0" smtClean="0"/>
          </a:p>
          <a:p>
            <a:pPr algn="l">
              <a:lnSpc>
                <a:spcPct val="90000"/>
              </a:lnSpc>
              <a:buFont typeface="Wingdings" pitchFamily="2" charset="2"/>
              <a:buChar char="§"/>
            </a:pPr>
            <a:r>
              <a:rPr lang="en-US" altLang="en-US" sz="2800" dirty="0"/>
              <a:t>Customers expect delivery of products or services on time. If there is a significant delay, customers may go to a competitor</a:t>
            </a:r>
            <a:r>
              <a:rPr lang="en-US" altLang="en-US" sz="2800" dirty="0" smtClean="0"/>
              <a:t>.</a:t>
            </a:r>
          </a:p>
          <a:p>
            <a:pPr algn="l">
              <a:lnSpc>
                <a:spcPct val="90000"/>
              </a:lnSpc>
              <a:buFont typeface="Wingdings" pitchFamily="2" charset="2"/>
              <a:buChar char="§"/>
            </a:pPr>
            <a:endParaRPr lang="en-US" altLang="en-US" sz="2800" dirty="0" smtClean="0"/>
          </a:p>
          <a:p>
            <a:pPr algn="l">
              <a:lnSpc>
                <a:spcPct val="90000"/>
              </a:lnSpc>
              <a:buFont typeface="Wingdings" pitchFamily="2" charset="2"/>
              <a:buChar char="§"/>
            </a:pPr>
            <a:r>
              <a:rPr lang="en-US" altLang="en-US" sz="2800" dirty="0"/>
              <a:t>Failure to implement a preparedness program risks losing business to competitors who can demonstrate they have a </a:t>
            </a:r>
            <a:r>
              <a:rPr lang="en-US" altLang="en-US" sz="2800" dirty="0" smtClean="0"/>
              <a:t>BCP.</a:t>
            </a:r>
          </a:p>
        </p:txBody>
      </p:sp>
    </p:spTree>
    <p:extLst>
      <p:ext uri="{BB962C8B-B14F-4D97-AF65-F5344CB8AC3E}">
        <p14:creationId xmlns:p14="http://schemas.microsoft.com/office/powerpoint/2010/main" val="2740794587"/>
      </p:ext>
    </p:extLst>
  </p:cSld>
  <p:clrMapOvr>
    <a:masterClrMapping/>
  </p:clrMapOvr>
  <p:transition advTm="2562"/>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altLang="en-US" sz="2800" dirty="0"/>
              <a:t>4. – BCP </a:t>
            </a:r>
            <a:r>
              <a:rPr lang="en-US" altLang="en-US" sz="2800" dirty="0" smtClean="0"/>
              <a:t>Development/Implementation</a:t>
            </a:r>
            <a:br>
              <a:rPr lang="en-US" altLang="en-US" sz="2800" dirty="0" smtClean="0"/>
            </a:br>
            <a:r>
              <a:rPr lang="en-US" altLang="en-US" sz="2800" dirty="0" smtClean="0"/>
              <a:t>(continued)</a:t>
            </a:r>
          </a:p>
        </p:txBody>
      </p:sp>
      <p:sp>
        <p:nvSpPr>
          <p:cNvPr id="39939"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altLang="en-US" sz="2800" dirty="0" smtClean="0"/>
              <a:t>Sample plan phases</a:t>
            </a:r>
          </a:p>
          <a:p>
            <a:pPr lvl="1" algn="l" eaLnBrk="1" hangingPunct="1">
              <a:lnSpc>
                <a:spcPct val="90000"/>
              </a:lnSpc>
              <a:buFont typeface="Times" pitchFamily="18" charset="0"/>
              <a:buChar char="•"/>
            </a:pPr>
            <a:r>
              <a:rPr lang="en-US" altLang="en-US" sz="2400" dirty="0" smtClean="0"/>
              <a:t>Initial disaster response</a:t>
            </a:r>
          </a:p>
          <a:p>
            <a:pPr lvl="1" algn="l" eaLnBrk="1" hangingPunct="1">
              <a:lnSpc>
                <a:spcPct val="90000"/>
              </a:lnSpc>
              <a:buFont typeface="Times" pitchFamily="18" charset="0"/>
              <a:buChar char="•"/>
            </a:pPr>
            <a:r>
              <a:rPr lang="en-US" altLang="en-US" sz="2400" dirty="0" smtClean="0"/>
              <a:t>Resume critical business ops</a:t>
            </a:r>
          </a:p>
          <a:p>
            <a:pPr lvl="1" algn="l" eaLnBrk="1" hangingPunct="1">
              <a:lnSpc>
                <a:spcPct val="90000"/>
              </a:lnSpc>
              <a:buFont typeface="Times" pitchFamily="18" charset="0"/>
              <a:buChar char="•"/>
            </a:pPr>
            <a:r>
              <a:rPr lang="en-US" altLang="en-US" sz="2400" dirty="0" smtClean="0"/>
              <a:t>Resume non-critical business ops</a:t>
            </a:r>
          </a:p>
          <a:p>
            <a:pPr lvl="1" algn="l" eaLnBrk="1" hangingPunct="1">
              <a:lnSpc>
                <a:spcPct val="90000"/>
              </a:lnSpc>
              <a:buFont typeface="Times" pitchFamily="18" charset="0"/>
              <a:buChar char="•"/>
            </a:pPr>
            <a:r>
              <a:rPr lang="en-US" altLang="en-US" sz="2400" dirty="0" smtClean="0"/>
              <a:t>Restoration (return to primary site)</a:t>
            </a:r>
          </a:p>
          <a:p>
            <a:pPr lvl="1" algn="l" eaLnBrk="1" hangingPunct="1">
              <a:lnSpc>
                <a:spcPct val="90000"/>
              </a:lnSpc>
              <a:buFont typeface="Times" pitchFamily="18" charset="0"/>
              <a:buChar char="•"/>
            </a:pPr>
            <a:r>
              <a:rPr lang="en-US" altLang="en-US" sz="2400" dirty="0" smtClean="0"/>
              <a:t>Interacting with external groups (customers, media, emergency responders)</a:t>
            </a:r>
          </a:p>
        </p:txBody>
      </p:sp>
    </p:spTree>
    <p:extLst>
      <p:ext uri="{BB962C8B-B14F-4D97-AF65-F5344CB8AC3E}">
        <p14:creationId xmlns:p14="http://schemas.microsoft.com/office/powerpoint/2010/main" val="1660898159"/>
      </p:ext>
    </p:extLst>
  </p:cSld>
  <p:clrMapOvr>
    <a:masterClrMapping/>
  </p:clrMapOvr>
  <p:transition advTm="256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t>5. – BCP Final </a:t>
            </a:r>
            <a:r>
              <a:rPr lang="en-US" altLang="en-US" dirty="0"/>
              <a:t>P</a:t>
            </a:r>
            <a:r>
              <a:rPr lang="en-US" altLang="en-US" dirty="0" smtClean="0"/>
              <a:t>hase</a:t>
            </a:r>
          </a:p>
        </p:txBody>
      </p:sp>
      <p:sp>
        <p:nvSpPr>
          <p:cNvPr id="40963"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Testing</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Maintenance</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Awareness</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Training</a:t>
            </a:r>
          </a:p>
        </p:txBody>
      </p:sp>
    </p:spTree>
    <p:extLst>
      <p:ext uri="{BB962C8B-B14F-4D97-AF65-F5344CB8AC3E}">
        <p14:creationId xmlns:p14="http://schemas.microsoft.com/office/powerpoint/2010/main" val="890735930"/>
      </p:ext>
    </p:extLst>
  </p:cSld>
  <p:clrMapOvr>
    <a:masterClrMapping/>
  </p:clrMapOvr>
  <p:transition advTm="256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5. – BCP Final </a:t>
            </a:r>
            <a:r>
              <a:rPr lang="en-US" altLang="en-US" dirty="0"/>
              <a:t>P</a:t>
            </a:r>
            <a:r>
              <a:rPr lang="en-US" altLang="en-US" dirty="0" smtClean="0"/>
              <a:t>hase - TESTING</a:t>
            </a:r>
          </a:p>
        </p:txBody>
      </p:sp>
      <p:sp>
        <p:nvSpPr>
          <p:cNvPr id="41987"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Until it’s tested, you don’t have a </a:t>
            </a:r>
            <a:r>
              <a:rPr lang="en-US" altLang="en-US" sz="2800" dirty="0" smtClean="0"/>
              <a:t>plan</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Kinds of testing</a:t>
            </a:r>
          </a:p>
          <a:p>
            <a:pPr lvl="1" algn="l" eaLnBrk="1" hangingPunct="1">
              <a:buFont typeface="Times" pitchFamily="18" charset="0"/>
              <a:buChar char="•"/>
            </a:pPr>
            <a:r>
              <a:rPr lang="en-US" altLang="en-US" sz="2000" dirty="0" smtClean="0"/>
              <a:t>Structured walk-through</a:t>
            </a:r>
          </a:p>
          <a:p>
            <a:pPr lvl="1" algn="l" eaLnBrk="1" hangingPunct="1">
              <a:buFont typeface="Times" pitchFamily="18" charset="0"/>
              <a:buChar char="•"/>
            </a:pPr>
            <a:r>
              <a:rPr lang="en-US" altLang="en-US" sz="2000" dirty="0" smtClean="0"/>
              <a:t>Checklist</a:t>
            </a:r>
          </a:p>
          <a:p>
            <a:pPr lvl="1" algn="l" eaLnBrk="1" hangingPunct="1">
              <a:buFont typeface="Times" pitchFamily="18" charset="0"/>
              <a:buChar char="•"/>
            </a:pPr>
            <a:r>
              <a:rPr lang="en-US" altLang="en-US" sz="2000" dirty="0" smtClean="0"/>
              <a:t>Simulation</a:t>
            </a:r>
          </a:p>
          <a:p>
            <a:pPr lvl="1" algn="l" eaLnBrk="1" hangingPunct="1">
              <a:buFont typeface="Times" pitchFamily="18" charset="0"/>
              <a:buChar char="•"/>
            </a:pPr>
            <a:r>
              <a:rPr lang="en-US" altLang="en-US" sz="2000" dirty="0" smtClean="0"/>
              <a:t>Parallel </a:t>
            </a:r>
          </a:p>
          <a:p>
            <a:pPr lvl="1" algn="l" eaLnBrk="1" hangingPunct="1">
              <a:buFont typeface="Times" pitchFamily="18" charset="0"/>
              <a:buChar char="•"/>
            </a:pPr>
            <a:r>
              <a:rPr lang="en-US" altLang="en-US" sz="2000" dirty="0" smtClean="0"/>
              <a:t>Full interruption</a:t>
            </a:r>
          </a:p>
        </p:txBody>
      </p:sp>
    </p:spTree>
    <p:extLst>
      <p:ext uri="{BB962C8B-B14F-4D97-AF65-F5344CB8AC3E}">
        <p14:creationId xmlns:p14="http://schemas.microsoft.com/office/powerpoint/2010/main" val="1576353005"/>
      </p:ext>
    </p:extLst>
  </p:cSld>
  <p:clrMapOvr>
    <a:masterClrMapping/>
  </p:clrMapOvr>
  <p:transition advTm="256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ltLang="en-US" dirty="0" smtClean="0"/>
              <a:t>5. – BCP Final </a:t>
            </a:r>
            <a:r>
              <a:rPr lang="en-US" altLang="en-US" dirty="0"/>
              <a:t>P</a:t>
            </a:r>
            <a:r>
              <a:rPr lang="en-US" altLang="en-US" dirty="0" smtClean="0"/>
              <a:t>hase - MAINTENANCE</a:t>
            </a:r>
          </a:p>
        </p:txBody>
      </p:sp>
      <p:sp>
        <p:nvSpPr>
          <p:cNvPr id="43011"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Fix problems found in </a:t>
            </a:r>
            <a:r>
              <a:rPr lang="en-US" altLang="en-US" sz="2800" dirty="0" smtClean="0"/>
              <a:t>testing</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Implement change </a:t>
            </a:r>
            <a:r>
              <a:rPr lang="en-US" altLang="en-US" sz="2800" dirty="0" smtClean="0"/>
              <a:t>management</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Audit and address audit </a:t>
            </a:r>
            <a:r>
              <a:rPr lang="en-US" altLang="en-US" sz="2800" dirty="0" smtClean="0"/>
              <a:t>findings</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Annual review of </a:t>
            </a:r>
            <a:r>
              <a:rPr lang="en-US" altLang="en-US" sz="2800" dirty="0" smtClean="0"/>
              <a:t>plan</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Build plan into organization</a:t>
            </a:r>
          </a:p>
          <a:p>
            <a:pPr algn="l" eaLnBrk="1" hangingPunct="1">
              <a:buFont typeface="Wingdings" pitchFamily="2" charset="2"/>
              <a:buChar char="§"/>
            </a:pPr>
            <a:endParaRPr lang="en-US" altLang="en-US" sz="2800" dirty="0" smtClean="0"/>
          </a:p>
        </p:txBody>
      </p:sp>
    </p:spTree>
    <p:extLst>
      <p:ext uri="{BB962C8B-B14F-4D97-AF65-F5344CB8AC3E}">
        <p14:creationId xmlns:p14="http://schemas.microsoft.com/office/powerpoint/2010/main" val="3444179747"/>
      </p:ext>
    </p:extLst>
  </p:cSld>
  <p:clrMapOvr>
    <a:masterClrMapping/>
  </p:clrMapOvr>
  <p:transition advTm="256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ltLang="en-US" dirty="0" smtClean="0"/>
              <a:t>5. – BCP Final </a:t>
            </a:r>
            <a:r>
              <a:rPr lang="en-US" altLang="en-US" dirty="0"/>
              <a:t>P</a:t>
            </a:r>
            <a:r>
              <a:rPr lang="en-US" altLang="en-US" dirty="0" smtClean="0"/>
              <a:t>hase - AWARENESS</a:t>
            </a:r>
          </a:p>
        </p:txBody>
      </p:sp>
      <p:sp>
        <p:nvSpPr>
          <p:cNvPr id="43011" name="Rectangle 3"/>
          <p:cNvSpPr>
            <a:spLocks noGrp="1" noChangeArrowheads="1"/>
          </p:cNvSpPr>
          <p:nvPr>
            <p:ph idx="1"/>
          </p:nvPr>
        </p:nvSpPr>
        <p:spPr/>
        <p:txBody>
          <a:bodyPr>
            <a:normAutofit fontScale="92500" lnSpcReduction="10000"/>
          </a:bodyPr>
          <a:lstStyle/>
          <a:p>
            <a:pPr algn="l" eaLnBrk="1" hangingPunct="1">
              <a:buFont typeface="Wingdings" pitchFamily="2" charset="2"/>
              <a:buChar char="§"/>
            </a:pPr>
            <a:r>
              <a:rPr lang="en-US" altLang="en-US" sz="2800" dirty="0" smtClean="0"/>
              <a:t>Internal</a:t>
            </a:r>
          </a:p>
          <a:p>
            <a:pPr lvl="1" algn="l">
              <a:buFont typeface="Wingdings" pitchFamily="2" charset="2"/>
              <a:buChar char="§"/>
            </a:pPr>
            <a:r>
              <a:rPr lang="en-US" altLang="en-US" sz="2400" dirty="0" smtClean="0"/>
              <a:t>Staff</a:t>
            </a:r>
          </a:p>
          <a:p>
            <a:pPr lvl="1" algn="l">
              <a:buFont typeface="Wingdings" pitchFamily="2" charset="2"/>
              <a:buChar char="§"/>
            </a:pPr>
            <a:r>
              <a:rPr lang="en-US" altLang="en-US" sz="2400" dirty="0" smtClean="0"/>
              <a:t>Families</a:t>
            </a:r>
          </a:p>
          <a:p>
            <a:pPr lvl="1" algn="l">
              <a:buFont typeface="Wingdings" pitchFamily="2" charset="2"/>
              <a:buChar char="§"/>
            </a:pPr>
            <a:endParaRPr lang="en-US" altLang="en-US" sz="2400" dirty="0" smtClean="0"/>
          </a:p>
          <a:p>
            <a:pPr algn="l" eaLnBrk="1" hangingPunct="1">
              <a:buFont typeface="Wingdings" pitchFamily="2" charset="2"/>
              <a:buChar char="§"/>
            </a:pPr>
            <a:r>
              <a:rPr lang="en-US" altLang="en-US" sz="2800" dirty="0" smtClean="0"/>
              <a:t>External</a:t>
            </a:r>
          </a:p>
          <a:p>
            <a:pPr lvl="1" algn="l">
              <a:buFont typeface="Wingdings" pitchFamily="2" charset="2"/>
              <a:buChar char="§"/>
            </a:pPr>
            <a:r>
              <a:rPr lang="en-US" altLang="en-US" sz="2400" dirty="0" smtClean="0"/>
              <a:t>Customers</a:t>
            </a:r>
          </a:p>
          <a:p>
            <a:pPr lvl="1" algn="l">
              <a:buFont typeface="Wingdings" pitchFamily="2" charset="2"/>
              <a:buChar char="§"/>
            </a:pPr>
            <a:r>
              <a:rPr lang="en-US" altLang="en-US" sz="2400" dirty="0" smtClean="0"/>
              <a:t>Associations</a:t>
            </a:r>
          </a:p>
          <a:p>
            <a:pPr lvl="1" algn="l">
              <a:buFont typeface="Wingdings" pitchFamily="2" charset="2"/>
              <a:buChar char="§"/>
            </a:pPr>
            <a:endParaRPr lang="en-US" altLang="en-US" sz="2400" dirty="0" smtClean="0"/>
          </a:p>
          <a:p>
            <a:pPr algn="l" eaLnBrk="1" hangingPunct="1">
              <a:buFont typeface="Wingdings" pitchFamily="2" charset="2"/>
              <a:buChar char="§"/>
            </a:pPr>
            <a:r>
              <a:rPr lang="en-US" altLang="en-US" sz="2800" dirty="0" smtClean="0"/>
              <a:t>Investigate changes in the </a:t>
            </a:r>
            <a:r>
              <a:rPr lang="en-US" altLang="en-US" sz="2800" dirty="0" smtClean="0"/>
              <a:t>sector</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Listen to the market</a:t>
            </a:r>
          </a:p>
          <a:p>
            <a:pPr algn="l" eaLnBrk="1" hangingPunct="1">
              <a:buFont typeface="Wingdings" pitchFamily="2" charset="2"/>
              <a:buChar char="§"/>
            </a:pPr>
            <a:endParaRPr lang="en-US" altLang="en-US" sz="2800" dirty="0" smtClean="0"/>
          </a:p>
        </p:txBody>
      </p:sp>
    </p:spTree>
    <p:extLst>
      <p:ext uri="{BB962C8B-B14F-4D97-AF65-F5344CB8AC3E}">
        <p14:creationId xmlns:p14="http://schemas.microsoft.com/office/powerpoint/2010/main" val="1218759729"/>
      </p:ext>
    </p:extLst>
  </p:cSld>
  <p:clrMapOvr>
    <a:masterClrMapping/>
  </p:clrMapOvr>
  <p:transition advTm="2562"/>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t>5. – BCP Final </a:t>
            </a:r>
            <a:r>
              <a:rPr lang="en-US" altLang="en-US" dirty="0"/>
              <a:t>P</a:t>
            </a:r>
            <a:r>
              <a:rPr lang="en-US" altLang="en-US" dirty="0" smtClean="0"/>
              <a:t>hase - TRAINING</a:t>
            </a:r>
          </a:p>
        </p:txBody>
      </p:sp>
      <p:sp>
        <p:nvSpPr>
          <p:cNvPr id="44035"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BCP team is probably the DR </a:t>
            </a:r>
            <a:r>
              <a:rPr lang="en-US" altLang="en-US" sz="2800" dirty="0" smtClean="0"/>
              <a:t>team</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BCP training must be </a:t>
            </a:r>
            <a:r>
              <a:rPr lang="en-US" altLang="en-US" sz="2800" dirty="0" smtClean="0"/>
              <a:t>on-going</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BCP training needs to be part of the standard on-boarding and part of the corporate culture</a:t>
            </a:r>
          </a:p>
        </p:txBody>
      </p:sp>
    </p:spTree>
    <p:extLst>
      <p:ext uri="{BB962C8B-B14F-4D97-AF65-F5344CB8AC3E}">
        <p14:creationId xmlns:p14="http://schemas.microsoft.com/office/powerpoint/2010/main" val="3557336968"/>
      </p:ext>
    </p:extLst>
  </p:cSld>
  <p:clrMapOvr>
    <a:masterClrMapping/>
  </p:clrMapOvr>
  <p:transition advTm="2562"/>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t>Final Comments</a:t>
            </a:r>
          </a:p>
        </p:txBody>
      </p:sp>
      <p:sp>
        <p:nvSpPr>
          <p:cNvPr id="44035"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Seek </a:t>
            </a:r>
            <a:r>
              <a:rPr lang="en-US" altLang="en-US" sz="2800" dirty="0" smtClean="0"/>
              <a:t>advise/help</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Charge </a:t>
            </a:r>
            <a:r>
              <a:rPr lang="en-US" altLang="en-US" sz="2800" dirty="0" smtClean="0"/>
              <a:t>forward</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Plans don’t serve a purpose sitting on a shelf – use them – revise </a:t>
            </a:r>
            <a:r>
              <a:rPr lang="en-US" altLang="en-US" sz="2800" dirty="0" smtClean="0"/>
              <a:t>them</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Don’t forget your supply chain</a:t>
            </a:r>
          </a:p>
          <a:p>
            <a:pPr algn="l" eaLnBrk="1" hangingPunct="1">
              <a:buFont typeface="Wingdings" pitchFamily="2" charset="2"/>
              <a:buChar char="§"/>
            </a:pPr>
            <a:endParaRPr lang="en-US" altLang="en-US" sz="2800" dirty="0" smtClean="0"/>
          </a:p>
          <a:p>
            <a:pPr algn="l" eaLnBrk="1" hangingPunct="1">
              <a:buFont typeface="Wingdings" pitchFamily="2" charset="2"/>
              <a:buChar char="§"/>
            </a:pPr>
            <a:endParaRPr lang="en-US" altLang="en-US" sz="2800" dirty="0" smtClean="0"/>
          </a:p>
        </p:txBody>
      </p:sp>
    </p:spTree>
    <p:extLst>
      <p:ext uri="{BB962C8B-B14F-4D97-AF65-F5344CB8AC3E}">
        <p14:creationId xmlns:p14="http://schemas.microsoft.com/office/powerpoint/2010/main" val="1156412063"/>
      </p:ext>
    </p:extLst>
  </p:cSld>
  <p:clrMapOvr>
    <a:masterClrMapping/>
  </p:clrMapOvr>
  <p:transition advTm="2562"/>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352800" y="304800"/>
            <a:ext cx="5507256" cy="892175"/>
          </a:xfrm>
        </p:spPr>
        <p:txBody>
          <a:bodyPr/>
          <a:lstStyle/>
          <a:p>
            <a:pPr eaLnBrk="1" hangingPunct="1"/>
            <a:r>
              <a:rPr lang="en-US" altLang="en-US" sz="6600" dirty="0" smtClean="0"/>
              <a:t>Questions?</a:t>
            </a:r>
          </a:p>
        </p:txBody>
      </p:sp>
      <p:sp>
        <p:nvSpPr>
          <p:cNvPr id="44035" name="Rectangle 3"/>
          <p:cNvSpPr>
            <a:spLocks noGrp="1" noChangeArrowheads="1"/>
          </p:cNvSpPr>
          <p:nvPr>
            <p:ph type="subTitle" idx="1"/>
          </p:nvPr>
        </p:nvSpPr>
        <p:spPr>
          <a:xfrm>
            <a:off x="1371600" y="2308225"/>
            <a:ext cx="6400800" cy="3330575"/>
          </a:xfrm>
        </p:spPr>
        <p:txBody>
          <a:bodyPr/>
          <a:lstStyle/>
          <a:p>
            <a:pPr algn="l" eaLnBrk="1" hangingPunct="1">
              <a:buFont typeface="Wingdings" pitchFamily="2" charset="2"/>
              <a:buChar char="§"/>
            </a:pPr>
            <a:endParaRPr lang="en-US" altLang="en-US" sz="2800" dirty="0" smtClean="0"/>
          </a:p>
          <a:p>
            <a:pPr algn="l" eaLnBrk="1" hangingPunct="1">
              <a:buFont typeface="Wingdings" pitchFamily="2" charset="2"/>
              <a:buChar char="§"/>
            </a:pPr>
            <a:endParaRPr lang="en-US" altLang="en-US"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54567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816870"/>
      </p:ext>
    </p:extLst>
  </p:cSld>
  <p:clrMapOvr>
    <a:masterClrMapping/>
  </p:clrMapOvr>
  <p:transition advTm="256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Why?</a:t>
            </a:r>
          </a:p>
        </p:txBody>
      </p:sp>
      <p:sp>
        <p:nvSpPr>
          <p:cNvPr id="15363" name="Rectangle 3"/>
          <p:cNvSpPr>
            <a:spLocks noGrp="1" noChangeArrowheads="1"/>
          </p:cNvSpPr>
          <p:nvPr>
            <p:ph idx="1"/>
          </p:nvPr>
        </p:nvSpPr>
        <p:spPr/>
        <p:txBody>
          <a:bodyPr>
            <a:normAutofit/>
          </a:bodyPr>
          <a:lstStyle/>
          <a:p>
            <a:pPr algn="l">
              <a:lnSpc>
                <a:spcPct val="90000"/>
              </a:lnSpc>
              <a:buFont typeface="Wingdings" pitchFamily="2" charset="2"/>
              <a:buChar char="§"/>
            </a:pPr>
            <a:r>
              <a:rPr lang="en-US" altLang="en-US" sz="2800" dirty="0"/>
              <a:t>According to the Small Business Administration, small businesses:</a:t>
            </a:r>
          </a:p>
          <a:p>
            <a:pPr lvl="1" algn="l">
              <a:lnSpc>
                <a:spcPct val="90000"/>
              </a:lnSpc>
              <a:buFont typeface="Wingdings" pitchFamily="2" charset="2"/>
              <a:buChar char="§"/>
            </a:pPr>
            <a:r>
              <a:rPr lang="en-US" altLang="en-US" sz="2400" dirty="0"/>
              <a:t>Represent 99.7% of all employer firms</a:t>
            </a:r>
          </a:p>
          <a:p>
            <a:pPr lvl="1" algn="l">
              <a:lnSpc>
                <a:spcPct val="90000"/>
              </a:lnSpc>
              <a:buFont typeface="Wingdings" pitchFamily="2" charset="2"/>
              <a:buChar char="§"/>
            </a:pPr>
            <a:r>
              <a:rPr lang="en-US" altLang="en-US" sz="2400" dirty="0"/>
              <a:t>Employ about half of all private sector employees</a:t>
            </a:r>
          </a:p>
          <a:p>
            <a:pPr lvl="1" algn="l">
              <a:lnSpc>
                <a:spcPct val="90000"/>
              </a:lnSpc>
              <a:buFont typeface="Wingdings" pitchFamily="2" charset="2"/>
              <a:buChar char="§"/>
            </a:pPr>
            <a:r>
              <a:rPr lang="en-US" altLang="en-US" sz="2400" dirty="0"/>
              <a:t>Have generated 65% of net new jobs over the past 17 years</a:t>
            </a:r>
          </a:p>
          <a:p>
            <a:pPr lvl="1" algn="l">
              <a:lnSpc>
                <a:spcPct val="90000"/>
              </a:lnSpc>
              <a:buFont typeface="Wingdings" pitchFamily="2" charset="2"/>
              <a:buChar char="§"/>
            </a:pPr>
            <a:r>
              <a:rPr lang="en-US" altLang="en-US" sz="2400" dirty="0"/>
              <a:t>Made up 97.5% of all identified exporters.</a:t>
            </a:r>
            <a:endParaRPr lang="en-US" altLang="en-US" sz="2400" dirty="0" smtClean="0"/>
          </a:p>
        </p:txBody>
      </p:sp>
    </p:spTree>
    <p:extLst>
      <p:ext uri="{BB962C8B-B14F-4D97-AF65-F5344CB8AC3E}">
        <p14:creationId xmlns:p14="http://schemas.microsoft.com/office/powerpoint/2010/main" val="1258205548"/>
      </p:ext>
    </p:extLst>
  </p:cSld>
  <p:clrMapOvr>
    <a:masterClrMapping/>
  </p:clrMapOvr>
  <p:transition advTm="256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The BCP Addresses</a:t>
            </a:r>
          </a:p>
        </p:txBody>
      </p:sp>
      <p:sp>
        <p:nvSpPr>
          <p:cNvPr id="15363"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altLang="en-US" sz="2800" dirty="0" smtClean="0"/>
              <a:t>Continuation of critical business processes when a disaster destroys data processing </a:t>
            </a:r>
            <a:r>
              <a:rPr lang="en-US" altLang="en-US" sz="2800" dirty="0" smtClean="0"/>
              <a:t>capabilities</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Preparation, testing and maintenance of specific actions to recover normal operations (the BCP)</a:t>
            </a:r>
          </a:p>
        </p:txBody>
      </p:sp>
    </p:spTree>
    <p:extLst>
      <p:ext uri="{BB962C8B-B14F-4D97-AF65-F5344CB8AC3E}">
        <p14:creationId xmlns:p14="http://schemas.microsoft.com/office/powerpoint/2010/main" val="3826764922"/>
      </p:ext>
    </p:extLst>
  </p:cSld>
  <p:clrMapOvr>
    <a:masterClrMapping/>
  </p:clrMapOvr>
  <p:transition advTm="256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2800" dirty="0" smtClean="0"/>
              <a:t>Disasters – Natural, Man-made</a:t>
            </a:r>
          </a:p>
        </p:txBody>
      </p:sp>
      <p:sp>
        <p:nvSpPr>
          <p:cNvPr id="16387"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Fire, flood, hurricane, tornado, earthquake, </a:t>
            </a:r>
            <a:r>
              <a:rPr lang="en-US" altLang="en-US" sz="2800" dirty="0" smtClean="0"/>
              <a:t>volcanoes</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Plane crashes, vandalism, terrorism, riots, sabotage, loss of personnel, etc</a:t>
            </a:r>
            <a:r>
              <a:rPr lang="en-US" altLang="en-US" sz="2800" dirty="0" smtClean="0"/>
              <a:t>.</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dirty="0" smtClean="0"/>
              <a:t>Anything that diminishes or destroys normal data processing capabilities</a:t>
            </a:r>
          </a:p>
        </p:txBody>
      </p:sp>
    </p:spTree>
    <p:extLst>
      <p:ext uri="{BB962C8B-B14F-4D97-AF65-F5344CB8AC3E}">
        <p14:creationId xmlns:p14="http://schemas.microsoft.com/office/powerpoint/2010/main" val="897923277"/>
      </p:ext>
    </p:extLst>
  </p:cSld>
  <p:clrMapOvr>
    <a:masterClrMapping/>
  </p:clrMapOvr>
  <p:transition advTm="256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Disasters are Defined in Terms of the Business</a:t>
            </a:r>
          </a:p>
        </p:txBody>
      </p:sp>
      <p:sp>
        <p:nvSpPr>
          <p:cNvPr id="17411"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altLang="en-US" sz="2800" dirty="0" smtClean="0"/>
              <a:t>If it harms critical business processes, it may be a </a:t>
            </a:r>
            <a:r>
              <a:rPr lang="en-US" altLang="en-US" sz="2800" dirty="0" smtClean="0"/>
              <a:t>disaster</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Time-based definition – how long can the business stand the pain</a:t>
            </a:r>
            <a:r>
              <a:rPr lang="en-US" altLang="en-US" sz="2800" dirty="0" smtClean="0"/>
              <a:t>?</a:t>
            </a:r>
          </a:p>
          <a:p>
            <a:pPr algn="l" eaLnBrk="1" hangingPunct="1">
              <a:lnSpc>
                <a:spcPct val="90000"/>
              </a:lnSpc>
              <a:buFont typeface="Wingdings" pitchFamily="2" charset="2"/>
              <a:buChar char="§"/>
            </a:pPr>
            <a:endParaRPr lang="en-US" altLang="en-US" sz="2800" dirty="0" smtClean="0"/>
          </a:p>
          <a:p>
            <a:pPr algn="l" eaLnBrk="1" hangingPunct="1">
              <a:lnSpc>
                <a:spcPct val="90000"/>
              </a:lnSpc>
              <a:buFont typeface="Wingdings" pitchFamily="2" charset="2"/>
              <a:buChar char="§"/>
            </a:pPr>
            <a:r>
              <a:rPr lang="en-US" altLang="en-US" sz="2800" dirty="0" smtClean="0"/>
              <a:t>Probability of occurrence</a:t>
            </a:r>
          </a:p>
        </p:txBody>
      </p:sp>
    </p:spTree>
    <p:extLst>
      <p:ext uri="{BB962C8B-B14F-4D97-AF65-F5344CB8AC3E}">
        <p14:creationId xmlns:p14="http://schemas.microsoft.com/office/powerpoint/2010/main" val="2109896955"/>
      </p:ext>
    </p:extLst>
  </p:cSld>
  <p:clrMapOvr>
    <a:masterClrMapping/>
  </p:clrMapOvr>
  <p:transition advTm="256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Broad BCP Objectives - CIA</a:t>
            </a:r>
          </a:p>
        </p:txBody>
      </p:sp>
      <p:sp>
        <p:nvSpPr>
          <p:cNvPr id="18435" name="Rectangle 3"/>
          <p:cNvSpPr>
            <a:spLocks noGrp="1" noChangeArrowheads="1"/>
          </p:cNvSpPr>
          <p:nvPr>
            <p:ph idx="1"/>
          </p:nvPr>
        </p:nvSpPr>
        <p:spPr/>
        <p:txBody>
          <a:bodyPr/>
          <a:lstStyle/>
          <a:p>
            <a:pPr algn="l" eaLnBrk="1" hangingPunct="1">
              <a:buFont typeface="Wingdings" pitchFamily="2" charset="2"/>
              <a:buChar char="§"/>
            </a:pPr>
            <a:r>
              <a:rPr lang="en-US" altLang="en-US" sz="2800" b="1" dirty="0" smtClean="0"/>
              <a:t>C</a:t>
            </a:r>
            <a:r>
              <a:rPr lang="en-US" altLang="en-US" sz="2800" dirty="0" smtClean="0"/>
              <a:t>onfidentiality  – </a:t>
            </a:r>
            <a:r>
              <a:rPr lang="en-US" altLang="en-US" sz="2800" dirty="0" smtClean="0"/>
              <a:t>important</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b="1" dirty="0" smtClean="0"/>
              <a:t>I</a:t>
            </a:r>
            <a:r>
              <a:rPr lang="en-US" altLang="en-US" sz="2800" dirty="0" smtClean="0"/>
              <a:t>ntegrity – </a:t>
            </a:r>
            <a:r>
              <a:rPr lang="en-US" altLang="en-US" sz="2800" dirty="0" smtClean="0"/>
              <a:t>important</a:t>
            </a:r>
          </a:p>
          <a:p>
            <a:pPr algn="l" eaLnBrk="1" hangingPunct="1">
              <a:buFont typeface="Wingdings" pitchFamily="2" charset="2"/>
              <a:buChar char="§"/>
            </a:pPr>
            <a:endParaRPr lang="en-US" altLang="en-US" sz="2800" dirty="0" smtClean="0"/>
          </a:p>
          <a:p>
            <a:pPr algn="l" eaLnBrk="1" hangingPunct="1">
              <a:buFont typeface="Wingdings" pitchFamily="2" charset="2"/>
              <a:buChar char="§"/>
            </a:pPr>
            <a:r>
              <a:rPr lang="en-US" altLang="en-US" sz="2800" b="1" dirty="0" smtClean="0"/>
              <a:t>A</a:t>
            </a:r>
            <a:r>
              <a:rPr lang="en-US" altLang="en-US" sz="2800" dirty="0" smtClean="0"/>
              <a:t>vailability – the main focus</a:t>
            </a:r>
          </a:p>
          <a:p>
            <a:pPr algn="l" eaLnBrk="1" hangingPunct="1">
              <a:buFont typeface="Wingdings" pitchFamily="2" charset="2"/>
              <a:buChar char="§"/>
            </a:pPr>
            <a:endParaRPr lang="en-US" altLang="en-US" sz="2800" dirty="0" smtClean="0"/>
          </a:p>
        </p:txBody>
      </p:sp>
    </p:spTree>
    <p:extLst>
      <p:ext uri="{BB962C8B-B14F-4D97-AF65-F5344CB8AC3E}">
        <p14:creationId xmlns:p14="http://schemas.microsoft.com/office/powerpoint/2010/main" val="4078299324"/>
      </p:ext>
    </p:extLst>
  </p:cSld>
  <p:clrMapOvr>
    <a:masterClrMapping/>
  </p:clrMapOvr>
  <p:transition advTm="256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BCP Objective</a:t>
            </a:r>
          </a:p>
        </p:txBody>
      </p:sp>
      <p:sp>
        <p:nvSpPr>
          <p:cNvPr id="19459" name="Rectangle 3"/>
          <p:cNvSpPr>
            <a:spLocks noGrp="1" noChangeArrowheads="1"/>
          </p:cNvSpPr>
          <p:nvPr>
            <p:ph idx="1"/>
          </p:nvPr>
        </p:nvSpPr>
        <p:spPr/>
        <p:txBody>
          <a:bodyPr/>
          <a:lstStyle/>
          <a:p>
            <a:pPr algn="l" eaLnBrk="1" hangingPunct="1">
              <a:buFont typeface="Wingdings" pitchFamily="2" charset="2"/>
              <a:buChar char="§"/>
            </a:pPr>
            <a:r>
              <a:rPr lang="en-US" altLang="en-US" sz="2800" dirty="0" smtClean="0"/>
              <a:t> Create, document, test, and update a plan that will:</a:t>
            </a:r>
          </a:p>
          <a:p>
            <a:pPr lvl="1" algn="l" eaLnBrk="1" hangingPunct="1">
              <a:buFont typeface="Times" pitchFamily="18" charset="0"/>
              <a:buChar char="•"/>
            </a:pPr>
            <a:r>
              <a:rPr lang="en-US" altLang="en-US" sz="2400" dirty="0" smtClean="0"/>
              <a:t> Allow timely recovery of critical business operations</a:t>
            </a:r>
          </a:p>
          <a:p>
            <a:pPr lvl="1" algn="l" eaLnBrk="1" hangingPunct="1">
              <a:buFont typeface="Times" pitchFamily="18" charset="0"/>
              <a:buChar char="•"/>
            </a:pPr>
            <a:r>
              <a:rPr lang="en-US" altLang="en-US" sz="2400" dirty="0" smtClean="0"/>
              <a:t> Minimize loss</a:t>
            </a:r>
          </a:p>
          <a:p>
            <a:pPr lvl="1" algn="l" eaLnBrk="1" hangingPunct="1">
              <a:buFont typeface="Times" pitchFamily="18" charset="0"/>
              <a:buChar char="•"/>
            </a:pPr>
            <a:r>
              <a:rPr lang="en-US" altLang="en-US" sz="2400" dirty="0" smtClean="0"/>
              <a:t> Meet legal and regulatory requirements </a:t>
            </a:r>
          </a:p>
          <a:p>
            <a:pPr algn="l" eaLnBrk="1" hangingPunct="1">
              <a:buFont typeface="Wingdings" pitchFamily="2" charset="2"/>
              <a:buChar char="§"/>
            </a:pPr>
            <a:endParaRPr lang="en-US" altLang="en-US" sz="2800" dirty="0" smtClean="0"/>
          </a:p>
          <a:p>
            <a:pPr algn="l" eaLnBrk="1" hangingPunct="1">
              <a:buFont typeface="Wingdings" pitchFamily="2" charset="2"/>
              <a:buChar char="§"/>
            </a:pPr>
            <a:endParaRPr lang="en-US" altLang="en-US" sz="2800" dirty="0" smtClean="0"/>
          </a:p>
        </p:txBody>
      </p:sp>
    </p:spTree>
    <p:extLst>
      <p:ext uri="{BB962C8B-B14F-4D97-AF65-F5344CB8AC3E}">
        <p14:creationId xmlns:p14="http://schemas.microsoft.com/office/powerpoint/2010/main" val="2351990942"/>
      </p:ext>
    </p:extLst>
  </p:cSld>
  <p:clrMapOvr>
    <a:masterClrMapping/>
  </p:clrMapOvr>
  <p:transition advTm="2562"/>
  <p:timing>
    <p:tnLst>
      <p:par>
        <p:cTn id="1" dur="indefinite" restart="never" nodeType="tmRoot"/>
      </p:par>
    </p:tnLst>
  </p:timing>
</p:sld>
</file>

<file path=ppt/theme/theme1.xml><?xml version="1.0" encoding="utf-8"?>
<a:theme xmlns:a="http://schemas.openxmlformats.org/drawingml/2006/main" name="NIMSAT">
  <a:themeElements>
    <a:clrScheme name="Default Design 16">
      <a:dk1>
        <a:srgbClr val="003366"/>
      </a:dk1>
      <a:lt1>
        <a:srgbClr val="FFFFFF"/>
      </a:lt1>
      <a:dk2>
        <a:srgbClr val="102246"/>
      </a:dk2>
      <a:lt2>
        <a:srgbClr val="272C66"/>
      </a:lt2>
      <a:accent1>
        <a:srgbClr val="DF17D1"/>
      </a:accent1>
      <a:accent2>
        <a:srgbClr val="00B000"/>
      </a:accent2>
      <a:accent3>
        <a:srgbClr val="AAABB0"/>
      </a:accent3>
      <a:accent4>
        <a:srgbClr val="DADADA"/>
      </a:accent4>
      <a:accent5>
        <a:srgbClr val="ECABE5"/>
      </a:accent5>
      <a:accent6>
        <a:srgbClr val="009F00"/>
      </a:accent6>
      <a:hlink>
        <a:srgbClr val="66CCFF"/>
      </a:hlink>
      <a:folHlink>
        <a:srgbClr val="FFE701"/>
      </a:folHlink>
    </a:clrScheme>
    <a:fontScheme name="Default Design">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102246"/>
        </a:dk2>
        <a:lt2>
          <a:srgbClr val="CC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FF"/>
        </a:lt1>
        <a:dk2>
          <a:srgbClr val="102246"/>
        </a:dk2>
        <a:lt2>
          <a:srgbClr val="272C66"/>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FFFFFF"/>
        </a:lt1>
        <a:dk2>
          <a:srgbClr val="102246"/>
        </a:dk2>
        <a:lt2>
          <a:srgbClr val="272C66"/>
        </a:lt2>
        <a:accent1>
          <a:srgbClr val="272C66"/>
        </a:accent1>
        <a:accent2>
          <a:srgbClr val="00B000"/>
        </a:accent2>
        <a:accent3>
          <a:srgbClr val="AAABB0"/>
        </a:accent3>
        <a:accent4>
          <a:srgbClr val="DADADA"/>
        </a:accent4>
        <a:accent5>
          <a:srgbClr val="ACACB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FFFFFF"/>
        </a:lt1>
        <a:dk2>
          <a:srgbClr val="102246"/>
        </a:dk2>
        <a:lt2>
          <a:srgbClr val="272C66"/>
        </a:lt2>
        <a:accent1>
          <a:srgbClr val="DF17D1"/>
        </a:accent1>
        <a:accent2>
          <a:srgbClr val="00B000"/>
        </a:accent2>
        <a:accent3>
          <a:srgbClr val="AAABB0"/>
        </a:accent3>
        <a:accent4>
          <a:srgbClr val="DADADA"/>
        </a:accent4>
        <a:accent5>
          <a:srgbClr val="ECABE5"/>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2707</Words>
  <Application>Microsoft Office PowerPoint</Application>
  <PresentationFormat>On-screen Show (4:3)</PresentationFormat>
  <Paragraphs>384</Paragraphs>
  <Slides>37</Slides>
  <Notes>30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NIMSAT</vt:lpstr>
      <vt:lpstr>Continuity of Operations Planning (COOP)</vt:lpstr>
      <vt:lpstr>Business Continuity Planning (BCP) &amp; Disaster Recovery Planning (DRP)</vt:lpstr>
      <vt:lpstr>Why?</vt:lpstr>
      <vt:lpstr>Why?</vt:lpstr>
      <vt:lpstr>The BCP Addresses</vt:lpstr>
      <vt:lpstr>Disasters – Natural, Man-made</vt:lpstr>
      <vt:lpstr>Disasters are Defined in Terms of the Business</vt:lpstr>
      <vt:lpstr>Broad BCP Objectives - CIA</vt:lpstr>
      <vt:lpstr>BCP Objective</vt:lpstr>
      <vt:lpstr>Scope of BCP</vt:lpstr>
      <vt:lpstr>Creating a BCP</vt:lpstr>
      <vt:lpstr>The Five BCP Phases</vt:lpstr>
      <vt:lpstr>1. - Project Management &amp; Initiation</vt:lpstr>
      <vt:lpstr>2. - Business Impact Analysis (BIA)</vt:lpstr>
      <vt:lpstr>2. - Business Impact Analysis (BIA) (continued)</vt:lpstr>
      <vt:lpstr>2. - BIA Phases  (continued)</vt:lpstr>
      <vt:lpstr>2. - BIA Phases  (continued)</vt:lpstr>
      <vt:lpstr>PowerPoint Presentation</vt:lpstr>
      <vt:lpstr>3. – Recovery Strategies</vt:lpstr>
      <vt:lpstr>3. – Recovery Strategies (continued)</vt:lpstr>
      <vt:lpstr>3. – Recovery Strategies (continued)</vt:lpstr>
      <vt:lpstr>3. – Recovery Strategies (continued)</vt:lpstr>
      <vt:lpstr>3. – Recovery Strategies (continued)</vt:lpstr>
      <vt:lpstr>3. – Recovery Strategies (continued)</vt:lpstr>
      <vt:lpstr>3. – Recovery Strategies (continued)</vt:lpstr>
      <vt:lpstr>3. – Recovery Strategies (continued)</vt:lpstr>
      <vt:lpstr>3. – Recovery Strategies (continued)</vt:lpstr>
      <vt:lpstr>3. – Recovery Strategies (continued)</vt:lpstr>
      <vt:lpstr>4. – BCP Development/Implementation</vt:lpstr>
      <vt:lpstr>4. – BCP Development/Implementation (continued)</vt:lpstr>
      <vt:lpstr>5. – BCP Final Phase</vt:lpstr>
      <vt:lpstr>5. – BCP Final Phase - TESTING</vt:lpstr>
      <vt:lpstr>5. – BCP Final Phase - MAINTENANCE</vt:lpstr>
      <vt:lpstr>5. – BCP Final Phase - AWARENESS</vt:lpstr>
      <vt:lpstr>5. – BCP Final Phase - TRAINING</vt:lpstr>
      <vt:lpstr>Final Comments</vt:lpstr>
      <vt:lpstr>Questions?</vt:lpstr>
    </vt:vector>
  </TitlesOfParts>
  <Company>University of Louisiana at Lafayette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Retailer’s Association</dc:title>
  <dc:creator>Neil Killam</dc:creator>
  <cp:lastModifiedBy>Christina Dayries</cp:lastModifiedBy>
  <cp:revision>14</cp:revision>
  <dcterms:created xsi:type="dcterms:W3CDTF">2014-01-16T21:07:48Z</dcterms:created>
  <dcterms:modified xsi:type="dcterms:W3CDTF">2014-02-21T19:14:55Z</dcterms:modified>
</cp:coreProperties>
</file>