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1234" r:id="rId2"/>
    <p:sldId id="1235" r:id="rId3"/>
    <p:sldId id="1229" r:id="rId4"/>
    <p:sldId id="1238" r:id="rId5"/>
    <p:sldId id="1237" r:id="rId6"/>
    <p:sldId id="1236" r:id="rId7"/>
    <p:sldId id="1230" r:id="rId8"/>
    <p:sldId id="1233" r:id="rId9"/>
    <p:sldId id="1232" r:id="rId10"/>
    <p:sldId id="1231" r:id="rId11"/>
    <p:sldId id="1197" r:id="rId12"/>
  </p:sldIdLst>
  <p:sldSz cx="9144000" cy="6858000" type="letter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E181F"/>
    <a:srgbClr val="F2F2F2"/>
    <a:srgbClr val="303030"/>
    <a:srgbClr val="DEDEDE"/>
    <a:srgbClr val="CDCDCD"/>
    <a:srgbClr val="960000"/>
    <a:srgbClr val="E0E0E0"/>
    <a:srgbClr val="ECEC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 autoAdjust="0"/>
    <p:restoredTop sz="99679" autoAdjust="0"/>
  </p:normalViewPr>
  <p:slideViewPr>
    <p:cSldViewPr snapToGrid="0">
      <p:cViewPr>
        <p:scale>
          <a:sx n="110" d="100"/>
          <a:sy n="110" d="100"/>
        </p:scale>
        <p:origin x="-514" y="-58"/>
      </p:cViewPr>
      <p:guideLst>
        <p:guide orient="horz" pos="1056"/>
        <p:guide pos="1872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490" y="-120"/>
      </p:cViewPr>
      <p:guideLst>
        <p:guide orient="horz" pos="2909"/>
        <p:guide pos="2208"/>
      </p:guideLst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1488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ctr" anchorCtr="0" compatLnSpc="1">
            <a:prstTxWarp prst="textNoShape">
              <a:avLst/>
            </a:prstTxWarp>
          </a:bodyPr>
          <a:lstStyle>
            <a:lvl1pPr defTabSz="909246">
              <a:defRPr sz="1200"/>
            </a:lvl1pPr>
          </a:lstStyle>
          <a:p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5" y="1"/>
            <a:ext cx="3087687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ctr" anchorCtr="0" compatLnSpc="1">
            <a:prstTxWarp prst="textNoShape">
              <a:avLst/>
            </a:prstTxWarp>
          </a:bodyPr>
          <a:lstStyle>
            <a:lvl1pPr algn="r" defTabSz="909246">
              <a:defRPr sz="1200"/>
            </a:lvl1pPr>
          </a:lstStyle>
          <a:p>
            <a:endParaRPr lang="en-US" dirty="0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37682"/>
            <a:ext cx="3011488" cy="5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246">
              <a:defRPr sz="1200"/>
            </a:lvl1pPr>
          </a:lstStyle>
          <a:p>
            <a:endParaRPr lang="en-US" dirty="0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5" y="8737682"/>
            <a:ext cx="3087687" cy="5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246">
              <a:defRPr sz="1200"/>
            </a:lvl1pPr>
          </a:lstStyle>
          <a:p>
            <a:fld id="{FB7C68D8-A3B4-4583-A750-11DAD3F07D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t" anchorCtr="0" compatLnSpc="1">
            <a:prstTxWarp prst="textNoShape">
              <a:avLst/>
            </a:prstTxWarp>
          </a:bodyPr>
          <a:lstStyle>
            <a:lvl1pPr defTabSz="92031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t" anchorCtr="0" compatLnSpc="1">
            <a:prstTxWarp prst="textNoShape">
              <a:avLst/>
            </a:prstTxWarp>
          </a:bodyPr>
          <a:lstStyle>
            <a:lvl1pPr algn="r" defTabSz="92031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0563"/>
            <a:ext cx="4619625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387767"/>
            <a:ext cx="5143499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b" anchorCtr="0" compatLnSpc="1">
            <a:prstTxWarp prst="textNoShape">
              <a:avLst/>
            </a:prstTxWarp>
          </a:bodyPr>
          <a:lstStyle>
            <a:lvl1pPr defTabSz="920314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7" tIns="45953" rIns="91907" bIns="45953" numCol="1" anchor="b" anchorCtr="0" compatLnSpc="1">
            <a:prstTxWarp prst="textNoShape">
              <a:avLst/>
            </a:prstTxWarp>
          </a:bodyPr>
          <a:lstStyle>
            <a:lvl1pPr algn="r" defTabSz="920314">
              <a:defRPr sz="1200">
                <a:latin typeface="Times New Roman" pitchFamily="18" charset="0"/>
              </a:defRPr>
            </a:lvl1pPr>
          </a:lstStyle>
          <a:p>
            <a:fld id="{9A48803E-C6A8-4606-AB65-5FA6DC65F4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rgbClr val="FFC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30E0C5F-3433-4EB9-81A1-8E2D2FA671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B059A21-052F-4315-93FB-430D86DD9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6A2737D-9F88-479A-91AD-A4F296E430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879080" cy="105156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3041904"/>
          </a:xfrm>
        </p:spPr>
        <p:txBody>
          <a:bodyPr/>
          <a:lstStyle>
            <a:lvl1pPr marL="230188" indent="-230188">
              <a:defRPr/>
            </a:lvl1pPr>
            <a:lvl2pPr marL="684213" indent="-336550">
              <a:buSzPct val="117000"/>
              <a:buFont typeface="Wingdings" pitchFamily="2" charset="2"/>
              <a:buChar char="§"/>
              <a:defRPr/>
            </a:lvl2pPr>
            <a:lvl3pPr marL="803275" indent="-200025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ü"/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D8A3B8E-4AA5-4889-905B-FF98B68F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FFBCA9F-2988-4027-9952-5BABB8AF72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67011FFE-D8E0-4543-81EC-99BAA0063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1999E7-083C-4670-8FB9-7C463A5A5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56EBBE9-24AC-45A0-9C91-436F401F16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>
          <a:gsLst>
            <a:gs pos="0">
              <a:srgbClr val="3D0F14">
                <a:alpha val="96863"/>
              </a:srgbClr>
            </a:gs>
            <a:gs pos="66000">
              <a:schemeClr val="accent2">
                <a:lumMod val="50000"/>
                <a:alpha val="34000"/>
              </a:schemeClr>
            </a:gs>
            <a:gs pos="100000">
              <a:schemeClr val="accent2">
                <a:lumMod val="50000"/>
                <a:alpha val="3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grayscl/>
              <a:lum contrast="40000"/>
            </a:blip>
            <a:srcRect/>
            <a:tile tx="0" ty="0" sx="100000" sy="100000" flip="none" algn="tl"/>
          </a:blip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4000"/>
                </a:schemeClr>
              </a:gs>
              <a:gs pos="50000">
                <a:schemeClr val="tx1">
                  <a:lumMod val="50000"/>
                  <a:lumOff val="50000"/>
                  <a:alpha val="55000"/>
                </a:schemeClr>
              </a:gs>
              <a:gs pos="100000">
                <a:schemeClr val="tx1">
                  <a:lumMod val="50000"/>
                  <a:lumOff val="50000"/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3297DFEA-4F24-44E3-92A1-8FC23AAB7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C107291-3A24-429A-9194-582C7F6E7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  <a:alpha val="97000"/>
              </a:schemeClr>
            </a:gs>
            <a:gs pos="66000">
              <a:schemeClr val="accent2">
                <a:lumMod val="50000"/>
                <a:alpha val="40000"/>
              </a:schemeClr>
            </a:gs>
            <a:gs pos="100000">
              <a:schemeClr val="accent2">
                <a:lumMod val="50000"/>
                <a:alpha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 cstate="print">
              <a:grayscl/>
              <a:lum contrast="40000"/>
            </a:blip>
            <a:srcRect/>
            <a:tile tx="0" ty="0" sx="100000" sy="100000" flip="none" algn="tl"/>
          </a:blip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4000"/>
                </a:schemeClr>
              </a:gs>
              <a:gs pos="50000">
                <a:schemeClr val="tx1">
                  <a:lumMod val="50000"/>
                  <a:lumOff val="50000"/>
                  <a:alpha val="55000"/>
                </a:schemeClr>
              </a:gs>
              <a:gs pos="100000">
                <a:schemeClr val="tx1">
                  <a:lumMod val="50000"/>
                  <a:lumOff val="50000"/>
                  <a:alpha val="5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Round Same Side Corner Rectangle 1"/>
          <p:cNvSpPr/>
          <p:nvPr userDrawn="1"/>
        </p:nvSpPr>
        <p:spPr>
          <a:xfrm>
            <a:off x="300515" y="320558"/>
            <a:ext cx="8536340" cy="1097320"/>
          </a:xfrm>
          <a:prstGeom prst="round2SameRect">
            <a:avLst>
              <a:gd name="adj1" fmla="val 14627"/>
              <a:gd name="adj2" fmla="val 0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80357" y="1523966"/>
            <a:ext cx="818388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</a:t>
            </a:r>
            <a:r>
              <a:rPr kumimoji="0" lang="en-US" dirty="0" err="1" smtClean="0"/>
              <a:t>dit</a:t>
            </a:r>
            <a:r>
              <a:rPr kumimoji="0" lang="en-US" dirty="0" smtClean="0"/>
              <a:t>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2424222"/>
            <a:ext cx="8183880" cy="3747977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310551" y="1337095"/>
            <a:ext cx="852289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310551" y="1337098"/>
            <a:ext cx="85228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 userDrawn="1"/>
        </p:nvSpPr>
        <p:spPr bwMode="auto">
          <a:xfrm>
            <a:off x="393572" y="238846"/>
            <a:ext cx="4762404" cy="10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3200" b="0" cap="none" spc="-7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Sub-Recipient Monitoring</a:t>
            </a:r>
          </a:p>
        </p:txBody>
      </p:sp>
      <p:sp>
        <p:nvSpPr>
          <p:cNvPr id="16" name="Text Box 3"/>
          <p:cNvSpPr txBox="1">
            <a:spLocks noChangeArrowheads="1"/>
          </p:cNvSpPr>
          <p:nvPr userDrawn="1"/>
        </p:nvSpPr>
        <p:spPr bwMode="auto">
          <a:xfrm>
            <a:off x="406449" y="-165268"/>
            <a:ext cx="6050603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2100" b="0" cap="none" spc="-7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OHSEP Director’s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b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rgbClr val="960000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bg1">
            <a:lumMod val="50000"/>
          </a:schemeClr>
        </a:buClr>
        <a:buSzPct val="94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DirectorsWorkshop2013\inprogress\directorsworkshop2013cover_2no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flipV="1">
            <a:off x="0" y="6193765"/>
            <a:ext cx="9144000" cy="6642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alpha val="44000"/>
                </a:schemeClr>
              </a:gs>
              <a:gs pos="50000">
                <a:schemeClr val="accent2">
                  <a:lumMod val="50000"/>
                  <a:alpha val="17000"/>
                </a:schemeClr>
              </a:gs>
              <a:gs pos="100000">
                <a:schemeClr val="accent2">
                  <a:lumMod val="50000"/>
                  <a:alpha val="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-1"/>
            <a:ext cx="9144000" cy="2984742"/>
          </a:xfrm>
          <a:prstGeom prst="rect">
            <a:avLst/>
          </a:prstGeom>
          <a:gradFill flip="none" rotWithShape="1">
            <a:gsLst>
              <a:gs pos="16000">
                <a:schemeClr val="tx1">
                  <a:alpha val="59000"/>
                </a:schemeClr>
              </a:gs>
              <a:gs pos="50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50000"/>
                  <a:lumOff val="50000"/>
                  <a:alpha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5044" y="3955507"/>
            <a:ext cx="8003969" cy="12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-21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Sub-Recipient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5304" y="4875668"/>
            <a:ext cx="8003969" cy="12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-21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Monitoring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73173" y="3435017"/>
            <a:ext cx="846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3173" y="4038867"/>
            <a:ext cx="846251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8403" y="3089649"/>
            <a:ext cx="8945597" cy="10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5400" b="1" spc="-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OHSEP Director’s Workshop</a:t>
            </a:r>
          </a:p>
        </p:txBody>
      </p:sp>
    </p:spTree>
    <p:extLst>
      <p:ext uri="{BB962C8B-B14F-4D97-AF65-F5344CB8AC3E}">
        <p14:creationId xmlns:p14="http://schemas.microsoft.com/office/powerpoint/2010/main" val="31825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660" y="334928"/>
            <a:ext cx="8521995" cy="6182830"/>
          </a:xfrm>
          <a:prstGeom prst="roundRect">
            <a:avLst>
              <a:gd name="adj" fmla="val 19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flipV="1">
            <a:off x="2050194" y="4163686"/>
            <a:ext cx="5218981" cy="2081841"/>
          </a:xfrm>
          <a:prstGeom prst="round2SameRect">
            <a:avLst>
              <a:gd name="adj1" fmla="val 8380"/>
              <a:gd name="adj2" fmla="val 0"/>
            </a:avLst>
          </a:prstGeom>
          <a:solidFill>
            <a:srgbClr val="30303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053069" y="3571340"/>
            <a:ext cx="5218981" cy="534837"/>
          </a:xfrm>
          <a:prstGeom prst="round2SameRect">
            <a:avLst/>
          </a:prstGeom>
          <a:solidFill>
            <a:srgbClr val="F2F2F2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620" y="1496886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0620" y="3075173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78596" y="1847489"/>
            <a:ext cx="8367622" cy="12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96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37079" y="3508085"/>
            <a:ext cx="6659593" cy="27432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960000"/>
              </a:buClr>
              <a:buSzPct val="8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Information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60000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Teresa Broussard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60000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Compliance Manager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60000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225-358-5704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60000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teresa.broussard@la.gov</a:t>
            </a:r>
          </a:p>
          <a:p>
            <a:pPr marL="396875" marR="0" lvl="0" indent="5175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960000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41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622"/>
          <p:cNvSpPr/>
          <p:nvPr/>
        </p:nvSpPr>
        <p:spPr>
          <a:xfrm>
            <a:off x="397565" y="461174"/>
            <a:ext cx="1216550" cy="5923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3766" y="2305876"/>
            <a:ext cx="7300396" cy="6052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11500" b="1" dirty="0" smtClean="0">
                <a:ln w="50800"/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Louisiana</a:t>
            </a:r>
            <a:endParaRPr lang="en-US" sz="9600" b="1" dirty="0">
              <a:ln w="50800"/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3766" y="1106562"/>
            <a:ext cx="7300396" cy="6052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11500" b="1" dirty="0" smtClean="0">
                <a:ln w="50800"/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Louisiana</a:t>
            </a:r>
            <a:endParaRPr lang="en-US" sz="9600" b="1" dirty="0">
              <a:ln w="50800"/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3766" y="3523746"/>
            <a:ext cx="7300396" cy="6052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11500" b="1" dirty="0" smtClean="0">
                <a:ln w="50800"/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Louisiana</a:t>
            </a:r>
            <a:endParaRPr lang="en-US" sz="9600" b="1" dirty="0">
              <a:ln w="50800"/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3766" y="4740286"/>
            <a:ext cx="7300396" cy="6052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11500" b="1" dirty="0" smtClean="0">
                <a:ln w="50800"/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Louisiana</a:t>
            </a:r>
            <a:endParaRPr lang="en-US" sz="9600" b="1" dirty="0">
              <a:ln w="50800"/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3766" y="5950195"/>
            <a:ext cx="7300396" cy="6052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en-US" sz="11500" b="1" dirty="0" smtClean="0">
                <a:ln w="50800"/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Louisiana</a:t>
            </a:r>
            <a:endParaRPr lang="en-US" sz="9600" b="1" dirty="0">
              <a:ln w="50800"/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69" y="375460"/>
            <a:ext cx="1132041" cy="6299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12100"/>
              </a:lnSpc>
            </a:pPr>
            <a:r>
              <a:rPr kumimoji="0" lang="en-US" sz="11600" b="1" dirty="0" smtClean="0">
                <a:ln w="50800"/>
                <a:solidFill>
                  <a:schemeClr val="bg1"/>
                </a:solidFill>
              </a:rPr>
              <a:t>2</a:t>
            </a:r>
            <a:br>
              <a:rPr kumimoji="0" lang="en-US" sz="11600" b="1" dirty="0" smtClean="0">
                <a:ln w="50800"/>
                <a:solidFill>
                  <a:schemeClr val="bg1"/>
                </a:solidFill>
              </a:rPr>
            </a:br>
            <a:r>
              <a:rPr kumimoji="0" lang="en-US" sz="11600" b="1" dirty="0" smtClean="0">
                <a:ln w="50800"/>
                <a:solidFill>
                  <a:schemeClr val="bg1"/>
                </a:solidFill>
              </a:rPr>
              <a:t>0</a:t>
            </a:r>
            <a:br>
              <a:rPr kumimoji="0" lang="en-US" sz="11600" b="1" dirty="0" smtClean="0">
                <a:ln w="50800"/>
                <a:solidFill>
                  <a:schemeClr val="bg1"/>
                </a:solidFill>
              </a:rPr>
            </a:br>
            <a:r>
              <a:rPr kumimoji="0" lang="en-US" sz="11600" b="1" dirty="0" smtClean="0">
                <a:ln w="50800"/>
                <a:solidFill>
                  <a:schemeClr val="bg1"/>
                </a:solidFill>
              </a:rPr>
              <a:t>1</a:t>
            </a:r>
          </a:p>
          <a:p>
            <a:pPr>
              <a:lnSpc>
                <a:spcPts val="12100"/>
              </a:lnSpc>
            </a:pPr>
            <a:r>
              <a:rPr kumimoji="0" lang="en-US" sz="11600" b="1" dirty="0" smtClean="0">
                <a:ln w="50800"/>
                <a:solidFill>
                  <a:schemeClr val="bg1"/>
                </a:solidFill>
              </a:rPr>
              <a:t>3</a:t>
            </a:r>
            <a:endParaRPr lang="en-US" sz="11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2755118" y="997897"/>
            <a:ext cx="4047216" cy="4834394"/>
          </a:xfrm>
          <a:prstGeom prst="roundRect">
            <a:avLst>
              <a:gd name="adj" fmla="val 4879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K:\Pics_Art_Etc\Director Conferences\Dirworkshp_2013\Directorswkrshp2013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18211" r="18819" b="32913"/>
          <a:stretch/>
        </p:blipFill>
        <p:spPr bwMode="auto">
          <a:xfrm>
            <a:off x="2574498" y="1697891"/>
            <a:ext cx="4478309" cy="36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" name="Rectangle 623"/>
          <p:cNvSpPr/>
          <p:nvPr/>
        </p:nvSpPr>
        <p:spPr>
          <a:xfrm>
            <a:off x="8635119" y="462500"/>
            <a:ext cx="119269" cy="5923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442" y="1526873"/>
            <a:ext cx="8333116" cy="8022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1104" y="2442486"/>
            <a:ext cx="7755139" cy="4156700"/>
          </a:xfrm>
        </p:spPr>
        <p:txBody>
          <a:bodyPr>
            <a:noAutofit/>
          </a:bodyPr>
          <a:lstStyle/>
          <a:p>
            <a:pPr marL="0" indent="0" algn="ctr">
              <a:lnSpc>
                <a:spcPts val="5000"/>
              </a:lnSpc>
              <a:spcBef>
                <a:spcPts val="1200"/>
              </a:spcBef>
              <a:buNone/>
              <a:tabLst>
                <a:tab pos="0" algn="l"/>
              </a:tabLst>
            </a:pPr>
            <a:r>
              <a:rPr lang="en-US" sz="3000" dirty="0" smtClean="0"/>
              <a:t>“The mission of the Sub-recipient Monitoring Section is to monitor, assess, and assist Sub-recipients to successfully implement and complete Grant Program requirements.”</a:t>
            </a:r>
          </a:p>
          <a:p>
            <a:pPr algn="ctr">
              <a:spcBef>
                <a:spcPts val="1200"/>
              </a:spcBef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623988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spc="20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Section Mission</a:t>
            </a:r>
            <a:endParaRPr kumimoji="0" lang="en-US" sz="4800" i="0" u="none" strike="noStrike" kern="1200" spc="200" normalizeH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660" y="334928"/>
            <a:ext cx="8521995" cy="6182830"/>
          </a:xfrm>
          <a:prstGeom prst="roundRect">
            <a:avLst>
              <a:gd name="adj" fmla="val 19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620" y="2532014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0620" y="4964304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0481" y="2753223"/>
            <a:ext cx="8003969" cy="11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72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GOHSEP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2112" y="3681997"/>
            <a:ext cx="8003969" cy="11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72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078941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6627" y="2080195"/>
            <a:ext cx="7890390" cy="4156700"/>
          </a:xfrm>
        </p:spPr>
        <p:txBody>
          <a:bodyPr>
            <a:noAutofit/>
          </a:bodyPr>
          <a:lstStyle/>
          <a:p>
            <a:pPr marL="284163" indent="-284163">
              <a:spcBef>
                <a:spcPts val="1800"/>
              </a:spcBef>
              <a:buSzPct val="84000"/>
              <a:defRPr/>
            </a:pPr>
            <a:r>
              <a:rPr lang="en-US" sz="2000" dirty="0" smtClean="0"/>
              <a:t>Requires GOHSEP to ensure Sub-recipients are in compliance with federal laws, regulations &amp; provisions </a:t>
            </a:r>
            <a:br>
              <a:rPr lang="en-US" sz="2000" dirty="0" smtClean="0"/>
            </a:br>
            <a:r>
              <a:rPr lang="en-US" sz="2000" dirty="0" smtClean="0"/>
              <a:t>of specific subcontracts</a:t>
            </a:r>
          </a:p>
          <a:p>
            <a:pPr marL="284163" indent="-284163">
              <a:spcBef>
                <a:spcPts val="1800"/>
              </a:spcBef>
              <a:buSzPct val="84000"/>
              <a:defRPr/>
            </a:pPr>
            <a:r>
              <a:rPr lang="en-US" sz="2000" dirty="0" smtClean="0"/>
              <a:t>Verify Sub-recipients expending $500,000 or more in federal awards during their fiscal year have met the</a:t>
            </a:r>
            <a:br>
              <a:rPr lang="en-US" sz="2000" dirty="0" smtClean="0"/>
            </a:br>
            <a:r>
              <a:rPr lang="en-US" sz="2000" dirty="0" smtClean="0"/>
              <a:t> A-133 audit requirements</a:t>
            </a:r>
          </a:p>
          <a:p>
            <a:pPr marL="284163" indent="-284163">
              <a:spcBef>
                <a:spcPts val="1800"/>
              </a:spcBef>
              <a:buSzPct val="84000"/>
              <a:defRPr/>
            </a:pPr>
            <a:r>
              <a:rPr lang="en-US" sz="2000" dirty="0" smtClean="0"/>
              <a:t>Sub-recipients who expend $500,000 or more in federal awards during their fiscal year must procure &amp; complete an audit within nine months of their fiscal year end</a:t>
            </a:r>
          </a:p>
          <a:p>
            <a:pPr marL="284163" indent="-284163">
              <a:spcBef>
                <a:spcPts val="1800"/>
              </a:spcBef>
              <a:buSzPct val="84000"/>
              <a:defRPr/>
            </a:pPr>
            <a:r>
              <a:rPr lang="en-US" sz="2000" dirty="0" smtClean="0"/>
              <a:t>The audit must be submitted to GOHSEP once the audit report is issued</a:t>
            </a: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356582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lvl="0" algn="ctr" fontAlgn="auto">
              <a:lnSpc>
                <a:spcPts val="4100"/>
              </a:lnSpc>
              <a:spcAft>
                <a:spcPts val="0"/>
              </a:spcAft>
              <a:defRPr/>
            </a:pPr>
            <a:r>
              <a:rPr lang="en-US" sz="3900" spc="2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OMB Circular A-133</a:t>
            </a:r>
            <a:endParaRPr lang="en-US" sz="3900" spc="200" dirty="0">
              <a:ln w="18415" cmpd="sng">
                <a:noFill/>
                <a:prstDash val="solid"/>
              </a:ln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93630" y="2261341"/>
            <a:ext cx="7392838" cy="4156700"/>
          </a:xfrm>
        </p:spPr>
        <p:txBody>
          <a:bodyPr>
            <a:noAutofit/>
          </a:bodyPr>
          <a:lstStyle/>
          <a:p>
            <a:pPr marL="344488" indent="-344488">
              <a:spcBef>
                <a:spcPts val="3000"/>
              </a:spcBef>
            </a:pPr>
            <a:r>
              <a:rPr lang="en-US" dirty="0" smtClean="0"/>
              <a:t>“a) Recipients are responsible for managing and monitoring each project, program, sub-award, function or activity supported by the award”</a:t>
            </a:r>
          </a:p>
          <a:p>
            <a:pPr marL="344488" indent="-344488">
              <a:spcBef>
                <a:spcPts val="3000"/>
              </a:spcBef>
            </a:pPr>
            <a:r>
              <a:rPr lang="en-US" dirty="0" smtClean="0"/>
              <a:t>“g) Federal awarding agencies may make site visits, as needed”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425590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i="0" u="none" strike="noStrike" kern="1200" spc="200" normalizeH="0" noProof="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OMB Circular A-110.51</a:t>
            </a:r>
            <a:endParaRPr kumimoji="0" lang="en-US" sz="4100" i="0" u="none" strike="noStrike" kern="1200" spc="200" normalizeH="0" noProof="0" dirty="0">
              <a:ln w="18415" cmpd="sng">
                <a:noFill/>
                <a:prstDash val="solid"/>
              </a:ln>
              <a:solidFill>
                <a:srgbClr val="8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4452" y="1431985"/>
            <a:ext cx="8212347" cy="11300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5222" y="2631053"/>
            <a:ext cx="4298831" cy="3752491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5827" y="2631053"/>
            <a:ext cx="3830128" cy="3752491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77232" y="2648311"/>
            <a:ext cx="3741089" cy="3761108"/>
          </a:xfrm>
        </p:spPr>
        <p:txBody>
          <a:bodyPr>
            <a:noAutofit/>
          </a:bodyPr>
          <a:lstStyle/>
          <a:p>
            <a:pPr marL="284163" indent="-284163">
              <a:spcBef>
                <a:spcPts val="1400"/>
              </a:spcBef>
              <a:buSzPct val="74000"/>
              <a:defRPr/>
            </a:pPr>
            <a:r>
              <a:rPr lang="en-US" sz="2400" dirty="0" err="1" smtClean="0"/>
              <a:t>Allowability</a:t>
            </a:r>
            <a:r>
              <a:rPr lang="en-US" sz="2400" dirty="0" smtClean="0"/>
              <a:t> of program Activities </a:t>
            </a:r>
            <a:br>
              <a:rPr lang="en-US" sz="2400" dirty="0" smtClean="0"/>
            </a:br>
            <a:r>
              <a:rPr lang="en-US" sz="2400" dirty="0" smtClean="0"/>
              <a:t>&amp; Costs</a:t>
            </a:r>
          </a:p>
          <a:p>
            <a:pPr marL="284163" indent="-284163">
              <a:spcBef>
                <a:spcPts val="1400"/>
              </a:spcBef>
              <a:buSzPct val="74000"/>
              <a:defRPr/>
            </a:pPr>
            <a:r>
              <a:rPr lang="en-US" sz="2400" dirty="0" smtClean="0"/>
              <a:t>Reporting</a:t>
            </a:r>
          </a:p>
          <a:p>
            <a:pPr marL="284163" indent="-284163">
              <a:spcBef>
                <a:spcPts val="1400"/>
              </a:spcBef>
              <a:buSzPct val="74000"/>
              <a:defRPr/>
            </a:pPr>
            <a:r>
              <a:rPr lang="en-US" sz="2400" dirty="0" smtClean="0"/>
              <a:t>Cash Management </a:t>
            </a:r>
            <a:br>
              <a:rPr lang="en-US" sz="2400" dirty="0" smtClean="0"/>
            </a:br>
            <a:r>
              <a:rPr lang="en-US" sz="2400" dirty="0" smtClean="0"/>
              <a:t>&amp; Advances</a:t>
            </a:r>
          </a:p>
          <a:p>
            <a:pPr marL="284163" indent="-284163">
              <a:spcBef>
                <a:spcPts val="1400"/>
              </a:spcBef>
              <a:buSzPct val="74000"/>
              <a:defRPr/>
            </a:pPr>
            <a:r>
              <a:rPr lang="en-US" sz="2400" dirty="0" smtClean="0"/>
              <a:t>Equipment </a:t>
            </a:r>
            <a:br>
              <a:rPr lang="en-US" sz="2400" dirty="0" smtClean="0"/>
            </a:br>
            <a:r>
              <a:rPr lang="en-US" sz="2400" dirty="0" smtClean="0"/>
              <a:t>&amp; Inventory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373834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spc="13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44 CFR Part 13</a:t>
            </a:r>
            <a:endParaRPr kumimoji="0" lang="en-US" sz="3600" i="0" u="none" strike="noStrike" kern="1200" spc="130" normalizeH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3463" y="1845412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spc="20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Subpart C</a:t>
            </a:r>
            <a:endParaRPr kumimoji="0" lang="en-US" sz="3600" i="0" u="none" strike="noStrike" kern="1200" spc="200" normalizeH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7718" y="2645433"/>
            <a:ext cx="6527314" cy="376110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Procurement/Contracts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Sub-grantee Monitoring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Progress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Records Retention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Insurance</a:t>
            </a: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60000"/>
              </a:buClr>
              <a:buSzPct val="74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Duplication of Benefits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60000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660" y="334928"/>
            <a:ext cx="8521995" cy="6182830"/>
          </a:xfrm>
          <a:prstGeom prst="roundRect">
            <a:avLst>
              <a:gd name="adj" fmla="val 19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620" y="2532014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0620" y="5016062"/>
            <a:ext cx="8383979" cy="130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2467" y="2744597"/>
            <a:ext cx="8367622" cy="11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72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How Monitoring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3486" y="3759631"/>
            <a:ext cx="8003969" cy="11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ts val="8800"/>
              </a:lnSpc>
            </a:pPr>
            <a:r>
              <a:rPr lang="en-US" sz="72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Is Performed</a:t>
            </a:r>
          </a:p>
        </p:txBody>
      </p:sp>
    </p:spTree>
    <p:extLst>
      <p:ext uri="{BB962C8B-B14F-4D97-AF65-F5344CB8AC3E}">
        <p14:creationId xmlns:p14="http://schemas.microsoft.com/office/powerpoint/2010/main" val="4078941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49757" y="2218211"/>
            <a:ext cx="7942144" cy="4156700"/>
          </a:xfrm>
        </p:spPr>
        <p:txBody>
          <a:bodyPr>
            <a:noAutofit/>
          </a:bodyPr>
          <a:lstStyle/>
          <a:p>
            <a:pPr marL="284163" indent="-284163">
              <a:spcBef>
                <a:spcPts val="2400"/>
              </a:spcBef>
              <a:buSzPct val="74000"/>
              <a:defRPr/>
            </a:pPr>
            <a:r>
              <a:rPr lang="en-US" sz="2700" dirty="0" smtClean="0"/>
              <a:t>Send an Annual Financial Request letter</a:t>
            </a:r>
          </a:p>
          <a:p>
            <a:pPr marL="284163" indent="-284163">
              <a:spcBef>
                <a:spcPts val="2400"/>
              </a:spcBef>
              <a:buSzPct val="74000"/>
              <a:defRPr/>
            </a:pPr>
            <a:r>
              <a:rPr lang="en-US" sz="2700" dirty="0" smtClean="0"/>
              <a:t>Perform Desk Review</a:t>
            </a:r>
          </a:p>
          <a:p>
            <a:pPr marL="798513" lvl="1" indent="-280988">
              <a:spcBef>
                <a:spcPts val="1200"/>
              </a:spcBef>
              <a:buSzPct val="84000"/>
              <a:defRPr/>
            </a:pPr>
            <a:r>
              <a:rPr lang="en-US" dirty="0" smtClean="0"/>
              <a:t>Federal awards</a:t>
            </a:r>
          </a:p>
          <a:p>
            <a:pPr marL="798513" lvl="1" indent="-280988">
              <a:spcBef>
                <a:spcPts val="1200"/>
              </a:spcBef>
              <a:buSzPct val="84000"/>
              <a:defRPr/>
            </a:pPr>
            <a:r>
              <a:rPr lang="en-US" dirty="0" smtClean="0"/>
              <a:t>Findings</a:t>
            </a:r>
          </a:p>
          <a:p>
            <a:pPr marL="798513" lvl="1" indent="-280988">
              <a:spcBef>
                <a:spcPts val="1200"/>
              </a:spcBef>
              <a:buSzPct val="84000"/>
              <a:defRPr/>
            </a:pPr>
            <a:r>
              <a:rPr lang="en-US" dirty="0" smtClean="0"/>
              <a:t>Auditor’s opinion</a:t>
            </a:r>
          </a:p>
          <a:p>
            <a:pPr marL="284163" indent="-284163">
              <a:spcBef>
                <a:spcPts val="2400"/>
              </a:spcBef>
              <a:buSzPct val="74000"/>
              <a:defRPr/>
            </a:pPr>
            <a:r>
              <a:rPr lang="en-US" sz="2700" dirty="0" smtClean="0"/>
              <a:t>Follow-up on findings that are relevant </a:t>
            </a:r>
            <a:br>
              <a:rPr lang="en-US" sz="2700" dirty="0" smtClean="0"/>
            </a:br>
            <a:r>
              <a:rPr lang="en-US" sz="2700" dirty="0" smtClean="0"/>
              <a:t>to GOHSEP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460094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spc="200" normalizeH="0" noProof="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Desk Reviews</a:t>
            </a:r>
            <a:endParaRPr kumimoji="0" lang="en-US" sz="4800" i="0" u="none" strike="noStrike" kern="1200" spc="200" normalizeH="0" noProof="0" dirty="0">
              <a:ln w="18415" cmpd="sng">
                <a:noFill/>
                <a:prstDash val="solid"/>
              </a:ln>
              <a:solidFill>
                <a:srgbClr val="8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63496" y="2235463"/>
            <a:ext cx="7985281" cy="4156700"/>
          </a:xfrm>
        </p:spPr>
        <p:txBody>
          <a:bodyPr>
            <a:noAutofit/>
          </a:bodyPr>
          <a:lstStyle/>
          <a:p>
            <a:pPr marL="284163" indent="-284163">
              <a:spcBef>
                <a:spcPts val="3000"/>
              </a:spcBef>
              <a:buSzPct val="73000"/>
              <a:defRPr/>
            </a:pPr>
            <a:r>
              <a:rPr lang="en-US" sz="2700" dirty="0" smtClean="0"/>
              <a:t>Review the projects, processes, procedures &amp; documentation </a:t>
            </a:r>
          </a:p>
          <a:p>
            <a:pPr marL="284163" indent="-284163">
              <a:spcBef>
                <a:spcPts val="3000"/>
              </a:spcBef>
              <a:buSzPct val="73000"/>
              <a:defRPr/>
            </a:pPr>
            <a:r>
              <a:rPr lang="en-US" sz="2700" dirty="0" smtClean="0"/>
              <a:t>Contact OEP Directors &amp; Regional Coordinators when a site visit is scheduled for an Applicant with a HLS Grant</a:t>
            </a:r>
          </a:p>
          <a:p>
            <a:pPr marL="284163" indent="-284163">
              <a:spcBef>
                <a:spcPts val="3000"/>
              </a:spcBef>
              <a:buSzPct val="73000"/>
              <a:defRPr/>
            </a:pPr>
            <a:r>
              <a:rPr lang="en-US" sz="2700" dirty="0" smtClean="0"/>
              <a:t>Assist Applicants with non-compliance issues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712" y="1451468"/>
            <a:ext cx="8548576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spc="200" normalizeH="0" noProof="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Site Visits</a:t>
            </a:r>
            <a:endParaRPr kumimoji="0" lang="en-US" sz="4800" i="0" u="none" strike="noStrike" kern="1200" spc="200" normalizeH="0" noProof="0" dirty="0">
              <a:ln w="18415" cmpd="sng">
                <a:noFill/>
                <a:prstDash val="solid"/>
              </a:ln>
              <a:solidFill>
                <a:srgbClr val="8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108723</TotalTime>
  <Words>192</Words>
  <Application>Microsoft Office PowerPoint</Application>
  <PresentationFormat>Letter Paper (8.5x11 in)</PresentationFormat>
  <Paragraphs>53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The Ostrye's</dc:creator>
  <cp:lastModifiedBy>Wyatt, Sean</cp:lastModifiedBy>
  <cp:revision>1671</cp:revision>
  <cp:lastPrinted>2013-02-14T19:29:08Z</cp:lastPrinted>
  <dcterms:created xsi:type="dcterms:W3CDTF">2001-02-06T01:19:22Z</dcterms:created>
  <dcterms:modified xsi:type="dcterms:W3CDTF">2013-02-18T15:09:41Z</dcterms:modified>
</cp:coreProperties>
</file>