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handoutMasterIdLst>
    <p:handoutMasterId r:id="rId25"/>
  </p:handoutMasterIdLst>
  <p:sldIdLst>
    <p:sldId id="268" r:id="rId4"/>
    <p:sldId id="275" r:id="rId5"/>
    <p:sldId id="279" r:id="rId6"/>
    <p:sldId id="328" r:id="rId7"/>
    <p:sldId id="287" r:id="rId8"/>
    <p:sldId id="332" r:id="rId9"/>
    <p:sldId id="288" r:id="rId10"/>
    <p:sldId id="334" r:id="rId11"/>
    <p:sldId id="335" r:id="rId12"/>
    <p:sldId id="333" r:id="rId13"/>
    <p:sldId id="329" r:id="rId14"/>
    <p:sldId id="322" r:id="rId15"/>
    <p:sldId id="324" r:id="rId16"/>
    <p:sldId id="270" r:id="rId17"/>
    <p:sldId id="282" r:id="rId18"/>
    <p:sldId id="325" r:id="rId19"/>
    <p:sldId id="326" r:id="rId20"/>
    <p:sldId id="330" r:id="rId21"/>
    <p:sldId id="323" r:id="rId22"/>
    <p:sldId id="277" r:id="rId23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18" rIns="91440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18" rIns="91440" bIns="45718" rtlCol="0"/>
          <a:lstStyle>
            <a:lvl1pPr algn="r">
              <a:defRPr sz="1200"/>
            </a:lvl1pPr>
          </a:lstStyle>
          <a:p>
            <a:fld id="{4D415CC4-A44D-4A24-9DAD-E0ED1D33B744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18" rIns="91440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18" rIns="91440" bIns="45718" rtlCol="0" anchor="b"/>
          <a:lstStyle>
            <a:lvl1pPr algn="r">
              <a:defRPr sz="1200"/>
            </a:lvl1pPr>
          </a:lstStyle>
          <a:p>
            <a:fld id="{F48E4934-DF77-439F-AA5D-B2DDC8949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5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3408"/>
          </a:xfrm>
          <a:prstGeom prst="rect">
            <a:avLst/>
          </a:prstGeom>
        </p:spPr>
        <p:txBody>
          <a:bodyPr vert="horz" lIns="91440" tIns="45718" rIns="91440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3408"/>
          </a:xfrm>
          <a:prstGeom prst="rect">
            <a:avLst/>
          </a:prstGeom>
        </p:spPr>
        <p:txBody>
          <a:bodyPr vert="horz" lIns="91440" tIns="45718" rIns="91440" bIns="45718" rtlCol="0"/>
          <a:lstStyle>
            <a:lvl1pPr algn="r">
              <a:defRPr sz="1200"/>
            </a:lvl1pPr>
          </a:lstStyle>
          <a:p>
            <a:fld id="{8BC8FCBD-33D7-42BC-883E-A92140018E4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18" rIns="91440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18" rIns="91440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2971800" cy="463407"/>
          </a:xfrm>
          <a:prstGeom prst="rect">
            <a:avLst/>
          </a:prstGeom>
        </p:spPr>
        <p:txBody>
          <a:bodyPr vert="horz" lIns="91440" tIns="45718" rIns="91440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71"/>
            <a:ext cx="2971800" cy="463407"/>
          </a:xfrm>
          <a:prstGeom prst="rect">
            <a:avLst/>
          </a:prstGeom>
        </p:spPr>
        <p:txBody>
          <a:bodyPr vert="horz" lIns="91440" tIns="45718" rIns="91440" bIns="45718" rtlCol="0" anchor="b"/>
          <a:lstStyle>
            <a:lvl1pPr algn="r">
              <a:defRPr sz="1200"/>
            </a:lvl1pPr>
          </a:lstStyle>
          <a:p>
            <a:fld id="{9807F82F-FADB-4671-9A26-7AD96143D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6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14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4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4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5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98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6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6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68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2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4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9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4x3EbolaPPE_11-13-14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608061-9098-0B47-B4D7-A169A8AA46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79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37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7F82F-FADB-4671-9A26-7AD96143DF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528CE243-9EC7-384E-8A39-0E34BF42194A}" type="datetime1">
              <a:rPr lang="en-US" smtClean="0"/>
              <a:t>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306FF-E4B4-784A-905A-7CF5BB7DCC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7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GOHSEP_PPT_7-10-14_v11_930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9575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800000"/>
                </a:solidFill>
              </a:rPr>
              <a:t>Prepare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gohseplogo_distr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09379"/>
            <a:ext cx="889307" cy="9017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613400" y="6090170"/>
            <a:ext cx="35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baseline="0" dirty="0" smtClean="0">
                <a:solidFill>
                  <a:srgbClr val="595959"/>
                </a:solidFill>
              </a:rPr>
              <a:t>START WITH </a:t>
            </a:r>
            <a:r>
              <a:rPr lang="en-US" sz="2000" b="1" baseline="0" dirty="0" smtClean="0">
                <a:solidFill>
                  <a:srgbClr val="800000"/>
                </a:solidFill>
              </a:rPr>
              <a:t>PREPAREDNESS.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underline.ai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7223" r="47340" b="65555"/>
          <a:stretch/>
        </p:blipFill>
        <p:spPr>
          <a:xfrm>
            <a:off x="6951134" y="6371242"/>
            <a:ext cx="2180166" cy="2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6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60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60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ohsep.la.gov/ebola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257425"/>
            <a:ext cx="8229600" cy="175762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LOUISIANA</a:t>
            </a:r>
            <a:r>
              <a:rPr lang="en-US" sz="5600" b="1" dirty="0" smtClean="0"/>
              <a:t/>
            </a:r>
            <a:br>
              <a:rPr lang="en-US" sz="5600" b="1" dirty="0" smtClean="0"/>
            </a:br>
            <a:r>
              <a:rPr lang="en-US" sz="5600" b="1" dirty="0" smtClean="0">
                <a:solidFill>
                  <a:srgbClr val="C00000"/>
                </a:solidFill>
              </a:rPr>
              <a:t>Ebola Virus </a:t>
            </a:r>
            <a:r>
              <a:rPr lang="en-US" sz="5600" b="1" dirty="0">
                <a:solidFill>
                  <a:srgbClr val="C00000"/>
                </a:solidFill>
              </a:rPr>
              <a:t>Disease (</a:t>
            </a:r>
            <a:r>
              <a:rPr lang="en-US" sz="5600" b="1" dirty="0" err="1">
                <a:solidFill>
                  <a:srgbClr val="C00000"/>
                </a:solidFill>
              </a:rPr>
              <a:t>EVD</a:t>
            </a:r>
            <a:r>
              <a:rPr lang="en-US" sz="5600" b="1" dirty="0" smtClean="0">
                <a:solidFill>
                  <a:srgbClr val="C00000"/>
                </a:solidFill>
              </a:rPr>
              <a:t>) </a:t>
            </a:r>
            <a:r>
              <a:rPr lang="en-US" sz="6600" b="1" dirty="0" smtClean="0"/>
              <a:t>Preparedness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07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7" y="1306285"/>
            <a:ext cx="3540174" cy="4581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5"/>
          <a:stretch/>
        </p:blipFill>
        <p:spPr>
          <a:xfrm>
            <a:off x="2045979" y="2101933"/>
            <a:ext cx="3612944" cy="4393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8923" y="1163782"/>
            <a:ext cx="3182586" cy="1494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r" defTabSz="457200">
              <a:spcBef>
                <a:spcPct val="0"/>
              </a:spcBef>
              <a:buNone/>
              <a:defRPr sz="44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Donning &amp; Doffing Checklist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342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888" t="21296" r="34927" b="12037"/>
          <a:stretch/>
        </p:blipFill>
        <p:spPr>
          <a:xfrm>
            <a:off x="871869" y="2811204"/>
            <a:ext cx="3149565" cy="377947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9413" y="1439603"/>
            <a:ext cx="8229600" cy="1371601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Louisiana’s</a:t>
            </a:r>
            <a:br>
              <a:rPr lang="en-US" sz="6000" b="1" dirty="0" smtClean="0"/>
            </a:br>
            <a:r>
              <a:rPr lang="en-US" sz="6000" b="1" dirty="0" smtClean="0"/>
              <a:t>Ebola Response Plan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43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</a:t>
            </a:r>
            <a:r>
              <a:rPr lang="en-US" dirty="0" err="1" smtClean="0"/>
              <a:t>EVD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3"/>
            <a:ext cx="8229600" cy="4150146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dirty="0"/>
              <a:t>Public Health Investigation: </a:t>
            </a:r>
            <a:r>
              <a:rPr lang="en-US" sz="2800" dirty="0"/>
              <a:t>Upon receipt of Epi-X Data, ID Epi investigates the potential case to determine if the preliminary data provided by CDC meets the criteria to require monitoring.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/>
              <a:t>Criteria for Monitoring: </a:t>
            </a:r>
            <a:r>
              <a:rPr lang="en-US" sz="2800" dirty="0"/>
              <a:t>Travel to one of the three </a:t>
            </a:r>
            <a:r>
              <a:rPr lang="en-US" sz="2800" dirty="0" err="1"/>
              <a:t>EVD</a:t>
            </a:r>
            <a:r>
              <a:rPr lang="en-US" sz="2800" dirty="0"/>
              <a:t> affected countries.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/>
              <a:t>Public health monitoring: </a:t>
            </a:r>
            <a:endParaRPr lang="en-US" sz="2800" dirty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21 days following travel, individuals are required to allow public health medical monitoring in order to quickly identify any potential symptoms of </a:t>
            </a:r>
            <a:r>
              <a:rPr lang="en-US" sz="2400" dirty="0" err="1"/>
              <a:t>EVD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 smtClean="0"/>
              <a:t>Medical </a:t>
            </a:r>
            <a:r>
              <a:rPr lang="en-US" sz="2400" dirty="0"/>
              <a:t>monitoring shall include, but is not limited to, the following: </a:t>
            </a:r>
          </a:p>
          <a:p>
            <a:pPr lvl="2"/>
            <a:r>
              <a:rPr lang="en-US" sz="2200" dirty="0" smtClean="0"/>
              <a:t>Daily </a:t>
            </a:r>
            <a:r>
              <a:rPr lang="en-US" sz="2200" dirty="0"/>
              <a:t>monitoring of body temperature and other vital signs, and </a:t>
            </a:r>
          </a:p>
          <a:p>
            <a:pPr lvl="2"/>
            <a:r>
              <a:rPr lang="en-US" sz="2200" dirty="0" smtClean="0"/>
              <a:t>Daily </a:t>
            </a:r>
            <a:r>
              <a:rPr lang="en-US" sz="2200" dirty="0"/>
              <a:t>monitoring of symptoms that could be related to </a:t>
            </a:r>
            <a:r>
              <a:rPr lang="en-US" sz="2200" dirty="0" err="1"/>
              <a:t>EVD</a:t>
            </a:r>
            <a:r>
              <a:rPr lang="en-US" sz="2200" dirty="0"/>
              <a:t>. </a:t>
            </a:r>
          </a:p>
          <a:p>
            <a:pPr lvl="2"/>
            <a:r>
              <a:rPr lang="en-US" sz="2200" dirty="0" smtClean="0"/>
              <a:t>Individuals </a:t>
            </a:r>
            <a:r>
              <a:rPr lang="en-US" sz="2200" dirty="0"/>
              <a:t>must also maintain communication with DHH staff. </a:t>
            </a:r>
          </a:p>
        </p:txBody>
      </p:sp>
    </p:spTree>
    <p:extLst>
      <p:ext uri="{BB962C8B-B14F-4D97-AF65-F5344CB8AC3E}">
        <p14:creationId xmlns:p14="http://schemas.microsoft.com/office/powerpoint/2010/main" val="11365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an Actual Event Occurs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0064"/>
            <a:ext cx="8229600" cy="366837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the response to a </a:t>
            </a:r>
            <a:r>
              <a:rPr lang="en-US" sz="2800" b="1" dirty="0" smtClean="0">
                <a:solidFill>
                  <a:srgbClr val="C00000"/>
                </a:solidFill>
              </a:rPr>
              <a:t>suspect case </a:t>
            </a:r>
            <a:r>
              <a:rPr lang="en-US" sz="2800" dirty="0"/>
              <a:t>of Ebola in </a:t>
            </a:r>
            <a:r>
              <a:rPr lang="en-US" sz="2800" dirty="0" smtClean="0"/>
              <a:t>Louisiana.</a:t>
            </a:r>
            <a:endParaRPr lang="en-US" sz="2800" dirty="0"/>
          </a:p>
          <a:p>
            <a:pPr lvl="1"/>
            <a:r>
              <a:rPr lang="en-US" sz="2400" dirty="0" smtClean="0"/>
              <a:t>DHH/Office of Public Health Infectious Disease Epidemiology </a:t>
            </a:r>
            <a:r>
              <a:rPr lang="en-US" sz="2400" b="1" dirty="0"/>
              <a:t>(ID </a:t>
            </a:r>
            <a:r>
              <a:rPr lang="en-US" sz="2400" b="1" dirty="0" err="1"/>
              <a:t>Epi</a:t>
            </a:r>
            <a:r>
              <a:rPr lang="en-US" sz="2400" b="1" dirty="0"/>
              <a:t>) </a:t>
            </a:r>
            <a:r>
              <a:rPr lang="en-US" sz="2400" b="1" dirty="0" smtClean="0"/>
              <a:t>is notified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DHH notifies GOHSEP State EOC and </a:t>
            </a:r>
            <a:r>
              <a:rPr lang="en-US" sz="2400" dirty="0" err="1" smtClean="0"/>
              <a:t>LSP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 smtClean="0"/>
              <a:t>ID </a:t>
            </a:r>
            <a:r>
              <a:rPr lang="en-US" sz="2400" dirty="0"/>
              <a:t>Epi </a:t>
            </a:r>
            <a:r>
              <a:rPr lang="en-US" sz="2400" dirty="0" smtClean="0"/>
              <a:t>determines if suspect cases rise to a Person </a:t>
            </a:r>
            <a:r>
              <a:rPr lang="en-US" sz="2400" dirty="0"/>
              <a:t>Under Investigation (</a:t>
            </a:r>
            <a:r>
              <a:rPr lang="en-US" sz="2400" dirty="0" err="1"/>
              <a:t>PUI</a:t>
            </a:r>
            <a:r>
              <a:rPr lang="en-US" sz="2400" dirty="0"/>
              <a:t>).</a:t>
            </a:r>
          </a:p>
          <a:p>
            <a:pPr lvl="1"/>
            <a:r>
              <a:rPr lang="en-US" sz="2400" b="1" dirty="0" smtClean="0"/>
              <a:t>No </a:t>
            </a:r>
            <a:r>
              <a:rPr lang="en-US" sz="2400" b="1" dirty="0"/>
              <a:t>action </a:t>
            </a:r>
            <a:r>
              <a:rPr lang="en-US" sz="2400" dirty="0"/>
              <a:t>for household or close </a:t>
            </a:r>
            <a:r>
              <a:rPr lang="en-US" sz="2400" dirty="0" smtClean="0"/>
              <a:t>contacts </a:t>
            </a:r>
            <a:r>
              <a:rPr lang="en-US" sz="2400" dirty="0"/>
              <a:t>until determined </a:t>
            </a:r>
            <a:r>
              <a:rPr lang="en-US" sz="2400" dirty="0" smtClean="0"/>
              <a:t>to be a </a:t>
            </a:r>
            <a:r>
              <a:rPr lang="en-US" sz="2400" dirty="0" err="1" smtClean="0"/>
              <a:t>PUI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21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an Actual Event Occurs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0064"/>
            <a:ext cx="8229600" cy="3668376"/>
          </a:xfrm>
        </p:spPr>
        <p:txBody>
          <a:bodyPr>
            <a:noAutofit/>
          </a:bodyPr>
          <a:lstStyle/>
          <a:p>
            <a:r>
              <a:rPr lang="en-US" sz="2800" dirty="0"/>
              <a:t>In the response to a </a:t>
            </a:r>
            <a:r>
              <a:rPr lang="en-US" sz="2800" b="1" dirty="0" err="1" smtClean="0">
                <a:solidFill>
                  <a:srgbClr val="C00000"/>
                </a:solidFill>
              </a:rPr>
              <a:t>PUI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or confirmed case </a:t>
            </a:r>
            <a:r>
              <a:rPr lang="en-US" sz="2800" dirty="0"/>
              <a:t>of </a:t>
            </a:r>
            <a:r>
              <a:rPr lang="en-US" sz="2800" dirty="0" smtClean="0"/>
              <a:t>Ebola </a:t>
            </a:r>
            <a:r>
              <a:rPr lang="en-US" sz="2800" dirty="0"/>
              <a:t>the Governor will activate the State’s emergency response plan under the command of the </a:t>
            </a:r>
            <a:r>
              <a:rPr lang="en-US" sz="2800" dirty="0" smtClean="0"/>
              <a:t>Director </a:t>
            </a:r>
            <a:r>
              <a:rPr lang="en-US" sz="2800" dirty="0"/>
              <a:t>of GOHSEP.</a:t>
            </a:r>
          </a:p>
          <a:p>
            <a:pPr lvl="1"/>
            <a:r>
              <a:rPr lang="en-US" sz="2400" dirty="0" smtClean="0"/>
              <a:t>State </a:t>
            </a:r>
            <a:r>
              <a:rPr lang="en-US" sz="2400" dirty="0"/>
              <a:t>EOC will be activated to appropriate </a:t>
            </a:r>
            <a:r>
              <a:rPr lang="en-US" sz="2400" dirty="0" smtClean="0"/>
              <a:t>level.</a:t>
            </a:r>
            <a:endParaRPr lang="en-US" sz="2400" dirty="0"/>
          </a:p>
          <a:p>
            <a:pPr lvl="1"/>
            <a:r>
              <a:rPr lang="en-US" sz="2400" dirty="0"/>
              <a:t>Unified Command Group will assemble immediately to set response actions in motion.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b="1" dirty="0" smtClean="0"/>
              <a:t>Public </a:t>
            </a:r>
            <a:r>
              <a:rPr lang="en-US" sz="2400" b="1" dirty="0"/>
              <a:t>Health Emergency </a:t>
            </a:r>
            <a:r>
              <a:rPr lang="en-US" sz="2400" dirty="0" smtClean="0"/>
              <a:t>will be </a:t>
            </a:r>
            <a:r>
              <a:rPr lang="en-US" sz="2400" b="1" dirty="0" smtClean="0"/>
              <a:t>declared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9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an Actual Event Occurs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158"/>
            <a:ext cx="8229600" cy="3946358"/>
          </a:xfrm>
        </p:spPr>
        <p:txBody>
          <a:bodyPr>
            <a:normAutofit/>
          </a:bodyPr>
          <a:lstStyle/>
          <a:p>
            <a:r>
              <a:rPr lang="en-US" dirty="0" err="1" smtClean="0"/>
              <a:t>PUI</a:t>
            </a:r>
            <a:r>
              <a:rPr lang="en-US" dirty="0" smtClean="0"/>
              <a:t> or Confirmed Case </a:t>
            </a:r>
            <a:r>
              <a:rPr lang="en-US" sz="2600" dirty="0" smtClean="0"/>
              <a:t>(continued)</a:t>
            </a:r>
          </a:p>
          <a:p>
            <a:pPr lvl="1"/>
            <a:r>
              <a:rPr lang="en-US" sz="2400" dirty="0" smtClean="0"/>
              <a:t>Joint </a:t>
            </a:r>
            <a:r>
              <a:rPr lang="en-US" sz="2400" dirty="0"/>
              <a:t>Information Center (</a:t>
            </a:r>
            <a:r>
              <a:rPr lang="en-US" sz="2400" dirty="0" err="1"/>
              <a:t>JIC</a:t>
            </a:r>
            <a:r>
              <a:rPr lang="en-US" sz="2400" dirty="0"/>
              <a:t>) will be activated</a:t>
            </a:r>
          </a:p>
          <a:p>
            <a:pPr lvl="2"/>
            <a:r>
              <a:rPr lang="en-US" dirty="0"/>
              <a:t>Provide </a:t>
            </a:r>
            <a:r>
              <a:rPr lang="en-US" b="1" dirty="0">
                <a:solidFill>
                  <a:srgbClr val="C00000"/>
                </a:solidFill>
              </a:rPr>
              <a:t>factual information sharing </a:t>
            </a:r>
            <a:r>
              <a:rPr lang="en-US" dirty="0"/>
              <a:t>to the public/news media</a:t>
            </a:r>
          </a:p>
          <a:p>
            <a:pPr lvl="1"/>
            <a:r>
              <a:rPr lang="en-US" sz="2400" dirty="0" smtClean="0"/>
              <a:t>Parish </a:t>
            </a:r>
            <a:r>
              <a:rPr lang="en-US" sz="2400" dirty="0"/>
              <a:t>conference calls will be conducted immediately to obtain and provide information and guidance.</a:t>
            </a:r>
          </a:p>
          <a:p>
            <a:pPr lvl="1"/>
            <a:r>
              <a:rPr lang="en-US" sz="2400" dirty="0" smtClean="0"/>
              <a:t>State would support requests </a:t>
            </a:r>
            <a:r>
              <a:rPr lang="en-US" sz="2400" dirty="0"/>
              <a:t>for local and state agencies </a:t>
            </a:r>
            <a:r>
              <a:rPr lang="en-US" sz="2400" b="1" dirty="0" smtClean="0"/>
              <a:t>facilitated via </a:t>
            </a:r>
            <a:r>
              <a:rPr lang="en-US" sz="2400" b="1" dirty="0" err="1"/>
              <a:t>WebEOC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9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an Actual Event Occurs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158"/>
            <a:ext cx="8229600" cy="394635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PUI</a:t>
            </a:r>
            <a:r>
              <a:rPr lang="en-US" dirty="0" smtClean="0"/>
              <a:t> or Confirmed Case </a:t>
            </a:r>
            <a:r>
              <a:rPr lang="en-US" sz="2600" dirty="0" smtClean="0"/>
              <a:t>(continued)…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level of risk </a:t>
            </a:r>
          </a:p>
          <a:p>
            <a:pPr lvl="1"/>
            <a:r>
              <a:rPr lang="en-US" dirty="0" smtClean="0"/>
              <a:t>Sample </a:t>
            </a:r>
            <a:r>
              <a:rPr lang="en-US" dirty="0"/>
              <a:t>sent for testing </a:t>
            </a:r>
          </a:p>
          <a:p>
            <a:pPr lvl="1"/>
            <a:r>
              <a:rPr lang="en-US" dirty="0" smtClean="0"/>
              <a:t>Patient </a:t>
            </a:r>
            <a:r>
              <a:rPr lang="en-US" dirty="0"/>
              <a:t>in isolation </a:t>
            </a:r>
          </a:p>
          <a:p>
            <a:pPr lvl="1"/>
            <a:r>
              <a:rPr lang="en-US" dirty="0" smtClean="0"/>
              <a:t>ID </a:t>
            </a:r>
            <a:r>
              <a:rPr lang="en-US" dirty="0"/>
              <a:t>Epi </a:t>
            </a:r>
            <a:r>
              <a:rPr lang="en-US" dirty="0" smtClean="0"/>
              <a:t>contact </a:t>
            </a:r>
            <a:r>
              <a:rPr lang="en-US" dirty="0"/>
              <a:t>tracing begins </a:t>
            </a:r>
            <a:endParaRPr lang="en-US" dirty="0" smtClean="0"/>
          </a:p>
          <a:p>
            <a:pPr lvl="1"/>
            <a:r>
              <a:rPr lang="en-US" dirty="0"/>
              <a:t>Patient </a:t>
            </a:r>
            <a:r>
              <a:rPr lang="en-US" dirty="0" smtClean="0"/>
              <a:t>moved to appropriate facility or remains </a:t>
            </a:r>
            <a:r>
              <a:rPr lang="en-US" dirty="0"/>
              <a:t>in hospital facility in isolation </a:t>
            </a:r>
            <a:r>
              <a:rPr lang="en-US" dirty="0" smtClean="0"/>
              <a:t>for ongoing care</a:t>
            </a:r>
            <a:endParaRPr lang="en-US" dirty="0"/>
          </a:p>
          <a:p>
            <a:pPr lvl="1"/>
            <a:r>
              <a:rPr lang="en-US" dirty="0" smtClean="0"/>
              <a:t>Household </a:t>
            </a:r>
            <a:r>
              <a:rPr lang="en-US" dirty="0"/>
              <a:t>operations </a:t>
            </a:r>
            <a:r>
              <a:rPr lang="en-US" dirty="0" smtClean="0"/>
              <a:t>begin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an Actual Event Occurs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158"/>
            <a:ext cx="8229600" cy="3946358"/>
          </a:xfrm>
        </p:spPr>
        <p:txBody>
          <a:bodyPr>
            <a:normAutofit/>
          </a:bodyPr>
          <a:lstStyle/>
          <a:p>
            <a:r>
              <a:rPr lang="en-US" dirty="0" smtClean="0"/>
              <a:t>Household Contacts</a:t>
            </a:r>
          </a:p>
          <a:p>
            <a:pPr lvl="1"/>
            <a:r>
              <a:rPr lang="en-US" dirty="0" smtClean="0"/>
              <a:t>Wrap-around </a:t>
            </a:r>
            <a:r>
              <a:rPr lang="en-US" dirty="0"/>
              <a:t>provisions for up to 42 days </a:t>
            </a:r>
          </a:p>
          <a:p>
            <a:pPr lvl="1"/>
            <a:r>
              <a:rPr lang="en-US" dirty="0" smtClean="0"/>
              <a:t>Sustenance </a:t>
            </a:r>
            <a:r>
              <a:rPr lang="en-US" dirty="0"/>
              <a:t>(food, water, etc.) </a:t>
            </a:r>
          </a:p>
          <a:p>
            <a:pPr lvl="1"/>
            <a:r>
              <a:rPr lang="en-US" dirty="0" smtClean="0"/>
              <a:t>Laundry </a:t>
            </a:r>
            <a:endParaRPr lang="en-US" dirty="0"/>
          </a:p>
          <a:p>
            <a:pPr lvl="1"/>
            <a:r>
              <a:rPr lang="en-US" dirty="0" smtClean="0"/>
              <a:t>Pharmaceutical </a:t>
            </a:r>
          </a:p>
          <a:p>
            <a:pPr lvl="1"/>
            <a:r>
              <a:rPr lang="en-US" dirty="0"/>
              <a:t>Family care items (diapers, etc.) </a:t>
            </a:r>
          </a:p>
          <a:p>
            <a:pPr lvl="1"/>
            <a:r>
              <a:rPr lang="en-US" dirty="0"/>
              <a:t>Financial </a:t>
            </a:r>
          </a:p>
        </p:txBody>
      </p:sp>
    </p:spTree>
    <p:extLst>
      <p:ext uri="{BB962C8B-B14F-4D97-AF65-F5344CB8AC3E}">
        <p14:creationId xmlns:p14="http://schemas.microsoft.com/office/powerpoint/2010/main" val="16268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an Actual Event Occurs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158"/>
            <a:ext cx="8229600" cy="3946358"/>
          </a:xfrm>
        </p:spPr>
        <p:txBody>
          <a:bodyPr>
            <a:normAutofit/>
          </a:bodyPr>
          <a:lstStyle/>
          <a:p>
            <a:r>
              <a:rPr lang="en-US" dirty="0"/>
              <a:t>Household </a:t>
            </a:r>
            <a:r>
              <a:rPr lang="en-US" dirty="0" smtClean="0"/>
              <a:t>Contacts (continued)</a:t>
            </a:r>
            <a:endParaRPr lang="en-US" dirty="0"/>
          </a:p>
          <a:p>
            <a:pPr lvl="1"/>
            <a:r>
              <a:rPr lang="en-US" dirty="0" smtClean="0"/>
              <a:t>Pet </a:t>
            </a:r>
            <a:r>
              <a:rPr lang="en-US" dirty="0"/>
              <a:t>Care </a:t>
            </a:r>
          </a:p>
          <a:p>
            <a:pPr lvl="1"/>
            <a:r>
              <a:rPr lang="en-US" dirty="0" smtClean="0"/>
              <a:t>Behavioral </a:t>
            </a:r>
            <a:r>
              <a:rPr lang="en-US" dirty="0"/>
              <a:t>Health </a:t>
            </a:r>
          </a:p>
          <a:p>
            <a:pPr lvl="1"/>
            <a:r>
              <a:rPr lang="en-US" dirty="0" smtClean="0"/>
              <a:t>Voluntary </a:t>
            </a:r>
            <a:r>
              <a:rPr lang="en-US" dirty="0"/>
              <a:t>quarantine/confinement with possible enforcement once a suspected case is confirmed. </a:t>
            </a:r>
            <a:endParaRPr lang="en-US" dirty="0" smtClean="0"/>
          </a:p>
          <a:p>
            <a:pPr lvl="1"/>
            <a:r>
              <a:rPr lang="en-US" dirty="0" smtClean="0"/>
              <a:t>Involuntary </a:t>
            </a:r>
            <a:r>
              <a:rPr lang="en-US" dirty="0"/>
              <a:t>quarantine/confinement –would require a court order. </a:t>
            </a:r>
          </a:p>
        </p:txBody>
      </p:sp>
    </p:spTree>
    <p:extLst>
      <p:ext uri="{BB962C8B-B14F-4D97-AF65-F5344CB8AC3E}">
        <p14:creationId xmlns:p14="http://schemas.microsoft.com/office/powerpoint/2010/main" val="16268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an Actual Event Occurs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6158"/>
            <a:ext cx="8229600" cy="3946358"/>
          </a:xfrm>
        </p:spPr>
        <p:txBody>
          <a:bodyPr>
            <a:normAutofit/>
          </a:bodyPr>
          <a:lstStyle/>
          <a:p>
            <a:pPr marL="568325" lvl="1" indent="-342900" defTabSz="569913">
              <a:buFont typeface="Arial"/>
              <a:buChar char="•"/>
            </a:pPr>
            <a:r>
              <a:rPr lang="en-US" dirty="0" err="1"/>
              <a:t>ESF</a:t>
            </a:r>
            <a:r>
              <a:rPr lang="en-US" dirty="0"/>
              <a:t> 10: </a:t>
            </a:r>
            <a:r>
              <a:rPr lang="en-US" i="1" dirty="0"/>
              <a:t>Unified Command - Lead by State Police </a:t>
            </a:r>
            <a:r>
              <a:rPr lang="en-US" i="1" dirty="0" smtClean="0"/>
              <a:t>Emergency Services Unit</a:t>
            </a:r>
            <a:endParaRPr lang="en-US" i="1" dirty="0"/>
          </a:p>
          <a:p>
            <a:pPr lvl="1"/>
            <a:r>
              <a:rPr lang="en-US" dirty="0" smtClean="0"/>
              <a:t>Manage </a:t>
            </a:r>
            <a:r>
              <a:rPr lang="en-US" dirty="0"/>
              <a:t>the collection, decontamination, transportation, treatment and disposal and remediation of Ebola waste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State, through GOHSEP will contract for services.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402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>
              <a:lnSpc>
                <a:spcPct val="110000"/>
              </a:lnSpc>
            </a:pPr>
            <a:r>
              <a:rPr lang="en-US" sz="2400" dirty="0" smtClean="0"/>
              <a:t>GOHSEP activated our Crisis </a:t>
            </a:r>
            <a:r>
              <a:rPr lang="en-US" sz="2400" dirty="0"/>
              <a:t>Action Team </a:t>
            </a:r>
            <a:r>
              <a:rPr lang="en-US" sz="2400" dirty="0" smtClean="0"/>
              <a:t>for </a:t>
            </a:r>
            <a:r>
              <a:rPr lang="en-US" sz="2400" b="1" dirty="0">
                <a:solidFill>
                  <a:srgbClr val="C00000"/>
                </a:solidFill>
              </a:rPr>
              <a:t>monitoring and </a:t>
            </a:r>
            <a:r>
              <a:rPr lang="en-US" sz="2400" b="1" dirty="0" smtClean="0">
                <a:solidFill>
                  <a:srgbClr val="C00000"/>
                </a:solidFill>
              </a:rPr>
              <a:t>coordination</a:t>
            </a:r>
          </a:p>
          <a:p>
            <a:pPr marL="342900">
              <a:lnSpc>
                <a:spcPct val="110000"/>
              </a:lnSpc>
            </a:pPr>
            <a:r>
              <a:rPr lang="en-US" sz="2400" dirty="0" smtClean="0"/>
              <a:t>Governor conducted </a:t>
            </a:r>
            <a:r>
              <a:rPr lang="en-US" sz="2400" b="1" dirty="0" smtClean="0"/>
              <a:t>Unified Command Group </a:t>
            </a:r>
            <a:r>
              <a:rPr lang="en-US" sz="2400" dirty="0" smtClean="0"/>
              <a:t>meeting </a:t>
            </a:r>
          </a:p>
          <a:p>
            <a:pPr marL="342900">
              <a:lnSpc>
                <a:spcPct val="110000"/>
              </a:lnSpc>
            </a:pPr>
            <a:r>
              <a:rPr lang="en-US" sz="2400" dirty="0" smtClean="0"/>
              <a:t>GOHSEP </a:t>
            </a:r>
            <a:r>
              <a:rPr lang="en-US" sz="2400" dirty="0"/>
              <a:t>conducted state wide informational conference calls with parish officials and state agencies.</a:t>
            </a:r>
          </a:p>
          <a:p>
            <a:pPr marL="342900">
              <a:lnSpc>
                <a:spcPct val="110000"/>
              </a:lnSpc>
            </a:pPr>
            <a:r>
              <a:rPr lang="en-US" sz="2400" dirty="0" smtClean="0"/>
              <a:t>Distributed </a:t>
            </a:r>
            <a:r>
              <a:rPr lang="en-US" sz="2500" b="1" dirty="0"/>
              <a:t>Pre-Incident Action Plan (</a:t>
            </a:r>
            <a:r>
              <a:rPr lang="en-US" sz="2500" b="1" dirty="0" err="1"/>
              <a:t>IAP</a:t>
            </a:r>
            <a:r>
              <a:rPr lang="en-US" sz="2500" b="1" dirty="0"/>
              <a:t>) </a:t>
            </a:r>
            <a:r>
              <a:rPr lang="en-US" sz="2500" dirty="0"/>
              <a:t>to Parish Officials, Sheriffs, Police Chiefs, Fire </a:t>
            </a:r>
            <a:r>
              <a:rPr lang="en-US" sz="2500" dirty="0" smtClean="0"/>
              <a:t>Chiefs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032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257425"/>
            <a:ext cx="8229600" cy="175762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Questions?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01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7564"/>
            <a:ext cx="8229600" cy="3650875"/>
          </a:xfrm>
        </p:spPr>
        <p:txBody>
          <a:bodyPr>
            <a:noAutofit/>
          </a:bodyPr>
          <a:lstStyle/>
          <a:p>
            <a:pPr marL="342900">
              <a:lnSpc>
                <a:spcPct val="110000"/>
              </a:lnSpc>
            </a:pPr>
            <a:r>
              <a:rPr lang="en-US" sz="2400" dirty="0" smtClean="0"/>
              <a:t>Participated </a:t>
            </a:r>
            <a:r>
              <a:rPr lang="en-US" sz="2400" dirty="0"/>
              <a:t>in a conference </a:t>
            </a:r>
            <a:r>
              <a:rPr lang="en-US" sz="2400" dirty="0" smtClean="0"/>
              <a:t>calls </a:t>
            </a:r>
            <a:r>
              <a:rPr lang="en-US" sz="2400" dirty="0"/>
              <a:t>with the </a:t>
            </a:r>
            <a:r>
              <a:rPr lang="en-US" sz="2400" dirty="0" smtClean="0"/>
              <a:t>U.S. President and his Cabinet Secretaries</a:t>
            </a:r>
            <a:r>
              <a:rPr lang="en-US" sz="2400" dirty="0"/>
              <a:t> </a:t>
            </a:r>
            <a:r>
              <a:rPr lang="en-US" sz="2400" dirty="0" smtClean="0"/>
              <a:t>on various topics.</a:t>
            </a:r>
          </a:p>
          <a:p>
            <a:pPr marL="342900">
              <a:lnSpc>
                <a:spcPct val="110000"/>
              </a:lnSpc>
            </a:pPr>
            <a:r>
              <a:rPr lang="en-US" sz="2400" dirty="0" smtClean="0"/>
              <a:t>GOHSEP and Other Agencies Posted Ebola Information on their websites.</a:t>
            </a:r>
          </a:p>
          <a:p>
            <a:pPr marL="342900">
              <a:lnSpc>
                <a:spcPct val="110000"/>
              </a:lnSpc>
            </a:pPr>
            <a:r>
              <a:rPr lang="en-US" sz="2400" dirty="0" smtClean="0"/>
              <a:t>GOHSEP provided employees Ebola Educational Information as </a:t>
            </a:r>
            <a:r>
              <a:rPr lang="en-US" sz="2400" dirty="0"/>
              <a:t>their required quarterly safety </a:t>
            </a:r>
            <a:r>
              <a:rPr lang="en-US" sz="2400" dirty="0" smtClean="0"/>
              <a:t>training.</a:t>
            </a:r>
          </a:p>
          <a:p>
            <a:pPr marL="342900">
              <a:lnSpc>
                <a:spcPct val="110000"/>
              </a:lnSpc>
            </a:pPr>
            <a:r>
              <a:rPr lang="en-US" sz="2400" dirty="0" smtClean="0"/>
              <a:t>Distributed the safety training to Parish Officials for their use.</a:t>
            </a:r>
          </a:p>
          <a:p>
            <a:pPr marL="342900">
              <a:lnSpc>
                <a:spcPct val="11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Continue to disseminate current DHH and CDC information.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468" t="37222" r="26091" b="15925"/>
          <a:stretch/>
        </p:blipFill>
        <p:spPr>
          <a:xfrm rot="21411246">
            <a:off x="899967" y="3153781"/>
            <a:ext cx="5962108" cy="32369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6250" y="1609724"/>
            <a:ext cx="8229600" cy="137160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Outreach </a:t>
            </a:r>
            <a:r>
              <a:rPr lang="en-US" sz="6000" b="1" dirty="0" smtClean="0"/>
              <a:t>Efforts</a:t>
            </a:r>
            <a:br>
              <a:rPr lang="en-US" sz="6000" b="1" dirty="0" smtClean="0"/>
            </a:br>
            <a:r>
              <a:rPr lang="en-US" sz="2800" b="1" dirty="0" smtClean="0">
                <a:hlinkClick r:id="rId4"/>
              </a:rPr>
              <a:t>http</a:t>
            </a:r>
            <a:r>
              <a:rPr lang="en-US" sz="2800" b="1" dirty="0">
                <a:hlinkClick r:id="rId4"/>
              </a:rPr>
              <a:t>://</a:t>
            </a:r>
            <a:r>
              <a:rPr lang="en-US" sz="2800" b="1" dirty="0" smtClean="0">
                <a:hlinkClick r:id="rId4"/>
              </a:rPr>
              <a:t>gohsep.la.gov/ebola.aspx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07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First Responder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Taker/First Responder - </a:t>
            </a:r>
            <a:r>
              <a:rPr lang="en-US" sz="2400" i="1" dirty="0" smtClean="0"/>
              <a:t>Quick Reference Guide</a:t>
            </a:r>
          </a:p>
          <a:p>
            <a:pPr lvl="1"/>
            <a:r>
              <a:rPr lang="en-US" dirty="0" smtClean="0"/>
              <a:t>Provides </a:t>
            </a:r>
            <a:r>
              <a:rPr lang="en-US" b="1" dirty="0" smtClean="0"/>
              <a:t>Screening Questions </a:t>
            </a:r>
            <a:r>
              <a:rPr lang="en-US" dirty="0" smtClean="0"/>
              <a:t>to ask Caller</a:t>
            </a:r>
          </a:p>
          <a:p>
            <a:pPr lvl="1"/>
            <a:r>
              <a:rPr lang="en-US" dirty="0" smtClean="0"/>
              <a:t>Identifies suspected Ebola case</a:t>
            </a:r>
          </a:p>
          <a:p>
            <a:pPr lvl="1"/>
            <a:r>
              <a:rPr lang="en-US" dirty="0" smtClean="0"/>
              <a:t>Provides First Responders the knowledge to </a:t>
            </a:r>
            <a:r>
              <a:rPr lang="en-US" b="1" dirty="0" smtClean="0">
                <a:solidFill>
                  <a:srgbClr val="C00000"/>
                </a:solidFill>
              </a:rPr>
              <a:t>Limit their exposure </a:t>
            </a:r>
            <a:r>
              <a:rPr lang="en-US" dirty="0" smtClean="0"/>
              <a:t>to patient.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3782"/>
            <a:ext cx="5830784" cy="450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1" y="2541319"/>
            <a:ext cx="5217459" cy="4031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8923" y="1163782"/>
            <a:ext cx="3182586" cy="1494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r" defTabSz="457200">
              <a:spcBef>
                <a:spcPct val="0"/>
              </a:spcBef>
              <a:buNone/>
              <a:defRPr sz="44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Call-Taker / First Responder Guide</a:t>
            </a:r>
          </a:p>
        </p:txBody>
      </p:sp>
    </p:spTree>
    <p:extLst>
      <p:ext uri="{BB962C8B-B14F-4D97-AF65-F5344CB8AC3E}">
        <p14:creationId xmlns:p14="http://schemas.microsoft.com/office/powerpoint/2010/main" val="49845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First Responder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Responder Training PowerPoint</a:t>
            </a:r>
          </a:p>
          <a:p>
            <a:pPr lvl="1"/>
            <a:r>
              <a:rPr lang="en-US" dirty="0" smtClean="0"/>
              <a:t>Web Based Standardized Training for Mass Distribution</a:t>
            </a:r>
          </a:p>
          <a:p>
            <a:pPr lvl="1"/>
            <a:r>
              <a:rPr lang="en-US" dirty="0" smtClean="0"/>
              <a:t>Provide Ebola Awareness Education</a:t>
            </a:r>
          </a:p>
          <a:p>
            <a:pPr lvl="1"/>
            <a:r>
              <a:rPr lang="en-US" dirty="0" smtClean="0"/>
              <a:t>Identifies Required Personal Protective Equipment (</a:t>
            </a:r>
            <a:r>
              <a:rPr lang="en-US" dirty="0" err="1" smtClean="0"/>
              <a:t>PPE</a:t>
            </a:r>
            <a:r>
              <a:rPr lang="en-US" dirty="0" smtClean="0"/>
              <a:t>) with pictures</a:t>
            </a:r>
          </a:p>
          <a:p>
            <a:pPr lvl="1"/>
            <a:r>
              <a:rPr lang="en-US" dirty="0" smtClean="0"/>
              <a:t>Proper Donning and Doffing of </a:t>
            </a:r>
            <a:r>
              <a:rPr lang="en-US" dirty="0" err="1" smtClean="0"/>
              <a:t>PPE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185" y="5944388"/>
            <a:ext cx="3540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Published</a:t>
            </a:r>
          </a:p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 13, 2014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4458" y="142504"/>
            <a:ext cx="5961412" cy="838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lvl="0" algn="r" defTabSz="457200">
              <a:spcBef>
                <a:spcPct val="0"/>
              </a:spcBef>
              <a:buNone/>
              <a:defRPr sz="44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PPE</a:t>
            </a:r>
            <a:r>
              <a:rPr lang="en-US" sz="3200" dirty="0" smtClean="0"/>
              <a:t> Power Point Training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06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First Responder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Responder Checklists:</a:t>
            </a:r>
          </a:p>
          <a:p>
            <a:pPr lvl="1"/>
            <a:r>
              <a:rPr lang="en-US" i="1" dirty="0" smtClean="0"/>
              <a:t>How </a:t>
            </a:r>
            <a:r>
              <a:rPr lang="en-US" i="1" dirty="0"/>
              <a:t>to Don </a:t>
            </a:r>
            <a:r>
              <a:rPr lang="en-US" i="1" dirty="0" err="1"/>
              <a:t>PPE</a:t>
            </a:r>
            <a:r>
              <a:rPr lang="en-US" i="1" dirty="0"/>
              <a:t> using </a:t>
            </a:r>
            <a:r>
              <a:rPr lang="en-US" i="1" dirty="0" err="1"/>
              <a:t>PAPR</a:t>
            </a:r>
            <a:r>
              <a:rPr lang="en-US" i="1" dirty="0"/>
              <a:t> (Powered Air Purifying </a:t>
            </a:r>
            <a:r>
              <a:rPr lang="en-US" i="1" dirty="0" smtClean="0"/>
              <a:t>Respirators)</a:t>
            </a:r>
            <a:endParaRPr lang="en-US" dirty="0"/>
          </a:p>
          <a:p>
            <a:pPr lvl="1"/>
            <a:r>
              <a:rPr lang="en-US" i="1" dirty="0" smtClean="0"/>
              <a:t>How </a:t>
            </a:r>
            <a:r>
              <a:rPr lang="en-US" i="1" dirty="0"/>
              <a:t>to Doff </a:t>
            </a:r>
            <a:r>
              <a:rPr lang="en-US" i="1" dirty="0" err="1"/>
              <a:t>PPE</a:t>
            </a:r>
            <a:r>
              <a:rPr lang="en-US" i="1" dirty="0"/>
              <a:t> using </a:t>
            </a:r>
            <a:r>
              <a:rPr lang="en-US" i="1" dirty="0" err="1" smtClean="0"/>
              <a:t>PAPR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i="1" dirty="0" smtClean="0"/>
              <a:t>How </a:t>
            </a:r>
            <a:r>
              <a:rPr lang="en-US" i="1" dirty="0"/>
              <a:t>to Don </a:t>
            </a:r>
            <a:r>
              <a:rPr lang="en-US" i="1" dirty="0" err="1"/>
              <a:t>PPE</a:t>
            </a:r>
            <a:r>
              <a:rPr lang="en-US" i="1" dirty="0"/>
              <a:t> using </a:t>
            </a:r>
            <a:r>
              <a:rPr lang="en-US" i="1" dirty="0" err="1"/>
              <a:t>N95</a:t>
            </a:r>
            <a:r>
              <a:rPr lang="en-US" dirty="0"/>
              <a:t> </a:t>
            </a:r>
            <a:r>
              <a:rPr lang="en-US" i="1" dirty="0" smtClean="0"/>
              <a:t>Respirator</a:t>
            </a:r>
            <a:endParaRPr lang="en-US" dirty="0"/>
          </a:p>
          <a:p>
            <a:pPr lvl="1"/>
            <a:r>
              <a:rPr lang="en-US" i="1" dirty="0" smtClean="0"/>
              <a:t>How </a:t>
            </a:r>
            <a:r>
              <a:rPr lang="en-US" i="1" dirty="0"/>
              <a:t>to Doff </a:t>
            </a:r>
            <a:r>
              <a:rPr lang="en-US" i="1" dirty="0" err="1"/>
              <a:t>PPE</a:t>
            </a:r>
            <a:r>
              <a:rPr lang="en-US" i="1" dirty="0"/>
              <a:t> using </a:t>
            </a:r>
            <a:r>
              <a:rPr lang="en-US" i="1" dirty="0" err="1"/>
              <a:t>N95</a:t>
            </a:r>
            <a:r>
              <a:rPr lang="en-US" i="1" dirty="0"/>
              <a:t> </a:t>
            </a:r>
            <a:r>
              <a:rPr lang="en-US" i="1" dirty="0" smtClean="0"/>
              <a:t>Respirator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7E3558A415964C41A68598A4476E6814" ma:contentTypeVersion="1" ma:contentTypeDescription="Microsoft PowerPoint Slide" ma:contentTypeScope="" ma:versionID="ddb54a9cac63bb525e02afee66ff1a69">
  <xsd:schema xmlns:xsd="http://www.w3.org/2001/XMLSchema" xmlns:xs="http://www.w3.org/2001/XMLSchema" xmlns:p="http://schemas.microsoft.com/office/2006/metadata/properties" xmlns:ns2="http://schemas.microsoft.com/sharepoint/v3" xmlns:ns3="a84e1067-93b3-448c-952e-b9546d7f0f4f" targetNamespace="http://schemas.microsoft.com/office/2006/metadata/properties" ma:root="true" ma:fieldsID="dacaf90bf7911a5bdc99bf58411fb014" ns2:_="" ns3:_="">
    <xsd:import namespace="http://schemas.microsoft.com/sharepoint/v3"/>
    <xsd:import namespace="a84e1067-93b3-448c-952e-b9546d7f0f4f"/>
    <xsd:element name="properties">
      <xsd:complexType>
        <xsd:sequence>
          <xsd:element name="documentManagement">
            <xsd:complexType>
              <xsd:all>
                <xsd:element ref="ns2:Presentation" minOccurs="0"/>
                <xsd:element ref="ns2:SlideDescription" minOccurs="0"/>
                <xsd:element ref="ns3:Present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1067-93b3-448c-952e-b9546d7f0f4f" elementFormDefault="qualified">
    <xsd:import namespace="http://schemas.microsoft.com/office/2006/documentManagement/types"/>
    <xsd:import namespace="http://schemas.microsoft.com/office/infopath/2007/PartnerControls"/>
    <xsd:element name="Presenters" ma:index="7" nillable="true" ma:displayName="Presenters" ma:internalName="Presenter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>Title Here</SlideDescription>
    <Presenters xmlns="a84e1067-93b3-448c-952e-b9546d7f0f4f" xsi:nil="true"/>
    <Presentation xmlns="http://schemas.microsoft.com/sharepoint/v3">GOHSEP Master Prepare Slide</Presentation>
  </documentManagement>
</p:properties>
</file>

<file path=customXml/itemProps1.xml><?xml version="1.0" encoding="utf-8"?>
<ds:datastoreItem xmlns:ds="http://schemas.openxmlformats.org/officeDocument/2006/customXml" ds:itemID="{9C0746DA-B25F-4079-AA45-836D274AA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84e1067-93b3-448c-952e-b9546d7f0f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27007E-6858-4754-9837-56747951A390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a84e1067-93b3-448c-952e-b9546d7f0f4f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732</Words>
  <Application>Microsoft Office PowerPoint</Application>
  <PresentationFormat>On-screen Show (4:3)</PresentationFormat>
  <Paragraphs>117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1_Office Theme</vt:lpstr>
      <vt:lpstr>LOUISIANA Ebola Virus Disease (EVD) Preparedness</vt:lpstr>
      <vt:lpstr>State Actions</vt:lpstr>
      <vt:lpstr>State Actions</vt:lpstr>
      <vt:lpstr>Outreach Efforts http://gohsep.la.gov/ebola.aspx</vt:lpstr>
      <vt:lpstr>First Responder Tools</vt:lpstr>
      <vt:lpstr>PowerPoint Presentation</vt:lpstr>
      <vt:lpstr>First Responder Tools</vt:lpstr>
      <vt:lpstr>PowerPoint Presentation</vt:lpstr>
      <vt:lpstr>First Responder Tools</vt:lpstr>
      <vt:lpstr>PowerPoint Presentation</vt:lpstr>
      <vt:lpstr>Louisiana’s Ebola Response Plan</vt:lpstr>
      <vt:lpstr>Prevention of EVD</vt:lpstr>
      <vt:lpstr>If an Actual Event Occurs</vt:lpstr>
      <vt:lpstr>If an Actual Event Occurs</vt:lpstr>
      <vt:lpstr>If an Actual Event Occurs</vt:lpstr>
      <vt:lpstr>If an Actual Event Occurs</vt:lpstr>
      <vt:lpstr>If an Actual Event Occurs</vt:lpstr>
      <vt:lpstr>If an Actual Event Occurs</vt:lpstr>
      <vt:lpstr>If an Actual Event Occurs</vt:lpstr>
      <vt:lpstr>Questions?</vt:lpstr>
    </vt:vector>
  </TitlesOfParts>
  <Company>Sides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GOHSEP Master Prepare Slide</dc:title>
  <dc:creator>Media</dc:creator>
  <dc:description>Title Here</dc:description>
  <cp:lastModifiedBy>Dayries, Christina</cp:lastModifiedBy>
  <cp:revision>421</cp:revision>
  <cp:lastPrinted>2014-11-13T20:15:02Z</cp:lastPrinted>
  <dcterms:created xsi:type="dcterms:W3CDTF">2013-04-02T20:42:59Z</dcterms:created>
  <dcterms:modified xsi:type="dcterms:W3CDTF">2015-01-12T21:52:27Z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s">
    <vt:lpwstr/>
  </property>
  <property fmtid="{D5CDD505-2E9C-101B-9397-08002B2CF9AE}" pid="3" name="ContentTypeId">
    <vt:lpwstr>0x010100A22E315B1F3C42B49A0E90D2F9AB5AB1007E3558A415964C41A68598A4476E6814</vt:lpwstr>
  </property>
  <property fmtid="{D5CDD505-2E9C-101B-9397-08002B2CF9AE}" pid="4" name="ContentType">
    <vt:lpwstr>Slide</vt:lpwstr>
  </property>
  <property fmtid="{D5CDD505-2E9C-101B-9397-08002B2CF9AE}" pid="5" name="Presentation">
    <vt:lpwstr>GOHSEP Master Prepare Slide</vt:lpwstr>
  </property>
  <property fmtid="{D5CDD505-2E9C-101B-9397-08002B2CF9AE}" pid="6" name="SlideDescription">
    <vt:lpwstr>Title Here</vt:lpwstr>
  </property>
</Properties>
</file>