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5"/>
  </p:notesMasterIdLst>
  <p:sldIdLst>
    <p:sldId id="277" r:id="rId3"/>
    <p:sldId id="276" r:id="rId4"/>
    <p:sldId id="278" r:id="rId5"/>
    <p:sldId id="410" r:id="rId6"/>
    <p:sldId id="267" r:id="rId7"/>
    <p:sldId id="405" r:id="rId8"/>
    <p:sldId id="406" r:id="rId9"/>
    <p:sldId id="407" r:id="rId10"/>
    <p:sldId id="403" r:id="rId11"/>
    <p:sldId id="298" r:id="rId12"/>
    <p:sldId id="409" r:id="rId13"/>
    <p:sldId id="408"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4" autoAdjust="0"/>
    <p:restoredTop sz="94660"/>
  </p:normalViewPr>
  <p:slideViewPr>
    <p:cSldViewPr snapToGrid="0">
      <p:cViewPr varScale="1">
        <p:scale>
          <a:sx n="115" d="100"/>
          <a:sy n="115" d="100"/>
        </p:scale>
        <p:origin x="96" y="18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453D021-7C62-435E-90DB-9B49D46BDAA3}" type="datetimeFigureOut">
              <a:rPr lang="en-US" smtClean="0"/>
              <a:t>5/1/2024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711D46C-1922-47CE-9ECF-D1CC04EAF2CC}" type="slidenum">
              <a:rPr lang="en-US" smtClean="0"/>
              <a:t>‹#›</a:t>
            </a:fld>
            <a:endParaRPr lang="en-US"/>
          </a:p>
        </p:txBody>
      </p:sp>
    </p:spTree>
    <p:extLst>
      <p:ext uri="{BB962C8B-B14F-4D97-AF65-F5344CB8AC3E}">
        <p14:creationId xmlns:p14="http://schemas.microsoft.com/office/powerpoint/2010/main" val="2391907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69694-7435-4F5A-8D77-AF60772CFA94}" type="slidenum">
              <a:rPr lang="en-US" smtClean="0"/>
              <a:t>10</a:t>
            </a:fld>
            <a:endParaRPr lang="en-US" dirty="0"/>
          </a:p>
        </p:txBody>
      </p:sp>
    </p:spTree>
    <p:extLst>
      <p:ext uri="{BB962C8B-B14F-4D97-AF65-F5344CB8AC3E}">
        <p14:creationId xmlns:p14="http://schemas.microsoft.com/office/powerpoint/2010/main" val="213283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BF877-D5F3-FCE9-0E34-90A3DE0250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BA818-2B9A-7DCE-AB9D-5242E0E667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30970-8C6A-FC4E-8E51-74A60C394B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F5365C-54CE-15F2-8E72-AB7DCC14621E}"/>
              </a:ext>
            </a:extLst>
          </p:cNvPr>
          <p:cNvSpPr>
            <a:spLocks noGrp="1"/>
          </p:cNvSpPr>
          <p:nvPr>
            <p:ph type="sldNum" sz="quarter" idx="10"/>
          </p:nvPr>
        </p:nvSpPr>
        <p:spPr/>
        <p:txBody>
          <a:bodyPr/>
          <a:lstStyle/>
          <a:p>
            <a:fld id="{FEE69694-7435-4F5A-8D77-AF60772CFA94}" type="slidenum">
              <a:rPr lang="en-US" smtClean="0"/>
              <a:t>12</a:t>
            </a:fld>
            <a:endParaRPr lang="en-US" dirty="0"/>
          </a:p>
        </p:txBody>
      </p:sp>
    </p:spTree>
    <p:extLst>
      <p:ext uri="{BB962C8B-B14F-4D97-AF65-F5344CB8AC3E}">
        <p14:creationId xmlns:p14="http://schemas.microsoft.com/office/powerpoint/2010/main" val="3330653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387668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71427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2863556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66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1787812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4023049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1071035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262615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1397581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4074837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115904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3115644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2883849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3240505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1421839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2141578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11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443981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157196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2631216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21298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1302681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4253695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D117DC-438F-47AB-BC75-8A88D941EDD7}" type="datetimeFigureOut">
              <a:rPr lang="en-US" smtClean="0"/>
              <a:t>5/1/2024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A8B2A5-55A9-4EAC-AE61-98902590DAF8}" type="slidenum">
              <a:rPr lang="en-US" smtClean="0"/>
              <a:t>‹#›</a:t>
            </a:fld>
            <a:endParaRPr lang="en-US" dirty="0"/>
          </a:p>
        </p:txBody>
      </p:sp>
    </p:spTree>
    <p:extLst>
      <p:ext uri="{BB962C8B-B14F-4D97-AF65-F5344CB8AC3E}">
        <p14:creationId xmlns:p14="http://schemas.microsoft.com/office/powerpoint/2010/main" val="188644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117DC-438F-47AB-BC75-8A88D941EDD7}" type="datetimeFigureOut">
              <a:rPr lang="en-US" smtClean="0"/>
              <a:t>5/1/2024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8B2A5-55A9-4EAC-AE61-98902590DAF8}" type="slidenum">
              <a:rPr lang="en-US" smtClean="0"/>
              <a:t>‹#›</a:t>
            </a:fld>
            <a:endParaRPr lang="en-US" dirty="0"/>
          </a:p>
        </p:txBody>
      </p:sp>
    </p:spTree>
    <p:extLst>
      <p:ext uri="{BB962C8B-B14F-4D97-AF65-F5344CB8AC3E}">
        <p14:creationId xmlns:p14="http://schemas.microsoft.com/office/powerpoint/2010/main" val="2510985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117DC-438F-47AB-BC75-8A88D941EDD7}" type="datetimeFigureOut">
              <a:rPr lang="en-US" smtClean="0"/>
              <a:t>5/1/2024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8B2A5-55A9-4EAC-AE61-98902590DAF8}" type="slidenum">
              <a:rPr lang="en-US" smtClean="0"/>
              <a:t>‹#›</a:t>
            </a:fld>
            <a:endParaRPr lang="en-US" dirty="0"/>
          </a:p>
        </p:txBody>
      </p:sp>
    </p:spTree>
    <p:extLst>
      <p:ext uri="{BB962C8B-B14F-4D97-AF65-F5344CB8AC3E}">
        <p14:creationId xmlns:p14="http://schemas.microsoft.com/office/powerpoint/2010/main" val="9535391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89321" y="1230465"/>
            <a:ext cx="7196628" cy="5627535"/>
          </a:xfrm>
        </p:spPr>
        <p:txBody>
          <a:bodyPr>
            <a:normAutofit fontScale="47500" lnSpcReduction="20000"/>
          </a:bodyPr>
          <a:lstStyle/>
          <a:p>
            <a:r>
              <a:rPr lang="en-US" sz="4400" dirty="0">
                <a:solidFill>
                  <a:schemeClr val="accent1">
                    <a:lumMod val="75000"/>
                  </a:schemeClr>
                </a:solidFill>
              </a:rPr>
              <a:t>GOHSEP Director &amp; GOHSEP Deputy Director </a:t>
            </a:r>
          </a:p>
          <a:p>
            <a:r>
              <a:rPr lang="en-US" sz="4400" dirty="0"/>
              <a:t>Confidential Assistant </a:t>
            </a:r>
          </a:p>
          <a:p>
            <a:r>
              <a:rPr lang="en-US" sz="4400" dirty="0"/>
              <a:t>Business Liaison</a:t>
            </a:r>
          </a:p>
          <a:p>
            <a:pPr algn="l"/>
            <a:endParaRPr lang="en-US" sz="4400" dirty="0">
              <a:solidFill>
                <a:schemeClr val="accent1">
                  <a:lumMod val="75000"/>
                </a:schemeClr>
              </a:solidFill>
            </a:endParaRPr>
          </a:p>
          <a:p>
            <a:r>
              <a:rPr lang="en-US" sz="4400" dirty="0">
                <a:solidFill>
                  <a:schemeClr val="accent1">
                    <a:lumMod val="75000"/>
                  </a:schemeClr>
                </a:solidFill>
              </a:rPr>
              <a:t>GOHSEP Five Assistant Directors</a:t>
            </a:r>
          </a:p>
          <a:p>
            <a:pPr lvl="1"/>
            <a:r>
              <a:rPr lang="en-US" sz="4400" dirty="0"/>
              <a:t>Assistant Director- Emergency Management  </a:t>
            </a:r>
          </a:p>
          <a:p>
            <a:pPr lvl="1"/>
            <a:r>
              <a:rPr lang="en-US" sz="4400" dirty="0"/>
              <a:t>Assistant Director- </a:t>
            </a:r>
            <a:r>
              <a:rPr lang="en-US" sz="4400" dirty="0" smtClean="0"/>
              <a:t>Financial Operations &amp; </a:t>
            </a:r>
            <a:r>
              <a:rPr lang="en-US" sz="4400" dirty="0"/>
              <a:t>Administration  </a:t>
            </a:r>
          </a:p>
          <a:p>
            <a:pPr lvl="1"/>
            <a:r>
              <a:rPr lang="en-US" sz="4400" dirty="0"/>
              <a:t>Assistant Director- Hazard Mitigation</a:t>
            </a:r>
          </a:p>
          <a:p>
            <a:pPr lvl="1"/>
            <a:r>
              <a:rPr lang="en-US" sz="4400" dirty="0"/>
              <a:t>Assistant Director- Public Assistance</a:t>
            </a:r>
          </a:p>
          <a:p>
            <a:pPr lvl="1"/>
            <a:r>
              <a:rPr lang="en-US" sz="4400" dirty="0"/>
              <a:t>Assistant Director- Security and Interoperability</a:t>
            </a:r>
            <a:r>
              <a:rPr lang="en-US" sz="4000" dirty="0"/>
              <a:t>	</a:t>
            </a:r>
          </a:p>
          <a:p>
            <a:pPr algn="l"/>
            <a:endParaRPr lang="en-US" sz="4400" dirty="0"/>
          </a:p>
          <a:p>
            <a:pPr lvl="0" algn="l"/>
            <a:r>
              <a:rPr lang="en-US" sz="4400" dirty="0">
                <a:solidFill>
                  <a:srgbClr val="5B9BD5">
                    <a:lumMod val="75000"/>
                  </a:srgbClr>
                </a:solidFill>
              </a:rPr>
              <a:t>		GOHSEP Regional Structure</a:t>
            </a:r>
          </a:p>
          <a:p>
            <a:r>
              <a:rPr lang="en-US" sz="4400" dirty="0"/>
              <a:t>Director- Regional Support Operations</a:t>
            </a:r>
          </a:p>
          <a:p>
            <a:r>
              <a:rPr lang="en-US" sz="4400" dirty="0"/>
              <a:t>Three Area Directors</a:t>
            </a:r>
          </a:p>
          <a:p>
            <a:r>
              <a:rPr lang="en-US" sz="4400" dirty="0"/>
              <a:t>Nine Regional Coordinators</a:t>
            </a:r>
          </a:p>
          <a:p>
            <a:pPr algn="l"/>
            <a:endParaRPr lang="en-US" dirty="0"/>
          </a:p>
          <a:p>
            <a:endParaRPr lang="en-US" dirty="0"/>
          </a:p>
        </p:txBody>
      </p:sp>
      <p:pic>
        <p:nvPicPr>
          <p:cNvPr id="4" name="Picture 3"/>
          <p:cNvPicPr>
            <a:picLocks noChangeAspect="1"/>
          </p:cNvPicPr>
          <p:nvPr/>
        </p:nvPicPr>
        <p:blipFill>
          <a:blip r:embed="rId2"/>
          <a:stretch>
            <a:fillRect/>
          </a:stretch>
        </p:blipFill>
        <p:spPr>
          <a:xfrm>
            <a:off x="261247" y="88023"/>
            <a:ext cx="2401743" cy="2284884"/>
          </a:xfrm>
          <a:prstGeom prst="rect">
            <a:avLst/>
          </a:prstGeom>
          <a:ln w="38100">
            <a:solidFill>
              <a:schemeClr val="bg1">
                <a:lumMod val="50000"/>
              </a:schemeClr>
            </a:solidFill>
          </a:ln>
        </p:spPr>
      </p:pic>
      <p:pic>
        <p:nvPicPr>
          <p:cNvPr id="5" name="Picture 4"/>
          <p:cNvPicPr>
            <a:picLocks noChangeAspect="1"/>
          </p:cNvPicPr>
          <p:nvPr/>
        </p:nvPicPr>
        <p:blipFill>
          <a:blip r:embed="rId2"/>
          <a:stretch>
            <a:fillRect/>
          </a:stretch>
        </p:blipFill>
        <p:spPr>
          <a:xfrm>
            <a:off x="9512283" y="88023"/>
            <a:ext cx="2401743" cy="2284884"/>
          </a:xfrm>
          <a:prstGeom prst="rect">
            <a:avLst/>
          </a:prstGeom>
          <a:ln w="38100">
            <a:solidFill>
              <a:schemeClr val="bg1">
                <a:lumMod val="50000"/>
              </a:schemeClr>
            </a:solidFill>
          </a:ln>
        </p:spPr>
      </p:pic>
      <p:sp>
        <p:nvSpPr>
          <p:cNvPr id="2" name="TextBox 1">
            <a:extLst>
              <a:ext uri="{FF2B5EF4-FFF2-40B4-BE49-F238E27FC236}">
                <a16:creationId xmlns:a16="http://schemas.microsoft.com/office/drawing/2014/main" id="{081330CC-6FA7-2B61-B0CF-F1DD6E81A40A}"/>
              </a:ext>
            </a:extLst>
          </p:cNvPr>
          <p:cNvSpPr txBox="1"/>
          <p:nvPr/>
        </p:nvSpPr>
        <p:spPr>
          <a:xfrm>
            <a:off x="2662989" y="143934"/>
            <a:ext cx="6849293" cy="954107"/>
          </a:xfrm>
          <a:prstGeom prst="rect">
            <a:avLst/>
          </a:prstGeom>
          <a:noFill/>
        </p:spPr>
        <p:txBody>
          <a:bodyPr wrap="square" rtlCol="0">
            <a:spAutoFit/>
          </a:bodyPr>
          <a:lstStyle/>
          <a:p>
            <a:pPr algn="ctr"/>
            <a:r>
              <a:rPr lang="en-US" sz="2800" dirty="0">
                <a:solidFill>
                  <a:srgbClr val="FF0000"/>
                </a:solidFill>
              </a:rPr>
              <a:t>New Organizational Structure and </a:t>
            </a:r>
          </a:p>
          <a:p>
            <a:pPr algn="ctr"/>
            <a:r>
              <a:rPr lang="en-US" sz="2800" dirty="0">
                <a:solidFill>
                  <a:srgbClr val="FF0000"/>
                </a:solidFill>
              </a:rPr>
              <a:t>Senior Leadership Titles</a:t>
            </a:r>
          </a:p>
        </p:txBody>
      </p:sp>
    </p:spTree>
    <p:extLst>
      <p:ext uri="{BB962C8B-B14F-4D97-AF65-F5344CB8AC3E}">
        <p14:creationId xmlns:p14="http://schemas.microsoft.com/office/powerpoint/2010/main" val="3176957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948" y="4001729"/>
            <a:ext cx="11398434" cy="2457542"/>
          </a:xfrm>
          <a:ln w="25400">
            <a:solidFill>
              <a:schemeClr val="tx1"/>
            </a:solidFill>
          </a:ln>
        </p:spPr>
        <p:txBody>
          <a:bodyPr>
            <a:noAutofit/>
          </a:bodyPr>
          <a:lstStyle/>
          <a:p>
            <a:pPr algn="l"/>
            <a:r>
              <a:rPr lang="en-US" sz="2800" dirty="0">
                <a:solidFill>
                  <a:srgbClr val="FF0000"/>
                </a:solidFill>
              </a:rPr>
              <a:t>Mission essential tasks have countless sub tasks </a:t>
            </a:r>
            <a:r>
              <a:rPr lang="en-US" sz="2800" dirty="0"/>
              <a:t>that are classified as </a:t>
            </a:r>
            <a:r>
              <a:rPr lang="en-US" sz="2800" dirty="0">
                <a:solidFill>
                  <a:srgbClr val="FF0000"/>
                </a:solidFill>
              </a:rPr>
              <a:t>specified tasks</a:t>
            </a:r>
            <a:r>
              <a:rPr lang="en-US" sz="2800" dirty="0"/>
              <a:t>(what leaders are directed to do) and </a:t>
            </a:r>
            <a:r>
              <a:rPr lang="en-US" sz="2800" dirty="0">
                <a:solidFill>
                  <a:srgbClr val="FF0000"/>
                </a:solidFill>
              </a:rPr>
              <a:t>implied tasks </a:t>
            </a:r>
            <a:r>
              <a:rPr lang="en-US" sz="2800" dirty="0"/>
              <a:t>(what leaders sense needs to be done) to support strategic change.  This document lists mission essential tasks only.  Each mission essential task has an individual strategic action plan that covers the </a:t>
            </a:r>
            <a:r>
              <a:rPr lang="en-US" sz="2800" dirty="0">
                <a:solidFill>
                  <a:srgbClr val="FF0000"/>
                </a:solidFill>
              </a:rPr>
              <a:t>task, purpose, issue, discussion and recommendation</a:t>
            </a:r>
            <a:r>
              <a:rPr lang="en-US" sz="2800" dirty="0"/>
              <a:t> for the respective task. </a:t>
            </a:r>
            <a:endParaRPr lang="en-US" sz="2800" b="1" dirty="0">
              <a:solidFill>
                <a:srgbClr val="FF0000"/>
              </a:solidFill>
            </a:endParaRPr>
          </a:p>
        </p:txBody>
      </p:sp>
      <p:sp>
        <p:nvSpPr>
          <p:cNvPr id="4" name="Rectangle 3"/>
          <p:cNvSpPr/>
          <p:nvPr/>
        </p:nvSpPr>
        <p:spPr>
          <a:xfrm>
            <a:off x="360948" y="2072189"/>
            <a:ext cx="11398434" cy="1200329"/>
          </a:xfrm>
          <a:prstGeom prst="rect">
            <a:avLst/>
          </a:prstGeom>
          <a:ln w="25400">
            <a:solidFill>
              <a:schemeClr val="tx1"/>
            </a:solidFill>
          </a:ln>
        </p:spPr>
        <p:txBody>
          <a:bodyPr wrap="square">
            <a:spAutoFit/>
          </a:bodyPr>
          <a:lstStyle/>
          <a:p>
            <a:pPr algn="ctr"/>
            <a:r>
              <a:rPr lang="en-US" sz="3600" dirty="0">
                <a:solidFill>
                  <a:srgbClr val="FF0000"/>
                </a:solidFill>
              </a:rPr>
              <a:t>What does strategic change look like?</a:t>
            </a:r>
            <a:br>
              <a:rPr lang="en-US" sz="3600" dirty="0">
                <a:solidFill>
                  <a:srgbClr val="FF0000"/>
                </a:solidFill>
              </a:rPr>
            </a:br>
            <a:r>
              <a:rPr lang="en-US" sz="3600" dirty="0"/>
              <a:t>Key tasks and purposes form mission essential tasks</a:t>
            </a:r>
          </a:p>
        </p:txBody>
      </p:sp>
      <p:pic>
        <p:nvPicPr>
          <p:cNvPr id="6" name="Picture 5">
            <a:extLst>
              <a:ext uri="{FF2B5EF4-FFF2-40B4-BE49-F238E27FC236}">
                <a16:creationId xmlns:a16="http://schemas.microsoft.com/office/drawing/2014/main" id="{5F013758-A7BD-B198-6669-5EF7F3199FFE}"/>
              </a:ext>
            </a:extLst>
          </p:cNvPr>
          <p:cNvPicPr>
            <a:picLocks noChangeAspect="1"/>
          </p:cNvPicPr>
          <p:nvPr/>
        </p:nvPicPr>
        <p:blipFill>
          <a:blip r:embed="rId3"/>
          <a:stretch>
            <a:fillRect/>
          </a:stretch>
        </p:blipFill>
        <p:spPr>
          <a:xfrm>
            <a:off x="10215819" y="98586"/>
            <a:ext cx="1863203" cy="1772547"/>
          </a:xfrm>
          <a:prstGeom prst="rect">
            <a:avLst/>
          </a:prstGeom>
          <a:ln w="38100">
            <a:solidFill>
              <a:schemeClr val="bg1">
                <a:lumMod val="50000"/>
              </a:schemeClr>
            </a:solidFill>
          </a:ln>
        </p:spPr>
      </p:pic>
      <p:pic>
        <p:nvPicPr>
          <p:cNvPr id="7" name="Picture 6">
            <a:extLst>
              <a:ext uri="{FF2B5EF4-FFF2-40B4-BE49-F238E27FC236}">
                <a16:creationId xmlns:a16="http://schemas.microsoft.com/office/drawing/2014/main" id="{AFCF86F8-7990-CBDE-DA0E-62BBEB943F87}"/>
              </a:ext>
            </a:extLst>
          </p:cNvPr>
          <p:cNvPicPr>
            <a:picLocks noChangeAspect="1"/>
          </p:cNvPicPr>
          <p:nvPr/>
        </p:nvPicPr>
        <p:blipFill>
          <a:blip r:embed="rId3"/>
          <a:stretch>
            <a:fillRect/>
          </a:stretch>
        </p:blipFill>
        <p:spPr>
          <a:xfrm>
            <a:off x="112978" y="98585"/>
            <a:ext cx="1863203" cy="1772547"/>
          </a:xfrm>
          <a:prstGeom prst="rect">
            <a:avLst/>
          </a:prstGeom>
          <a:ln w="38100">
            <a:solidFill>
              <a:schemeClr val="bg1">
                <a:lumMod val="50000"/>
              </a:schemeClr>
            </a:solidFill>
          </a:ln>
        </p:spPr>
      </p:pic>
    </p:spTree>
    <p:extLst>
      <p:ext uri="{BB962C8B-B14F-4D97-AF65-F5344CB8AC3E}">
        <p14:creationId xmlns:p14="http://schemas.microsoft.com/office/powerpoint/2010/main" val="2445759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5"/>
            <a:ext cx="10515600" cy="549275"/>
          </a:xfrm>
        </p:spPr>
        <p:txBody>
          <a:bodyPr>
            <a:normAutofit/>
          </a:bodyPr>
          <a:lstStyle/>
          <a:p>
            <a:pPr algn="ctr"/>
            <a:r>
              <a:rPr lang="en-US" sz="2800" dirty="0" smtClean="0"/>
              <a:t>GOHSEP Strategic Action Plans (SAP)</a:t>
            </a:r>
            <a:endParaRPr lang="en-US" sz="2800" dirty="0"/>
          </a:p>
        </p:txBody>
      </p:sp>
      <p:sp>
        <p:nvSpPr>
          <p:cNvPr id="3" name="Content Placeholder 2"/>
          <p:cNvSpPr>
            <a:spLocks noGrp="1"/>
          </p:cNvSpPr>
          <p:nvPr>
            <p:ph sz="half" idx="1"/>
          </p:nvPr>
        </p:nvSpPr>
        <p:spPr>
          <a:xfrm>
            <a:off x="273989" y="1168508"/>
            <a:ext cx="5798820" cy="5379719"/>
          </a:xfrm>
        </p:spPr>
        <p:txBody>
          <a:bodyPr>
            <a:normAutofit fontScale="85000" lnSpcReduction="20000"/>
          </a:bodyPr>
          <a:lstStyle/>
          <a:p>
            <a:pPr marL="457200" lvl="0" indent="-457200">
              <a:buFont typeface="+mj-lt"/>
              <a:buAutoNum type="arabicPeriod"/>
            </a:pPr>
            <a:r>
              <a:rPr lang="en-US" sz="2400" b="1" dirty="0">
                <a:solidFill>
                  <a:srgbClr val="FF0000"/>
                </a:solidFill>
              </a:rPr>
              <a:t>Vision, mission &amp; goals: </a:t>
            </a:r>
            <a:r>
              <a:rPr lang="en-US" sz="2400" dirty="0"/>
              <a:t>Refocus the organization </a:t>
            </a:r>
            <a:endParaRPr lang="en-US" sz="2400" dirty="0" smtClean="0"/>
          </a:p>
          <a:p>
            <a:pPr marL="457200" lvl="0" indent="-457200">
              <a:buFont typeface="+mj-lt"/>
              <a:buAutoNum type="arabicPeriod"/>
            </a:pPr>
            <a:r>
              <a:rPr lang="en-US" sz="2400" b="1" dirty="0" smtClean="0">
                <a:solidFill>
                  <a:srgbClr val="FF0000"/>
                </a:solidFill>
              </a:rPr>
              <a:t>First </a:t>
            </a:r>
            <a:r>
              <a:rPr lang="en-US" sz="2400" b="1" dirty="0">
                <a:solidFill>
                  <a:srgbClr val="FF0000"/>
                </a:solidFill>
              </a:rPr>
              <a:t>100 Days Concept: </a:t>
            </a:r>
            <a:r>
              <a:rPr lang="en-US" sz="2400" dirty="0" smtClean="0"/>
              <a:t>Transition </a:t>
            </a:r>
            <a:r>
              <a:rPr lang="en-US" sz="2400" dirty="0"/>
              <a:t>in the “first 100 days</a:t>
            </a:r>
            <a:r>
              <a:rPr lang="en-US" sz="2400" dirty="0" smtClean="0"/>
              <a:t>”</a:t>
            </a:r>
            <a:endParaRPr lang="en-US" sz="2400" b="1" dirty="0"/>
          </a:p>
          <a:p>
            <a:pPr marL="457200" lvl="0" indent="-457200">
              <a:buFont typeface="+mj-lt"/>
              <a:buAutoNum type="arabicPeriod"/>
            </a:pPr>
            <a:r>
              <a:rPr lang="en-US" sz="2400" b="1" dirty="0">
                <a:solidFill>
                  <a:srgbClr val="FF0000"/>
                </a:solidFill>
              </a:rPr>
              <a:t>Organizational Restructuring: </a:t>
            </a:r>
            <a:r>
              <a:rPr lang="en-US" sz="2400" dirty="0"/>
              <a:t>Restructure </a:t>
            </a:r>
            <a:r>
              <a:rPr lang="en-US" sz="2400" dirty="0" smtClean="0"/>
              <a:t>the team</a:t>
            </a:r>
            <a:endParaRPr lang="en-US" sz="2400" dirty="0"/>
          </a:p>
          <a:p>
            <a:pPr marL="457200" lvl="0" indent="-457200">
              <a:buFont typeface="+mj-lt"/>
              <a:buAutoNum type="arabicPeriod"/>
              <a:defRPr/>
            </a:pPr>
            <a:r>
              <a:rPr lang="en-US" sz="2400" b="1" dirty="0">
                <a:solidFill>
                  <a:srgbClr val="FF0000"/>
                </a:solidFill>
              </a:rPr>
              <a:t>Field Visitation Schedule: </a:t>
            </a:r>
            <a:r>
              <a:rPr lang="en-US" sz="2400" dirty="0" smtClean="0"/>
              <a:t>Get senior leaders in the field</a:t>
            </a:r>
            <a:r>
              <a:rPr lang="en-US" sz="2400" dirty="0" smtClean="0">
                <a:solidFill>
                  <a:prstClr val="black"/>
                </a:solidFill>
              </a:rPr>
              <a:t>  </a:t>
            </a:r>
            <a:endParaRPr lang="en-US" sz="2400" b="1" dirty="0">
              <a:solidFill>
                <a:prstClr val="black"/>
              </a:solidFill>
            </a:endParaRPr>
          </a:p>
          <a:p>
            <a:pPr marL="457200" lvl="0" indent="-457200">
              <a:buFont typeface="+mj-lt"/>
              <a:buAutoNum type="arabicPeriod"/>
              <a:defRPr/>
            </a:pPr>
            <a:r>
              <a:rPr lang="en-US" sz="2400" b="1" dirty="0">
                <a:solidFill>
                  <a:srgbClr val="FF0000"/>
                </a:solidFill>
              </a:rPr>
              <a:t>Employee Engagement Program: </a:t>
            </a:r>
            <a:r>
              <a:rPr lang="en-US" sz="2400" dirty="0"/>
              <a:t>Imp</a:t>
            </a:r>
            <a:r>
              <a:rPr lang="en-US" sz="2400" dirty="0">
                <a:solidFill>
                  <a:prstClr val="black"/>
                </a:solidFill>
              </a:rPr>
              <a:t>rove </a:t>
            </a:r>
            <a:r>
              <a:rPr lang="en-US" sz="2400" dirty="0" smtClean="0">
                <a:solidFill>
                  <a:prstClr val="black"/>
                </a:solidFill>
              </a:rPr>
              <a:t>engagement </a:t>
            </a:r>
            <a:endParaRPr lang="en-US" sz="2400" b="1" dirty="0">
              <a:solidFill>
                <a:prstClr val="black"/>
              </a:solidFill>
            </a:endParaRPr>
          </a:p>
          <a:p>
            <a:pPr marL="457200" lvl="0" indent="-457200">
              <a:buFont typeface="+mj-lt"/>
              <a:buAutoNum type="arabicPeriod"/>
              <a:defRPr/>
            </a:pPr>
            <a:r>
              <a:rPr lang="en-US" sz="2400" b="1" dirty="0">
                <a:solidFill>
                  <a:srgbClr val="FF0000"/>
                </a:solidFill>
              </a:rPr>
              <a:t>90/10% Reimbursement: </a:t>
            </a:r>
            <a:r>
              <a:rPr lang="en-US" sz="2400" dirty="0" smtClean="0"/>
              <a:t>Expe</a:t>
            </a:r>
            <a:r>
              <a:rPr lang="en-US" sz="2400" dirty="0" smtClean="0">
                <a:solidFill>
                  <a:prstClr val="black"/>
                </a:solidFill>
              </a:rPr>
              <a:t>dite reimbursement</a:t>
            </a:r>
            <a:endParaRPr lang="en-US" sz="2400" dirty="0">
              <a:solidFill>
                <a:prstClr val="black"/>
              </a:solidFill>
            </a:endParaRPr>
          </a:p>
          <a:p>
            <a:pPr marL="457200" lvl="0" indent="-457200">
              <a:buFont typeface="+mj-lt"/>
              <a:buAutoNum type="arabicPeriod"/>
            </a:pPr>
            <a:r>
              <a:rPr lang="en-US" sz="2400" b="1" dirty="0">
                <a:solidFill>
                  <a:srgbClr val="FF0000"/>
                </a:solidFill>
              </a:rPr>
              <a:t>Website Redevelopment: </a:t>
            </a:r>
            <a:r>
              <a:rPr lang="en-US" sz="2400" dirty="0" smtClean="0"/>
              <a:t>St</a:t>
            </a:r>
            <a:r>
              <a:rPr lang="en-US" sz="2400" dirty="0" smtClean="0">
                <a:solidFill>
                  <a:prstClr val="black"/>
                </a:solidFill>
              </a:rPr>
              <a:t>reamline </a:t>
            </a:r>
            <a:r>
              <a:rPr lang="en-US" sz="2400" dirty="0">
                <a:solidFill>
                  <a:prstClr val="black"/>
                </a:solidFill>
              </a:rPr>
              <a:t>the </a:t>
            </a:r>
            <a:r>
              <a:rPr lang="en-US" sz="2400" dirty="0" smtClean="0">
                <a:solidFill>
                  <a:prstClr val="black"/>
                </a:solidFill>
              </a:rPr>
              <a:t>website</a:t>
            </a:r>
            <a:endParaRPr lang="en-US" sz="2400" dirty="0">
              <a:solidFill>
                <a:prstClr val="black"/>
              </a:solidFill>
            </a:endParaRPr>
          </a:p>
          <a:p>
            <a:pPr marL="457200" lvl="0" indent="-457200">
              <a:buFont typeface="+mj-lt"/>
              <a:buAutoNum type="arabicPeriod"/>
            </a:pPr>
            <a:r>
              <a:rPr lang="en-US" sz="2400" b="1" dirty="0" smtClean="0">
                <a:solidFill>
                  <a:srgbClr val="FF0000"/>
                </a:solidFill>
              </a:rPr>
              <a:t>Quality Control Monitor Position: </a:t>
            </a:r>
            <a:r>
              <a:rPr lang="en-US" sz="2400" dirty="0" smtClean="0"/>
              <a:t>Establish a</a:t>
            </a:r>
            <a:r>
              <a:rPr lang="en-US" sz="2400" dirty="0" smtClean="0">
                <a:solidFill>
                  <a:prstClr val="black"/>
                </a:solidFill>
              </a:rPr>
              <a:t> QC Monitor</a:t>
            </a:r>
          </a:p>
          <a:p>
            <a:pPr marL="457200" lvl="0" indent="-457200">
              <a:buFont typeface="+mj-lt"/>
              <a:buAutoNum type="arabicPeriod" startAt="9"/>
            </a:pPr>
            <a:r>
              <a:rPr lang="en-US" sz="2400" b="1" dirty="0">
                <a:solidFill>
                  <a:srgbClr val="FF0000"/>
                </a:solidFill>
              </a:rPr>
              <a:t>30 Day Financial Payments: </a:t>
            </a:r>
            <a:r>
              <a:rPr lang="en-US" sz="2400" dirty="0">
                <a:solidFill>
                  <a:prstClr val="black"/>
                </a:solidFill>
              </a:rPr>
              <a:t>Expedite payments </a:t>
            </a:r>
          </a:p>
          <a:p>
            <a:pPr marL="457200" lvl="0" indent="-457200">
              <a:buFont typeface="+mj-lt"/>
              <a:buAutoNum type="arabicPeriod" startAt="9"/>
            </a:pPr>
            <a:r>
              <a:rPr lang="en-US" sz="2400" b="1" dirty="0">
                <a:solidFill>
                  <a:srgbClr val="FF0000"/>
                </a:solidFill>
              </a:rPr>
              <a:t>QR to Annual Certification: </a:t>
            </a:r>
            <a:r>
              <a:rPr lang="en-US" sz="2400" dirty="0">
                <a:solidFill>
                  <a:prstClr val="black"/>
                </a:solidFill>
              </a:rPr>
              <a:t>Change an internal policy </a:t>
            </a:r>
            <a:r>
              <a:rPr lang="en-US" sz="2400" dirty="0" smtClean="0">
                <a:solidFill>
                  <a:prstClr val="black"/>
                </a:solidFill>
              </a:rPr>
              <a:t>to help parishes and municipalities</a:t>
            </a:r>
            <a:endParaRPr lang="en-US" sz="2400" dirty="0">
              <a:solidFill>
                <a:prstClr val="black"/>
              </a:solidFill>
            </a:endParaRPr>
          </a:p>
          <a:p>
            <a:pPr marL="457200" lvl="0" indent="-457200">
              <a:buFont typeface="+mj-lt"/>
              <a:buAutoNum type="arabicPeriod"/>
            </a:pPr>
            <a:endParaRPr lang="en-US" sz="2400" dirty="0" smtClean="0">
              <a:solidFill>
                <a:prstClr val="black"/>
              </a:solidFill>
            </a:endParaRPr>
          </a:p>
          <a:p>
            <a:pPr marL="457200" lvl="0" indent="-457200">
              <a:buFont typeface="+mj-lt"/>
              <a:buAutoNum type="arabicPeriod"/>
            </a:pPr>
            <a:endParaRPr lang="en-US" sz="2400" dirty="0"/>
          </a:p>
          <a:p>
            <a:endParaRPr lang="en-US" dirty="0"/>
          </a:p>
        </p:txBody>
      </p:sp>
      <p:sp>
        <p:nvSpPr>
          <p:cNvPr id="4" name="Content Placeholder 3"/>
          <p:cNvSpPr>
            <a:spLocks noGrp="1"/>
          </p:cNvSpPr>
          <p:nvPr>
            <p:ph sz="half" idx="2"/>
          </p:nvPr>
        </p:nvSpPr>
        <p:spPr>
          <a:xfrm>
            <a:off x="6096000" y="1120800"/>
            <a:ext cx="5722620" cy="5277803"/>
          </a:xfrm>
        </p:spPr>
        <p:txBody>
          <a:bodyPr>
            <a:noAutofit/>
          </a:bodyPr>
          <a:lstStyle/>
          <a:p>
            <a:pPr marL="457200" lvl="0" indent="-457200">
              <a:buFont typeface="+mj-lt"/>
              <a:buAutoNum type="arabicPeriod" startAt="11"/>
            </a:pPr>
            <a:r>
              <a:rPr lang="en-US" sz="2000" b="1" dirty="0" smtClean="0">
                <a:solidFill>
                  <a:srgbClr val="FF0000"/>
                </a:solidFill>
              </a:rPr>
              <a:t>Emergency Hiring Procedures: </a:t>
            </a:r>
            <a:r>
              <a:rPr lang="en-US" sz="2000" dirty="0" smtClean="0"/>
              <a:t>Modify the hiring process when staffing drops below 85%</a:t>
            </a:r>
          </a:p>
          <a:p>
            <a:pPr marL="457200" lvl="0" indent="-457200">
              <a:buFont typeface="+mj-lt"/>
              <a:buAutoNum type="arabicPeriod" startAt="11"/>
            </a:pPr>
            <a:r>
              <a:rPr lang="en-US" sz="2000" b="1" smtClean="0">
                <a:solidFill>
                  <a:srgbClr val="FF0000"/>
                </a:solidFill>
              </a:rPr>
              <a:t>Procurement </a:t>
            </a:r>
            <a:r>
              <a:rPr lang="en-US" sz="2000" b="1" dirty="0" smtClean="0">
                <a:solidFill>
                  <a:srgbClr val="FF0000"/>
                </a:solidFill>
              </a:rPr>
              <a:t>Restructuring: </a:t>
            </a:r>
            <a:r>
              <a:rPr lang="en-US" sz="2000" dirty="0" smtClean="0"/>
              <a:t>Ensure senior leaders are involved in the process</a:t>
            </a:r>
          </a:p>
          <a:p>
            <a:pPr marL="457200" lvl="0" indent="-457200">
              <a:buFont typeface="+mj-lt"/>
              <a:buAutoNum type="arabicPeriod" startAt="11"/>
            </a:pPr>
            <a:r>
              <a:rPr lang="en-US" sz="2000" b="1" dirty="0" smtClean="0">
                <a:solidFill>
                  <a:srgbClr val="FF0000"/>
                </a:solidFill>
              </a:rPr>
              <a:t>LABEOC </a:t>
            </a:r>
            <a:r>
              <a:rPr lang="en-US" sz="2000" b="1" dirty="0">
                <a:solidFill>
                  <a:srgbClr val="FF0000"/>
                </a:solidFill>
              </a:rPr>
              <a:t>Partnership Expansion: </a:t>
            </a:r>
            <a:r>
              <a:rPr lang="en-US" sz="2000" dirty="0">
                <a:solidFill>
                  <a:prstClr val="black"/>
                </a:solidFill>
              </a:rPr>
              <a:t>Expand </a:t>
            </a:r>
            <a:r>
              <a:rPr lang="en-US" sz="2000" dirty="0" smtClean="0">
                <a:solidFill>
                  <a:prstClr val="black"/>
                </a:solidFill>
              </a:rPr>
              <a:t>the </a:t>
            </a:r>
            <a:r>
              <a:rPr lang="en-US" sz="2000" dirty="0">
                <a:solidFill>
                  <a:prstClr val="black"/>
                </a:solidFill>
              </a:rPr>
              <a:t>LABEOC partnership </a:t>
            </a:r>
            <a:endParaRPr lang="en-US" sz="2000" dirty="0" smtClean="0">
              <a:solidFill>
                <a:prstClr val="black"/>
              </a:solidFill>
            </a:endParaRPr>
          </a:p>
          <a:p>
            <a:pPr marL="457200" lvl="0" indent="-457200">
              <a:buFont typeface="+mj-lt"/>
              <a:buAutoNum type="arabicPeriod" startAt="11"/>
            </a:pPr>
            <a:r>
              <a:rPr lang="en-US" sz="2000" b="1" dirty="0" smtClean="0">
                <a:solidFill>
                  <a:srgbClr val="FF0000"/>
                </a:solidFill>
              </a:rPr>
              <a:t>Cyber </a:t>
            </a:r>
            <a:r>
              <a:rPr lang="en-US" sz="2000" b="1" dirty="0">
                <a:solidFill>
                  <a:srgbClr val="FF0000"/>
                </a:solidFill>
              </a:rPr>
              <a:t>Program Restructuring: </a:t>
            </a:r>
            <a:r>
              <a:rPr lang="en-US" sz="2000" dirty="0">
                <a:solidFill>
                  <a:prstClr val="black"/>
                </a:solidFill>
              </a:rPr>
              <a:t>Reorganize the state cyber program </a:t>
            </a:r>
            <a:endParaRPr lang="en-US" sz="2000" dirty="0" smtClean="0">
              <a:solidFill>
                <a:prstClr val="black"/>
              </a:solidFill>
            </a:endParaRPr>
          </a:p>
          <a:p>
            <a:pPr marL="457200" lvl="0" indent="-457200">
              <a:buFont typeface="+mj-lt"/>
              <a:buAutoNum type="arabicPeriod" startAt="11"/>
            </a:pPr>
            <a:r>
              <a:rPr lang="en-US" sz="2000" b="1" dirty="0" smtClean="0">
                <a:solidFill>
                  <a:srgbClr val="FF0000"/>
                </a:solidFill>
              </a:rPr>
              <a:t>Emergency </a:t>
            </a:r>
            <a:r>
              <a:rPr lang="en-US" sz="2000" b="1" dirty="0">
                <a:solidFill>
                  <a:srgbClr val="FF0000"/>
                </a:solidFill>
              </a:rPr>
              <a:t>Cycle Evolution: </a:t>
            </a:r>
            <a:r>
              <a:rPr lang="en-US" sz="2000" dirty="0">
                <a:solidFill>
                  <a:prstClr val="black"/>
                </a:solidFill>
              </a:rPr>
              <a:t>Use a most likely and/or most dangerous course of action to </a:t>
            </a:r>
            <a:r>
              <a:rPr lang="en-US" sz="2000" dirty="0" smtClean="0">
                <a:solidFill>
                  <a:prstClr val="black"/>
                </a:solidFill>
              </a:rPr>
              <a:t> </a:t>
            </a:r>
            <a:r>
              <a:rPr lang="en-US" sz="2000" dirty="0">
                <a:solidFill>
                  <a:prstClr val="black"/>
                </a:solidFill>
              </a:rPr>
              <a:t>determine </a:t>
            </a:r>
            <a:r>
              <a:rPr lang="en-US" sz="2000" dirty="0" smtClean="0">
                <a:solidFill>
                  <a:prstClr val="black"/>
                </a:solidFill>
              </a:rPr>
              <a:t>if a </a:t>
            </a:r>
            <a:r>
              <a:rPr lang="en-US" sz="2000" dirty="0">
                <a:solidFill>
                  <a:prstClr val="black"/>
                </a:solidFill>
              </a:rPr>
              <a:t>statewide or regional </a:t>
            </a:r>
            <a:r>
              <a:rPr lang="en-US" sz="2000" dirty="0" smtClean="0">
                <a:solidFill>
                  <a:prstClr val="black"/>
                </a:solidFill>
              </a:rPr>
              <a:t>response is required, </a:t>
            </a:r>
            <a:r>
              <a:rPr lang="en-US" sz="2000" dirty="0">
                <a:solidFill>
                  <a:prstClr val="black"/>
                </a:solidFill>
              </a:rPr>
              <a:t>then act accordingly.</a:t>
            </a:r>
          </a:p>
          <a:p>
            <a:pPr marL="457200" lvl="0" indent="-457200">
              <a:buFont typeface="+mj-lt"/>
              <a:buAutoNum type="arabicPeriod" startAt="11"/>
            </a:pPr>
            <a:r>
              <a:rPr lang="en-US" sz="2000" b="1" dirty="0">
                <a:solidFill>
                  <a:srgbClr val="FF0000"/>
                </a:solidFill>
              </a:rPr>
              <a:t>GOHSEP Executive Leadership Program: </a:t>
            </a:r>
            <a:r>
              <a:rPr lang="en-US" sz="2000" dirty="0">
                <a:solidFill>
                  <a:prstClr val="black"/>
                </a:solidFill>
              </a:rPr>
              <a:t>Provide a central location for </a:t>
            </a:r>
            <a:r>
              <a:rPr lang="en-US" sz="2000" dirty="0" smtClean="0">
                <a:solidFill>
                  <a:prstClr val="black"/>
                </a:solidFill>
              </a:rPr>
              <a:t>agencies to train leaders</a:t>
            </a:r>
            <a:endParaRPr lang="en-US" sz="2000" dirty="0"/>
          </a:p>
        </p:txBody>
      </p:sp>
      <p:pic>
        <p:nvPicPr>
          <p:cNvPr id="5" name="Picture 4">
            <a:extLst>
              <a:ext uri="{FF2B5EF4-FFF2-40B4-BE49-F238E27FC236}">
                <a16:creationId xmlns:a16="http://schemas.microsoft.com/office/drawing/2014/main" id="{3B645F04-B4AC-E306-DDFA-6170D452BEC6}"/>
              </a:ext>
            </a:extLst>
          </p:cNvPr>
          <p:cNvPicPr>
            <a:picLocks noChangeAspect="1"/>
          </p:cNvPicPr>
          <p:nvPr/>
        </p:nvPicPr>
        <p:blipFill>
          <a:blip r:embed="rId2"/>
          <a:stretch>
            <a:fillRect/>
          </a:stretch>
        </p:blipFill>
        <p:spPr>
          <a:xfrm>
            <a:off x="11064068" y="221159"/>
            <a:ext cx="937635" cy="892014"/>
          </a:xfrm>
          <a:prstGeom prst="rect">
            <a:avLst/>
          </a:prstGeom>
          <a:ln w="38100">
            <a:solidFill>
              <a:schemeClr val="bg1">
                <a:lumMod val="50000"/>
              </a:schemeClr>
            </a:solidFill>
          </a:ln>
        </p:spPr>
      </p:pic>
    </p:spTree>
    <p:extLst>
      <p:ext uri="{BB962C8B-B14F-4D97-AF65-F5344CB8AC3E}">
        <p14:creationId xmlns:p14="http://schemas.microsoft.com/office/powerpoint/2010/main" val="4186107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DECD8-F4A9-C33D-510B-24BA8F3E31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50200-8847-7F97-F1A4-1559E38D7353}"/>
              </a:ext>
            </a:extLst>
          </p:cNvPr>
          <p:cNvSpPr>
            <a:spLocks noGrp="1"/>
          </p:cNvSpPr>
          <p:nvPr>
            <p:ph type="ctrTitle"/>
          </p:nvPr>
        </p:nvSpPr>
        <p:spPr>
          <a:xfrm>
            <a:off x="379291" y="2993180"/>
            <a:ext cx="11381873" cy="3131326"/>
          </a:xfrm>
        </p:spPr>
        <p:txBody>
          <a:bodyPr>
            <a:noAutofit/>
          </a:bodyPr>
          <a:lstStyle/>
          <a:p>
            <a:r>
              <a:rPr lang="en-US" sz="4800" dirty="0"/>
              <a:t>Questions</a:t>
            </a:r>
            <a:br>
              <a:rPr lang="en-US" sz="4800" dirty="0"/>
            </a:br>
            <a:r>
              <a:rPr lang="en-US" sz="4800" dirty="0" smtClean="0"/>
              <a:t/>
            </a:r>
            <a:br>
              <a:rPr lang="en-US" sz="4800" dirty="0" smtClean="0"/>
            </a:br>
            <a:r>
              <a:rPr lang="en-US" sz="4800" dirty="0"/>
              <a:t/>
            </a:r>
            <a:br>
              <a:rPr lang="en-US" sz="4800" dirty="0"/>
            </a:br>
            <a:r>
              <a:rPr lang="en-US" sz="4800" dirty="0" smtClean="0"/>
              <a:t>Jacques </a:t>
            </a:r>
            <a:r>
              <a:rPr lang="en-US" sz="4800" dirty="0"/>
              <a:t>Thibodeaux </a:t>
            </a:r>
            <a:r>
              <a:rPr lang="en-US" sz="4800" dirty="0" smtClean="0"/>
              <a:t>504-915-3120</a:t>
            </a:r>
            <a:br>
              <a:rPr lang="en-US" sz="4800" dirty="0" smtClean="0"/>
            </a:br>
            <a:r>
              <a:rPr lang="en-US" sz="4800" dirty="0" smtClean="0"/>
              <a:t/>
            </a:r>
            <a:br>
              <a:rPr lang="en-US" sz="4800" dirty="0" smtClean="0"/>
            </a:br>
            <a:r>
              <a:rPr lang="en-US" sz="3200" b="1" dirty="0" smtClean="0">
                <a:solidFill>
                  <a:srgbClr val="FF0000"/>
                </a:solidFill>
              </a:rPr>
              <a:t>Federal Fiscal Situation</a:t>
            </a:r>
            <a:br>
              <a:rPr lang="en-US" sz="3200" b="1" dirty="0" smtClean="0">
                <a:solidFill>
                  <a:srgbClr val="FF0000"/>
                </a:solidFill>
              </a:rPr>
            </a:br>
            <a:r>
              <a:rPr lang="en-US" sz="3200" b="1" dirty="0" smtClean="0">
                <a:solidFill>
                  <a:srgbClr val="FF0000"/>
                </a:solidFill>
              </a:rPr>
              <a:t>State Fiscal Situation</a:t>
            </a:r>
            <a:r>
              <a:rPr lang="en-US" sz="3200" b="1" dirty="0" smtClean="0"/>
              <a:t/>
            </a:r>
            <a:br>
              <a:rPr lang="en-US" sz="3200" b="1" dirty="0" smtClean="0"/>
            </a:br>
            <a:r>
              <a:rPr lang="en-US" sz="3200" b="1" dirty="0" smtClean="0">
                <a:solidFill>
                  <a:srgbClr val="00B050"/>
                </a:solidFill>
              </a:rPr>
              <a:t>GOHSEP Next Steps:</a:t>
            </a:r>
            <a:br>
              <a:rPr lang="en-US" sz="3200" b="1" dirty="0" smtClean="0">
                <a:solidFill>
                  <a:srgbClr val="00B050"/>
                </a:solidFill>
              </a:rPr>
            </a:br>
            <a:r>
              <a:rPr lang="en-US" sz="3200" b="1" dirty="0" smtClean="0">
                <a:solidFill>
                  <a:srgbClr val="00B050"/>
                </a:solidFill>
              </a:rPr>
              <a:t>Day 101-180/EMPG-SHSPG/Regional Concepts</a:t>
            </a:r>
            <a:endParaRPr lang="en-US" sz="4800" b="1" dirty="0">
              <a:solidFill>
                <a:srgbClr val="00B050"/>
              </a:solidFill>
            </a:endParaRPr>
          </a:p>
        </p:txBody>
      </p:sp>
      <p:sp>
        <p:nvSpPr>
          <p:cNvPr id="5" name="TextBox 4">
            <a:extLst>
              <a:ext uri="{FF2B5EF4-FFF2-40B4-BE49-F238E27FC236}">
                <a16:creationId xmlns:a16="http://schemas.microsoft.com/office/drawing/2014/main" id="{9A33EFB8-8673-4310-B27E-CEF0A4E0E6A4}"/>
              </a:ext>
            </a:extLst>
          </p:cNvPr>
          <p:cNvSpPr txBox="1"/>
          <p:nvPr/>
        </p:nvSpPr>
        <p:spPr>
          <a:xfrm>
            <a:off x="64168" y="6217279"/>
            <a:ext cx="1363580" cy="523220"/>
          </a:xfrm>
          <a:prstGeom prst="rect">
            <a:avLst/>
          </a:prstGeom>
          <a:noFill/>
        </p:spPr>
        <p:txBody>
          <a:bodyPr wrap="square" rtlCol="0">
            <a:spAutoFit/>
          </a:bodyPr>
          <a:lstStyle/>
          <a:p>
            <a:r>
              <a:rPr lang="en-US" sz="1400" dirty="0">
                <a:solidFill>
                  <a:srgbClr val="FF0000"/>
                </a:solidFill>
              </a:rPr>
              <a:t>2024</a:t>
            </a:r>
          </a:p>
          <a:p>
            <a:r>
              <a:rPr lang="en-US" sz="1400" dirty="0">
                <a:solidFill>
                  <a:srgbClr val="FF0000"/>
                </a:solidFill>
              </a:rPr>
              <a:t>For Official Use</a:t>
            </a:r>
          </a:p>
        </p:txBody>
      </p:sp>
      <p:pic>
        <p:nvPicPr>
          <p:cNvPr id="3" name="Picture 2">
            <a:extLst>
              <a:ext uri="{FF2B5EF4-FFF2-40B4-BE49-F238E27FC236}">
                <a16:creationId xmlns:a16="http://schemas.microsoft.com/office/drawing/2014/main" id="{27EC1A0F-1090-C243-AF94-220A37A07A96}"/>
              </a:ext>
            </a:extLst>
          </p:cNvPr>
          <p:cNvPicPr>
            <a:picLocks noChangeAspect="1"/>
          </p:cNvPicPr>
          <p:nvPr/>
        </p:nvPicPr>
        <p:blipFill>
          <a:blip r:embed="rId3"/>
          <a:stretch>
            <a:fillRect/>
          </a:stretch>
        </p:blipFill>
        <p:spPr>
          <a:xfrm>
            <a:off x="4898726" y="164259"/>
            <a:ext cx="2316692" cy="2203971"/>
          </a:xfrm>
          <a:prstGeom prst="rect">
            <a:avLst/>
          </a:prstGeom>
          <a:ln w="38100">
            <a:solidFill>
              <a:schemeClr val="bg1">
                <a:lumMod val="50000"/>
              </a:schemeClr>
            </a:solidFill>
          </a:ln>
        </p:spPr>
      </p:pic>
    </p:spTree>
    <p:extLst>
      <p:ext uri="{BB962C8B-B14F-4D97-AF65-F5344CB8AC3E}">
        <p14:creationId xmlns:p14="http://schemas.microsoft.com/office/powerpoint/2010/main" val="1104999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2785" y="232997"/>
            <a:ext cx="11593124" cy="6555641"/>
          </a:xfrm>
          <a:prstGeom prst="rect">
            <a:avLst/>
          </a:prstGeom>
        </p:spPr>
        <p:txBody>
          <a:bodyPr wrap="square">
            <a:spAutoFit/>
          </a:bodyPr>
          <a:lstStyle/>
          <a:p>
            <a:r>
              <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GOHSEP Vision: </a:t>
            </a:r>
            <a:r>
              <a:rPr lang="en-US" sz="1400" dirty="0">
                <a:solidFill>
                  <a:srgbClr val="000000"/>
                </a:solidFill>
                <a:latin typeface="Calibri" panose="020F0502020204030204" pitchFamily="34" charset="0"/>
                <a:ea typeface="Calibri" panose="020F0502020204030204" pitchFamily="34" charset="0"/>
              </a:rPr>
              <a:t>To </a:t>
            </a:r>
            <a:r>
              <a:rPr lang="en-US" sz="1400" dirty="0">
                <a:solidFill>
                  <a:srgbClr val="FF0000"/>
                </a:solidFill>
                <a:latin typeface="Calibri" panose="020F0502020204030204" pitchFamily="34" charset="0"/>
                <a:ea typeface="Calibri" panose="020F0502020204030204" pitchFamily="34" charset="0"/>
              </a:rPr>
              <a:t>serve as an extension of the Office of the Governor and provide sound leadership </a:t>
            </a:r>
            <a:r>
              <a:rPr lang="en-US" sz="1400" dirty="0">
                <a:latin typeface="Calibri" panose="020F0502020204030204" pitchFamily="34" charset="0"/>
                <a:ea typeface="Calibri" panose="020F0502020204030204" pitchFamily="34" charset="0"/>
              </a:rPr>
              <a:t>during crisis events while also enhancing the day-to-day state agency programs servicing Louisiana residents, businesses and organizations.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r>
              <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GOHSEP Mission: </a:t>
            </a:r>
            <a:r>
              <a:rPr lang="en-US" sz="1400" dirty="0">
                <a:latin typeface="Calibri" panose="020F0502020204030204" pitchFamily="34" charset="0"/>
                <a:ea typeface="Calibri" panose="020F0502020204030204" pitchFamily="34" charset="0"/>
                <a:cs typeface="Calibri" panose="020F0502020204030204" pitchFamily="34" charset="0"/>
              </a:rPr>
              <a:t>The mission of GOSHEP is </a:t>
            </a:r>
            <a:r>
              <a:rPr lang="en-US" sz="1400" dirty="0">
                <a:solidFill>
                  <a:srgbClr val="FF0000"/>
                </a:solidFill>
                <a:latin typeface="Calibri" panose="020F0502020204030204" pitchFamily="34" charset="0"/>
                <a:ea typeface="Calibri" panose="020F0502020204030204" pitchFamily="34" charset="0"/>
                <a:cs typeface="Calibri" panose="020F0502020204030204" pitchFamily="34" charset="0"/>
              </a:rPr>
              <a:t>to utilize three priorities to save lives, protect property and maintain infrastructure</a:t>
            </a:r>
            <a:r>
              <a:rPr lang="en-US" sz="1400" dirty="0">
                <a:latin typeface="Calibri" panose="020F0502020204030204" pitchFamily="34" charset="0"/>
                <a:ea typeface="Calibri" panose="020F0502020204030204" pitchFamily="34" charset="0"/>
                <a:cs typeface="Calibri" panose="020F0502020204030204" pitchFamily="34"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sz="1400" dirty="0">
                <a:latin typeface="Calibri" panose="020F0502020204030204" pitchFamily="34" charset="0"/>
                <a:cs typeface="Calibri" panose="020F0502020204030204" pitchFamily="34" charset="0"/>
              </a:rPr>
              <a:t>Priority Number One: Ensure that </a:t>
            </a:r>
            <a:r>
              <a:rPr lang="en-US" sz="1400" dirty="0">
                <a:solidFill>
                  <a:srgbClr val="FF0000"/>
                </a:solidFill>
                <a:latin typeface="Calibri" panose="020F0502020204030204" pitchFamily="34" charset="0"/>
                <a:cs typeface="Calibri" panose="020F0502020204030204" pitchFamily="34" charset="0"/>
              </a:rPr>
              <a:t>GOHSEP serves as the emergency arm of the Governor </a:t>
            </a:r>
            <a:r>
              <a:rPr lang="en-US" sz="1400" dirty="0">
                <a:latin typeface="Calibri" panose="020F0502020204030204" pitchFamily="34" charset="0"/>
                <a:cs typeface="Calibri" panose="020F0502020204030204" pitchFamily="34" charset="0"/>
              </a:rPr>
              <a:t>and works hand in hand with all emergency support function agencies as part of the U.S. National Response Framework and</a:t>
            </a:r>
            <a:r>
              <a:rPr lang="en-US" sz="1400" dirty="0"/>
              <a:t> the </a:t>
            </a:r>
            <a:r>
              <a:rPr lang="en-US" sz="1400" dirty="0">
                <a:latin typeface="Calibri" panose="020F0502020204030204" pitchFamily="34" charset="0"/>
                <a:cs typeface="Calibri" panose="020F0502020204030204" pitchFamily="34" charset="0"/>
              </a:rPr>
              <a:t>Louisiana Homeland Security, Emergency Assistance and Disaster Act in preparation, response, recovery, mitigation and prevention of crisis events.</a:t>
            </a:r>
            <a:endParaRPr lang="en-US" sz="1400" dirty="0"/>
          </a:p>
          <a:p>
            <a:pPr marL="342900" lvl="0" indent="-342900">
              <a:spcBef>
                <a:spcPts val="0"/>
              </a:spcBef>
              <a:spcAft>
                <a:spcPts val="0"/>
              </a:spcAft>
              <a:buFont typeface="Symbol" panose="05050102010706020507" pitchFamily="18" charset="2"/>
              <a:buChar char=""/>
            </a:pPr>
            <a:r>
              <a:rPr lang="en-US" sz="1400" dirty="0">
                <a:latin typeface="Calibri" panose="020F0502020204030204" pitchFamily="34" charset="0"/>
                <a:cs typeface="Calibri" panose="020F0502020204030204" pitchFamily="34" charset="0"/>
              </a:rPr>
              <a:t>Priority Number Two: </a:t>
            </a:r>
            <a:r>
              <a:rPr lang="en-US" sz="1400" dirty="0">
                <a:solidFill>
                  <a:srgbClr val="FF0000"/>
                </a:solidFill>
                <a:latin typeface="Calibri" panose="020F0502020204030204" pitchFamily="34" charset="0"/>
                <a:cs typeface="Calibri" panose="020F0502020204030204" pitchFamily="34" charset="0"/>
              </a:rPr>
              <a:t>Ensure </a:t>
            </a:r>
            <a:r>
              <a:rPr lang="en-US" sz="1400" dirty="0">
                <a:latin typeface="Calibri" panose="020F0502020204030204" pitchFamily="34" charset="0"/>
                <a:cs typeface="Calibri" panose="020F0502020204030204" pitchFamily="34" charset="0"/>
              </a:rPr>
              <a:t>that all Municipalities, Parishes/Parish Organizations,</a:t>
            </a:r>
            <a:r>
              <a:rPr lang="en-US" sz="1400" dirty="0"/>
              <a:t> </a:t>
            </a:r>
            <a:r>
              <a:rPr lang="en-US" sz="1400" dirty="0">
                <a:latin typeface="Calibri" panose="020F0502020204030204" pitchFamily="34" charset="0"/>
                <a:cs typeface="Calibri" panose="020F0502020204030204" pitchFamily="34" charset="0"/>
              </a:rPr>
              <a:t>Sub-Recipients and State </a:t>
            </a:r>
            <a:r>
              <a:rPr lang="en-US" sz="1400" dirty="0">
                <a:solidFill>
                  <a:srgbClr val="FF0000"/>
                </a:solidFill>
                <a:latin typeface="Calibri" panose="020F0502020204030204" pitchFamily="34" charset="0"/>
                <a:cs typeface="Calibri" panose="020F0502020204030204" pitchFamily="34" charset="0"/>
              </a:rPr>
              <a:t>Agencies have a voice and an agency to champion for them </a:t>
            </a:r>
            <a:r>
              <a:rPr lang="en-US" sz="1400" dirty="0">
                <a:latin typeface="Calibri" panose="020F0502020204030204" pitchFamily="34" charset="0"/>
                <a:cs typeface="Calibri" panose="020F0502020204030204" pitchFamily="34" charset="0"/>
              </a:rPr>
              <a:t>in obtaining maximum funds in all applicable federal and state programs in an expeditious manner.</a:t>
            </a:r>
            <a:endParaRPr lang="en-US" sz="1400" dirty="0"/>
          </a:p>
          <a:p>
            <a:pPr marL="342900" marR="0" lvl="0" indent="-342900">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Calibri" panose="020F0502020204030204" pitchFamily="34" charset="0"/>
              </a:rPr>
              <a:t>Priority Number Three: Consistently </a:t>
            </a:r>
            <a:r>
              <a:rPr lang="en-US" sz="1400" dirty="0">
                <a:solidFill>
                  <a:srgbClr val="FF0000"/>
                </a:solidFill>
                <a:latin typeface="Calibri" panose="020F0502020204030204" pitchFamily="34" charset="0"/>
                <a:ea typeface="Calibri" panose="020F0502020204030204" pitchFamily="34" charset="0"/>
                <a:cs typeface="Calibri" panose="020F0502020204030204" pitchFamily="34" charset="0"/>
              </a:rPr>
              <a:t>review internal best business practices and potential for Improvements</a:t>
            </a:r>
            <a:r>
              <a:rPr lang="en-US" sz="1400" dirty="0">
                <a:latin typeface="Calibri" panose="020F0502020204030204" pitchFamily="34" charset="0"/>
                <a:ea typeface="Calibri" panose="020F0502020204030204" pitchFamily="34" charset="0"/>
                <a:cs typeface="Calibri" panose="020F0502020204030204" pitchFamily="34" charset="0"/>
              </a:rPr>
              <a:t>.  It is essential to review the actual mission and output of internal departments to ensure elite levels of support to all stakeholders in Louisiana.</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r>
              <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GOHSEP Goals:</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sz="1400" dirty="0">
                <a:solidFill>
                  <a:srgbClr val="000000"/>
                </a:solidFill>
                <a:latin typeface="Calibri" panose="020F0502020204030204" pitchFamily="34" charset="0"/>
                <a:cs typeface="Calibri" panose="020F0502020204030204" pitchFamily="34" charset="0"/>
              </a:rPr>
              <a:t>GOHSEP will </a:t>
            </a:r>
            <a:r>
              <a:rPr lang="en-US" sz="1400" dirty="0">
                <a:latin typeface="Calibri" panose="020F0502020204030204" pitchFamily="34" charset="0"/>
                <a:cs typeface="Calibri" panose="020F0502020204030204" pitchFamily="34" charset="0"/>
              </a:rPr>
              <a:t>apply leadership directly towards lifesaving measures, mitigation efforts to protect public/private property and establish/maintain a safety net to protect, operate and improve our infrastructure.  </a:t>
            </a:r>
            <a:endParaRPr lang="en-US" sz="1400" dirty="0"/>
          </a:p>
          <a:p>
            <a:pPr marL="342900" lvl="0" indent="-342900">
              <a:spcBef>
                <a:spcPts val="0"/>
              </a:spcBef>
              <a:spcAft>
                <a:spcPts val="0"/>
              </a:spcAft>
              <a:buFont typeface="Symbol" panose="05050102010706020507" pitchFamily="18" charset="2"/>
              <a:buChar char=""/>
            </a:pPr>
            <a:r>
              <a:rPr lang="en-US" sz="1400" dirty="0">
                <a:latin typeface="Calibri" panose="020F0502020204030204" pitchFamily="34" charset="0"/>
                <a:cs typeface="Calibri" panose="020F0502020204030204" pitchFamily="34" charset="0"/>
              </a:rPr>
              <a:t>GOHSEP will quickly and efficiently move resources through the emergency management cycle: preparation, response, recovery, mitigation and prevention.  The definition of resources at each stage involves all five divisions and changes depending upon the stage.  The five divisions will all operate in support of each other in a deliberate, synchronized fashion.</a:t>
            </a:r>
            <a:endParaRPr lang="en-US" sz="1400" dirty="0"/>
          </a:p>
          <a:p>
            <a:pPr marL="342900" lvl="0" indent="-342900">
              <a:spcBef>
                <a:spcPts val="0"/>
              </a:spcBef>
              <a:spcAft>
                <a:spcPts val="0"/>
              </a:spcAft>
              <a:buFont typeface="Symbol" panose="05050102010706020507" pitchFamily="18" charset="2"/>
              <a:buChar char=""/>
            </a:pPr>
            <a:r>
              <a:rPr lang="en-US" sz="1400" dirty="0">
                <a:latin typeface="Calibri" panose="020F0502020204030204" pitchFamily="34" charset="0"/>
                <a:cs typeface="Calibri" panose="020F0502020204030204" pitchFamily="34" charset="0"/>
              </a:rPr>
              <a:t>GOHSEP will internally hold ourselves accountable as an operational arm of government</a:t>
            </a:r>
            <a:r>
              <a:rPr lang="en-US" sz="1400" dirty="0">
                <a:solidFill>
                  <a:srgbClr val="FF0000"/>
                </a:solidFill>
                <a:latin typeface="Calibri" panose="020F0502020204030204" pitchFamily="34" charset="0"/>
                <a:cs typeface="Calibri" panose="020F0502020204030204" pitchFamily="34" charset="0"/>
              </a:rPr>
              <a:t> </a:t>
            </a:r>
            <a:r>
              <a:rPr lang="en-US" sz="1400" dirty="0">
                <a:solidFill>
                  <a:srgbClr val="000000"/>
                </a:solidFill>
                <a:latin typeface="Calibri" panose="020F0502020204030204" pitchFamily="34" charset="0"/>
                <a:cs typeface="Calibri" panose="020F0502020204030204" pitchFamily="34" charset="0"/>
              </a:rPr>
              <a:t>with a strategic directive: </a:t>
            </a:r>
            <a:r>
              <a:rPr lang="en-US" sz="1400" dirty="0">
                <a:solidFill>
                  <a:srgbClr val="FF0000"/>
                </a:solidFill>
                <a:latin typeface="Calibri" panose="020F0502020204030204" pitchFamily="34" charset="0"/>
                <a:cs typeface="Calibri" panose="020F0502020204030204" pitchFamily="34" charset="0"/>
              </a:rPr>
              <a:t>GOHSEP will be unwavering in our efforts to save lives, protect property and maintain infrastructure</a:t>
            </a:r>
            <a:r>
              <a:rPr lang="en-US" sz="1400" dirty="0">
                <a:latin typeface="Calibri" panose="020F0502020204030204" pitchFamily="34" charset="0"/>
                <a:cs typeface="Calibri" panose="020F0502020204030204" pitchFamily="34" charset="0"/>
              </a:rPr>
              <a:t>.</a:t>
            </a:r>
            <a:endParaRPr lang="en-US" sz="1400" dirty="0"/>
          </a:p>
          <a:p>
            <a:pPr marL="342900" lvl="0" indent="-342900">
              <a:spcBef>
                <a:spcPts val="0"/>
              </a:spcBef>
              <a:spcAft>
                <a:spcPts val="0"/>
              </a:spcAft>
              <a:buFont typeface="Symbol" panose="05050102010706020507" pitchFamily="18" charset="2"/>
              <a:buChar char=""/>
            </a:pPr>
            <a:r>
              <a:rPr lang="en-US" sz="1400" dirty="0">
                <a:solidFill>
                  <a:srgbClr val="000000"/>
                </a:solidFill>
                <a:latin typeface="Calibri" panose="020F0502020204030204" pitchFamily="34" charset="0"/>
                <a:cs typeface="Calibri" panose="020F0502020204030204" pitchFamily="34" charset="0"/>
              </a:rPr>
              <a:t>GOHSEP </a:t>
            </a:r>
            <a:r>
              <a:rPr lang="en-US" sz="1400" dirty="0">
                <a:latin typeface="Calibri" panose="020F0502020204030204" pitchFamily="34" charset="0"/>
                <a:cs typeface="Calibri" panose="020F0502020204030204" pitchFamily="34" charset="0"/>
              </a:rPr>
              <a:t>will standardize internal strategic concepts </a:t>
            </a:r>
            <a:r>
              <a:rPr lang="en-US" sz="1400" dirty="0">
                <a:solidFill>
                  <a:srgbClr val="000000"/>
                </a:solidFill>
                <a:latin typeface="Calibri" panose="020F0502020204030204" pitchFamily="34" charset="0"/>
                <a:cs typeface="Calibri" panose="020F0502020204030204" pitchFamily="34" charset="0"/>
              </a:rPr>
              <a:t>in a specific format to streamline communication into clear concise products.  The format is task, purpose, issue, discussion and recommendation:</a:t>
            </a:r>
            <a:endParaRPr lang="en-US" sz="1400" dirty="0">
              <a:solidFill>
                <a:srgbClr val="000000"/>
              </a:solidFill>
            </a:endParaRPr>
          </a:p>
          <a:p>
            <a:pPr marL="742950" lvl="1" indent="-285750">
              <a:spcBef>
                <a:spcPts val="0"/>
              </a:spcBef>
              <a:spcAft>
                <a:spcPts val="0"/>
              </a:spcAft>
              <a:buFont typeface="Courier New" panose="02070309020205020404" pitchFamily="49" charset="0"/>
              <a:buChar char="o"/>
            </a:pPr>
            <a:r>
              <a:rPr lang="en-US" sz="1400" dirty="0">
                <a:solidFill>
                  <a:srgbClr val="000000"/>
                </a:solidFill>
                <a:latin typeface="Calibri" panose="020F0502020204030204" pitchFamily="34" charset="0"/>
                <a:cs typeface="Calibri" panose="020F0502020204030204" pitchFamily="34" charset="0"/>
              </a:rPr>
              <a:t>Task- What is this situation?</a:t>
            </a:r>
            <a:endParaRPr lang="en-US" sz="1400" dirty="0">
              <a:solidFill>
                <a:srgbClr val="000000"/>
              </a:solidFill>
            </a:endParaRPr>
          </a:p>
          <a:p>
            <a:pPr marL="742950" lvl="1" indent="-285750">
              <a:spcBef>
                <a:spcPts val="0"/>
              </a:spcBef>
              <a:spcAft>
                <a:spcPts val="0"/>
              </a:spcAft>
              <a:buFont typeface="Courier New" panose="02070309020205020404" pitchFamily="49" charset="0"/>
              <a:buChar char="o"/>
            </a:pPr>
            <a:r>
              <a:rPr lang="en-US" sz="1400" dirty="0">
                <a:solidFill>
                  <a:srgbClr val="000000"/>
                </a:solidFill>
                <a:latin typeface="Calibri" panose="020F0502020204030204" pitchFamily="34" charset="0"/>
                <a:cs typeface="Calibri" panose="020F0502020204030204" pitchFamily="34" charset="0"/>
              </a:rPr>
              <a:t>Purpose- What is the real problem? What is likely to happen? What is the center of gravity of the issue?</a:t>
            </a:r>
            <a:endParaRPr lang="en-US" sz="1400" dirty="0">
              <a:solidFill>
                <a:srgbClr val="000000"/>
              </a:solidFill>
            </a:endParaRPr>
          </a:p>
          <a:p>
            <a:pPr marL="742950" lvl="1" indent="-285750">
              <a:spcBef>
                <a:spcPts val="0"/>
              </a:spcBef>
              <a:spcAft>
                <a:spcPts val="0"/>
              </a:spcAft>
              <a:buFont typeface="Courier New" panose="02070309020205020404" pitchFamily="49" charset="0"/>
              <a:buChar char="o"/>
            </a:pPr>
            <a:r>
              <a:rPr lang="en-US" sz="1400" dirty="0">
                <a:solidFill>
                  <a:srgbClr val="000000"/>
                </a:solidFill>
                <a:latin typeface="Calibri" panose="020F0502020204030204" pitchFamily="34" charset="0"/>
                <a:cs typeface="Calibri" panose="020F0502020204030204" pitchFamily="34" charset="0"/>
              </a:rPr>
              <a:t>Issue- How should I think about this situation to define the problem or opportunity? How could this situation happen?  What do I know about situations like this?  What do I not know that I should?</a:t>
            </a:r>
            <a:endParaRPr lang="en-US" sz="1400" dirty="0">
              <a:solidFill>
                <a:srgbClr val="000000"/>
              </a:solidFill>
            </a:endParaRPr>
          </a:p>
          <a:p>
            <a:pPr marL="742950" lvl="1" indent="-285750">
              <a:spcBef>
                <a:spcPts val="0"/>
              </a:spcBef>
              <a:spcAft>
                <a:spcPts val="0"/>
              </a:spcAft>
              <a:buFont typeface="Courier New" panose="02070309020205020404" pitchFamily="49" charset="0"/>
              <a:buChar char="o"/>
            </a:pPr>
            <a:r>
              <a:rPr lang="en-US" sz="1400" dirty="0">
                <a:solidFill>
                  <a:srgbClr val="000000"/>
                </a:solidFill>
                <a:latin typeface="Calibri" panose="020F0502020204030204" pitchFamily="34" charset="0"/>
                <a:cs typeface="Calibri" panose="020F0502020204030204" pitchFamily="34" charset="0"/>
              </a:rPr>
              <a:t>Discussion- What other situation is like this one?  What is this situation not like?  What else could this situation or solution be?  How should I prepare for future situations?</a:t>
            </a:r>
            <a:endParaRPr lang="en-US" sz="1400" dirty="0">
              <a:solidFill>
                <a:srgbClr val="000000"/>
              </a:solidFill>
            </a:endParaRPr>
          </a:p>
          <a:p>
            <a:pPr marL="742950" lvl="1" indent="-285750">
              <a:spcBef>
                <a:spcPts val="0"/>
              </a:spcBef>
              <a:spcAft>
                <a:spcPts val="0"/>
              </a:spcAft>
              <a:buFont typeface="Courier New" panose="02070309020205020404" pitchFamily="49" charset="0"/>
              <a:buChar char="o"/>
            </a:pPr>
            <a:r>
              <a:rPr lang="en-US" sz="1400" dirty="0">
                <a:solidFill>
                  <a:srgbClr val="000000"/>
                </a:solidFill>
                <a:latin typeface="Calibri" panose="020F0502020204030204" pitchFamily="34" charset="0"/>
                <a:cs typeface="Calibri" panose="020F0502020204030204" pitchFamily="34" charset="0"/>
              </a:rPr>
              <a:t>Recommendation- What needs to be accomplished?  What is the solution or plan?  Is there a specific path to decide the solution?  Does the solution support the purpose (center of gravity)?</a:t>
            </a:r>
            <a:endParaRPr lang="en-US" sz="1400" dirty="0">
              <a:effectLst/>
            </a:endParaRPr>
          </a:p>
        </p:txBody>
      </p:sp>
    </p:spTree>
    <p:extLst>
      <p:ext uri="{BB962C8B-B14F-4D97-AF65-F5344CB8AC3E}">
        <p14:creationId xmlns:p14="http://schemas.microsoft.com/office/powerpoint/2010/main" val="1369940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2785" y="232997"/>
            <a:ext cx="11593124" cy="6370975"/>
          </a:xfrm>
          <a:prstGeom prst="rect">
            <a:avLst/>
          </a:prstGeom>
        </p:spPr>
        <p:txBody>
          <a:bodyPr wrap="square">
            <a:spAutoFit/>
          </a:bodyPr>
          <a:lstStyle/>
          <a:p>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GOHSEP Vision: </a:t>
            </a:r>
            <a:r>
              <a:rPr lang="en-US" sz="2400" dirty="0">
                <a:latin typeface="Calibri" panose="020F0502020204030204" pitchFamily="34" charset="0"/>
                <a:ea typeface="Calibri" panose="020F0502020204030204" pitchFamily="34" charset="0"/>
              </a:rPr>
              <a:t>Serve as an extension of the Office of the Governor and provide sound leadership</a:t>
            </a:r>
          </a:p>
          <a:p>
            <a:endPar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GOHSEP Mission: </a:t>
            </a:r>
            <a:r>
              <a:rPr lang="en-US" sz="2400" dirty="0">
                <a:latin typeface="Calibri" panose="020F0502020204030204" pitchFamily="34" charset="0"/>
                <a:ea typeface="Calibri" panose="020F0502020204030204" pitchFamily="34" charset="0"/>
                <a:cs typeface="Calibri" panose="020F0502020204030204" pitchFamily="34" charset="0"/>
              </a:rPr>
              <a:t>Utilize three priorities to save lives, protect property and maintain infrastructure: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sz="2400" dirty="0">
                <a:latin typeface="Calibri" panose="020F0502020204030204" pitchFamily="34" charset="0"/>
                <a:cs typeface="Calibri" panose="020F0502020204030204" pitchFamily="34" charset="0"/>
              </a:rPr>
              <a:t>Priority Number One: GOHSEP serves as the emergency arm of the Governor </a:t>
            </a:r>
          </a:p>
          <a:p>
            <a:pPr marL="342900" lvl="0" indent="-342900">
              <a:spcBef>
                <a:spcPts val="0"/>
              </a:spcBef>
              <a:spcAft>
                <a:spcPts val="0"/>
              </a:spcAft>
              <a:buFont typeface="Symbol" panose="05050102010706020507" pitchFamily="18" charset="2"/>
              <a:buChar char=""/>
            </a:pPr>
            <a:r>
              <a:rPr lang="en-US" sz="2400" dirty="0">
                <a:latin typeface="Calibri" panose="020F0502020204030204" pitchFamily="34" charset="0"/>
                <a:cs typeface="Calibri" panose="020F0502020204030204" pitchFamily="34" charset="0"/>
              </a:rPr>
              <a:t>Priority Number Two: Ensure Agencies have a voice and an agency to champion for them</a:t>
            </a:r>
            <a:endParaRPr lang="en-US" sz="2400" dirty="0"/>
          </a:p>
          <a:p>
            <a:pPr marL="342900" marR="0" lvl="0" indent="-342900">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Calibri" panose="020F0502020204030204" pitchFamily="34" charset="0"/>
              </a:rPr>
              <a:t>Priority Number Three: Review internal best business practices and potential for improvements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GOHSEP Goals:</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US" sz="2400" dirty="0">
                <a:latin typeface="Calibri" panose="020F0502020204030204" pitchFamily="34" charset="0"/>
                <a:cs typeface="Calibri" panose="020F0502020204030204" pitchFamily="34" charset="0"/>
              </a:rPr>
              <a:t>Apply leadership directly towards lifesaving, protect public/private property and protect, operate and improve our infrastructure  </a:t>
            </a:r>
            <a:endParaRPr lang="en-US" sz="2400" dirty="0"/>
          </a:p>
          <a:p>
            <a:pPr marL="342900" lvl="0" indent="-342900">
              <a:spcBef>
                <a:spcPts val="0"/>
              </a:spcBef>
              <a:spcAft>
                <a:spcPts val="0"/>
              </a:spcAft>
              <a:buFont typeface="Symbol" panose="05050102010706020507" pitchFamily="18" charset="2"/>
              <a:buChar char=""/>
            </a:pPr>
            <a:r>
              <a:rPr lang="en-US" sz="2400" dirty="0">
                <a:latin typeface="Calibri" panose="020F0502020204030204" pitchFamily="34" charset="0"/>
                <a:cs typeface="Calibri" panose="020F0502020204030204" pitchFamily="34" charset="0"/>
              </a:rPr>
              <a:t>Quickly and efficiently move resources through the emergency management cycle</a:t>
            </a:r>
            <a:endParaRPr lang="en-US" sz="2400" dirty="0"/>
          </a:p>
          <a:p>
            <a:pPr marL="342900" lvl="0" indent="-342900">
              <a:spcBef>
                <a:spcPts val="0"/>
              </a:spcBef>
              <a:spcAft>
                <a:spcPts val="0"/>
              </a:spcAft>
              <a:buFont typeface="Symbol" panose="05050102010706020507" pitchFamily="18" charset="2"/>
              <a:buChar char=""/>
            </a:pPr>
            <a:r>
              <a:rPr lang="en-US" sz="2400" dirty="0">
                <a:solidFill>
                  <a:srgbClr val="000000"/>
                </a:solidFill>
                <a:latin typeface="Calibri" panose="020F0502020204030204" pitchFamily="34" charset="0"/>
                <a:cs typeface="Calibri" panose="020F0502020204030204" pitchFamily="34" charset="0"/>
              </a:rPr>
              <a:t>Strategic directive: </a:t>
            </a:r>
            <a:r>
              <a:rPr lang="en-US" sz="2400" b="1" dirty="0">
                <a:solidFill>
                  <a:srgbClr val="FF0000"/>
                </a:solidFill>
                <a:latin typeface="Calibri" panose="020F0502020204030204" pitchFamily="34" charset="0"/>
                <a:cs typeface="Calibri" panose="020F0502020204030204" pitchFamily="34" charset="0"/>
              </a:rPr>
              <a:t>GOHSEP will be unwavering in our efforts to save lives, protect property and maintain infrastructure</a:t>
            </a:r>
            <a:endParaRPr lang="en-US" sz="2400" b="1" dirty="0">
              <a:solidFill>
                <a:srgbClr val="FF0000"/>
              </a:solidFill>
            </a:endParaRPr>
          </a:p>
          <a:p>
            <a:pPr marL="342900" lvl="0" indent="-342900">
              <a:spcBef>
                <a:spcPts val="0"/>
              </a:spcBef>
              <a:spcAft>
                <a:spcPts val="0"/>
              </a:spcAft>
              <a:buFont typeface="Symbol" panose="05050102010706020507" pitchFamily="18" charset="2"/>
              <a:buChar char=""/>
            </a:pPr>
            <a:r>
              <a:rPr lang="en-US" sz="2400" dirty="0">
                <a:solidFill>
                  <a:srgbClr val="000000"/>
                </a:solidFill>
                <a:latin typeface="Calibri" panose="020F0502020204030204" pitchFamily="34" charset="0"/>
                <a:cs typeface="Calibri" panose="020F0502020204030204" pitchFamily="34" charset="0"/>
              </a:rPr>
              <a:t>S</a:t>
            </a:r>
            <a:r>
              <a:rPr lang="en-US" sz="2400" dirty="0">
                <a:latin typeface="Calibri" panose="020F0502020204030204" pitchFamily="34" charset="0"/>
                <a:cs typeface="Calibri" panose="020F0502020204030204" pitchFamily="34" charset="0"/>
              </a:rPr>
              <a:t>tandardize internal strategic concepts </a:t>
            </a:r>
            <a:r>
              <a:rPr lang="en-US" sz="2400" dirty="0">
                <a:solidFill>
                  <a:srgbClr val="000000"/>
                </a:solidFill>
                <a:latin typeface="Calibri" panose="020F0502020204030204" pitchFamily="34" charset="0"/>
                <a:cs typeface="Calibri" panose="020F0502020204030204" pitchFamily="34" charset="0"/>
              </a:rPr>
              <a:t>in a specific format to streamline communication</a:t>
            </a:r>
            <a:endParaRPr lang="en-US" sz="2400" dirty="0">
              <a:effectLst/>
            </a:endParaRPr>
          </a:p>
        </p:txBody>
      </p:sp>
    </p:spTree>
    <p:extLst>
      <p:ext uri="{BB962C8B-B14F-4D97-AF65-F5344CB8AC3E}">
        <p14:creationId xmlns:p14="http://schemas.microsoft.com/office/powerpoint/2010/main" val="396827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645F04-B4AC-E306-DDFA-6170D452BEC6}"/>
              </a:ext>
            </a:extLst>
          </p:cNvPr>
          <p:cNvPicPr>
            <a:picLocks noChangeAspect="1"/>
          </p:cNvPicPr>
          <p:nvPr/>
        </p:nvPicPr>
        <p:blipFill>
          <a:blip r:embed="rId3"/>
          <a:stretch>
            <a:fillRect/>
          </a:stretch>
        </p:blipFill>
        <p:spPr>
          <a:xfrm>
            <a:off x="11141386" y="98587"/>
            <a:ext cx="937635" cy="892014"/>
          </a:xfrm>
          <a:prstGeom prst="rect">
            <a:avLst/>
          </a:prstGeom>
          <a:ln w="38100">
            <a:solidFill>
              <a:schemeClr val="bg1">
                <a:lumMod val="50000"/>
              </a:schemeClr>
            </a:solidFill>
          </a:ln>
        </p:spPr>
      </p:pic>
      <p:grpSp>
        <p:nvGrpSpPr>
          <p:cNvPr id="4" name="Group 3"/>
          <p:cNvGrpSpPr/>
          <p:nvPr/>
        </p:nvGrpSpPr>
        <p:grpSpPr>
          <a:xfrm>
            <a:off x="1541464" y="34522"/>
            <a:ext cx="9109075" cy="6823075"/>
            <a:chOff x="1541464" y="34522"/>
            <a:chExt cx="9109075" cy="6823075"/>
          </a:xfrm>
        </p:grpSpPr>
        <p:graphicFrame>
          <p:nvGraphicFramePr>
            <p:cNvPr id="24578" name="Chart 5">
              <a:extLst>
                <a:ext uri="{FF2B5EF4-FFF2-40B4-BE49-F238E27FC236}">
                  <a16:creationId xmlns:a16="http://schemas.microsoft.com/office/drawing/2014/main" id="{92E2F2B6-9099-854B-7AAB-8FEE6CAA03EE}"/>
                </a:ext>
              </a:extLst>
            </p:cNvPr>
            <p:cNvGraphicFramePr>
              <a:graphicFrameLocks/>
            </p:cNvGraphicFramePr>
            <p:nvPr>
              <p:extLst/>
            </p:nvPr>
          </p:nvGraphicFramePr>
          <p:xfrm>
            <a:off x="1541464" y="34522"/>
            <a:ext cx="9109075" cy="6823075"/>
          </p:xfrm>
          <a:graphic>
            <a:graphicData uri="http://schemas.openxmlformats.org/presentationml/2006/ole">
              <mc:AlternateContent xmlns:mc="http://schemas.openxmlformats.org/markup-compatibility/2006">
                <mc:Choice xmlns:v="urn:schemas-microsoft-com:vml" Requires="v">
                  <p:oleObj spid="_x0000_s1026" name="Chart" r:id="rId4" imgW="9120406" imgH="6834208" progId="Excel.Chart.8">
                    <p:embed/>
                  </p:oleObj>
                </mc:Choice>
                <mc:Fallback>
                  <p:oleObj name="Chart" r:id="rId4" imgW="9120406" imgH="6834208" progId="Excel.Chart.8">
                    <p:embed/>
                    <p:pic>
                      <p:nvPicPr>
                        <p:cNvPr id="24578" name="Chart 5">
                          <a:extLst>
                            <a:ext uri="{FF2B5EF4-FFF2-40B4-BE49-F238E27FC236}">
                              <a16:creationId xmlns:a16="http://schemas.microsoft.com/office/drawing/2014/main" id="{92E2F2B6-9099-854B-7AAB-8FEE6CAA03E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1464" y="34522"/>
                          <a:ext cx="9109075" cy="6823075"/>
                        </a:xfrm>
                        <a:prstGeom prst="rect">
                          <a:avLst/>
                        </a:prstGeom>
                        <a:solidFill>
                          <a:schemeClr val="bg1">
                            <a:lumMod val="95000"/>
                          </a:schemeClr>
                        </a:solidFill>
                        <a:extLst/>
                      </p:spPr>
                    </p:pic>
                  </p:oleObj>
                </mc:Fallback>
              </mc:AlternateContent>
            </a:graphicData>
          </a:graphic>
        </p:graphicFrame>
        <p:sp>
          <p:nvSpPr>
            <p:cNvPr id="24579" name="TextBox 6">
              <a:extLst>
                <a:ext uri="{FF2B5EF4-FFF2-40B4-BE49-F238E27FC236}">
                  <a16:creationId xmlns:a16="http://schemas.microsoft.com/office/drawing/2014/main" id="{F7B4058D-29BD-5469-3C12-C6567A7B9E92}"/>
                </a:ext>
              </a:extLst>
            </p:cNvPr>
            <p:cNvSpPr txBox="1">
              <a:spLocks noChangeArrowheads="1"/>
            </p:cNvSpPr>
            <p:nvPr/>
          </p:nvSpPr>
          <p:spPr bwMode="auto">
            <a:xfrm>
              <a:off x="7180264" y="835025"/>
              <a:ext cx="1328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b="1">
                  <a:solidFill>
                    <a:schemeClr val="tx1"/>
                  </a:solidFill>
                  <a:latin typeface="Tahoma" panose="020B0604030504040204" pitchFamily="34" charset="0"/>
                </a:defRPr>
              </a:lvl1pPr>
              <a:lvl2pPr marL="742950" indent="-285750">
                <a:defRPr sz="4800" b="1">
                  <a:solidFill>
                    <a:schemeClr val="tx1"/>
                  </a:solidFill>
                  <a:latin typeface="Tahoma" panose="020B0604030504040204" pitchFamily="34" charset="0"/>
                </a:defRPr>
              </a:lvl2pPr>
              <a:lvl3pPr marL="1143000" indent="-228600">
                <a:defRPr sz="4800" b="1">
                  <a:solidFill>
                    <a:schemeClr val="tx1"/>
                  </a:solidFill>
                  <a:latin typeface="Tahoma" panose="020B0604030504040204" pitchFamily="34" charset="0"/>
                </a:defRPr>
              </a:lvl3pPr>
              <a:lvl4pPr marL="1600200" indent="-228600">
                <a:defRPr sz="4800" b="1">
                  <a:solidFill>
                    <a:schemeClr val="tx1"/>
                  </a:solidFill>
                  <a:latin typeface="Tahoma" panose="020B0604030504040204" pitchFamily="34" charset="0"/>
                </a:defRPr>
              </a:lvl4pPr>
              <a:lvl5pPr marL="2057400" indent="-228600">
                <a:defRPr sz="4800" b="1">
                  <a:solidFill>
                    <a:schemeClr val="tx1"/>
                  </a:solidFill>
                  <a:latin typeface="Tahoma" panose="020B0604030504040204" pitchFamily="34" charset="0"/>
                </a:defRPr>
              </a:lvl5pPr>
              <a:lvl6pPr marL="2514600" indent="-228600" eaLnBrk="0" fontAlgn="base" hangingPunct="0">
                <a:spcBef>
                  <a:spcPct val="0"/>
                </a:spcBef>
                <a:spcAft>
                  <a:spcPct val="0"/>
                </a:spcAft>
                <a:defRPr sz="4800" b="1">
                  <a:solidFill>
                    <a:schemeClr val="tx1"/>
                  </a:solidFill>
                  <a:latin typeface="Tahoma" panose="020B0604030504040204" pitchFamily="34" charset="0"/>
                </a:defRPr>
              </a:lvl6pPr>
              <a:lvl7pPr marL="2971800" indent="-228600" eaLnBrk="0" fontAlgn="base" hangingPunct="0">
                <a:spcBef>
                  <a:spcPct val="0"/>
                </a:spcBef>
                <a:spcAft>
                  <a:spcPct val="0"/>
                </a:spcAft>
                <a:defRPr sz="4800" b="1">
                  <a:solidFill>
                    <a:schemeClr val="tx1"/>
                  </a:solidFill>
                  <a:latin typeface="Tahoma" panose="020B0604030504040204" pitchFamily="34" charset="0"/>
                </a:defRPr>
              </a:lvl7pPr>
              <a:lvl8pPr marL="3429000" indent="-228600" eaLnBrk="0" fontAlgn="base" hangingPunct="0">
                <a:spcBef>
                  <a:spcPct val="0"/>
                </a:spcBef>
                <a:spcAft>
                  <a:spcPct val="0"/>
                </a:spcAft>
                <a:defRPr sz="4800" b="1">
                  <a:solidFill>
                    <a:schemeClr val="tx1"/>
                  </a:solidFill>
                  <a:latin typeface="Tahoma" panose="020B0604030504040204" pitchFamily="34" charset="0"/>
                </a:defRPr>
              </a:lvl8pPr>
              <a:lvl9pPr marL="3886200" indent="-228600" eaLnBrk="0" fontAlgn="base" hangingPunct="0">
                <a:spcBef>
                  <a:spcPct val="0"/>
                </a:spcBef>
                <a:spcAft>
                  <a:spcPct val="0"/>
                </a:spcAft>
                <a:defRPr sz="4800" b="1">
                  <a:solidFill>
                    <a:schemeClr val="tx1"/>
                  </a:solidFill>
                  <a:latin typeface="Tahoma" panose="020B0604030504040204" pitchFamily="34" charset="0"/>
                </a:defRPr>
              </a:lvl9pPr>
            </a:lstStyle>
            <a:p>
              <a:r>
                <a:rPr lang="en-US" altLang="en-US" sz="2000"/>
                <a:t>Prepare</a:t>
              </a:r>
            </a:p>
          </p:txBody>
        </p:sp>
        <p:sp>
          <p:nvSpPr>
            <p:cNvPr id="24580" name="TextBox 7">
              <a:extLst>
                <a:ext uri="{FF2B5EF4-FFF2-40B4-BE49-F238E27FC236}">
                  <a16:creationId xmlns:a16="http://schemas.microsoft.com/office/drawing/2014/main" id="{46A704C7-3976-CF28-141E-20AA016787E6}"/>
                </a:ext>
              </a:extLst>
            </p:cNvPr>
            <p:cNvSpPr txBox="1">
              <a:spLocks noChangeArrowheads="1"/>
            </p:cNvSpPr>
            <p:nvPr/>
          </p:nvSpPr>
          <p:spPr bwMode="auto">
            <a:xfrm>
              <a:off x="8737600" y="3629025"/>
              <a:ext cx="1328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b="1">
                  <a:solidFill>
                    <a:schemeClr val="tx1"/>
                  </a:solidFill>
                  <a:latin typeface="Tahoma" panose="020B0604030504040204" pitchFamily="34" charset="0"/>
                </a:defRPr>
              </a:lvl1pPr>
              <a:lvl2pPr marL="742950" indent="-285750">
                <a:defRPr sz="4800" b="1">
                  <a:solidFill>
                    <a:schemeClr val="tx1"/>
                  </a:solidFill>
                  <a:latin typeface="Tahoma" panose="020B0604030504040204" pitchFamily="34" charset="0"/>
                </a:defRPr>
              </a:lvl2pPr>
              <a:lvl3pPr marL="1143000" indent="-228600">
                <a:defRPr sz="4800" b="1">
                  <a:solidFill>
                    <a:schemeClr val="tx1"/>
                  </a:solidFill>
                  <a:latin typeface="Tahoma" panose="020B0604030504040204" pitchFamily="34" charset="0"/>
                </a:defRPr>
              </a:lvl3pPr>
              <a:lvl4pPr marL="1600200" indent="-228600">
                <a:defRPr sz="4800" b="1">
                  <a:solidFill>
                    <a:schemeClr val="tx1"/>
                  </a:solidFill>
                  <a:latin typeface="Tahoma" panose="020B0604030504040204" pitchFamily="34" charset="0"/>
                </a:defRPr>
              </a:lvl4pPr>
              <a:lvl5pPr marL="2057400" indent="-228600">
                <a:defRPr sz="4800" b="1">
                  <a:solidFill>
                    <a:schemeClr val="tx1"/>
                  </a:solidFill>
                  <a:latin typeface="Tahoma" panose="020B0604030504040204" pitchFamily="34" charset="0"/>
                </a:defRPr>
              </a:lvl5pPr>
              <a:lvl6pPr marL="2514600" indent="-228600" eaLnBrk="0" fontAlgn="base" hangingPunct="0">
                <a:spcBef>
                  <a:spcPct val="0"/>
                </a:spcBef>
                <a:spcAft>
                  <a:spcPct val="0"/>
                </a:spcAft>
                <a:defRPr sz="4800" b="1">
                  <a:solidFill>
                    <a:schemeClr val="tx1"/>
                  </a:solidFill>
                  <a:latin typeface="Tahoma" panose="020B0604030504040204" pitchFamily="34" charset="0"/>
                </a:defRPr>
              </a:lvl6pPr>
              <a:lvl7pPr marL="2971800" indent="-228600" eaLnBrk="0" fontAlgn="base" hangingPunct="0">
                <a:spcBef>
                  <a:spcPct val="0"/>
                </a:spcBef>
                <a:spcAft>
                  <a:spcPct val="0"/>
                </a:spcAft>
                <a:defRPr sz="4800" b="1">
                  <a:solidFill>
                    <a:schemeClr val="tx1"/>
                  </a:solidFill>
                  <a:latin typeface="Tahoma" panose="020B0604030504040204" pitchFamily="34" charset="0"/>
                </a:defRPr>
              </a:lvl7pPr>
              <a:lvl8pPr marL="3429000" indent="-228600" eaLnBrk="0" fontAlgn="base" hangingPunct="0">
                <a:spcBef>
                  <a:spcPct val="0"/>
                </a:spcBef>
                <a:spcAft>
                  <a:spcPct val="0"/>
                </a:spcAft>
                <a:defRPr sz="4800" b="1">
                  <a:solidFill>
                    <a:schemeClr val="tx1"/>
                  </a:solidFill>
                  <a:latin typeface="Tahoma" panose="020B0604030504040204" pitchFamily="34" charset="0"/>
                </a:defRPr>
              </a:lvl8pPr>
              <a:lvl9pPr marL="3886200" indent="-228600" eaLnBrk="0" fontAlgn="base" hangingPunct="0">
                <a:spcBef>
                  <a:spcPct val="0"/>
                </a:spcBef>
                <a:spcAft>
                  <a:spcPct val="0"/>
                </a:spcAft>
                <a:defRPr sz="4800" b="1">
                  <a:solidFill>
                    <a:schemeClr val="tx1"/>
                  </a:solidFill>
                  <a:latin typeface="Tahoma" panose="020B0604030504040204" pitchFamily="34" charset="0"/>
                </a:defRPr>
              </a:lvl9pPr>
            </a:lstStyle>
            <a:p>
              <a:r>
                <a:rPr lang="en-US" altLang="en-US" sz="2000"/>
                <a:t>Respond</a:t>
              </a:r>
            </a:p>
          </p:txBody>
        </p:sp>
        <p:sp>
          <p:nvSpPr>
            <p:cNvPr id="24581" name="TextBox 8">
              <a:extLst>
                <a:ext uri="{FF2B5EF4-FFF2-40B4-BE49-F238E27FC236}">
                  <a16:creationId xmlns:a16="http://schemas.microsoft.com/office/drawing/2014/main" id="{BCFA2FBE-2A0E-4790-D0DF-96300F283235}"/>
                </a:ext>
              </a:extLst>
            </p:cNvPr>
            <p:cNvSpPr txBox="1">
              <a:spLocks noChangeArrowheads="1"/>
            </p:cNvSpPr>
            <p:nvPr/>
          </p:nvSpPr>
          <p:spPr bwMode="auto">
            <a:xfrm>
              <a:off x="5583239" y="5959475"/>
              <a:ext cx="133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b="1">
                  <a:solidFill>
                    <a:schemeClr val="tx1"/>
                  </a:solidFill>
                  <a:latin typeface="Tahoma" panose="020B0604030504040204" pitchFamily="34" charset="0"/>
                </a:defRPr>
              </a:lvl1pPr>
              <a:lvl2pPr marL="742950" indent="-285750">
                <a:defRPr sz="4800" b="1">
                  <a:solidFill>
                    <a:schemeClr val="tx1"/>
                  </a:solidFill>
                  <a:latin typeface="Tahoma" panose="020B0604030504040204" pitchFamily="34" charset="0"/>
                </a:defRPr>
              </a:lvl2pPr>
              <a:lvl3pPr marL="1143000" indent="-228600">
                <a:defRPr sz="4800" b="1">
                  <a:solidFill>
                    <a:schemeClr val="tx1"/>
                  </a:solidFill>
                  <a:latin typeface="Tahoma" panose="020B0604030504040204" pitchFamily="34" charset="0"/>
                </a:defRPr>
              </a:lvl3pPr>
              <a:lvl4pPr marL="1600200" indent="-228600">
                <a:defRPr sz="4800" b="1">
                  <a:solidFill>
                    <a:schemeClr val="tx1"/>
                  </a:solidFill>
                  <a:latin typeface="Tahoma" panose="020B0604030504040204" pitchFamily="34" charset="0"/>
                </a:defRPr>
              </a:lvl4pPr>
              <a:lvl5pPr marL="2057400" indent="-228600">
                <a:defRPr sz="4800" b="1">
                  <a:solidFill>
                    <a:schemeClr val="tx1"/>
                  </a:solidFill>
                  <a:latin typeface="Tahoma" panose="020B0604030504040204" pitchFamily="34" charset="0"/>
                </a:defRPr>
              </a:lvl5pPr>
              <a:lvl6pPr marL="2514600" indent="-228600" eaLnBrk="0" fontAlgn="base" hangingPunct="0">
                <a:spcBef>
                  <a:spcPct val="0"/>
                </a:spcBef>
                <a:spcAft>
                  <a:spcPct val="0"/>
                </a:spcAft>
                <a:defRPr sz="4800" b="1">
                  <a:solidFill>
                    <a:schemeClr val="tx1"/>
                  </a:solidFill>
                  <a:latin typeface="Tahoma" panose="020B0604030504040204" pitchFamily="34" charset="0"/>
                </a:defRPr>
              </a:lvl6pPr>
              <a:lvl7pPr marL="2971800" indent="-228600" eaLnBrk="0" fontAlgn="base" hangingPunct="0">
                <a:spcBef>
                  <a:spcPct val="0"/>
                </a:spcBef>
                <a:spcAft>
                  <a:spcPct val="0"/>
                </a:spcAft>
                <a:defRPr sz="4800" b="1">
                  <a:solidFill>
                    <a:schemeClr val="tx1"/>
                  </a:solidFill>
                  <a:latin typeface="Tahoma" panose="020B0604030504040204" pitchFamily="34" charset="0"/>
                </a:defRPr>
              </a:lvl7pPr>
              <a:lvl8pPr marL="3429000" indent="-228600" eaLnBrk="0" fontAlgn="base" hangingPunct="0">
                <a:spcBef>
                  <a:spcPct val="0"/>
                </a:spcBef>
                <a:spcAft>
                  <a:spcPct val="0"/>
                </a:spcAft>
                <a:defRPr sz="4800" b="1">
                  <a:solidFill>
                    <a:schemeClr val="tx1"/>
                  </a:solidFill>
                  <a:latin typeface="Tahoma" panose="020B0604030504040204" pitchFamily="34" charset="0"/>
                </a:defRPr>
              </a:lvl8pPr>
              <a:lvl9pPr marL="3886200" indent="-228600" eaLnBrk="0" fontAlgn="base" hangingPunct="0">
                <a:spcBef>
                  <a:spcPct val="0"/>
                </a:spcBef>
                <a:spcAft>
                  <a:spcPct val="0"/>
                </a:spcAft>
                <a:defRPr sz="4800" b="1">
                  <a:solidFill>
                    <a:schemeClr val="tx1"/>
                  </a:solidFill>
                  <a:latin typeface="Tahoma" panose="020B0604030504040204" pitchFamily="34" charset="0"/>
                </a:defRPr>
              </a:lvl9pPr>
            </a:lstStyle>
            <a:p>
              <a:r>
                <a:rPr lang="en-US" altLang="en-US" sz="2000"/>
                <a:t>Recover</a:t>
              </a:r>
            </a:p>
          </p:txBody>
        </p:sp>
        <p:pic>
          <p:nvPicPr>
            <p:cNvPr id="5" name="Picture 4"/>
            <p:cNvPicPr>
              <a:picLocks noChangeAspect="1"/>
            </p:cNvPicPr>
            <p:nvPr/>
          </p:nvPicPr>
          <p:blipFill>
            <a:blip r:embed="rId6"/>
            <a:stretch>
              <a:fillRect/>
            </a:stretch>
          </p:blipFill>
          <p:spPr>
            <a:xfrm>
              <a:off x="4035697" y="6419199"/>
              <a:ext cx="4321124" cy="389547"/>
            </a:xfrm>
            <a:prstGeom prst="rect">
              <a:avLst/>
            </a:prstGeom>
          </p:spPr>
        </p:pic>
        <p:pic>
          <p:nvPicPr>
            <p:cNvPr id="3" name="Picture 2"/>
            <p:cNvPicPr>
              <a:picLocks noChangeAspect="1"/>
            </p:cNvPicPr>
            <p:nvPr/>
          </p:nvPicPr>
          <p:blipFill>
            <a:blip r:embed="rId7"/>
            <a:stretch>
              <a:fillRect/>
            </a:stretch>
          </p:blipFill>
          <p:spPr>
            <a:xfrm>
              <a:off x="4020458" y="807705"/>
              <a:ext cx="1386960" cy="365792"/>
            </a:xfrm>
            <a:prstGeom prst="rect">
              <a:avLst/>
            </a:prstGeom>
          </p:spPr>
        </p:pic>
        <p:sp>
          <p:nvSpPr>
            <p:cNvPr id="2" name="TextBox 1">
              <a:extLst>
                <a:ext uri="{FF2B5EF4-FFF2-40B4-BE49-F238E27FC236}">
                  <a16:creationId xmlns:a16="http://schemas.microsoft.com/office/drawing/2014/main" id="{BB65C2F7-12B7-E9A4-3F0A-DBC780A9B4E0}"/>
                </a:ext>
              </a:extLst>
            </p:cNvPr>
            <p:cNvSpPr txBox="1"/>
            <p:nvPr/>
          </p:nvSpPr>
          <p:spPr>
            <a:xfrm>
              <a:off x="3662005" y="773410"/>
              <a:ext cx="1227666" cy="461665"/>
            </a:xfrm>
            <a:prstGeom prst="rect">
              <a:avLst/>
            </a:prstGeom>
            <a:noFill/>
          </p:spPr>
          <p:txBody>
            <a:bodyPr wrap="square" rtlCol="0">
              <a:spAutoFit/>
            </a:bodyPr>
            <a:lstStyle/>
            <a:p>
              <a:r>
                <a:rPr lang="en-US" sz="2400" b="1" dirty="0"/>
                <a:t>Prevent</a:t>
              </a:r>
            </a:p>
          </p:txBody>
        </p:sp>
      </p:grpSp>
    </p:spTree>
    <p:extLst>
      <p:ext uri="{BB962C8B-B14F-4D97-AF65-F5344CB8AC3E}">
        <p14:creationId xmlns:p14="http://schemas.microsoft.com/office/powerpoint/2010/main" val="3632483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5648151" y="5142278"/>
            <a:ext cx="1805334" cy="1450439"/>
          </a:xfrm>
          <a:prstGeom prst="rect">
            <a:avLst/>
          </a:prstGeom>
        </p:spPr>
      </p:pic>
      <p:cxnSp>
        <p:nvCxnSpPr>
          <p:cNvPr id="24" name="Straight Arrow Connector 23"/>
          <p:cNvCxnSpPr/>
          <p:nvPr/>
        </p:nvCxnSpPr>
        <p:spPr>
          <a:xfrm flipV="1">
            <a:off x="6747505" y="5250537"/>
            <a:ext cx="817951" cy="90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stretch>
            <a:fillRect/>
          </a:stretch>
        </p:blipFill>
        <p:spPr>
          <a:xfrm>
            <a:off x="49468" y="73787"/>
            <a:ext cx="3088986" cy="6022410"/>
          </a:xfrm>
          <a:prstGeom prst="rect">
            <a:avLst/>
          </a:prstGeom>
        </p:spPr>
      </p:pic>
      <p:cxnSp>
        <p:nvCxnSpPr>
          <p:cNvPr id="19" name="Straight Arrow Connector 18"/>
          <p:cNvCxnSpPr/>
          <p:nvPr/>
        </p:nvCxnSpPr>
        <p:spPr>
          <a:xfrm>
            <a:off x="3740727" y="291704"/>
            <a:ext cx="1194443" cy="8708"/>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09578" y="3249061"/>
            <a:ext cx="4682422" cy="3600986"/>
          </a:xfrm>
          <a:prstGeom prst="rect">
            <a:avLst/>
          </a:prstGeom>
          <a:noFill/>
        </p:spPr>
        <p:txBody>
          <a:bodyPr wrap="square" rtlCol="0">
            <a:spAutoFit/>
          </a:bodyPr>
          <a:lstStyle/>
          <a:p>
            <a:pPr algn="ctr"/>
            <a:r>
              <a:rPr lang="en-US" dirty="0"/>
              <a:t>Regional OHSEP Directors Sub-Committee</a:t>
            </a:r>
          </a:p>
          <a:p>
            <a:pPr fontAlgn="base"/>
            <a:r>
              <a:rPr lang="en-US" sz="1400" dirty="0"/>
              <a:t>GOHSEP has designated nine </a:t>
            </a:r>
            <a:r>
              <a:rPr lang="en-US" sz="1400" dirty="0">
                <a:solidFill>
                  <a:srgbClr val="FF0000"/>
                </a:solidFill>
              </a:rPr>
              <a:t>(9) emergency management Regions</a:t>
            </a:r>
            <a:r>
              <a:rPr lang="en-US" sz="1400" dirty="0"/>
              <a:t>.  The Regional Directors Subcommittee is composed of </a:t>
            </a:r>
            <a:r>
              <a:rPr lang="en-US" sz="1400" dirty="0">
                <a:solidFill>
                  <a:srgbClr val="FF0000"/>
                </a:solidFill>
              </a:rPr>
              <a:t>one (1) Parish Office of Homeland Security and Emergency Preparedness (OHSEP) Director from each Region.  </a:t>
            </a:r>
            <a:r>
              <a:rPr lang="en-US" sz="1400" dirty="0"/>
              <a:t>Representatives are selected from among their peers and represent their Region.  Terms are determined by OHSEP Directors within the Region and terms vary</a:t>
            </a:r>
            <a:r>
              <a:rPr lang="en-US" sz="1400" dirty="0">
                <a:latin typeface="Arial" panose="020B0604020202020204" pitchFamily="34" charset="0"/>
              </a:rPr>
              <a:t>.   </a:t>
            </a:r>
          </a:p>
          <a:p>
            <a:pPr fontAlgn="base"/>
            <a:endParaRPr lang="en-US" sz="1400" dirty="0">
              <a:latin typeface="Arial" panose="020B0604020202020204" pitchFamily="34" charset="0"/>
            </a:endParaRPr>
          </a:p>
          <a:p>
            <a:pPr fontAlgn="base"/>
            <a:r>
              <a:rPr lang="en-US" sz="1400" dirty="0"/>
              <a:t>The Subcommittee provides a </a:t>
            </a:r>
            <a:r>
              <a:rPr lang="en-US" sz="1400" dirty="0">
                <a:solidFill>
                  <a:srgbClr val="FF0000"/>
                </a:solidFill>
              </a:rPr>
              <a:t>forum where the different Regions collectively discuss homeland security and emergency management issues </a:t>
            </a:r>
            <a:r>
              <a:rPr lang="en-US" sz="1400" dirty="0"/>
              <a:t>with each other and the Director of GOHSEP.  Members provide a Regional perspective as </a:t>
            </a:r>
            <a:r>
              <a:rPr lang="en-US" sz="1400" dirty="0">
                <a:solidFill>
                  <a:srgbClr val="FF0000"/>
                </a:solidFill>
              </a:rPr>
              <a:t>they offer advice and counsel to Parish or Police Jury Presidents </a:t>
            </a:r>
            <a:r>
              <a:rPr lang="en-US" sz="1400" dirty="0"/>
              <a:t>regarding strategic emergency management issues and planning</a:t>
            </a:r>
          </a:p>
        </p:txBody>
      </p:sp>
      <p:pic>
        <p:nvPicPr>
          <p:cNvPr id="3" name="Picture 2"/>
          <p:cNvPicPr>
            <a:picLocks noChangeAspect="1"/>
          </p:cNvPicPr>
          <p:nvPr/>
        </p:nvPicPr>
        <p:blipFill>
          <a:blip r:embed="rId4"/>
          <a:stretch>
            <a:fillRect/>
          </a:stretch>
        </p:blipFill>
        <p:spPr>
          <a:xfrm>
            <a:off x="3219970" y="203202"/>
            <a:ext cx="4289607" cy="4520413"/>
          </a:xfrm>
          <a:prstGeom prst="rect">
            <a:avLst/>
          </a:prstGeom>
        </p:spPr>
      </p:pic>
      <p:pic>
        <p:nvPicPr>
          <p:cNvPr id="4" name="Picture 3"/>
          <p:cNvPicPr>
            <a:picLocks noChangeAspect="1"/>
          </p:cNvPicPr>
          <p:nvPr/>
        </p:nvPicPr>
        <p:blipFill>
          <a:blip r:embed="rId5"/>
          <a:stretch>
            <a:fillRect/>
          </a:stretch>
        </p:blipFill>
        <p:spPr>
          <a:xfrm>
            <a:off x="7696200" y="291704"/>
            <a:ext cx="3921374" cy="2761316"/>
          </a:xfrm>
          <a:prstGeom prst="rect">
            <a:avLst/>
          </a:prstGeom>
        </p:spPr>
      </p:pic>
      <p:sp>
        <p:nvSpPr>
          <p:cNvPr id="2" name="Star: 10 Points 1">
            <a:extLst>
              <a:ext uri="{FF2B5EF4-FFF2-40B4-BE49-F238E27FC236}">
                <a16:creationId xmlns:a16="http://schemas.microsoft.com/office/drawing/2014/main" id="{6708B467-F67E-7994-0557-9EBBC38AB62C}"/>
              </a:ext>
            </a:extLst>
          </p:cNvPr>
          <p:cNvSpPr/>
          <p:nvPr/>
        </p:nvSpPr>
        <p:spPr>
          <a:xfrm>
            <a:off x="2926966" y="73787"/>
            <a:ext cx="609600" cy="406400"/>
          </a:xfrm>
          <a:prstGeom prst="star1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 name="Star: 10 Points 4">
            <a:extLst>
              <a:ext uri="{FF2B5EF4-FFF2-40B4-BE49-F238E27FC236}">
                <a16:creationId xmlns:a16="http://schemas.microsoft.com/office/drawing/2014/main" id="{09495623-F8C4-46A5-1B67-96D51B4460D7}"/>
              </a:ext>
            </a:extLst>
          </p:cNvPr>
          <p:cNvSpPr/>
          <p:nvPr/>
        </p:nvSpPr>
        <p:spPr>
          <a:xfrm>
            <a:off x="8111851" y="173246"/>
            <a:ext cx="609600" cy="406400"/>
          </a:xfrm>
          <a:prstGeom prst="star1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 name="Star: 10 Points 5">
            <a:extLst>
              <a:ext uri="{FF2B5EF4-FFF2-40B4-BE49-F238E27FC236}">
                <a16:creationId xmlns:a16="http://schemas.microsoft.com/office/drawing/2014/main" id="{6632C73F-0746-3496-B71B-19C476270A49}"/>
              </a:ext>
            </a:extLst>
          </p:cNvPr>
          <p:cNvSpPr/>
          <p:nvPr/>
        </p:nvSpPr>
        <p:spPr>
          <a:xfrm>
            <a:off x="11519809" y="4866134"/>
            <a:ext cx="609600" cy="406400"/>
          </a:xfrm>
          <a:prstGeom prst="star1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pic>
        <p:nvPicPr>
          <p:cNvPr id="12" name="Picture 11">
            <a:extLst>
              <a:ext uri="{FF2B5EF4-FFF2-40B4-BE49-F238E27FC236}">
                <a16:creationId xmlns:a16="http://schemas.microsoft.com/office/drawing/2014/main" id="{3B645F04-B4AC-E306-DDFA-6170D452BEC6}"/>
              </a:ext>
            </a:extLst>
          </p:cNvPr>
          <p:cNvPicPr>
            <a:picLocks noChangeAspect="1"/>
          </p:cNvPicPr>
          <p:nvPr/>
        </p:nvPicPr>
        <p:blipFill>
          <a:blip r:embed="rId6"/>
          <a:stretch>
            <a:fillRect/>
          </a:stretch>
        </p:blipFill>
        <p:spPr>
          <a:xfrm>
            <a:off x="3997535" y="5341586"/>
            <a:ext cx="937635" cy="892014"/>
          </a:xfrm>
          <a:prstGeom prst="rect">
            <a:avLst/>
          </a:prstGeom>
          <a:ln w="38100">
            <a:solidFill>
              <a:schemeClr val="bg1">
                <a:lumMod val="50000"/>
              </a:schemeClr>
            </a:solidFill>
          </a:ln>
        </p:spPr>
      </p:pic>
    </p:spTree>
    <p:extLst>
      <p:ext uri="{BB962C8B-B14F-4D97-AF65-F5344CB8AC3E}">
        <p14:creationId xmlns:p14="http://schemas.microsoft.com/office/powerpoint/2010/main" val="288879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65421F7E-D448-B3C8-8C97-03A2E1151E6C}"/>
              </a:ext>
            </a:extLst>
          </p:cNvPr>
          <p:cNvCxnSpPr/>
          <p:nvPr/>
        </p:nvCxnSpPr>
        <p:spPr>
          <a:xfrm flipH="1">
            <a:off x="4391216" y="1991457"/>
            <a:ext cx="4982" cy="53688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D020001-EF94-ABF6-6D47-C024E3786734}"/>
              </a:ext>
            </a:extLst>
          </p:cNvPr>
          <p:cNvCxnSpPr>
            <a:cxnSpLocks/>
          </p:cNvCxnSpPr>
          <p:nvPr/>
        </p:nvCxnSpPr>
        <p:spPr>
          <a:xfrm flipV="1">
            <a:off x="1533049" y="1622041"/>
            <a:ext cx="8865588" cy="3591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FF1DA77-7B35-000D-2883-F327A77ADE94}"/>
              </a:ext>
            </a:extLst>
          </p:cNvPr>
          <p:cNvCxnSpPr/>
          <p:nvPr/>
        </p:nvCxnSpPr>
        <p:spPr>
          <a:xfrm flipH="1">
            <a:off x="1524652" y="1906501"/>
            <a:ext cx="4982" cy="53688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7EA1E7-50AE-8638-F2CC-65B0715FB217}"/>
              </a:ext>
            </a:extLst>
          </p:cNvPr>
          <p:cNvCxnSpPr/>
          <p:nvPr/>
        </p:nvCxnSpPr>
        <p:spPr>
          <a:xfrm flipH="1">
            <a:off x="7589956" y="2053421"/>
            <a:ext cx="4982" cy="36669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7250400-2E5D-AC19-2CBA-475BDE9AFAA8}"/>
              </a:ext>
            </a:extLst>
          </p:cNvPr>
          <p:cNvCxnSpPr>
            <a:cxnSpLocks/>
          </p:cNvCxnSpPr>
          <p:nvPr/>
        </p:nvCxnSpPr>
        <p:spPr>
          <a:xfrm>
            <a:off x="1521149" y="1511378"/>
            <a:ext cx="0" cy="362108"/>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E21651A-36A9-80C9-4DD5-B3A09A106500}"/>
              </a:ext>
            </a:extLst>
          </p:cNvPr>
          <p:cNvCxnSpPr>
            <a:cxnSpLocks/>
          </p:cNvCxnSpPr>
          <p:nvPr/>
        </p:nvCxnSpPr>
        <p:spPr>
          <a:xfrm>
            <a:off x="3918122" y="1971661"/>
            <a:ext cx="3620439"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0B5B567-B386-F85D-7F40-E2111E7D6002}"/>
              </a:ext>
            </a:extLst>
          </p:cNvPr>
          <p:cNvCxnSpPr/>
          <p:nvPr/>
        </p:nvCxnSpPr>
        <p:spPr>
          <a:xfrm flipH="1">
            <a:off x="10408018" y="1460295"/>
            <a:ext cx="4982" cy="36669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cxnSpLocks/>
            <a:stCxn id="183" idx="3"/>
          </p:cNvCxnSpPr>
          <p:nvPr/>
        </p:nvCxnSpPr>
        <p:spPr>
          <a:xfrm>
            <a:off x="6636257" y="1031714"/>
            <a:ext cx="359138" cy="114427"/>
          </a:xfrm>
          <a:prstGeom prst="line">
            <a:avLst/>
          </a:prstGeom>
          <a:ln w="254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cxnSpLocks/>
            <a:endCxn id="189" idx="3"/>
          </p:cNvCxnSpPr>
          <p:nvPr/>
        </p:nvCxnSpPr>
        <p:spPr>
          <a:xfrm flipH="1">
            <a:off x="6630814" y="1551729"/>
            <a:ext cx="380761" cy="84724"/>
          </a:xfrm>
          <a:prstGeom prst="line">
            <a:avLst/>
          </a:prstGeom>
          <a:ln w="254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183" idx="1"/>
          </p:cNvCxnSpPr>
          <p:nvPr/>
        </p:nvCxnSpPr>
        <p:spPr>
          <a:xfrm flipH="1">
            <a:off x="5101231" y="1031714"/>
            <a:ext cx="443874" cy="150902"/>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89" idx="1"/>
          </p:cNvCxnSpPr>
          <p:nvPr/>
        </p:nvCxnSpPr>
        <p:spPr>
          <a:xfrm flipH="1" flipV="1">
            <a:off x="5106474" y="1522033"/>
            <a:ext cx="449890" cy="114420"/>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BF1BDF5-D922-3277-79E3-57F7F7437C5E}"/>
              </a:ext>
            </a:extLst>
          </p:cNvPr>
          <p:cNvCxnSpPr/>
          <p:nvPr/>
        </p:nvCxnSpPr>
        <p:spPr>
          <a:xfrm flipH="1">
            <a:off x="8096818" y="1215130"/>
            <a:ext cx="286071" cy="8472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814DA90-1B07-A646-1A5A-39136D598C01}"/>
              </a:ext>
            </a:extLst>
          </p:cNvPr>
          <p:cNvCxnSpPr/>
          <p:nvPr/>
        </p:nvCxnSpPr>
        <p:spPr>
          <a:xfrm flipH="1" flipV="1">
            <a:off x="3443789" y="1247157"/>
            <a:ext cx="371810" cy="11442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flipH="1" flipV="1">
            <a:off x="3211711" y="902808"/>
            <a:ext cx="5233010" cy="819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7001075" y="1129519"/>
            <a:ext cx="1160835"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Confidential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Exec. Assistant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6" name="TextBox 185"/>
          <p:cNvSpPr txBox="1"/>
          <p:nvPr/>
        </p:nvSpPr>
        <p:spPr>
          <a:xfrm>
            <a:off x="3664768" y="1135513"/>
            <a:ext cx="1457876"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Director- Regional Support Operations</a:t>
            </a:r>
          </a:p>
        </p:txBody>
      </p:sp>
      <p:sp>
        <p:nvSpPr>
          <p:cNvPr id="183" name="TextBox 182"/>
          <p:cNvSpPr txBox="1"/>
          <p:nvPr/>
        </p:nvSpPr>
        <p:spPr>
          <a:xfrm>
            <a:off x="5506587" y="816270"/>
            <a:ext cx="1160835"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Director</a:t>
            </a:r>
          </a:p>
        </p:txBody>
      </p:sp>
      <p:sp>
        <p:nvSpPr>
          <p:cNvPr id="6" name="TextBox 5">
            <a:extLst>
              <a:ext uri="{FF2B5EF4-FFF2-40B4-BE49-F238E27FC236}">
                <a16:creationId xmlns:a16="http://schemas.microsoft.com/office/drawing/2014/main" id="{ABAE9001-B428-4D11-894D-09CE6C12F60D}"/>
              </a:ext>
            </a:extLst>
          </p:cNvPr>
          <p:cNvSpPr txBox="1"/>
          <p:nvPr/>
        </p:nvSpPr>
        <p:spPr>
          <a:xfrm>
            <a:off x="8382889" y="806428"/>
            <a:ext cx="1160835"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Louisiana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Business Liaison</a:t>
            </a:r>
          </a:p>
        </p:txBody>
      </p:sp>
      <p:sp>
        <p:nvSpPr>
          <p:cNvPr id="111" name="TextBox 110"/>
          <p:cNvSpPr txBox="1"/>
          <p:nvPr/>
        </p:nvSpPr>
        <p:spPr>
          <a:xfrm>
            <a:off x="2291356" y="810166"/>
            <a:ext cx="1160835"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Confidential Assistant</a:t>
            </a:r>
          </a:p>
        </p:txBody>
      </p:sp>
      <p:sp>
        <p:nvSpPr>
          <p:cNvPr id="8" name="TextBox 7">
            <a:extLst>
              <a:ext uri="{FF2B5EF4-FFF2-40B4-BE49-F238E27FC236}">
                <a16:creationId xmlns:a16="http://schemas.microsoft.com/office/drawing/2014/main" id="{51E2A79B-4A06-F52D-36D9-EDBFF1AEFE0E}"/>
              </a:ext>
            </a:extLst>
          </p:cNvPr>
          <p:cNvSpPr txBox="1"/>
          <p:nvPr/>
        </p:nvSpPr>
        <p:spPr>
          <a:xfrm>
            <a:off x="9694917" y="1048114"/>
            <a:ext cx="1433792"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External Affairs</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92" name="Straight Connector 291"/>
          <p:cNvCxnSpPr/>
          <p:nvPr/>
        </p:nvCxnSpPr>
        <p:spPr>
          <a:xfrm flipH="1">
            <a:off x="6086024" y="3234507"/>
            <a:ext cx="2797" cy="259886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flipH="1" flipV="1">
            <a:off x="2183886" y="3219677"/>
            <a:ext cx="7801569" cy="610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6" name="TextBox 205"/>
          <p:cNvSpPr txBox="1"/>
          <p:nvPr/>
        </p:nvSpPr>
        <p:spPr>
          <a:xfrm>
            <a:off x="1245175" y="5923440"/>
            <a:ext cx="3098654" cy="5539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1000" b="1" i="0" u="none" strike="noStrike" kern="1200" cap="none" spc="0" normalizeH="0" baseline="0" noProof="0" dirty="0">
                <a:ln>
                  <a:noFill/>
                </a:ln>
                <a:solidFill>
                  <a:srgbClr val="FF0000"/>
                </a:solidFill>
                <a:effectLst/>
                <a:uLnTx/>
                <a:uFillTx/>
                <a:latin typeface="Calibri" panose="020F0502020204030204"/>
                <a:ea typeface="+mn-ea"/>
                <a:cs typeface="+mn-cs"/>
              </a:rPr>
              <a:t>- - A  coordination line is a formal organizational relationship to allow departments to operate in support of each other.  </a:t>
            </a:r>
          </a:p>
        </p:txBody>
      </p:sp>
      <p:cxnSp>
        <p:nvCxnSpPr>
          <p:cNvPr id="117" name="Straight Connector 116"/>
          <p:cNvCxnSpPr/>
          <p:nvPr/>
        </p:nvCxnSpPr>
        <p:spPr>
          <a:xfrm>
            <a:off x="3588064" y="2852422"/>
            <a:ext cx="3839" cy="2740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6084755" y="2859192"/>
            <a:ext cx="4223" cy="331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576878" y="2851336"/>
            <a:ext cx="4223" cy="226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a:off x="1180718" y="2848189"/>
            <a:ext cx="9816516" cy="261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070402" y="1247157"/>
            <a:ext cx="19633" cy="1628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10997234" y="2851547"/>
            <a:ext cx="3839" cy="2740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5147369" y="3010529"/>
            <a:ext cx="1893070"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Assistant Director-   Emergency Management</a:t>
            </a:r>
          </a:p>
        </p:txBody>
      </p:sp>
      <p:cxnSp>
        <p:nvCxnSpPr>
          <p:cNvPr id="250" name="Straight Connector 249"/>
          <p:cNvCxnSpPr/>
          <p:nvPr/>
        </p:nvCxnSpPr>
        <p:spPr>
          <a:xfrm flipH="1">
            <a:off x="8696791" y="3218656"/>
            <a:ext cx="4982" cy="271365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7743412" y="3005022"/>
            <a:ext cx="1893070"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Assistant Director-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Security &amp; Interoperability</a:t>
            </a:r>
          </a:p>
        </p:txBody>
      </p:sp>
      <p:sp>
        <p:nvSpPr>
          <p:cNvPr id="217" name="TextBox 216"/>
          <p:cNvSpPr txBox="1"/>
          <p:nvPr/>
        </p:nvSpPr>
        <p:spPr>
          <a:xfrm>
            <a:off x="7726474" y="3556444"/>
            <a:ext cx="1906639" cy="261610"/>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Executive Officer</a:t>
            </a:r>
          </a:p>
        </p:txBody>
      </p:sp>
      <p:sp>
        <p:nvSpPr>
          <p:cNvPr id="248" name="TextBox 247"/>
          <p:cNvSpPr txBox="1"/>
          <p:nvPr/>
        </p:nvSpPr>
        <p:spPr>
          <a:xfrm>
            <a:off x="7558214" y="4523827"/>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Services</a:t>
            </a:r>
          </a:p>
        </p:txBody>
      </p:sp>
      <p:sp>
        <p:nvSpPr>
          <p:cNvPr id="249" name="TextBox 248"/>
          <p:cNvSpPr txBox="1"/>
          <p:nvPr/>
        </p:nvSpPr>
        <p:spPr>
          <a:xfrm>
            <a:off x="8836869" y="4525783"/>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Cyber Operations</a:t>
            </a:r>
          </a:p>
        </p:txBody>
      </p:sp>
      <p:sp>
        <p:nvSpPr>
          <p:cNvPr id="251" name="TextBox 250"/>
          <p:cNvSpPr txBox="1"/>
          <p:nvPr/>
        </p:nvSpPr>
        <p:spPr>
          <a:xfrm>
            <a:off x="7569537" y="5110004"/>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Inter-Operability</a:t>
            </a:r>
          </a:p>
        </p:txBody>
      </p:sp>
      <p:sp>
        <p:nvSpPr>
          <p:cNvPr id="253" name="TextBox 252"/>
          <p:cNvSpPr txBox="1"/>
          <p:nvPr/>
        </p:nvSpPr>
        <p:spPr>
          <a:xfrm>
            <a:off x="8851096" y="5105946"/>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School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Safety</a:t>
            </a:r>
          </a:p>
        </p:txBody>
      </p:sp>
      <p:sp>
        <p:nvSpPr>
          <p:cNvPr id="254" name="TextBox 253"/>
          <p:cNvSpPr txBox="1"/>
          <p:nvPr/>
        </p:nvSpPr>
        <p:spPr>
          <a:xfrm>
            <a:off x="8828402" y="3981154"/>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Intelligence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Fusion Center</a:t>
            </a:r>
          </a:p>
        </p:txBody>
      </p:sp>
      <p:cxnSp>
        <p:nvCxnSpPr>
          <p:cNvPr id="278" name="Straight Connector 277"/>
          <p:cNvCxnSpPr/>
          <p:nvPr/>
        </p:nvCxnSpPr>
        <p:spPr>
          <a:xfrm>
            <a:off x="8687695" y="5914877"/>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8562237" y="5331794"/>
            <a:ext cx="295837"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8553094" y="4748751"/>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10873706" y="4776466"/>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10868233" y="4194692"/>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flipH="1">
            <a:off x="11008175" y="3298119"/>
            <a:ext cx="4982" cy="203880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049802" y="3001493"/>
            <a:ext cx="1906639"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Assistant Director-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Hazard Mitigation</a:t>
            </a:r>
          </a:p>
        </p:txBody>
      </p:sp>
      <p:sp>
        <p:nvSpPr>
          <p:cNvPr id="215" name="TextBox 214"/>
          <p:cNvSpPr txBox="1"/>
          <p:nvPr/>
        </p:nvSpPr>
        <p:spPr>
          <a:xfrm>
            <a:off x="10049801" y="3555145"/>
            <a:ext cx="1906639" cy="261610"/>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Executive Officer</a:t>
            </a:r>
          </a:p>
        </p:txBody>
      </p:sp>
      <p:sp>
        <p:nvSpPr>
          <p:cNvPr id="242" name="TextBox 241"/>
          <p:cNvSpPr txBox="1"/>
          <p:nvPr/>
        </p:nvSpPr>
        <p:spPr>
          <a:xfrm>
            <a:off x="11127349" y="3980365"/>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Grants Management</a:t>
            </a:r>
          </a:p>
        </p:txBody>
      </p:sp>
      <p:sp>
        <p:nvSpPr>
          <p:cNvPr id="244" name="TextBox 243"/>
          <p:cNvSpPr txBox="1"/>
          <p:nvPr/>
        </p:nvSpPr>
        <p:spPr>
          <a:xfrm>
            <a:off x="11126383" y="4532310"/>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Applicant Closeout </a:t>
            </a:r>
          </a:p>
        </p:txBody>
      </p:sp>
      <p:grpSp>
        <p:nvGrpSpPr>
          <p:cNvPr id="26" name="Group 25">
            <a:extLst>
              <a:ext uri="{FF2B5EF4-FFF2-40B4-BE49-F238E27FC236}">
                <a16:creationId xmlns:a16="http://schemas.microsoft.com/office/drawing/2014/main" id="{D6A212D5-8823-61D0-2E7B-ACF29BDDE11F}"/>
              </a:ext>
            </a:extLst>
          </p:cNvPr>
          <p:cNvGrpSpPr/>
          <p:nvPr/>
        </p:nvGrpSpPr>
        <p:grpSpPr>
          <a:xfrm>
            <a:off x="11003302" y="5109142"/>
            <a:ext cx="1112882" cy="1003604"/>
            <a:chOff x="11003302" y="5701813"/>
            <a:chExt cx="1112882" cy="1003604"/>
          </a:xfrm>
        </p:grpSpPr>
        <p:cxnSp>
          <p:nvCxnSpPr>
            <p:cNvPr id="5" name="Straight Connector 4">
              <a:extLst>
                <a:ext uri="{FF2B5EF4-FFF2-40B4-BE49-F238E27FC236}">
                  <a16:creationId xmlns:a16="http://schemas.microsoft.com/office/drawing/2014/main" id="{08CD2B85-4BA1-2A42-A9CB-60790809BA48}"/>
                </a:ext>
              </a:extLst>
            </p:cNvPr>
            <p:cNvCxnSpPr/>
            <p:nvPr/>
          </p:nvCxnSpPr>
          <p:spPr>
            <a:xfrm>
              <a:off x="11003302" y="5914977"/>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H="1">
              <a:off x="11616140" y="5741905"/>
              <a:ext cx="2797" cy="51417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45" name="TextBox 244"/>
            <p:cNvSpPr txBox="1"/>
            <p:nvPr/>
          </p:nvSpPr>
          <p:spPr>
            <a:xfrm>
              <a:off x="11122666" y="5701813"/>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Technical Services</a:t>
              </a:r>
            </a:p>
          </p:txBody>
        </p:sp>
        <p:sp>
          <p:nvSpPr>
            <p:cNvPr id="247" name="TextBox 246"/>
            <p:cNvSpPr txBox="1"/>
            <p:nvPr/>
          </p:nvSpPr>
          <p:spPr>
            <a:xfrm>
              <a:off x="11114198" y="6274530"/>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HM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Planning</a:t>
              </a:r>
            </a:p>
          </p:txBody>
        </p:sp>
      </p:grpSp>
      <p:sp>
        <p:nvSpPr>
          <p:cNvPr id="2" name="TextBox 1">
            <a:extLst>
              <a:ext uri="{FF2B5EF4-FFF2-40B4-BE49-F238E27FC236}">
                <a16:creationId xmlns:a16="http://schemas.microsoft.com/office/drawing/2014/main" id="{F7BF1F88-670F-565B-D3FA-6BA19150DEB3}"/>
              </a:ext>
            </a:extLst>
          </p:cNvPr>
          <p:cNvSpPr txBox="1"/>
          <p:nvPr/>
        </p:nvSpPr>
        <p:spPr>
          <a:xfrm>
            <a:off x="9907179" y="4542487"/>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Quality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Control</a:t>
            </a:r>
          </a:p>
        </p:txBody>
      </p:sp>
      <p:cxnSp>
        <p:nvCxnSpPr>
          <p:cNvPr id="275" name="Straight Connector 274"/>
          <p:cNvCxnSpPr/>
          <p:nvPr/>
        </p:nvCxnSpPr>
        <p:spPr>
          <a:xfrm>
            <a:off x="3300087" y="5338646"/>
            <a:ext cx="325421"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3317573" y="4196587"/>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3313157" y="4753852"/>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3464263" y="3309278"/>
            <a:ext cx="6028" cy="203880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01511" y="3010528"/>
            <a:ext cx="1906639"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Assistant Director-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Public Assistance</a:t>
            </a:r>
          </a:p>
        </p:txBody>
      </p:sp>
      <p:sp>
        <p:nvSpPr>
          <p:cNvPr id="221" name="TextBox 220"/>
          <p:cNvSpPr txBox="1"/>
          <p:nvPr/>
        </p:nvSpPr>
        <p:spPr>
          <a:xfrm>
            <a:off x="2501511" y="3570417"/>
            <a:ext cx="1906639" cy="261610"/>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Executive Officer</a:t>
            </a:r>
          </a:p>
        </p:txBody>
      </p:sp>
      <p:sp>
        <p:nvSpPr>
          <p:cNvPr id="236" name="TextBox 235"/>
          <p:cNvSpPr txBox="1"/>
          <p:nvPr/>
        </p:nvSpPr>
        <p:spPr>
          <a:xfrm>
            <a:off x="2343867" y="3979249"/>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Grants Management</a:t>
            </a:r>
          </a:p>
        </p:txBody>
      </p:sp>
      <p:sp>
        <p:nvSpPr>
          <p:cNvPr id="237" name="TextBox 236"/>
          <p:cNvSpPr txBox="1"/>
          <p:nvPr/>
        </p:nvSpPr>
        <p:spPr>
          <a:xfrm>
            <a:off x="3588038" y="4524010"/>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Disaster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Oversight</a:t>
            </a:r>
          </a:p>
        </p:txBody>
      </p:sp>
      <p:sp>
        <p:nvSpPr>
          <p:cNvPr id="238" name="TextBox 237"/>
          <p:cNvSpPr txBox="1"/>
          <p:nvPr/>
        </p:nvSpPr>
        <p:spPr>
          <a:xfrm>
            <a:off x="2338757" y="4541877"/>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Closeout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9" name="TextBox 238"/>
          <p:cNvSpPr txBox="1"/>
          <p:nvPr/>
        </p:nvSpPr>
        <p:spPr>
          <a:xfrm>
            <a:off x="3582100" y="3981011"/>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Applicant Liaisons</a:t>
            </a:r>
          </a:p>
        </p:txBody>
      </p:sp>
      <p:sp>
        <p:nvSpPr>
          <p:cNvPr id="240" name="TextBox 239"/>
          <p:cNvSpPr txBox="1"/>
          <p:nvPr/>
        </p:nvSpPr>
        <p:spPr>
          <a:xfrm>
            <a:off x="3584861" y="5102005"/>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Technical Services</a:t>
            </a:r>
          </a:p>
        </p:txBody>
      </p:sp>
      <p:sp>
        <p:nvSpPr>
          <p:cNvPr id="3" name="TextBox 2">
            <a:extLst>
              <a:ext uri="{FF2B5EF4-FFF2-40B4-BE49-F238E27FC236}">
                <a16:creationId xmlns:a16="http://schemas.microsoft.com/office/drawing/2014/main" id="{B5BADD75-6906-E592-4AA0-06A60A3EB653}"/>
              </a:ext>
            </a:extLst>
          </p:cNvPr>
          <p:cNvSpPr txBox="1"/>
          <p:nvPr/>
        </p:nvSpPr>
        <p:spPr>
          <a:xfrm>
            <a:off x="2340558" y="5100743"/>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Quality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Control</a:t>
            </a:r>
          </a:p>
        </p:txBody>
      </p:sp>
      <p:cxnSp>
        <p:nvCxnSpPr>
          <p:cNvPr id="274" name="Straight Connector 273"/>
          <p:cNvCxnSpPr/>
          <p:nvPr/>
        </p:nvCxnSpPr>
        <p:spPr>
          <a:xfrm>
            <a:off x="1027332" y="4205720"/>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1022242" y="4758858"/>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890449" y="5305370"/>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1155689" y="3330998"/>
            <a:ext cx="8095" cy="1971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169953" y="2846028"/>
            <a:ext cx="3839" cy="2740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0931" y="3025225"/>
            <a:ext cx="1902997"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Assistant </a:t>
            </a: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Director- Financial </a:t>
            </a:r>
            <a:r>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t>Operations &amp;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Administration</a:t>
            </a:r>
          </a:p>
        </p:txBody>
      </p:sp>
      <p:sp>
        <p:nvSpPr>
          <p:cNvPr id="222" name="TextBox 221"/>
          <p:cNvSpPr txBox="1"/>
          <p:nvPr/>
        </p:nvSpPr>
        <p:spPr>
          <a:xfrm>
            <a:off x="267289" y="3585019"/>
            <a:ext cx="1906639" cy="261610"/>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Executive Officer</a:t>
            </a:r>
          </a:p>
        </p:txBody>
      </p:sp>
      <p:sp>
        <p:nvSpPr>
          <p:cNvPr id="223" name="TextBox 222"/>
          <p:cNvSpPr txBox="1"/>
          <p:nvPr/>
        </p:nvSpPr>
        <p:spPr>
          <a:xfrm>
            <a:off x="68200" y="3975536"/>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Financial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Services</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6" name="TextBox 225"/>
          <p:cNvSpPr txBox="1"/>
          <p:nvPr/>
        </p:nvSpPr>
        <p:spPr>
          <a:xfrm>
            <a:off x="1256476" y="4532310"/>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Sub-Recipient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Monitoring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0" name="TextBox 229"/>
          <p:cNvSpPr txBox="1"/>
          <p:nvPr/>
        </p:nvSpPr>
        <p:spPr>
          <a:xfrm>
            <a:off x="1257755" y="3977572"/>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Facility </a:t>
            </a: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Management</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8486258-448F-BB08-31CB-7BE9A414DD1C}"/>
              </a:ext>
            </a:extLst>
          </p:cNvPr>
          <p:cNvSpPr txBox="1"/>
          <p:nvPr/>
        </p:nvSpPr>
        <p:spPr>
          <a:xfrm>
            <a:off x="58359" y="5084269"/>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Quality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Control</a:t>
            </a:r>
          </a:p>
        </p:txBody>
      </p:sp>
      <p:sp>
        <p:nvSpPr>
          <p:cNvPr id="10" name="TextBox 9">
            <a:extLst>
              <a:ext uri="{FF2B5EF4-FFF2-40B4-BE49-F238E27FC236}">
                <a16:creationId xmlns:a16="http://schemas.microsoft.com/office/drawing/2014/main" id="{E801C153-A59B-ED9E-559F-5E65895AA0BF}"/>
              </a:ext>
            </a:extLst>
          </p:cNvPr>
          <p:cNvSpPr txBox="1"/>
          <p:nvPr/>
        </p:nvSpPr>
        <p:spPr>
          <a:xfrm>
            <a:off x="140787" y="176458"/>
            <a:ext cx="11875287" cy="461665"/>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GOHSEP Org Chart </a:t>
            </a:r>
            <a:r>
              <a:rPr kumimoji="0" lang="en-US" sz="2400" b="0" i="0" u="none" strike="noStrike" kern="1200" cap="none" spc="0" normalizeH="0" baseline="0" noProof="0" dirty="0" smtClean="0">
                <a:ln>
                  <a:noFill/>
                </a:ln>
                <a:solidFill>
                  <a:srgbClr val="00B050"/>
                </a:solidFill>
                <a:effectLst/>
                <a:uLnTx/>
                <a:uFillTx/>
                <a:latin typeface="Calibri" panose="020F0502020204030204"/>
                <a:ea typeface="+mn-ea"/>
                <a:cs typeface="+mn-cs"/>
              </a:rPr>
              <a:t>EOC </a:t>
            </a:r>
            <a:r>
              <a:rPr kumimoji="0" lang="en-US" sz="2400" b="0" i="0" u="none" strike="noStrike" kern="1200" cap="none" spc="0" normalizeH="0" baseline="0" noProof="0" dirty="0">
                <a:ln>
                  <a:noFill/>
                </a:ln>
                <a:solidFill>
                  <a:srgbClr val="00B050"/>
                </a:solidFill>
                <a:effectLst/>
                <a:uLnTx/>
                <a:uFillTx/>
                <a:latin typeface="Calibri" panose="020F0502020204030204"/>
                <a:ea typeface="+mn-ea"/>
                <a:cs typeface="+mn-cs"/>
              </a:rPr>
              <a:t>Activation Level IV, Normal Operations </a:t>
            </a:r>
          </a:p>
        </p:txBody>
      </p:sp>
      <p:sp>
        <p:nvSpPr>
          <p:cNvPr id="189" name="TextBox 188"/>
          <p:cNvSpPr txBox="1"/>
          <p:nvPr/>
        </p:nvSpPr>
        <p:spPr>
          <a:xfrm>
            <a:off x="5517324" y="1421009"/>
            <a:ext cx="1160835"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Deputy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Director</a:t>
            </a:r>
          </a:p>
        </p:txBody>
      </p:sp>
      <p:sp>
        <p:nvSpPr>
          <p:cNvPr id="4" name="TextBox 3">
            <a:extLst>
              <a:ext uri="{FF2B5EF4-FFF2-40B4-BE49-F238E27FC236}">
                <a16:creationId xmlns:a16="http://schemas.microsoft.com/office/drawing/2014/main" id="{65DFE2FC-9359-0A42-5D16-657C4AF295C6}"/>
              </a:ext>
            </a:extLst>
          </p:cNvPr>
          <p:cNvSpPr txBox="1"/>
          <p:nvPr/>
        </p:nvSpPr>
        <p:spPr>
          <a:xfrm>
            <a:off x="9694915" y="1749405"/>
            <a:ext cx="1433794"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Director-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Strategic Engagement </a:t>
            </a:r>
          </a:p>
        </p:txBody>
      </p:sp>
      <p:sp>
        <p:nvSpPr>
          <p:cNvPr id="243" name="TextBox 242"/>
          <p:cNvSpPr txBox="1"/>
          <p:nvPr/>
        </p:nvSpPr>
        <p:spPr>
          <a:xfrm>
            <a:off x="9900465" y="3977909"/>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Applicant Liaisons</a:t>
            </a:r>
          </a:p>
        </p:txBody>
      </p:sp>
      <p:sp>
        <p:nvSpPr>
          <p:cNvPr id="22" name="TextBox 21">
            <a:extLst>
              <a:ext uri="{FF2B5EF4-FFF2-40B4-BE49-F238E27FC236}">
                <a16:creationId xmlns:a16="http://schemas.microsoft.com/office/drawing/2014/main" id="{CD6B7A8B-503F-253F-8BB2-83583B1AEE39}"/>
              </a:ext>
            </a:extLst>
          </p:cNvPr>
          <p:cNvSpPr txBox="1"/>
          <p:nvPr/>
        </p:nvSpPr>
        <p:spPr>
          <a:xfrm>
            <a:off x="7558214" y="3975534"/>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AI &amp; UAS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Operations</a:t>
            </a:r>
          </a:p>
        </p:txBody>
      </p:sp>
      <p:sp>
        <p:nvSpPr>
          <p:cNvPr id="24" name="TextBox 23"/>
          <p:cNvSpPr txBox="1"/>
          <p:nvPr/>
        </p:nvSpPr>
        <p:spPr>
          <a:xfrm>
            <a:off x="8863551" y="5673647"/>
            <a:ext cx="993518" cy="769441"/>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Critical Infrastructure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&amp; Nuclear Facilities</a:t>
            </a:r>
          </a:p>
        </p:txBody>
      </p:sp>
      <p:cxnSp>
        <p:nvCxnSpPr>
          <p:cNvPr id="25" name="Straight Connector 24">
            <a:extLst>
              <a:ext uri="{FF2B5EF4-FFF2-40B4-BE49-F238E27FC236}">
                <a16:creationId xmlns:a16="http://schemas.microsoft.com/office/drawing/2014/main" id="{7CF2F99B-A65E-A108-B691-BB322BE74CC0}"/>
              </a:ext>
            </a:extLst>
          </p:cNvPr>
          <p:cNvCxnSpPr/>
          <p:nvPr/>
        </p:nvCxnSpPr>
        <p:spPr>
          <a:xfrm>
            <a:off x="8562319" y="4189341"/>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a:off x="6997657" y="1743178"/>
            <a:ext cx="1168959"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Executive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Officer</a:t>
            </a:r>
          </a:p>
        </p:txBody>
      </p:sp>
      <p:sp>
        <p:nvSpPr>
          <p:cNvPr id="105" name="TextBox 104"/>
          <p:cNvSpPr txBox="1"/>
          <p:nvPr/>
        </p:nvSpPr>
        <p:spPr>
          <a:xfrm>
            <a:off x="952632" y="1055090"/>
            <a:ext cx="1160835"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Chief Executive  Counsel</a:t>
            </a:r>
          </a:p>
        </p:txBody>
      </p:sp>
      <p:sp>
        <p:nvSpPr>
          <p:cNvPr id="36" name="TextBox 35">
            <a:extLst>
              <a:ext uri="{FF2B5EF4-FFF2-40B4-BE49-F238E27FC236}">
                <a16:creationId xmlns:a16="http://schemas.microsoft.com/office/drawing/2014/main" id="{02C48CF4-89C2-47CC-DF9E-2C4539729B00}"/>
              </a:ext>
            </a:extLst>
          </p:cNvPr>
          <p:cNvSpPr txBox="1"/>
          <p:nvPr/>
        </p:nvSpPr>
        <p:spPr>
          <a:xfrm>
            <a:off x="7011578" y="2337937"/>
            <a:ext cx="1167269"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Director- Human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Resources</a:t>
            </a:r>
          </a:p>
        </p:txBody>
      </p:sp>
      <p:sp>
        <p:nvSpPr>
          <p:cNvPr id="38" name="TextBox 37">
            <a:extLst>
              <a:ext uri="{FF2B5EF4-FFF2-40B4-BE49-F238E27FC236}">
                <a16:creationId xmlns:a16="http://schemas.microsoft.com/office/drawing/2014/main" id="{9B7CA9D3-4041-1BD1-DCCC-DDA4DD6AEE81}"/>
              </a:ext>
            </a:extLst>
          </p:cNvPr>
          <p:cNvSpPr txBox="1"/>
          <p:nvPr/>
        </p:nvSpPr>
        <p:spPr>
          <a:xfrm>
            <a:off x="3675006" y="1759280"/>
            <a:ext cx="144763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Individual Assistance</a:t>
            </a:r>
          </a:p>
        </p:txBody>
      </p:sp>
      <p:grpSp>
        <p:nvGrpSpPr>
          <p:cNvPr id="14" name="Group 13"/>
          <p:cNvGrpSpPr/>
          <p:nvPr/>
        </p:nvGrpSpPr>
        <p:grpSpPr>
          <a:xfrm>
            <a:off x="4713814" y="3585019"/>
            <a:ext cx="2719600" cy="3073512"/>
            <a:chOff x="4713814" y="3585019"/>
            <a:chExt cx="2719600" cy="3073512"/>
          </a:xfrm>
        </p:grpSpPr>
        <p:cxnSp>
          <p:nvCxnSpPr>
            <p:cNvPr id="121" name="Straight Connector 120"/>
            <p:cNvCxnSpPr/>
            <p:nvPr/>
          </p:nvCxnSpPr>
          <p:spPr>
            <a:xfrm flipH="1">
              <a:off x="5208935" y="5928917"/>
              <a:ext cx="2797" cy="51417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18" name="TextBox 217"/>
            <p:cNvSpPr txBox="1"/>
            <p:nvPr/>
          </p:nvSpPr>
          <p:spPr>
            <a:xfrm>
              <a:off x="5141167" y="3585019"/>
              <a:ext cx="1906639" cy="261610"/>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Executive Officer</a:t>
              </a:r>
            </a:p>
          </p:txBody>
        </p:sp>
        <p:cxnSp>
          <p:nvCxnSpPr>
            <p:cNvPr id="286" name="Straight Connector 285"/>
            <p:cNvCxnSpPr/>
            <p:nvPr/>
          </p:nvCxnSpPr>
          <p:spPr>
            <a:xfrm>
              <a:off x="5289988" y="5819771"/>
              <a:ext cx="1235785"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76BCF6BE-DC4B-A021-8F0E-CE90718D6F80}"/>
                </a:ext>
              </a:extLst>
            </p:cNvPr>
            <p:cNvGrpSpPr/>
            <p:nvPr/>
          </p:nvGrpSpPr>
          <p:grpSpPr>
            <a:xfrm>
              <a:off x="4713814" y="3846629"/>
              <a:ext cx="1199673" cy="1673703"/>
              <a:chOff x="4654545" y="3846629"/>
              <a:chExt cx="1199673" cy="1673703"/>
            </a:xfrm>
          </p:grpSpPr>
          <p:cxnSp>
            <p:nvCxnSpPr>
              <p:cNvPr id="289" name="Straight Connector 288"/>
              <p:cNvCxnSpPr/>
              <p:nvPr/>
            </p:nvCxnSpPr>
            <p:spPr>
              <a:xfrm>
                <a:off x="5585275" y="4194644"/>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5437010" y="5306620"/>
                <a:ext cx="393759"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5584173" y="4746779"/>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H="1">
                <a:off x="5220739" y="3846629"/>
                <a:ext cx="4982" cy="36669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55" name="TextBox 254"/>
              <p:cNvSpPr txBox="1"/>
              <p:nvPr/>
            </p:nvSpPr>
            <p:spPr>
              <a:xfrm>
                <a:off x="4662425" y="3975535"/>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Current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Operations</a:t>
                </a:r>
              </a:p>
            </p:txBody>
          </p:sp>
          <p:sp>
            <p:nvSpPr>
              <p:cNvPr id="257" name="TextBox 256"/>
              <p:cNvSpPr txBox="1"/>
              <p:nvPr/>
            </p:nvSpPr>
            <p:spPr>
              <a:xfrm>
                <a:off x="4654545" y="4533356"/>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State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EOC</a:t>
                </a:r>
              </a:p>
            </p:txBody>
          </p:sp>
          <p:sp>
            <p:nvSpPr>
              <p:cNvPr id="259" name="TextBox 258"/>
              <p:cNvSpPr txBox="1"/>
              <p:nvPr/>
            </p:nvSpPr>
            <p:spPr>
              <a:xfrm>
                <a:off x="4654545" y="5089445"/>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Logistics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Support</a:t>
                </a:r>
              </a:p>
            </p:txBody>
          </p:sp>
          <p:cxnSp>
            <p:nvCxnSpPr>
              <p:cNvPr id="267" name="Straight Connector 266"/>
              <p:cNvCxnSpPr/>
              <p:nvPr/>
            </p:nvCxnSpPr>
            <p:spPr>
              <a:xfrm flipH="1">
                <a:off x="5848612" y="4179130"/>
                <a:ext cx="4982" cy="115085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D9618E1-ED28-21DF-FB68-BB1F3AD251DF}"/>
                </a:ext>
              </a:extLst>
            </p:cNvPr>
            <p:cNvGrpSpPr/>
            <p:nvPr/>
          </p:nvGrpSpPr>
          <p:grpSpPr>
            <a:xfrm>
              <a:off x="6268124" y="3837193"/>
              <a:ext cx="1165290" cy="1677963"/>
              <a:chOff x="6293525" y="3837193"/>
              <a:chExt cx="1165290" cy="1677963"/>
            </a:xfrm>
          </p:grpSpPr>
          <p:cxnSp>
            <p:nvCxnSpPr>
              <p:cNvPr id="266" name="Straight Connector 265"/>
              <p:cNvCxnSpPr/>
              <p:nvPr/>
            </p:nvCxnSpPr>
            <p:spPr>
              <a:xfrm flipH="1">
                <a:off x="6960769" y="3837193"/>
                <a:ext cx="4982" cy="36669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6301686" y="4748516"/>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6299457" y="5301968"/>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6311722" y="4190978"/>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56" name="TextBox 255"/>
              <p:cNvSpPr txBox="1"/>
              <p:nvPr/>
            </p:nvSpPr>
            <p:spPr>
              <a:xfrm>
                <a:off x="6457218" y="3960603"/>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Preparedness&amp; Plans</a:t>
                </a:r>
              </a:p>
            </p:txBody>
          </p:sp>
          <p:sp>
            <p:nvSpPr>
              <p:cNvPr id="260" name="TextBox 259"/>
              <p:cNvSpPr txBox="1"/>
              <p:nvPr/>
            </p:nvSpPr>
            <p:spPr>
              <a:xfrm>
                <a:off x="6465297" y="4517102"/>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Future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Plans</a:t>
                </a:r>
              </a:p>
            </p:txBody>
          </p:sp>
          <p:sp>
            <p:nvSpPr>
              <p:cNvPr id="261" name="TextBox 260"/>
              <p:cNvSpPr txBox="1"/>
              <p:nvPr/>
            </p:nvSpPr>
            <p:spPr>
              <a:xfrm>
                <a:off x="6451074" y="5084269"/>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Community Preparation</a:t>
                </a:r>
              </a:p>
            </p:txBody>
          </p:sp>
          <p:cxnSp>
            <p:nvCxnSpPr>
              <p:cNvPr id="268" name="Straight Connector 267"/>
              <p:cNvCxnSpPr/>
              <p:nvPr/>
            </p:nvCxnSpPr>
            <p:spPr>
              <a:xfrm flipH="1">
                <a:off x="6293525" y="4174594"/>
                <a:ext cx="4982" cy="115085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FB13DA22-D4EC-7EEA-82CB-689A4227B0FD}"/>
                </a:ext>
              </a:extLst>
            </p:cNvPr>
            <p:cNvSpPr txBox="1"/>
            <p:nvPr/>
          </p:nvSpPr>
          <p:spPr>
            <a:xfrm>
              <a:off x="4714641" y="6227644"/>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Training Programs</a:t>
              </a:r>
            </a:p>
          </p:txBody>
        </p:sp>
        <p:sp>
          <p:nvSpPr>
            <p:cNvPr id="28" name="TextBox 27">
              <a:extLst>
                <a:ext uri="{FF2B5EF4-FFF2-40B4-BE49-F238E27FC236}">
                  <a16:creationId xmlns:a16="http://schemas.microsoft.com/office/drawing/2014/main" id="{25640E21-F2C8-29F9-96EF-08C1CF166987}"/>
                </a:ext>
              </a:extLst>
            </p:cNvPr>
            <p:cNvSpPr txBox="1"/>
            <p:nvPr/>
          </p:nvSpPr>
          <p:spPr>
            <a:xfrm>
              <a:off x="4721694" y="5611283"/>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Training &amp; Exercises</a:t>
              </a:r>
            </a:p>
          </p:txBody>
        </p:sp>
        <p:sp>
          <p:nvSpPr>
            <p:cNvPr id="122" name="TextBox 121">
              <a:extLst>
                <a:ext uri="{FF2B5EF4-FFF2-40B4-BE49-F238E27FC236}">
                  <a16:creationId xmlns:a16="http://schemas.microsoft.com/office/drawing/2014/main" id="{25640E21-F2C8-29F9-96EF-08C1CF166987}"/>
                </a:ext>
              </a:extLst>
            </p:cNvPr>
            <p:cNvSpPr txBox="1"/>
            <p:nvPr/>
          </p:nvSpPr>
          <p:spPr>
            <a:xfrm>
              <a:off x="6428596" y="5613646"/>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Non-Disaster Ops Grants</a:t>
              </a:r>
            </a:p>
          </p:txBody>
        </p:sp>
      </p:grpSp>
      <p:sp>
        <p:nvSpPr>
          <p:cNvPr id="15" name="TextBox 14">
            <a:extLst>
              <a:ext uri="{FF2B5EF4-FFF2-40B4-BE49-F238E27FC236}">
                <a16:creationId xmlns:a16="http://schemas.microsoft.com/office/drawing/2014/main" id="{BC0B6F0B-2A6F-B792-6390-3FABCFDE539E}"/>
              </a:ext>
            </a:extLst>
          </p:cNvPr>
          <p:cNvSpPr txBox="1"/>
          <p:nvPr/>
        </p:nvSpPr>
        <p:spPr>
          <a:xfrm>
            <a:off x="945406" y="1778253"/>
            <a:ext cx="1160835"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General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Council</a:t>
            </a:r>
          </a:p>
        </p:txBody>
      </p:sp>
      <p:sp>
        <p:nvSpPr>
          <p:cNvPr id="17" name="TextBox 16">
            <a:extLst>
              <a:ext uri="{FF2B5EF4-FFF2-40B4-BE49-F238E27FC236}">
                <a16:creationId xmlns:a16="http://schemas.microsoft.com/office/drawing/2014/main" id="{AFBF99CB-D3BD-DE5D-32EB-1750D28C0841}"/>
              </a:ext>
            </a:extLst>
          </p:cNvPr>
          <p:cNvSpPr txBox="1"/>
          <p:nvPr/>
        </p:nvSpPr>
        <p:spPr>
          <a:xfrm>
            <a:off x="936936" y="2317041"/>
            <a:ext cx="1160835"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Deputy General Council </a:t>
            </a: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(2)</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AEA1C6F-6BFA-E2E4-F632-ECD589B48348}"/>
              </a:ext>
            </a:extLst>
          </p:cNvPr>
          <p:cNvSpPr txBox="1"/>
          <p:nvPr/>
        </p:nvSpPr>
        <p:spPr>
          <a:xfrm>
            <a:off x="3671722" y="2324423"/>
            <a:ext cx="1450925"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Quality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Control</a:t>
            </a:r>
          </a:p>
        </p:txBody>
      </p:sp>
      <p:sp>
        <p:nvSpPr>
          <p:cNvPr id="125" name="TextBox 124"/>
          <p:cNvSpPr txBox="1"/>
          <p:nvPr/>
        </p:nvSpPr>
        <p:spPr>
          <a:xfrm>
            <a:off x="61897" y="4518782"/>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Financial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a:ea typeface="+mn-ea"/>
                <a:cs typeface="+mn-cs"/>
              </a:rPr>
              <a:t>Spt. Services</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7" name="Picture 126">
            <a:extLst>
              <a:ext uri="{FF2B5EF4-FFF2-40B4-BE49-F238E27FC236}">
                <a16:creationId xmlns:a16="http://schemas.microsoft.com/office/drawing/2014/main" id="{3B645F04-B4AC-E306-DDFA-6170D452BEC6}"/>
              </a:ext>
            </a:extLst>
          </p:cNvPr>
          <p:cNvPicPr>
            <a:picLocks noChangeAspect="1"/>
          </p:cNvPicPr>
          <p:nvPr/>
        </p:nvPicPr>
        <p:blipFill>
          <a:blip r:embed="rId2"/>
          <a:stretch>
            <a:fillRect/>
          </a:stretch>
        </p:blipFill>
        <p:spPr>
          <a:xfrm>
            <a:off x="176788" y="5786500"/>
            <a:ext cx="937635" cy="892014"/>
          </a:xfrm>
          <a:prstGeom prst="rect">
            <a:avLst/>
          </a:prstGeom>
          <a:ln w="38100">
            <a:solidFill>
              <a:schemeClr val="bg1">
                <a:lumMod val="50000"/>
              </a:schemeClr>
            </a:solidFill>
          </a:ln>
        </p:spPr>
      </p:pic>
    </p:spTree>
    <p:extLst>
      <p:ext uri="{BB962C8B-B14F-4D97-AF65-F5344CB8AC3E}">
        <p14:creationId xmlns:p14="http://schemas.microsoft.com/office/powerpoint/2010/main" val="3550002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3F1F22-1789-F249-8031-BED28B72559B}"/>
            </a:ext>
          </a:extLst>
        </p:cNvPr>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3199238B-1503-12F6-A3F8-9804255F7BFC}"/>
              </a:ext>
            </a:extLst>
          </p:cNvPr>
          <p:cNvCxnSpPr/>
          <p:nvPr/>
        </p:nvCxnSpPr>
        <p:spPr>
          <a:xfrm flipH="1" flipV="1">
            <a:off x="3211711" y="902808"/>
            <a:ext cx="5233010" cy="8194"/>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7F45299-8E4F-3190-1D49-5705AE94CF12}"/>
              </a:ext>
            </a:extLst>
          </p:cNvPr>
          <p:cNvCxnSpPr>
            <a:stCxn id="183" idx="1"/>
          </p:cNvCxnSpPr>
          <p:nvPr/>
        </p:nvCxnSpPr>
        <p:spPr>
          <a:xfrm flipH="1">
            <a:off x="5101231" y="1031714"/>
            <a:ext cx="443874" cy="150902"/>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5B36A905-0BAD-DEC0-A771-B90FBA9AAD9D}"/>
              </a:ext>
            </a:extLst>
          </p:cNvPr>
          <p:cNvCxnSpPr>
            <a:stCxn id="189" idx="1"/>
          </p:cNvCxnSpPr>
          <p:nvPr/>
        </p:nvCxnSpPr>
        <p:spPr>
          <a:xfrm flipH="1" flipV="1">
            <a:off x="5106474" y="1522033"/>
            <a:ext cx="449890" cy="114420"/>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8320D50-5405-7A65-B2C6-410BF548A0E7}"/>
              </a:ext>
            </a:extLst>
          </p:cNvPr>
          <p:cNvCxnSpPr/>
          <p:nvPr/>
        </p:nvCxnSpPr>
        <p:spPr>
          <a:xfrm flipH="1" flipV="1">
            <a:off x="3443789" y="1247157"/>
            <a:ext cx="371810" cy="114420"/>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95F0BA7B-C539-8ADF-E9AF-A434F448D2D3}"/>
              </a:ext>
            </a:extLst>
          </p:cNvPr>
          <p:cNvSpPr txBox="1"/>
          <p:nvPr/>
        </p:nvSpPr>
        <p:spPr>
          <a:xfrm>
            <a:off x="3664768" y="1135513"/>
            <a:ext cx="1457876"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Director- Regional Support Operations</a:t>
            </a:r>
          </a:p>
        </p:txBody>
      </p:sp>
      <p:sp>
        <p:nvSpPr>
          <p:cNvPr id="111" name="TextBox 110">
            <a:extLst>
              <a:ext uri="{FF2B5EF4-FFF2-40B4-BE49-F238E27FC236}">
                <a16:creationId xmlns:a16="http://schemas.microsoft.com/office/drawing/2014/main" id="{6E598EC3-B918-E936-096E-A892CFB3D3EF}"/>
              </a:ext>
            </a:extLst>
          </p:cNvPr>
          <p:cNvSpPr txBox="1"/>
          <p:nvPr/>
        </p:nvSpPr>
        <p:spPr>
          <a:xfrm>
            <a:off x="2291356" y="810166"/>
            <a:ext cx="1160835"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Confidential Assistant (LEPA)</a:t>
            </a:r>
          </a:p>
        </p:txBody>
      </p:sp>
      <p:cxnSp>
        <p:nvCxnSpPr>
          <p:cNvPr id="89" name="Straight Connector 88">
            <a:extLst>
              <a:ext uri="{FF2B5EF4-FFF2-40B4-BE49-F238E27FC236}">
                <a16:creationId xmlns:a16="http://schemas.microsoft.com/office/drawing/2014/main" id="{7B9374AE-80A5-60F7-9AE7-23A08C5D45A0}"/>
              </a:ext>
            </a:extLst>
          </p:cNvPr>
          <p:cNvCxnSpPr>
            <a:cxnSpLocks/>
          </p:cNvCxnSpPr>
          <p:nvPr/>
        </p:nvCxnSpPr>
        <p:spPr>
          <a:xfrm>
            <a:off x="6079201" y="1079483"/>
            <a:ext cx="0" cy="4958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1B8F62D-6A91-FBF4-F4E0-57A9D4338904}"/>
              </a:ext>
            </a:extLst>
          </p:cNvPr>
          <p:cNvSpPr txBox="1"/>
          <p:nvPr/>
        </p:nvSpPr>
        <p:spPr>
          <a:xfrm>
            <a:off x="140787" y="176458"/>
            <a:ext cx="11875287" cy="461665"/>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GOHSEP Org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Chart </a:t>
            </a:r>
            <a:r>
              <a:rPr kumimoji="0" lang="en-US" sz="2400" b="0" i="0" u="none" strike="noStrike" kern="1200" cap="none" spc="0" normalizeH="0" baseline="0" noProof="0" dirty="0">
                <a:ln>
                  <a:noFill/>
                </a:ln>
                <a:solidFill>
                  <a:srgbClr val="00B050"/>
                </a:solidFill>
                <a:effectLst/>
                <a:uLnTx/>
                <a:uFillTx/>
                <a:latin typeface="Calibri" panose="020F0502020204030204"/>
                <a:ea typeface="+mn-ea"/>
                <a:cs typeface="+mn-cs"/>
              </a:rPr>
              <a:t>EOC Activation Level IV, Normal Operations </a:t>
            </a:r>
          </a:p>
        </p:txBody>
      </p:sp>
      <p:sp>
        <p:nvSpPr>
          <p:cNvPr id="189" name="TextBox 188">
            <a:extLst>
              <a:ext uri="{FF2B5EF4-FFF2-40B4-BE49-F238E27FC236}">
                <a16:creationId xmlns:a16="http://schemas.microsoft.com/office/drawing/2014/main" id="{EB97D1DD-B799-D2AD-A23F-86315497C531}"/>
              </a:ext>
            </a:extLst>
          </p:cNvPr>
          <p:cNvSpPr txBox="1"/>
          <p:nvPr/>
        </p:nvSpPr>
        <p:spPr>
          <a:xfrm>
            <a:off x="5517324" y="1421009"/>
            <a:ext cx="1160835"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Deputy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Director</a:t>
            </a:r>
          </a:p>
        </p:txBody>
      </p:sp>
      <p:sp>
        <p:nvSpPr>
          <p:cNvPr id="183" name="TextBox 182">
            <a:extLst>
              <a:ext uri="{FF2B5EF4-FFF2-40B4-BE49-F238E27FC236}">
                <a16:creationId xmlns:a16="http://schemas.microsoft.com/office/drawing/2014/main" id="{BC830AA6-ACBE-B75C-78B2-18F996560D39}"/>
              </a:ext>
            </a:extLst>
          </p:cNvPr>
          <p:cNvSpPr txBox="1"/>
          <p:nvPr/>
        </p:nvSpPr>
        <p:spPr>
          <a:xfrm>
            <a:off x="5506587" y="816270"/>
            <a:ext cx="1160835"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Director</a:t>
            </a:r>
          </a:p>
        </p:txBody>
      </p:sp>
      <p:pic>
        <p:nvPicPr>
          <p:cNvPr id="21" name="Picture 20">
            <a:extLst>
              <a:ext uri="{FF2B5EF4-FFF2-40B4-BE49-F238E27FC236}">
                <a16:creationId xmlns:a16="http://schemas.microsoft.com/office/drawing/2014/main" id="{C31944EE-3126-7C05-CFBA-816CD0F1B5DE}"/>
              </a:ext>
            </a:extLst>
          </p:cNvPr>
          <p:cNvPicPr>
            <a:picLocks noChangeAspect="1"/>
          </p:cNvPicPr>
          <p:nvPr/>
        </p:nvPicPr>
        <p:blipFill>
          <a:blip r:embed="rId2"/>
          <a:stretch>
            <a:fillRect/>
          </a:stretch>
        </p:blipFill>
        <p:spPr>
          <a:xfrm>
            <a:off x="1771595" y="2069334"/>
            <a:ext cx="5244221" cy="4330903"/>
          </a:xfrm>
          <a:prstGeom prst="rect">
            <a:avLst/>
          </a:prstGeom>
        </p:spPr>
      </p:pic>
      <p:sp>
        <p:nvSpPr>
          <p:cNvPr id="37" name="TextBox 36">
            <a:extLst>
              <a:ext uri="{FF2B5EF4-FFF2-40B4-BE49-F238E27FC236}">
                <a16:creationId xmlns:a16="http://schemas.microsoft.com/office/drawing/2014/main" id="{9AF15212-B54F-E9F6-8D5A-EDEA380E2B9A}"/>
              </a:ext>
            </a:extLst>
          </p:cNvPr>
          <p:cNvSpPr txBox="1"/>
          <p:nvPr/>
        </p:nvSpPr>
        <p:spPr>
          <a:xfrm>
            <a:off x="8382889" y="806428"/>
            <a:ext cx="16656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Louisiana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Business Liaison/LBEOC</a:t>
            </a:r>
          </a:p>
        </p:txBody>
      </p:sp>
      <p:cxnSp>
        <p:nvCxnSpPr>
          <p:cNvPr id="39" name="Straight Connector 38">
            <a:extLst>
              <a:ext uri="{FF2B5EF4-FFF2-40B4-BE49-F238E27FC236}">
                <a16:creationId xmlns:a16="http://schemas.microsoft.com/office/drawing/2014/main" id="{23BD9F23-8DBA-4773-9CF6-638E6AC6E5F4}"/>
              </a:ext>
            </a:extLst>
          </p:cNvPr>
          <p:cNvCxnSpPr>
            <a:cxnSpLocks/>
            <a:endCxn id="189" idx="3"/>
          </p:cNvCxnSpPr>
          <p:nvPr/>
        </p:nvCxnSpPr>
        <p:spPr>
          <a:xfrm flipH="1">
            <a:off x="6678159" y="1215130"/>
            <a:ext cx="1704730" cy="421323"/>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61A67E5-283B-ECC4-3D20-5695B2DE94AB}"/>
              </a:ext>
            </a:extLst>
          </p:cNvPr>
          <p:cNvCxnSpPr>
            <a:cxnSpLocks/>
          </p:cNvCxnSpPr>
          <p:nvPr/>
        </p:nvCxnSpPr>
        <p:spPr>
          <a:xfrm>
            <a:off x="4393705" y="1575300"/>
            <a:ext cx="0" cy="5999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9AD49EA-5181-5D59-4B81-9B5E8E430B88}"/>
              </a:ext>
            </a:extLst>
          </p:cNvPr>
          <p:cNvSpPr txBox="1"/>
          <p:nvPr/>
        </p:nvSpPr>
        <p:spPr>
          <a:xfrm>
            <a:off x="7136446" y="2129519"/>
            <a:ext cx="4450567" cy="1354217"/>
          </a:xfrm>
          <a:prstGeom prst="rect">
            <a:avLst/>
          </a:prstGeom>
          <a:noFill/>
          <a:ln w="38100">
            <a:solidFill>
              <a:srgbClr val="00B0F0"/>
            </a:solidFill>
            <a:prstDash val="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50"/>
                </a:solidFill>
                <a:effectLst/>
                <a:uLnTx/>
                <a:uFillTx/>
                <a:latin typeface="Calibri" panose="020F0502020204030204"/>
                <a:ea typeface="+mn-ea"/>
                <a:cs typeface="+mn-cs"/>
              </a:rPr>
              <a:t>GOHSEP Regional Structure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Director- Regional Support Operations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Three Area Directors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Nine Regional Coordinators</a:t>
            </a:r>
          </a:p>
        </p:txBody>
      </p:sp>
      <p:sp>
        <p:nvSpPr>
          <p:cNvPr id="44" name="TextBox 43">
            <a:extLst>
              <a:ext uri="{FF2B5EF4-FFF2-40B4-BE49-F238E27FC236}">
                <a16:creationId xmlns:a16="http://schemas.microsoft.com/office/drawing/2014/main" id="{EC1AD357-A10A-FF6D-14F3-BADDBC080AD1}"/>
              </a:ext>
            </a:extLst>
          </p:cNvPr>
          <p:cNvSpPr txBox="1"/>
          <p:nvPr/>
        </p:nvSpPr>
        <p:spPr>
          <a:xfrm>
            <a:off x="6667422" y="3773211"/>
            <a:ext cx="5388617" cy="2231380"/>
          </a:xfrm>
          <a:prstGeom prst="rect">
            <a:avLst/>
          </a:prstGeom>
          <a:noFill/>
          <a:ln w="381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Regional OHSEP Directors Sub-Committee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has designated nine </a:t>
            </a:r>
            <a:r>
              <a:rPr kumimoji="0" lang="en-US" sz="1100" b="0" i="0" u="none" strike="noStrike" kern="1200" cap="none" spc="0" normalizeH="0" baseline="0" noProof="0" dirty="0">
                <a:ln>
                  <a:noFill/>
                </a:ln>
                <a:solidFill>
                  <a:srgbClr val="FF0000"/>
                </a:solidFill>
                <a:effectLst/>
                <a:uLnTx/>
                <a:uFillTx/>
                <a:latin typeface="Calibri" panose="020F0502020204030204"/>
                <a:ea typeface="+mn-ea"/>
                <a:cs typeface="+mn-cs"/>
              </a:rPr>
              <a:t>(9) emergency management Regions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The Regional Directors Subcommittee is composed of </a:t>
            </a:r>
            <a:r>
              <a:rPr kumimoji="0" lang="en-US" sz="1100" b="0" i="0" u="none" strike="noStrike" kern="1200" cap="none" spc="0" normalizeH="0" baseline="0" noProof="0" dirty="0">
                <a:ln>
                  <a:noFill/>
                </a:ln>
                <a:solidFill>
                  <a:srgbClr val="FF0000"/>
                </a:solidFill>
                <a:effectLst/>
                <a:uLnTx/>
                <a:uFillTx/>
                <a:latin typeface="Calibri" panose="020F0502020204030204"/>
                <a:ea typeface="+mn-ea"/>
                <a:cs typeface="+mn-cs"/>
              </a:rPr>
              <a:t>one (1) Parish Office of Homeland Security and Emergency Preparedness (OHSEP) Director from each Region.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Representatives are selected from among their peers and represent their Region.  Terms are determined by OHSEP Directors within the Region and terms vary</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The Subcommittee provides a </a:t>
            </a:r>
            <a:r>
              <a:rPr kumimoji="0" lang="en-US" sz="1100" b="0" i="0" u="none" strike="noStrike" kern="1200" cap="none" spc="0" normalizeH="0" baseline="0" noProof="0" dirty="0">
                <a:ln>
                  <a:noFill/>
                </a:ln>
                <a:solidFill>
                  <a:srgbClr val="FF0000"/>
                </a:solidFill>
                <a:effectLst/>
                <a:uLnTx/>
                <a:uFillTx/>
                <a:latin typeface="Calibri" panose="020F0502020204030204"/>
                <a:ea typeface="+mn-ea"/>
                <a:cs typeface="+mn-cs"/>
              </a:rPr>
              <a:t>forum where the different Regions collectively discuss homeland security and emergency management issues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with each other and the Director of GOHSEP.  Members provide a Regional perspective as </a:t>
            </a:r>
            <a:r>
              <a:rPr kumimoji="0" lang="en-US" sz="1100" b="0" i="0" u="none" strike="noStrike" kern="1200" cap="none" spc="0" normalizeH="0" baseline="0" noProof="0" dirty="0">
                <a:ln>
                  <a:noFill/>
                </a:ln>
                <a:solidFill>
                  <a:srgbClr val="FF0000"/>
                </a:solidFill>
                <a:effectLst/>
                <a:uLnTx/>
                <a:uFillTx/>
                <a:latin typeface="Calibri" panose="020F0502020204030204"/>
                <a:ea typeface="+mn-ea"/>
                <a:cs typeface="+mn-cs"/>
              </a:rPr>
              <a:t>they offer advice and counsel to Parish or Police Jury Presidents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regarding strategic emergency management issues and planning</a:t>
            </a:r>
          </a:p>
        </p:txBody>
      </p:sp>
      <p:cxnSp>
        <p:nvCxnSpPr>
          <p:cNvPr id="46" name="Straight Connector 45">
            <a:extLst>
              <a:ext uri="{FF2B5EF4-FFF2-40B4-BE49-F238E27FC236}">
                <a16:creationId xmlns:a16="http://schemas.microsoft.com/office/drawing/2014/main" id="{36B4761E-CF46-6B5A-A01B-98518E936DEC}"/>
              </a:ext>
            </a:extLst>
          </p:cNvPr>
          <p:cNvCxnSpPr>
            <a:cxnSpLocks/>
            <a:endCxn id="189" idx="2"/>
          </p:cNvCxnSpPr>
          <p:nvPr/>
        </p:nvCxnSpPr>
        <p:spPr>
          <a:xfrm flipH="1" flipV="1">
            <a:off x="6097742" y="1851896"/>
            <a:ext cx="738487" cy="1857955"/>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3B645F04-B4AC-E306-DDFA-6170D452BEC6}"/>
              </a:ext>
            </a:extLst>
          </p:cNvPr>
          <p:cNvPicPr>
            <a:picLocks noChangeAspect="1"/>
          </p:cNvPicPr>
          <p:nvPr/>
        </p:nvPicPr>
        <p:blipFill>
          <a:blip r:embed="rId3"/>
          <a:stretch>
            <a:fillRect/>
          </a:stretch>
        </p:blipFill>
        <p:spPr>
          <a:xfrm>
            <a:off x="176788" y="5786500"/>
            <a:ext cx="937635" cy="892014"/>
          </a:xfrm>
          <a:prstGeom prst="rect">
            <a:avLst/>
          </a:prstGeom>
          <a:ln w="38100">
            <a:solidFill>
              <a:schemeClr val="bg1">
                <a:lumMod val="50000"/>
              </a:schemeClr>
            </a:solidFill>
          </a:ln>
        </p:spPr>
      </p:pic>
    </p:spTree>
    <p:extLst>
      <p:ext uri="{BB962C8B-B14F-4D97-AF65-F5344CB8AC3E}">
        <p14:creationId xmlns:p14="http://schemas.microsoft.com/office/powerpoint/2010/main" val="1416455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A394F42D-C931-6A74-66B2-87E3095DED4D}"/>
              </a:ext>
            </a:extLst>
          </p:cNvPr>
          <p:cNvCxnSpPr/>
          <p:nvPr/>
        </p:nvCxnSpPr>
        <p:spPr>
          <a:xfrm flipH="1">
            <a:off x="7577529" y="2070272"/>
            <a:ext cx="4982" cy="36669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cxnSpLocks/>
          </p:cNvCxnSpPr>
          <p:nvPr/>
        </p:nvCxnSpPr>
        <p:spPr>
          <a:xfrm>
            <a:off x="4191600" y="1992887"/>
            <a:ext cx="3620439"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a:off x="6086024" y="3217089"/>
            <a:ext cx="2797" cy="259886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D020001-EF94-ABF6-6D47-C024E3786734}"/>
              </a:ext>
            </a:extLst>
          </p:cNvPr>
          <p:cNvCxnSpPr/>
          <p:nvPr/>
        </p:nvCxnSpPr>
        <p:spPr>
          <a:xfrm>
            <a:off x="1269615" y="1656240"/>
            <a:ext cx="9145120"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a:off x="6995395" y="1751645"/>
            <a:ext cx="1160835"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FEMA LNO</a:t>
            </a:r>
          </a:p>
        </p:txBody>
      </p:sp>
      <p:sp>
        <p:nvSpPr>
          <p:cNvPr id="105" name="TextBox 104"/>
          <p:cNvSpPr txBox="1"/>
          <p:nvPr/>
        </p:nvSpPr>
        <p:spPr>
          <a:xfrm>
            <a:off x="970623" y="1459033"/>
            <a:ext cx="1160835"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Legal Team</a:t>
            </a:r>
          </a:p>
        </p:txBody>
      </p:sp>
      <p:cxnSp>
        <p:nvCxnSpPr>
          <p:cNvPr id="202" name="Straight Connector 201"/>
          <p:cNvCxnSpPr>
            <a:cxnSpLocks/>
            <a:stCxn id="183" idx="3"/>
          </p:cNvCxnSpPr>
          <p:nvPr/>
        </p:nvCxnSpPr>
        <p:spPr>
          <a:xfrm>
            <a:off x="6636257" y="1031714"/>
            <a:ext cx="359138" cy="114427"/>
          </a:xfrm>
          <a:prstGeom prst="line">
            <a:avLst/>
          </a:prstGeom>
          <a:ln w="254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cxnSpLocks/>
            <a:endCxn id="189" idx="3"/>
          </p:cNvCxnSpPr>
          <p:nvPr/>
        </p:nvCxnSpPr>
        <p:spPr>
          <a:xfrm flipH="1">
            <a:off x="6678159" y="1551729"/>
            <a:ext cx="333416" cy="84724"/>
          </a:xfrm>
          <a:prstGeom prst="line">
            <a:avLst/>
          </a:prstGeom>
          <a:ln w="254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183" idx="1"/>
          </p:cNvCxnSpPr>
          <p:nvPr/>
        </p:nvCxnSpPr>
        <p:spPr>
          <a:xfrm flipH="1">
            <a:off x="5101231" y="1031714"/>
            <a:ext cx="443874" cy="150902"/>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89" idx="1"/>
          </p:cNvCxnSpPr>
          <p:nvPr/>
        </p:nvCxnSpPr>
        <p:spPr>
          <a:xfrm flipH="1" flipV="1">
            <a:off x="5106474" y="1522033"/>
            <a:ext cx="410850" cy="114420"/>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BF1BDF5-D922-3277-79E3-57F7F7437C5E}"/>
              </a:ext>
            </a:extLst>
          </p:cNvPr>
          <p:cNvCxnSpPr/>
          <p:nvPr/>
        </p:nvCxnSpPr>
        <p:spPr>
          <a:xfrm flipH="1">
            <a:off x="8096818" y="1215130"/>
            <a:ext cx="286071" cy="8472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814DA90-1B07-A646-1A5A-39136D598C01}"/>
              </a:ext>
            </a:extLst>
          </p:cNvPr>
          <p:cNvCxnSpPr/>
          <p:nvPr/>
        </p:nvCxnSpPr>
        <p:spPr>
          <a:xfrm flipH="1" flipV="1">
            <a:off x="3443789" y="1247157"/>
            <a:ext cx="371810" cy="11442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flipH="1" flipV="1">
            <a:off x="3211711" y="902808"/>
            <a:ext cx="5233010" cy="819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7001075" y="1129519"/>
            <a:ext cx="1160835"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Executive Team</a:t>
            </a:r>
          </a:p>
        </p:txBody>
      </p:sp>
      <p:sp>
        <p:nvSpPr>
          <p:cNvPr id="186" name="TextBox 185"/>
          <p:cNvSpPr txBox="1"/>
          <p:nvPr/>
        </p:nvSpPr>
        <p:spPr>
          <a:xfrm>
            <a:off x="3664768" y="1135513"/>
            <a:ext cx="1457876"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Parish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OEP Team</a:t>
            </a:r>
          </a:p>
        </p:txBody>
      </p:sp>
      <p:sp>
        <p:nvSpPr>
          <p:cNvPr id="183" name="TextBox 182"/>
          <p:cNvSpPr txBox="1"/>
          <p:nvPr/>
        </p:nvSpPr>
        <p:spPr>
          <a:xfrm>
            <a:off x="5506587" y="816270"/>
            <a:ext cx="1160835"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Executive Team</a:t>
            </a:r>
          </a:p>
        </p:txBody>
      </p:sp>
      <p:sp>
        <p:nvSpPr>
          <p:cNvPr id="6" name="TextBox 5">
            <a:extLst>
              <a:ext uri="{FF2B5EF4-FFF2-40B4-BE49-F238E27FC236}">
                <a16:creationId xmlns:a16="http://schemas.microsoft.com/office/drawing/2014/main" id="{ABAE9001-B428-4D11-894D-09CE6C12F60D}"/>
              </a:ext>
            </a:extLst>
          </p:cNvPr>
          <p:cNvSpPr txBox="1"/>
          <p:nvPr/>
        </p:nvSpPr>
        <p:spPr>
          <a:xfrm>
            <a:off x="8382889" y="806428"/>
            <a:ext cx="1160835"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Business Team</a:t>
            </a:r>
          </a:p>
        </p:txBody>
      </p:sp>
      <p:sp>
        <p:nvSpPr>
          <p:cNvPr id="111" name="TextBox 110"/>
          <p:cNvSpPr txBox="1"/>
          <p:nvPr/>
        </p:nvSpPr>
        <p:spPr>
          <a:xfrm>
            <a:off x="2291356" y="810166"/>
            <a:ext cx="1160835"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Parish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OEP Team</a:t>
            </a:r>
          </a:p>
        </p:txBody>
      </p:sp>
      <p:sp>
        <p:nvSpPr>
          <p:cNvPr id="8" name="TextBox 7">
            <a:extLst>
              <a:ext uri="{FF2B5EF4-FFF2-40B4-BE49-F238E27FC236}">
                <a16:creationId xmlns:a16="http://schemas.microsoft.com/office/drawing/2014/main" id="{51E2A79B-4A06-F52D-36D9-EDBFF1AEFE0E}"/>
              </a:ext>
            </a:extLst>
          </p:cNvPr>
          <p:cNvSpPr txBox="1"/>
          <p:nvPr/>
        </p:nvSpPr>
        <p:spPr>
          <a:xfrm>
            <a:off x="9694674" y="1422585"/>
            <a:ext cx="1496711"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External Affairs Team</a:t>
            </a:r>
          </a:p>
        </p:txBody>
      </p:sp>
      <p:cxnSp>
        <p:nvCxnSpPr>
          <p:cNvPr id="269" name="Straight Connector 268"/>
          <p:cNvCxnSpPr/>
          <p:nvPr/>
        </p:nvCxnSpPr>
        <p:spPr>
          <a:xfrm flipH="1" flipV="1">
            <a:off x="2183886" y="3219677"/>
            <a:ext cx="7801569" cy="610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588064" y="2852422"/>
            <a:ext cx="3839" cy="2740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6084755" y="2859192"/>
            <a:ext cx="4223" cy="331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576878" y="2851336"/>
            <a:ext cx="4223" cy="226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a:off x="1165648" y="2837982"/>
            <a:ext cx="9823972" cy="273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070402" y="1247157"/>
            <a:ext cx="19633" cy="1628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11005700" y="2851547"/>
            <a:ext cx="3839" cy="2740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5147369" y="3010529"/>
            <a:ext cx="1893070"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EM Team</a:t>
            </a:r>
          </a:p>
        </p:txBody>
      </p:sp>
      <p:cxnSp>
        <p:nvCxnSpPr>
          <p:cNvPr id="250" name="Straight Connector 249"/>
          <p:cNvCxnSpPr/>
          <p:nvPr/>
        </p:nvCxnSpPr>
        <p:spPr>
          <a:xfrm flipH="1">
            <a:off x="8696791" y="3218656"/>
            <a:ext cx="4982" cy="271365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7743412" y="3005022"/>
            <a:ext cx="1893070"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SI </a:t>
            </a: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UCG,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Interoperability &amp; Intel Team</a:t>
            </a:r>
          </a:p>
        </p:txBody>
      </p:sp>
      <p:sp>
        <p:nvSpPr>
          <p:cNvPr id="217" name="TextBox 216"/>
          <p:cNvSpPr txBox="1"/>
          <p:nvPr/>
        </p:nvSpPr>
        <p:spPr>
          <a:xfrm>
            <a:off x="7726474" y="3556444"/>
            <a:ext cx="1906639" cy="261610"/>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Executive Officer</a:t>
            </a:r>
          </a:p>
        </p:txBody>
      </p:sp>
      <p:sp>
        <p:nvSpPr>
          <p:cNvPr id="248" name="TextBox 247"/>
          <p:cNvSpPr txBox="1"/>
          <p:nvPr/>
        </p:nvSpPr>
        <p:spPr>
          <a:xfrm>
            <a:off x="7558214" y="4523827"/>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Services</a:t>
            </a:r>
          </a:p>
        </p:txBody>
      </p:sp>
      <p:sp>
        <p:nvSpPr>
          <p:cNvPr id="249" name="TextBox 248"/>
          <p:cNvSpPr txBox="1"/>
          <p:nvPr/>
        </p:nvSpPr>
        <p:spPr>
          <a:xfrm>
            <a:off x="8836869" y="4525783"/>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Cyber Operations</a:t>
            </a:r>
          </a:p>
        </p:txBody>
      </p:sp>
      <p:sp>
        <p:nvSpPr>
          <p:cNvPr id="251" name="TextBox 250"/>
          <p:cNvSpPr txBox="1"/>
          <p:nvPr/>
        </p:nvSpPr>
        <p:spPr>
          <a:xfrm>
            <a:off x="7569537" y="5110004"/>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Inter-Operability</a:t>
            </a:r>
          </a:p>
        </p:txBody>
      </p:sp>
      <p:sp>
        <p:nvSpPr>
          <p:cNvPr id="253" name="TextBox 252"/>
          <p:cNvSpPr txBox="1"/>
          <p:nvPr/>
        </p:nvSpPr>
        <p:spPr>
          <a:xfrm>
            <a:off x="8868030" y="5105946"/>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School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Safety</a:t>
            </a:r>
          </a:p>
        </p:txBody>
      </p:sp>
      <p:sp>
        <p:nvSpPr>
          <p:cNvPr id="254" name="TextBox 253"/>
          <p:cNvSpPr txBox="1"/>
          <p:nvPr/>
        </p:nvSpPr>
        <p:spPr>
          <a:xfrm>
            <a:off x="8828402" y="3981154"/>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Intelligence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Fusion Center</a:t>
            </a:r>
          </a:p>
        </p:txBody>
      </p:sp>
      <p:cxnSp>
        <p:nvCxnSpPr>
          <p:cNvPr id="278" name="Straight Connector 277"/>
          <p:cNvCxnSpPr/>
          <p:nvPr/>
        </p:nvCxnSpPr>
        <p:spPr>
          <a:xfrm>
            <a:off x="8687695" y="5914877"/>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8558266" y="5331794"/>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8553094" y="4748751"/>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10873706" y="4776466"/>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10868233" y="4194692"/>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flipH="1">
            <a:off x="11008175" y="3298119"/>
            <a:ext cx="4982" cy="203880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049802" y="3001493"/>
            <a:ext cx="1906639"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HM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Logistics Team</a:t>
            </a:r>
          </a:p>
        </p:txBody>
      </p:sp>
      <p:sp>
        <p:nvSpPr>
          <p:cNvPr id="215" name="TextBox 214"/>
          <p:cNvSpPr txBox="1"/>
          <p:nvPr/>
        </p:nvSpPr>
        <p:spPr>
          <a:xfrm>
            <a:off x="10049801" y="3555145"/>
            <a:ext cx="1906639" cy="261610"/>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Executive Officer</a:t>
            </a:r>
          </a:p>
        </p:txBody>
      </p:sp>
      <p:sp>
        <p:nvSpPr>
          <p:cNvPr id="242" name="TextBox 241"/>
          <p:cNvSpPr txBox="1"/>
          <p:nvPr/>
        </p:nvSpPr>
        <p:spPr>
          <a:xfrm>
            <a:off x="11127349" y="3980365"/>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Grants Management</a:t>
            </a:r>
          </a:p>
        </p:txBody>
      </p:sp>
      <p:sp>
        <p:nvSpPr>
          <p:cNvPr id="244" name="TextBox 243"/>
          <p:cNvSpPr txBox="1"/>
          <p:nvPr/>
        </p:nvSpPr>
        <p:spPr>
          <a:xfrm>
            <a:off x="11126383" y="4540777"/>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Applicant Closeout </a:t>
            </a:r>
          </a:p>
        </p:txBody>
      </p:sp>
      <p:grpSp>
        <p:nvGrpSpPr>
          <p:cNvPr id="26" name="Group 25">
            <a:extLst>
              <a:ext uri="{FF2B5EF4-FFF2-40B4-BE49-F238E27FC236}">
                <a16:creationId xmlns:a16="http://schemas.microsoft.com/office/drawing/2014/main" id="{D6A212D5-8823-61D0-2E7B-ACF29BDDE11F}"/>
              </a:ext>
            </a:extLst>
          </p:cNvPr>
          <p:cNvGrpSpPr/>
          <p:nvPr/>
        </p:nvGrpSpPr>
        <p:grpSpPr>
          <a:xfrm>
            <a:off x="11003302" y="5109142"/>
            <a:ext cx="1112882" cy="1003604"/>
            <a:chOff x="11003302" y="5701813"/>
            <a:chExt cx="1112882" cy="1003604"/>
          </a:xfrm>
        </p:grpSpPr>
        <p:cxnSp>
          <p:nvCxnSpPr>
            <p:cNvPr id="5" name="Straight Connector 4">
              <a:extLst>
                <a:ext uri="{FF2B5EF4-FFF2-40B4-BE49-F238E27FC236}">
                  <a16:creationId xmlns:a16="http://schemas.microsoft.com/office/drawing/2014/main" id="{08CD2B85-4BA1-2A42-A9CB-60790809BA48}"/>
                </a:ext>
              </a:extLst>
            </p:cNvPr>
            <p:cNvCxnSpPr/>
            <p:nvPr/>
          </p:nvCxnSpPr>
          <p:spPr>
            <a:xfrm>
              <a:off x="11003302" y="5914977"/>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H="1">
              <a:off x="11616140" y="5741905"/>
              <a:ext cx="2797" cy="51417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45" name="TextBox 244"/>
            <p:cNvSpPr txBox="1"/>
            <p:nvPr/>
          </p:nvSpPr>
          <p:spPr>
            <a:xfrm>
              <a:off x="11122666" y="5701813"/>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Technical Services</a:t>
              </a:r>
            </a:p>
          </p:txBody>
        </p:sp>
        <p:sp>
          <p:nvSpPr>
            <p:cNvPr id="247" name="TextBox 246"/>
            <p:cNvSpPr txBox="1"/>
            <p:nvPr/>
          </p:nvSpPr>
          <p:spPr>
            <a:xfrm>
              <a:off x="11114198" y="6274530"/>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HM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Planning</a:t>
              </a:r>
            </a:p>
          </p:txBody>
        </p:sp>
      </p:grpSp>
      <p:sp>
        <p:nvSpPr>
          <p:cNvPr id="2" name="TextBox 1">
            <a:extLst>
              <a:ext uri="{FF2B5EF4-FFF2-40B4-BE49-F238E27FC236}">
                <a16:creationId xmlns:a16="http://schemas.microsoft.com/office/drawing/2014/main" id="{F7BF1F88-670F-565B-D3FA-6BA19150DEB3}"/>
              </a:ext>
            </a:extLst>
          </p:cNvPr>
          <p:cNvSpPr txBox="1"/>
          <p:nvPr/>
        </p:nvSpPr>
        <p:spPr>
          <a:xfrm>
            <a:off x="9907179" y="3992149"/>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Quality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Control</a:t>
            </a:r>
          </a:p>
        </p:txBody>
      </p:sp>
      <p:grpSp>
        <p:nvGrpSpPr>
          <p:cNvPr id="17" name="Group 16">
            <a:extLst>
              <a:ext uri="{FF2B5EF4-FFF2-40B4-BE49-F238E27FC236}">
                <a16:creationId xmlns:a16="http://schemas.microsoft.com/office/drawing/2014/main" id="{B9ABADF5-69FB-4787-988F-5D714A6AE689}"/>
              </a:ext>
            </a:extLst>
          </p:cNvPr>
          <p:cNvGrpSpPr/>
          <p:nvPr/>
        </p:nvGrpSpPr>
        <p:grpSpPr>
          <a:xfrm>
            <a:off x="2338757" y="3010528"/>
            <a:ext cx="2245359" cy="3104979"/>
            <a:chOff x="2465762" y="3010528"/>
            <a:chExt cx="2245359" cy="3104979"/>
          </a:xfrm>
        </p:grpSpPr>
        <p:cxnSp>
          <p:nvCxnSpPr>
            <p:cNvPr id="290" name="Straight Connector 289"/>
            <p:cNvCxnSpPr/>
            <p:nvPr/>
          </p:nvCxnSpPr>
          <p:spPr>
            <a:xfrm flipH="1">
              <a:off x="4211565" y="5453042"/>
              <a:ext cx="2797" cy="51417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3427092" y="5338646"/>
              <a:ext cx="325421"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3444578" y="4196587"/>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3440162" y="4753852"/>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3591268" y="3309278"/>
              <a:ext cx="6028" cy="203880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628516" y="3010528"/>
              <a:ext cx="1906639"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PA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PDA &amp; EMAC Team</a:t>
              </a:r>
            </a:p>
          </p:txBody>
        </p:sp>
        <p:sp>
          <p:nvSpPr>
            <p:cNvPr id="221" name="TextBox 220"/>
            <p:cNvSpPr txBox="1"/>
            <p:nvPr/>
          </p:nvSpPr>
          <p:spPr>
            <a:xfrm>
              <a:off x="2628516" y="3570417"/>
              <a:ext cx="1906639" cy="261610"/>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Executive Officer</a:t>
              </a:r>
            </a:p>
          </p:txBody>
        </p:sp>
        <p:sp>
          <p:nvSpPr>
            <p:cNvPr id="236" name="TextBox 235"/>
            <p:cNvSpPr txBox="1"/>
            <p:nvPr/>
          </p:nvSpPr>
          <p:spPr>
            <a:xfrm>
              <a:off x="2470872" y="3979249"/>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Grants Management</a:t>
              </a:r>
            </a:p>
          </p:txBody>
        </p:sp>
        <p:sp>
          <p:nvSpPr>
            <p:cNvPr id="237" name="TextBox 236"/>
            <p:cNvSpPr txBox="1"/>
            <p:nvPr/>
          </p:nvSpPr>
          <p:spPr>
            <a:xfrm>
              <a:off x="3715043" y="4524010"/>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Disaster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Oversight</a:t>
              </a:r>
            </a:p>
          </p:txBody>
        </p:sp>
        <p:sp>
          <p:nvSpPr>
            <p:cNvPr id="238" name="TextBox 237"/>
            <p:cNvSpPr txBox="1"/>
            <p:nvPr/>
          </p:nvSpPr>
          <p:spPr>
            <a:xfrm>
              <a:off x="2465762" y="4541877"/>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Applicant Closeout </a:t>
              </a:r>
            </a:p>
          </p:txBody>
        </p:sp>
        <p:sp>
          <p:nvSpPr>
            <p:cNvPr id="239" name="TextBox 238"/>
            <p:cNvSpPr txBox="1"/>
            <p:nvPr/>
          </p:nvSpPr>
          <p:spPr>
            <a:xfrm>
              <a:off x="3709105" y="3981011"/>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Applicant Liaisons</a:t>
              </a:r>
            </a:p>
          </p:txBody>
        </p:sp>
        <p:sp>
          <p:nvSpPr>
            <p:cNvPr id="240" name="TextBox 239"/>
            <p:cNvSpPr txBox="1"/>
            <p:nvPr/>
          </p:nvSpPr>
          <p:spPr>
            <a:xfrm>
              <a:off x="3711866" y="5102005"/>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Technical Services</a:t>
              </a:r>
            </a:p>
          </p:txBody>
        </p:sp>
        <p:sp>
          <p:nvSpPr>
            <p:cNvPr id="246" name="TextBox 245"/>
            <p:cNvSpPr txBox="1"/>
            <p:nvPr/>
          </p:nvSpPr>
          <p:spPr>
            <a:xfrm>
              <a:off x="3717603" y="5684620"/>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Site Inspections</a:t>
              </a:r>
            </a:p>
          </p:txBody>
        </p:sp>
        <p:sp>
          <p:nvSpPr>
            <p:cNvPr id="3" name="TextBox 2">
              <a:extLst>
                <a:ext uri="{FF2B5EF4-FFF2-40B4-BE49-F238E27FC236}">
                  <a16:creationId xmlns:a16="http://schemas.microsoft.com/office/drawing/2014/main" id="{B5BADD75-6906-E592-4AA0-06A60A3EB653}"/>
                </a:ext>
              </a:extLst>
            </p:cNvPr>
            <p:cNvSpPr txBox="1"/>
            <p:nvPr/>
          </p:nvSpPr>
          <p:spPr>
            <a:xfrm>
              <a:off x="2467563" y="5100743"/>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Quality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Control</a:t>
              </a:r>
            </a:p>
          </p:txBody>
        </p:sp>
      </p:grpSp>
      <p:grpSp>
        <p:nvGrpSpPr>
          <p:cNvPr id="16" name="Group 15">
            <a:extLst>
              <a:ext uri="{FF2B5EF4-FFF2-40B4-BE49-F238E27FC236}">
                <a16:creationId xmlns:a16="http://schemas.microsoft.com/office/drawing/2014/main" id="{09B11705-F681-400C-5E0E-37AA225EF504}"/>
              </a:ext>
            </a:extLst>
          </p:cNvPr>
          <p:cNvGrpSpPr/>
          <p:nvPr/>
        </p:nvGrpSpPr>
        <p:grpSpPr>
          <a:xfrm>
            <a:off x="63090" y="2817251"/>
            <a:ext cx="2188183" cy="3313410"/>
            <a:chOff x="113892" y="2817251"/>
            <a:chExt cx="2188183" cy="3313410"/>
          </a:xfrm>
        </p:grpSpPr>
        <p:cxnSp>
          <p:nvCxnSpPr>
            <p:cNvPr id="9" name="Straight Connector 8">
              <a:extLst>
                <a:ext uri="{FF2B5EF4-FFF2-40B4-BE49-F238E27FC236}">
                  <a16:creationId xmlns:a16="http://schemas.microsoft.com/office/drawing/2014/main" id="{CFC1CA48-F234-9860-C1BF-8CA138EB1C87}"/>
                </a:ext>
              </a:extLst>
            </p:cNvPr>
            <p:cNvCxnSpPr/>
            <p:nvPr/>
          </p:nvCxnSpPr>
          <p:spPr>
            <a:xfrm>
              <a:off x="898488" y="5918579"/>
              <a:ext cx="325421"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1078134" y="4205720"/>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1073044" y="4772110"/>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1053893" y="5338500"/>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1206491" y="3302890"/>
              <a:ext cx="8095" cy="262402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220755" y="2817251"/>
              <a:ext cx="3839" cy="3316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21733" y="3025225"/>
              <a:ext cx="1902997"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GA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Finance &amp; Admin Team</a:t>
              </a:r>
            </a:p>
          </p:txBody>
        </p:sp>
        <p:sp>
          <p:nvSpPr>
            <p:cNvPr id="222" name="TextBox 221"/>
            <p:cNvSpPr txBox="1"/>
            <p:nvPr/>
          </p:nvSpPr>
          <p:spPr>
            <a:xfrm>
              <a:off x="318091" y="3585019"/>
              <a:ext cx="1906639" cy="261610"/>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Executive Officer</a:t>
              </a:r>
            </a:p>
          </p:txBody>
        </p:sp>
        <p:sp>
          <p:nvSpPr>
            <p:cNvPr id="223" name="TextBox 222"/>
            <p:cNvSpPr txBox="1"/>
            <p:nvPr/>
          </p:nvSpPr>
          <p:spPr>
            <a:xfrm>
              <a:off x="119002" y="3975536"/>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Recovery- Grants</a:t>
              </a:r>
            </a:p>
          </p:txBody>
        </p:sp>
        <p:sp>
          <p:nvSpPr>
            <p:cNvPr id="224" name="TextBox 223"/>
            <p:cNvSpPr txBox="1"/>
            <p:nvPr/>
          </p:nvSpPr>
          <p:spPr>
            <a:xfrm>
              <a:off x="113892" y="4541878"/>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State Management</a:t>
              </a:r>
            </a:p>
          </p:txBody>
        </p:sp>
        <p:sp>
          <p:nvSpPr>
            <p:cNvPr id="226" name="TextBox 225"/>
            <p:cNvSpPr txBox="1"/>
            <p:nvPr/>
          </p:nvSpPr>
          <p:spPr>
            <a:xfrm>
              <a:off x="113892" y="5084269"/>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Sub-Recipients</a:t>
              </a:r>
            </a:p>
          </p:txBody>
        </p:sp>
        <p:sp>
          <p:nvSpPr>
            <p:cNvPr id="230" name="TextBox 229"/>
            <p:cNvSpPr txBox="1"/>
            <p:nvPr/>
          </p:nvSpPr>
          <p:spPr>
            <a:xfrm>
              <a:off x="1308557" y="3977572"/>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Facility Services</a:t>
              </a:r>
            </a:p>
          </p:txBody>
        </p:sp>
        <p:sp>
          <p:nvSpPr>
            <p:cNvPr id="233" name="TextBox 232"/>
            <p:cNvSpPr txBox="1"/>
            <p:nvPr/>
          </p:nvSpPr>
          <p:spPr>
            <a:xfrm>
              <a:off x="1308557" y="4541878"/>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Admin Services</a:t>
              </a:r>
            </a:p>
          </p:txBody>
        </p:sp>
        <p:sp>
          <p:nvSpPr>
            <p:cNvPr id="235" name="TextBox 234"/>
            <p:cNvSpPr txBox="1"/>
            <p:nvPr/>
          </p:nvSpPr>
          <p:spPr>
            <a:xfrm>
              <a:off x="1308557" y="5094642"/>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Homeland Sec. Grants</a:t>
              </a:r>
            </a:p>
          </p:txBody>
        </p:sp>
        <p:sp>
          <p:nvSpPr>
            <p:cNvPr id="7" name="TextBox 6">
              <a:extLst>
                <a:ext uri="{FF2B5EF4-FFF2-40B4-BE49-F238E27FC236}">
                  <a16:creationId xmlns:a16="http://schemas.microsoft.com/office/drawing/2014/main" id="{98486258-448F-BB08-31CB-7BE9A414DD1C}"/>
                </a:ext>
              </a:extLst>
            </p:cNvPr>
            <p:cNvSpPr txBox="1"/>
            <p:nvPr/>
          </p:nvSpPr>
          <p:spPr>
            <a:xfrm>
              <a:off x="115686" y="5699774"/>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Quality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Control</a:t>
              </a:r>
            </a:p>
          </p:txBody>
        </p:sp>
      </p:grpSp>
      <p:sp>
        <p:nvSpPr>
          <p:cNvPr id="189" name="TextBox 188"/>
          <p:cNvSpPr txBox="1"/>
          <p:nvPr/>
        </p:nvSpPr>
        <p:spPr>
          <a:xfrm>
            <a:off x="5517324" y="1421009"/>
            <a:ext cx="1160835" cy="430887"/>
          </a:xfrm>
          <a:prstGeom prst="rect">
            <a:avLst/>
          </a:prstGeom>
          <a:solidFill>
            <a:schemeClr val="bg1"/>
          </a:solid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Executive Team</a:t>
            </a:r>
          </a:p>
        </p:txBody>
      </p:sp>
      <p:sp>
        <p:nvSpPr>
          <p:cNvPr id="243" name="TextBox 242"/>
          <p:cNvSpPr txBox="1"/>
          <p:nvPr/>
        </p:nvSpPr>
        <p:spPr>
          <a:xfrm>
            <a:off x="9900465" y="4528245"/>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Applicant Liaisons</a:t>
            </a:r>
          </a:p>
        </p:txBody>
      </p:sp>
      <p:sp>
        <p:nvSpPr>
          <p:cNvPr id="22" name="TextBox 21">
            <a:extLst>
              <a:ext uri="{FF2B5EF4-FFF2-40B4-BE49-F238E27FC236}">
                <a16:creationId xmlns:a16="http://schemas.microsoft.com/office/drawing/2014/main" id="{CD6B7A8B-503F-253F-8BB2-83583B1AEE39}"/>
              </a:ext>
            </a:extLst>
          </p:cNvPr>
          <p:cNvSpPr txBox="1"/>
          <p:nvPr/>
        </p:nvSpPr>
        <p:spPr>
          <a:xfrm>
            <a:off x="7558214" y="3975534"/>
            <a:ext cx="993518"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AI and UAS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Operations</a:t>
            </a:r>
          </a:p>
        </p:txBody>
      </p:sp>
      <p:sp>
        <p:nvSpPr>
          <p:cNvPr id="24" name="TextBox 23"/>
          <p:cNvSpPr txBox="1"/>
          <p:nvPr/>
        </p:nvSpPr>
        <p:spPr>
          <a:xfrm>
            <a:off x="8863551" y="5673647"/>
            <a:ext cx="993518" cy="769441"/>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Critical Infrastructure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&amp; Nuclear Facilities</a:t>
            </a:r>
          </a:p>
        </p:txBody>
      </p:sp>
      <p:cxnSp>
        <p:nvCxnSpPr>
          <p:cNvPr id="25" name="Straight Connector 24">
            <a:extLst>
              <a:ext uri="{FF2B5EF4-FFF2-40B4-BE49-F238E27FC236}">
                <a16:creationId xmlns:a16="http://schemas.microsoft.com/office/drawing/2014/main" id="{7CF2F99B-A65E-A108-B691-BB322BE74CC0}"/>
              </a:ext>
            </a:extLst>
          </p:cNvPr>
          <p:cNvCxnSpPr/>
          <p:nvPr/>
        </p:nvCxnSpPr>
        <p:spPr>
          <a:xfrm>
            <a:off x="8562319" y="4189341"/>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64D1BF2-3AC6-E933-5702-8AC55485EB4D}"/>
              </a:ext>
            </a:extLst>
          </p:cNvPr>
          <p:cNvSpPr txBox="1"/>
          <p:nvPr/>
        </p:nvSpPr>
        <p:spPr>
          <a:xfrm>
            <a:off x="140787" y="176458"/>
            <a:ext cx="11875287" cy="461665"/>
          </a:xfrm>
          <a:prstGeom prst="rect">
            <a:avLst/>
          </a:prstGeom>
          <a:noFill/>
          <a:ln w="254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GOHSEP Org Chart </a:t>
            </a:r>
            <a:r>
              <a:rPr kumimoji="0" lang="en-US" sz="2400" b="0" i="0" u="none" strike="noStrike" kern="1200" cap="none" spc="0" normalizeH="0" baseline="0" noProof="0" dirty="0" smtClean="0">
                <a:ln>
                  <a:noFill/>
                </a:ln>
                <a:solidFill>
                  <a:srgbClr val="FF0000"/>
                </a:solidFill>
                <a:effectLst/>
                <a:uLnTx/>
                <a:uFillTx/>
                <a:latin typeface="Calibri" panose="020F0502020204030204"/>
                <a:ea typeface="+mn-ea"/>
                <a:cs typeface="+mn-cs"/>
              </a:rPr>
              <a:t>EOC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Activation Level III,II,I   </a:t>
            </a:r>
          </a:p>
        </p:txBody>
      </p:sp>
      <p:pic>
        <p:nvPicPr>
          <p:cNvPr id="45" name="Picture 44">
            <a:extLst>
              <a:ext uri="{FF2B5EF4-FFF2-40B4-BE49-F238E27FC236}">
                <a16:creationId xmlns:a16="http://schemas.microsoft.com/office/drawing/2014/main" id="{3FF5C76B-6B85-EF6F-51BE-2E4B5A37BC96}"/>
              </a:ext>
            </a:extLst>
          </p:cNvPr>
          <p:cNvPicPr>
            <a:picLocks noChangeAspect="1"/>
          </p:cNvPicPr>
          <p:nvPr/>
        </p:nvPicPr>
        <p:blipFill>
          <a:blip r:embed="rId2"/>
          <a:stretch>
            <a:fillRect/>
          </a:stretch>
        </p:blipFill>
        <p:spPr>
          <a:xfrm>
            <a:off x="7595920" y="3506804"/>
            <a:ext cx="4520264" cy="3239802"/>
          </a:xfrm>
          <a:prstGeom prst="rect">
            <a:avLst/>
          </a:prstGeom>
          <a:ln w="38100">
            <a:solidFill>
              <a:srgbClr val="00B0F0"/>
            </a:solidFill>
          </a:ln>
        </p:spPr>
      </p:pic>
      <p:sp>
        <p:nvSpPr>
          <p:cNvPr id="46" name="TextBox 45">
            <a:extLst>
              <a:ext uri="{FF2B5EF4-FFF2-40B4-BE49-F238E27FC236}">
                <a16:creationId xmlns:a16="http://schemas.microsoft.com/office/drawing/2014/main" id="{15C679BF-E7C1-7FEA-0E83-340ABB3D4D07}"/>
              </a:ext>
            </a:extLst>
          </p:cNvPr>
          <p:cNvSpPr txBox="1"/>
          <p:nvPr/>
        </p:nvSpPr>
        <p:spPr>
          <a:xfrm>
            <a:off x="3673392" y="1769818"/>
            <a:ext cx="1449252"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IA TEAM</a:t>
            </a:r>
          </a:p>
        </p:txBody>
      </p:sp>
      <p:cxnSp>
        <p:nvCxnSpPr>
          <p:cNvPr id="119" name="Straight Connector 118"/>
          <p:cNvCxnSpPr/>
          <p:nvPr/>
        </p:nvCxnSpPr>
        <p:spPr>
          <a:xfrm flipH="1">
            <a:off x="5208935" y="5928917"/>
            <a:ext cx="2797" cy="51417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5141167" y="3585019"/>
            <a:ext cx="1906639" cy="261610"/>
          </a:xfrm>
          <a:prstGeom prst="rect">
            <a:avLst/>
          </a:prstGeom>
          <a:solidFill>
            <a:srgbClr val="FF0000"/>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Executive Officer</a:t>
            </a:r>
          </a:p>
        </p:txBody>
      </p:sp>
      <p:cxnSp>
        <p:nvCxnSpPr>
          <p:cNvPr id="121" name="Straight Connector 120"/>
          <p:cNvCxnSpPr/>
          <p:nvPr/>
        </p:nvCxnSpPr>
        <p:spPr>
          <a:xfrm>
            <a:off x="5292785" y="5795294"/>
            <a:ext cx="1235785"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574873" y="4194644"/>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435317" y="5306620"/>
            <a:ext cx="393759"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565061" y="4746779"/>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5280008" y="3846629"/>
            <a:ext cx="4982" cy="36669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4721694" y="3975535"/>
            <a:ext cx="993518" cy="430887"/>
          </a:xfrm>
          <a:prstGeom prst="rect">
            <a:avLst/>
          </a:prstGeom>
          <a:solidFill>
            <a:srgbClr val="FF0000"/>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Current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Operations</a:t>
            </a:r>
          </a:p>
        </p:txBody>
      </p:sp>
      <p:sp>
        <p:nvSpPr>
          <p:cNvPr id="142" name="TextBox 141"/>
          <p:cNvSpPr txBox="1"/>
          <p:nvPr/>
        </p:nvSpPr>
        <p:spPr>
          <a:xfrm>
            <a:off x="4713814" y="4533356"/>
            <a:ext cx="993518" cy="430887"/>
          </a:xfrm>
          <a:prstGeom prst="rect">
            <a:avLst/>
          </a:prstGeom>
          <a:solidFill>
            <a:srgbClr val="FF0000"/>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State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EOC</a:t>
            </a:r>
          </a:p>
        </p:txBody>
      </p:sp>
      <p:sp>
        <p:nvSpPr>
          <p:cNvPr id="143" name="TextBox 142"/>
          <p:cNvSpPr txBox="1"/>
          <p:nvPr/>
        </p:nvSpPr>
        <p:spPr>
          <a:xfrm>
            <a:off x="4713814" y="5089445"/>
            <a:ext cx="993518" cy="430887"/>
          </a:xfrm>
          <a:prstGeom prst="rect">
            <a:avLst/>
          </a:prstGeom>
          <a:solidFill>
            <a:srgbClr val="FF0000"/>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Logistics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Support</a:t>
            </a:r>
          </a:p>
        </p:txBody>
      </p:sp>
      <p:cxnSp>
        <p:nvCxnSpPr>
          <p:cNvPr id="145" name="Straight Connector 144"/>
          <p:cNvCxnSpPr/>
          <p:nvPr/>
        </p:nvCxnSpPr>
        <p:spPr>
          <a:xfrm flipH="1">
            <a:off x="5829500" y="4179130"/>
            <a:ext cx="4982" cy="115085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ED9618E1-ED28-21DF-FB68-BB1F3AD251DF}"/>
              </a:ext>
            </a:extLst>
          </p:cNvPr>
          <p:cNvGrpSpPr/>
          <p:nvPr/>
        </p:nvGrpSpPr>
        <p:grpSpPr>
          <a:xfrm>
            <a:off x="6295030" y="3837193"/>
            <a:ext cx="1138384" cy="1677963"/>
            <a:chOff x="6320431" y="3837193"/>
            <a:chExt cx="1138384" cy="1677963"/>
          </a:xfrm>
        </p:grpSpPr>
        <p:cxnSp>
          <p:nvCxnSpPr>
            <p:cNvPr id="128" name="Straight Connector 127"/>
            <p:cNvCxnSpPr/>
            <p:nvPr/>
          </p:nvCxnSpPr>
          <p:spPr>
            <a:xfrm flipH="1">
              <a:off x="6960769" y="3837193"/>
              <a:ext cx="4982" cy="36669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327813" y="4748516"/>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334293" y="5301968"/>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320431" y="4190978"/>
              <a:ext cx="268943" cy="4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6457218" y="3960603"/>
              <a:ext cx="993518" cy="430887"/>
            </a:xfrm>
            <a:prstGeom prst="rect">
              <a:avLst/>
            </a:prstGeom>
            <a:solidFill>
              <a:srgbClr val="FF0000"/>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Preparedness&amp; Plans</a:t>
              </a:r>
            </a:p>
          </p:txBody>
        </p:sp>
        <p:sp>
          <p:nvSpPr>
            <p:cNvPr id="133" name="TextBox 132"/>
            <p:cNvSpPr txBox="1"/>
            <p:nvPr/>
          </p:nvSpPr>
          <p:spPr>
            <a:xfrm>
              <a:off x="6465297" y="4517102"/>
              <a:ext cx="993518" cy="430887"/>
            </a:xfrm>
            <a:prstGeom prst="rect">
              <a:avLst/>
            </a:prstGeom>
            <a:solidFill>
              <a:srgbClr val="FF0000"/>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Future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Plans</a:t>
              </a:r>
            </a:p>
          </p:txBody>
        </p:sp>
        <p:sp>
          <p:nvSpPr>
            <p:cNvPr id="134" name="TextBox 133"/>
            <p:cNvSpPr txBox="1"/>
            <p:nvPr/>
          </p:nvSpPr>
          <p:spPr>
            <a:xfrm>
              <a:off x="6451074" y="5084269"/>
              <a:ext cx="993518" cy="430887"/>
            </a:xfrm>
            <a:prstGeom prst="rect">
              <a:avLst/>
            </a:prstGeom>
            <a:solidFill>
              <a:srgbClr val="FF0000"/>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Community Preparation</a:t>
              </a:r>
            </a:p>
          </p:txBody>
        </p:sp>
        <p:cxnSp>
          <p:nvCxnSpPr>
            <p:cNvPr id="135" name="Straight Connector 134"/>
            <p:cNvCxnSpPr/>
            <p:nvPr/>
          </p:nvCxnSpPr>
          <p:spPr>
            <a:xfrm flipH="1">
              <a:off x="6328361" y="4174594"/>
              <a:ext cx="4982" cy="115085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4" name="TextBox 123">
            <a:extLst>
              <a:ext uri="{FF2B5EF4-FFF2-40B4-BE49-F238E27FC236}">
                <a16:creationId xmlns:a16="http://schemas.microsoft.com/office/drawing/2014/main" id="{FB13DA22-D4EC-7EEA-82CB-689A4227B0FD}"/>
              </a:ext>
            </a:extLst>
          </p:cNvPr>
          <p:cNvSpPr txBox="1"/>
          <p:nvPr/>
        </p:nvSpPr>
        <p:spPr>
          <a:xfrm>
            <a:off x="4714641" y="6227644"/>
            <a:ext cx="993518" cy="430887"/>
          </a:xfrm>
          <a:prstGeom prst="rect">
            <a:avLst/>
          </a:prstGeom>
          <a:solidFill>
            <a:srgbClr val="FF0000"/>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Training Programs</a:t>
            </a:r>
          </a:p>
        </p:txBody>
      </p:sp>
      <p:sp>
        <p:nvSpPr>
          <p:cNvPr id="125" name="TextBox 124">
            <a:extLst>
              <a:ext uri="{FF2B5EF4-FFF2-40B4-BE49-F238E27FC236}">
                <a16:creationId xmlns:a16="http://schemas.microsoft.com/office/drawing/2014/main" id="{25640E21-F2C8-29F9-96EF-08C1CF166987}"/>
              </a:ext>
            </a:extLst>
          </p:cNvPr>
          <p:cNvSpPr txBox="1"/>
          <p:nvPr/>
        </p:nvSpPr>
        <p:spPr>
          <a:xfrm>
            <a:off x="4721694" y="5611283"/>
            <a:ext cx="993518" cy="430887"/>
          </a:xfrm>
          <a:prstGeom prst="rect">
            <a:avLst/>
          </a:prstGeom>
          <a:solidFill>
            <a:srgbClr val="FF0000"/>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Training &amp; Exercises</a:t>
            </a:r>
          </a:p>
        </p:txBody>
      </p:sp>
      <p:sp>
        <p:nvSpPr>
          <p:cNvPr id="127" name="TextBox 126">
            <a:extLst>
              <a:ext uri="{FF2B5EF4-FFF2-40B4-BE49-F238E27FC236}">
                <a16:creationId xmlns:a16="http://schemas.microsoft.com/office/drawing/2014/main" id="{25640E21-F2C8-29F9-96EF-08C1CF166987}"/>
              </a:ext>
            </a:extLst>
          </p:cNvPr>
          <p:cNvSpPr txBox="1"/>
          <p:nvPr/>
        </p:nvSpPr>
        <p:spPr>
          <a:xfrm>
            <a:off x="6428596" y="5613646"/>
            <a:ext cx="993518" cy="430887"/>
          </a:xfrm>
          <a:prstGeom prst="rect">
            <a:avLst/>
          </a:prstGeom>
          <a:solidFill>
            <a:srgbClr val="FF0000"/>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Non-Disaster Ops Grants</a:t>
            </a:r>
          </a:p>
        </p:txBody>
      </p:sp>
      <p:sp>
        <p:nvSpPr>
          <p:cNvPr id="4" name="Rectangle 3"/>
          <p:cNvSpPr/>
          <p:nvPr/>
        </p:nvSpPr>
        <p:spPr>
          <a:xfrm>
            <a:off x="4651829" y="3512822"/>
            <a:ext cx="2844800" cy="3239803"/>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FE1622F-7D92-071F-D41F-5199481A7B97}"/>
              </a:ext>
            </a:extLst>
          </p:cNvPr>
          <p:cNvSpPr txBox="1"/>
          <p:nvPr/>
        </p:nvSpPr>
        <p:spPr>
          <a:xfrm>
            <a:off x="7005737" y="2313810"/>
            <a:ext cx="1160836" cy="430887"/>
          </a:xfrm>
          <a:prstGeom prst="rect">
            <a:avLst/>
          </a:prstGeom>
          <a:solidFill>
            <a:schemeClr val="bg1"/>
          </a:solidFill>
          <a:ln w="2540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GOHSEP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Employee HR </a:t>
            </a:r>
          </a:p>
        </p:txBody>
      </p:sp>
      <p:pic>
        <p:nvPicPr>
          <p:cNvPr id="10" name="Content Placeholder 7">
            <a:extLst>
              <a:ext uri="{FF2B5EF4-FFF2-40B4-BE49-F238E27FC236}">
                <a16:creationId xmlns:a16="http://schemas.microsoft.com/office/drawing/2014/main" id="{1E8B1ECC-9D06-ED11-99B1-50E6F3FCBD65}"/>
              </a:ext>
            </a:extLst>
          </p:cNvPr>
          <p:cNvPicPr>
            <a:picLocks noChangeAspect="1"/>
          </p:cNvPicPr>
          <p:nvPr/>
        </p:nvPicPr>
        <p:blipFill>
          <a:blip r:embed="rId3"/>
          <a:stretch>
            <a:fillRect/>
          </a:stretch>
        </p:blipFill>
        <p:spPr>
          <a:xfrm>
            <a:off x="65820" y="3515514"/>
            <a:ext cx="4498326" cy="2711382"/>
          </a:xfrm>
          <a:prstGeom prst="rect">
            <a:avLst/>
          </a:prstGeom>
          <a:ln w="38100">
            <a:solidFill>
              <a:srgbClr val="00B0F0"/>
            </a:solidFill>
          </a:ln>
        </p:spPr>
      </p:pic>
      <p:pic>
        <p:nvPicPr>
          <p:cNvPr id="118" name="Picture 117">
            <a:extLst>
              <a:ext uri="{FF2B5EF4-FFF2-40B4-BE49-F238E27FC236}">
                <a16:creationId xmlns:a16="http://schemas.microsoft.com/office/drawing/2014/main" id="{3B645F04-B4AC-E306-DDFA-6170D452BEC6}"/>
              </a:ext>
            </a:extLst>
          </p:cNvPr>
          <p:cNvPicPr>
            <a:picLocks noChangeAspect="1"/>
          </p:cNvPicPr>
          <p:nvPr/>
        </p:nvPicPr>
        <p:blipFill>
          <a:blip r:embed="rId4"/>
          <a:stretch>
            <a:fillRect/>
          </a:stretch>
        </p:blipFill>
        <p:spPr>
          <a:xfrm>
            <a:off x="10104599" y="5539470"/>
            <a:ext cx="937635" cy="892014"/>
          </a:xfrm>
          <a:prstGeom prst="rect">
            <a:avLst/>
          </a:prstGeom>
          <a:ln w="38100">
            <a:solidFill>
              <a:schemeClr val="bg1">
                <a:lumMod val="50000"/>
              </a:schemeClr>
            </a:solidFill>
          </a:ln>
        </p:spPr>
      </p:pic>
    </p:spTree>
    <p:extLst>
      <p:ext uri="{BB962C8B-B14F-4D97-AF65-F5344CB8AC3E}">
        <p14:creationId xmlns:p14="http://schemas.microsoft.com/office/powerpoint/2010/main" val="2310564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E4FF8F-7088-6120-C24D-7ABCF6ED0EC9}"/>
              </a:ext>
            </a:extLst>
          </p:cNvPr>
          <p:cNvPicPr>
            <a:picLocks noChangeAspect="1"/>
          </p:cNvPicPr>
          <p:nvPr/>
        </p:nvPicPr>
        <p:blipFill>
          <a:blip r:embed="rId2"/>
          <a:stretch>
            <a:fillRect/>
          </a:stretch>
        </p:blipFill>
        <p:spPr>
          <a:xfrm>
            <a:off x="2572889" y="1425028"/>
            <a:ext cx="1733550" cy="1657350"/>
          </a:xfrm>
          <a:prstGeom prst="rect">
            <a:avLst/>
          </a:prstGeom>
        </p:spPr>
      </p:pic>
      <p:pic>
        <p:nvPicPr>
          <p:cNvPr id="7" name="Picture 6">
            <a:extLst>
              <a:ext uri="{FF2B5EF4-FFF2-40B4-BE49-F238E27FC236}">
                <a16:creationId xmlns:a16="http://schemas.microsoft.com/office/drawing/2014/main" id="{2ED90CDF-E59A-47BF-8546-169219821EC9}"/>
              </a:ext>
            </a:extLst>
          </p:cNvPr>
          <p:cNvPicPr>
            <a:picLocks noChangeAspect="1"/>
          </p:cNvPicPr>
          <p:nvPr/>
        </p:nvPicPr>
        <p:blipFill>
          <a:blip r:embed="rId3"/>
          <a:stretch>
            <a:fillRect/>
          </a:stretch>
        </p:blipFill>
        <p:spPr>
          <a:xfrm>
            <a:off x="5008057" y="978111"/>
            <a:ext cx="1597615" cy="1471819"/>
          </a:xfrm>
          <a:prstGeom prst="rect">
            <a:avLst/>
          </a:prstGeom>
        </p:spPr>
      </p:pic>
      <p:pic>
        <p:nvPicPr>
          <p:cNvPr id="9" name="Picture 8">
            <a:extLst>
              <a:ext uri="{FF2B5EF4-FFF2-40B4-BE49-F238E27FC236}">
                <a16:creationId xmlns:a16="http://schemas.microsoft.com/office/drawing/2014/main" id="{83269C3F-520C-5075-3EC4-891952D45F15}"/>
              </a:ext>
            </a:extLst>
          </p:cNvPr>
          <p:cNvPicPr>
            <a:picLocks noChangeAspect="1"/>
          </p:cNvPicPr>
          <p:nvPr/>
        </p:nvPicPr>
        <p:blipFill>
          <a:blip r:embed="rId4"/>
          <a:stretch>
            <a:fillRect/>
          </a:stretch>
        </p:blipFill>
        <p:spPr>
          <a:xfrm>
            <a:off x="7032843" y="1220135"/>
            <a:ext cx="1822900" cy="1862243"/>
          </a:xfrm>
          <a:prstGeom prst="rect">
            <a:avLst/>
          </a:prstGeom>
        </p:spPr>
      </p:pic>
      <p:pic>
        <p:nvPicPr>
          <p:cNvPr id="11" name="Picture 10">
            <a:extLst>
              <a:ext uri="{FF2B5EF4-FFF2-40B4-BE49-F238E27FC236}">
                <a16:creationId xmlns:a16="http://schemas.microsoft.com/office/drawing/2014/main" id="{8D6CEABE-5D7D-9297-D974-16844B18F95D}"/>
              </a:ext>
            </a:extLst>
          </p:cNvPr>
          <p:cNvPicPr>
            <a:picLocks noChangeAspect="1"/>
          </p:cNvPicPr>
          <p:nvPr/>
        </p:nvPicPr>
        <p:blipFill>
          <a:blip r:embed="rId5"/>
          <a:stretch>
            <a:fillRect/>
          </a:stretch>
        </p:blipFill>
        <p:spPr>
          <a:xfrm>
            <a:off x="7401363" y="3225197"/>
            <a:ext cx="1663598" cy="1515865"/>
          </a:xfrm>
          <a:prstGeom prst="rect">
            <a:avLst/>
          </a:prstGeom>
        </p:spPr>
      </p:pic>
      <p:pic>
        <p:nvPicPr>
          <p:cNvPr id="3" name="Picture 2">
            <a:extLst>
              <a:ext uri="{FF2B5EF4-FFF2-40B4-BE49-F238E27FC236}">
                <a16:creationId xmlns:a16="http://schemas.microsoft.com/office/drawing/2014/main" id="{B93A2C60-B024-5122-0758-0BAF65C21E34}"/>
              </a:ext>
            </a:extLst>
          </p:cNvPr>
          <p:cNvPicPr>
            <a:picLocks noChangeAspect="1"/>
          </p:cNvPicPr>
          <p:nvPr/>
        </p:nvPicPr>
        <p:blipFill>
          <a:blip r:embed="rId6"/>
          <a:stretch>
            <a:fillRect/>
          </a:stretch>
        </p:blipFill>
        <p:spPr>
          <a:xfrm>
            <a:off x="2708824" y="3256664"/>
            <a:ext cx="1597615" cy="1484398"/>
          </a:xfrm>
          <a:prstGeom prst="rect">
            <a:avLst/>
          </a:prstGeom>
        </p:spPr>
      </p:pic>
      <p:pic>
        <p:nvPicPr>
          <p:cNvPr id="6" name="Picture 5">
            <a:extLst>
              <a:ext uri="{FF2B5EF4-FFF2-40B4-BE49-F238E27FC236}">
                <a16:creationId xmlns:a16="http://schemas.microsoft.com/office/drawing/2014/main" id="{EA1E5719-1FB3-9459-0954-F33A6F44C48F}"/>
              </a:ext>
            </a:extLst>
          </p:cNvPr>
          <p:cNvPicPr>
            <a:picLocks noChangeAspect="1"/>
          </p:cNvPicPr>
          <p:nvPr/>
        </p:nvPicPr>
        <p:blipFill>
          <a:blip r:embed="rId7"/>
          <a:stretch>
            <a:fillRect/>
          </a:stretch>
        </p:blipFill>
        <p:spPr>
          <a:xfrm>
            <a:off x="5112215" y="3825778"/>
            <a:ext cx="1457325" cy="1381125"/>
          </a:xfrm>
          <a:prstGeom prst="rect">
            <a:avLst/>
          </a:prstGeom>
        </p:spPr>
      </p:pic>
      <p:pic>
        <p:nvPicPr>
          <p:cNvPr id="12" name="Picture 11">
            <a:extLst>
              <a:ext uri="{FF2B5EF4-FFF2-40B4-BE49-F238E27FC236}">
                <a16:creationId xmlns:a16="http://schemas.microsoft.com/office/drawing/2014/main" id="{504EDF0C-954B-E454-A1B4-A83B1E9B0927}"/>
              </a:ext>
            </a:extLst>
          </p:cNvPr>
          <p:cNvPicPr>
            <a:picLocks noChangeAspect="1"/>
          </p:cNvPicPr>
          <p:nvPr/>
        </p:nvPicPr>
        <p:blipFill>
          <a:blip r:embed="rId8"/>
          <a:stretch>
            <a:fillRect/>
          </a:stretch>
        </p:blipFill>
        <p:spPr>
          <a:xfrm>
            <a:off x="251309" y="2449930"/>
            <a:ext cx="1483052" cy="1410893"/>
          </a:xfrm>
          <a:prstGeom prst="rect">
            <a:avLst/>
          </a:prstGeom>
          <a:ln w="38100">
            <a:solidFill>
              <a:schemeClr val="bg1">
                <a:lumMod val="50000"/>
              </a:schemeClr>
            </a:solidFill>
          </a:ln>
        </p:spPr>
      </p:pic>
      <p:pic>
        <p:nvPicPr>
          <p:cNvPr id="14" name="Picture 13">
            <a:extLst>
              <a:ext uri="{FF2B5EF4-FFF2-40B4-BE49-F238E27FC236}">
                <a16:creationId xmlns:a16="http://schemas.microsoft.com/office/drawing/2014/main" id="{0D72094F-6EB7-C45B-6BCF-CE5EA4B4677C}"/>
              </a:ext>
            </a:extLst>
          </p:cNvPr>
          <p:cNvPicPr>
            <a:picLocks noChangeAspect="1"/>
          </p:cNvPicPr>
          <p:nvPr/>
        </p:nvPicPr>
        <p:blipFill>
          <a:blip r:embed="rId9"/>
          <a:stretch>
            <a:fillRect/>
          </a:stretch>
        </p:blipFill>
        <p:spPr>
          <a:xfrm>
            <a:off x="4369266" y="2691954"/>
            <a:ext cx="2943225" cy="923925"/>
          </a:xfrm>
          <a:prstGeom prst="rect">
            <a:avLst/>
          </a:prstGeom>
        </p:spPr>
      </p:pic>
      <p:sp>
        <p:nvSpPr>
          <p:cNvPr id="15" name="TextBox 14">
            <a:extLst>
              <a:ext uri="{FF2B5EF4-FFF2-40B4-BE49-F238E27FC236}">
                <a16:creationId xmlns:a16="http://schemas.microsoft.com/office/drawing/2014/main" id="{C5E082CF-BBA3-5CBC-88F8-76CA19BC52C2}"/>
              </a:ext>
            </a:extLst>
          </p:cNvPr>
          <p:cNvSpPr txBox="1"/>
          <p:nvPr/>
        </p:nvSpPr>
        <p:spPr>
          <a:xfrm>
            <a:off x="9806637" y="954314"/>
            <a:ext cx="2267764" cy="3970318"/>
          </a:xfrm>
          <a:prstGeom prst="rect">
            <a:avLst/>
          </a:prstGeom>
          <a:noFill/>
        </p:spPr>
        <p:txBody>
          <a:bodyPr wrap="square" rtlCol="0">
            <a:spAutoFit/>
          </a:bodyPr>
          <a:lstStyle/>
          <a:p>
            <a:r>
              <a:rPr lang="en-US" sz="2800" dirty="0"/>
              <a:t>Linking Emergency Management </a:t>
            </a:r>
          </a:p>
          <a:p>
            <a:endParaRPr lang="en-US" sz="2800" dirty="0"/>
          </a:p>
          <a:p>
            <a:r>
              <a:rPr lang="en-US" sz="2800" dirty="0"/>
              <a:t>Via the Private Sector</a:t>
            </a:r>
          </a:p>
          <a:p>
            <a:endParaRPr lang="en-US" sz="2800" dirty="0"/>
          </a:p>
          <a:p>
            <a:r>
              <a:rPr lang="en-US" sz="2800" dirty="0"/>
              <a:t>To Law Enforcement</a:t>
            </a:r>
          </a:p>
        </p:txBody>
      </p:sp>
      <p:sp>
        <p:nvSpPr>
          <p:cNvPr id="16" name="Oval 15">
            <a:extLst>
              <a:ext uri="{FF2B5EF4-FFF2-40B4-BE49-F238E27FC236}">
                <a16:creationId xmlns:a16="http://schemas.microsoft.com/office/drawing/2014/main" id="{8104721F-AB6D-2F9E-A7CF-F91B2D22FF63}"/>
              </a:ext>
            </a:extLst>
          </p:cNvPr>
          <p:cNvSpPr/>
          <p:nvPr/>
        </p:nvSpPr>
        <p:spPr>
          <a:xfrm>
            <a:off x="2001098" y="292611"/>
            <a:ext cx="7611534" cy="5579534"/>
          </a:xfrm>
          <a:prstGeom prst="ellipse">
            <a:avLst/>
          </a:prstGeom>
          <a:no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07099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2875</TotalTime>
  <Words>1621</Words>
  <Application>Microsoft Office PowerPoint</Application>
  <PresentationFormat>Widescreen</PresentationFormat>
  <Paragraphs>284</Paragraphs>
  <Slides>12</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2" baseType="lpstr">
      <vt:lpstr>Arial</vt:lpstr>
      <vt:lpstr>Calibri</vt:lpstr>
      <vt:lpstr>Calibri Light</vt:lpstr>
      <vt:lpstr>Courier New</vt:lpstr>
      <vt:lpstr>Symbol</vt:lpstr>
      <vt:lpstr>Tahoma</vt:lpstr>
      <vt:lpstr>Times New Roman</vt:lpstr>
      <vt:lpstr>1_Office Theme</vt:lpstr>
      <vt:lpstr>2_Office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Mission essential tasks have countless sub tasks that are classified as specified tasks(what leaders are directed to do) and implied tasks (what leaders sense needs to be done) to support strategic change.  This document lists mission essential tasks only.  Each mission essential task has an individual strategic action plan that covers the task, purpose, issue, discussion and recommendation for the respective task. </vt:lpstr>
      <vt:lpstr>GOHSEP Strategic Action Plans (SAP)</vt:lpstr>
      <vt:lpstr>Questions   Jacques Thibodeaux 504-915-3120  Federal Fiscal Situation State Fiscal Situation GOHSEP Next Steps: Day 101-180/EMPG-SHSPG/Regional Concepts</vt:lpstr>
    </vt:vector>
  </TitlesOfParts>
  <Company>The City of Thibodaux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Jacques Thibodeaux</dc:creator>
  <cp:lastModifiedBy>Jacques Thibodeaux</cp:lastModifiedBy>
  <cp:revision>407</cp:revision>
  <cp:lastPrinted>2023-12-21T16:40:36Z</cp:lastPrinted>
  <dcterms:created xsi:type="dcterms:W3CDTF">2019-08-22T19:06:28Z</dcterms:created>
  <dcterms:modified xsi:type="dcterms:W3CDTF">2024-05-01T18:01:12Z</dcterms:modified>
</cp:coreProperties>
</file>