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12"/>
  </p:notesMasterIdLst>
  <p:handoutMasterIdLst>
    <p:handoutMasterId r:id="rId13"/>
  </p:handoutMasterIdLst>
  <p:sldIdLst>
    <p:sldId id="269" r:id="rId2"/>
    <p:sldId id="403" r:id="rId3"/>
    <p:sldId id="410" r:id="rId4"/>
    <p:sldId id="383" r:id="rId5"/>
    <p:sldId id="411" r:id="rId6"/>
    <p:sldId id="321" r:id="rId7"/>
    <p:sldId id="386" r:id="rId8"/>
    <p:sldId id="390" r:id="rId9"/>
    <p:sldId id="349" r:id="rId10"/>
    <p:sldId id="263" r:id="rId11"/>
  </p:sldIdLst>
  <p:sldSz cx="9144000" cy="6858000" type="screen4x3"/>
  <p:notesSz cx="6858000" cy="92075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9900"/>
    <a:srgbClr val="03062B"/>
    <a:srgbClr val="070E63"/>
    <a:srgbClr val="0066FF"/>
    <a:srgbClr val="00313C"/>
    <a:srgbClr val="000082"/>
    <a:srgbClr val="00306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76" autoAdjust="0"/>
  </p:normalViewPr>
  <p:slideViewPr>
    <p:cSldViewPr>
      <p:cViewPr varScale="1">
        <p:scale>
          <a:sx n="83" d="100"/>
          <a:sy n="83" d="100"/>
        </p:scale>
        <p:origin x="97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240"/>
      </p:cViewPr>
      <p:guideLst>
        <p:guide orient="horz" pos="290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0"/>
            <a:ext cx="2971800" cy="460375"/>
          </a:xfrm>
          <a:prstGeom prst="rect">
            <a:avLst/>
          </a:prstGeom>
          <a:noFill/>
          <a:ln w="12700" cap="sq">
            <a:noFill/>
            <a:miter lim="800000"/>
            <a:headEnd type="none" w="sm" len="sm"/>
            <a:tailEnd type="none" w="sm" len="sm"/>
          </a:ln>
          <a:effectLst/>
        </p:spPr>
        <p:txBody>
          <a:bodyPr vert="horz" wrap="square" lIns="91793" tIns="45896" rIns="91793" bIns="45896" numCol="1" anchor="t" anchorCtr="0" compatLnSpc="1">
            <a:prstTxWarp prst="textNoShape">
              <a:avLst/>
            </a:prstTxWarp>
          </a:bodyPr>
          <a:lstStyle>
            <a:lvl1pPr defTabSz="917575" eaLnBrk="0" hangingPunct="0">
              <a:defRPr sz="1200">
                <a:solidFill>
                  <a:schemeClr val="tx2"/>
                </a:solidFill>
                <a:latin typeface="Times New Roman" pitchFamily="18" charset="0"/>
              </a:defRPr>
            </a:lvl1pPr>
          </a:lstStyle>
          <a:p>
            <a:endParaRPr lang="en-US"/>
          </a:p>
        </p:txBody>
      </p:sp>
      <p:sp>
        <p:nvSpPr>
          <p:cNvPr id="217091" name="Rectangle 3"/>
          <p:cNvSpPr>
            <a:spLocks noGrp="1" noChangeArrowheads="1"/>
          </p:cNvSpPr>
          <p:nvPr>
            <p:ph type="dt" sz="quarter" idx="1"/>
          </p:nvPr>
        </p:nvSpPr>
        <p:spPr bwMode="auto">
          <a:xfrm>
            <a:off x="3886200" y="0"/>
            <a:ext cx="2971800" cy="460375"/>
          </a:xfrm>
          <a:prstGeom prst="rect">
            <a:avLst/>
          </a:prstGeom>
          <a:noFill/>
          <a:ln w="12700" cap="sq">
            <a:noFill/>
            <a:miter lim="800000"/>
            <a:headEnd type="none" w="sm" len="sm"/>
            <a:tailEnd type="none" w="sm" len="sm"/>
          </a:ln>
          <a:effectLst/>
        </p:spPr>
        <p:txBody>
          <a:bodyPr vert="horz" wrap="square" lIns="91793" tIns="45896" rIns="91793" bIns="45896" numCol="1" anchor="t" anchorCtr="0" compatLnSpc="1">
            <a:prstTxWarp prst="textNoShape">
              <a:avLst/>
            </a:prstTxWarp>
          </a:bodyPr>
          <a:lstStyle>
            <a:lvl1pPr algn="r" defTabSz="917575" eaLnBrk="0" hangingPunct="0">
              <a:defRPr sz="1200">
                <a:solidFill>
                  <a:schemeClr val="tx2"/>
                </a:solidFill>
                <a:latin typeface="Times New Roman" pitchFamily="18" charset="0"/>
              </a:defRPr>
            </a:lvl1pPr>
          </a:lstStyle>
          <a:p>
            <a:endParaRPr lang="en-US"/>
          </a:p>
        </p:txBody>
      </p:sp>
      <p:sp>
        <p:nvSpPr>
          <p:cNvPr id="217092" name="Rectangle 4"/>
          <p:cNvSpPr>
            <a:spLocks noGrp="1" noChangeArrowheads="1"/>
          </p:cNvSpPr>
          <p:nvPr>
            <p:ph type="ftr" sz="quarter" idx="2"/>
          </p:nvPr>
        </p:nvSpPr>
        <p:spPr bwMode="auto">
          <a:xfrm>
            <a:off x="0" y="8747125"/>
            <a:ext cx="2971800" cy="460375"/>
          </a:xfrm>
          <a:prstGeom prst="rect">
            <a:avLst/>
          </a:prstGeom>
          <a:noFill/>
          <a:ln w="12700" cap="sq">
            <a:noFill/>
            <a:miter lim="800000"/>
            <a:headEnd type="none" w="sm" len="sm"/>
            <a:tailEnd type="none" w="sm" len="sm"/>
          </a:ln>
          <a:effectLst/>
        </p:spPr>
        <p:txBody>
          <a:bodyPr vert="horz" wrap="square" lIns="91793" tIns="45896" rIns="91793" bIns="45896" numCol="1" anchor="b" anchorCtr="0" compatLnSpc="1">
            <a:prstTxWarp prst="textNoShape">
              <a:avLst/>
            </a:prstTxWarp>
          </a:bodyPr>
          <a:lstStyle>
            <a:lvl1pPr defTabSz="917575" eaLnBrk="0" hangingPunct="0">
              <a:defRPr sz="1200">
                <a:solidFill>
                  <a:schemeClr val="tx2"/>
                </a:solidFill>
                <a:latin typeface="Times New Roman" pitchFamily="18" charset="0"/>
              </a:defRPr>
            </a:lvl1pPr>
          </a:lstStyle>
          <a:p>
            <a:endParaRPr lang="en-US"/>
          </a:p>
        </p:txBody>
      </p:sp>
      <p:sp>
        <p:nvSpPr>
          <p:cNvPr id="217093" name="Rectangle 5"/>
          <p:cNvSpPr>
            <a:spLocks noGrp="1" noChangeArrowheads="1"/>
          </p:cNvSpPr>
          <p:nvPr>
            <p:ph type="sldNum" sz="quarter" idx="3"/>
          </p:nvPr>
        </p:nvSpPr>
        <p:spPr bwMode="auto">
          <a:xfrm>
            <a:off x="3886200" y="8747125"/>
            <a:ext cx="2971800" cy="460375"/>
          </a:xfrm>
          <a:prstGeom prst="rect">
            <a:avLst/>
          </a:prstGeom>
          <a:noFill/>
          <a:ln w="12700" cap="sq">
            <a:noFill/>
            <a:miter lim="800000"/>
            <a:headEnd type="none" w="sm" len="sm"/>
            <a:tailEnd type="none" w="sm" len="sm"/>
          </a:ln>
          <a:effectLst/>
        </p:spPr>
        <p:txBody>
          <a:bodyPr vert="horz" wrap="square" lIns="91793" tIns="45896" rIns="91793" bIns="45896" numCol="1" anchor="b" anchorCtr="0" compatLnSpc="1">
            <a:prstTxWarp prst="textNoShape">
              <a:avLst/>
            </a:prstTxWarp>
          </a:bodyPr>
          <a:lstStyle>
            <a:lvl1pPr algn="r" defTabSz="917575" eaLnBrk="0" hangingPunct="0">
              <a:defRPr sz="1200">
                <a:solidFill>
                  <a:schemeClr val="tx2"/>
                </a:solidFill>
                <a:latin typeface="Times New Roman" pitchFamily="18" charset="0"/>
              </a:defRPr>
            </a:lvl1pPr>
          </a:lstStyle>
          <a:p>
            <a:fld id="{5A133110-28FB-40D9-9243-42BB5595F40B}" type="slidenum">
              <a:rPr lang="en-US"/>
              <a:pPr/>
              <a:t>‹#›</a:t>
            </a:fld>
            <a:endParaRPr lang="en-US"/>
          </a:p>
        </p:txBody>
      </p:sp>
    </p:spTree>
    <p:extLst>
      <p:ext uri="{BB962C8B-B14F-4D97-AF65-F5344CB8AC3E}">
        <p14:creationId xmlns:p14="http://schemas.microsoft.com/office/powerpoint/2010/main" val="2149876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793" tIns="45896" rIns="91793" bIns="45896" numCol="1" anchor="t" anchorCtr="0" compatLnSpc="1">
            <a:prstTxWarp prst="textNoShape">
              <a:avLst/>
            </a:prstTxWarp>
          </a:bodyPr>
          <a:lstStyle>
            <a:lvl1pPr defTabSz="917575" eaLnBrk="0" hangingPunct="0">
              <a:defRPr sz="1200">
                <a:latin typeface="Times New Roman" pitchFamily="18" charset="0"/>
              </a:defRPr>
            </a:lvl1pPr>
          </a:lstStyle>
          <a:p>
            <a:endParaRPr lang="en-US"/>
          </a:p>
        </p:txBody>
      </p:sp>
      <p:sp>
        <p:nvSpPr>
          <p:cNvPr id="2662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793" tIns="45896" rIns="91793" bIns="45896" numCol="1" anchor="t" anchorCtr="0" compatLnSpc="1">
            <a:prstTxWarp prst="textNoShape">
              <a:avLst/>
            </a:prstTxWarp>
          </a:bodyPr>
          <a:lstStyle>
            <a:lvl1pPr algn="r" defTabSz="917575" eaLnBrk="0" hangingPunct="0">
              <a:defRPr sz="1200">
                <a:latin typeface="Times New Roman" pitchFamily="18" charset="0"/>
              </a:defRPr>
            </a:lvl1pPr>
          </a:lstStyle>
          <a:p>
            <a:endParaRPr lang="en-US"/>
          </a:p>
        </p:txBody>
      </p:sp>
      <p:sp>
        <p:nvSpPr>
          <p:cNvPr id="26628" name="Rectangle 4"/>
          <p:cNvSpPr>
            <a:spLocks noGrp="1" noRot="1" noChangeAspect="1" noChangeArrowheads="1" noTextEdit="1"/>
          </p:cNvSpPr>
          <p:nvPr>
            <p:ph type="sldImg" idx="2"/>
          </p:nvPr>
        </p:nvSpPr>
        <p:spPr bwMode="auto">
          <a:xfrm>
            <a:off x="1128713" y="690563"/>
            <a:ext cx="4603750" cy="3452812"/>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914400" y="4373563"/>
            <a:ext cx="5029200" cy="4143375"/>
          </a:xfrm>
          <a:prstGeom prst="rect">
            <a:avLst/>
          </a:prstGeom>
          <a:noFill/>
          <a:ln w="9525">
            <a:noFill/>
            <a:miter lim="800000"/>
            <a:headEnd/>
            <a:tailEnd/>
          </a:ln>
          <a:effectLst/>
        </p:spPr>
        <p:txBody>
          <a:bodyPr vert="horz" wrap="square" lIns="91793" tIns="45896" rIns="91793" bIns="4589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747125"/>
            <a:ext cx="2971800" cy="460375"/>
          </a:xfrm>
          <a:prstGeom prst="rect">
            <a:avLst/>
          </a:prstGeom>
          <a:noFill/>
          <a:ln w="9525">
            <a:noFill/>
            <a:miter lim="800000"/>
            <a:headEnd/>
            <a:tailEnd/>
          </a:ln>
          <a:effectLst/>
        </p:spPr>
        <p:txBody>
          <a:bodyPr vert="horz" wrap="square" lIns="91793" tIns="45896" rIns="91793" bIns="45896" numCol="1" anchor="b" anchorCtr="0" compatLnSpc="1">
            <a:prstTxWarp prst="textNoShape">
              <a:avLst/>
            </a:prstTxWarp>
          </a:bodyPr>
          <a:lstStyle>
            <a:lvl1pPr defTabSz="917575" eaLnBrk="0" hangingPunct="0">
              <a:defRPr sz="1200">
                <a:latin typeface="Times New Roman" pitchFamily="18" charset="0"/>
              </a:defRPr>
            </a:lvl1pPr>
          </a:lstStyle>
          <a:p>
            <a:endParaRPr lang="en-US"/>
          </a:p>
        </p:txBody>
      </p:sp>
      <p:sp>
        <p:nvSpPr>
          <p:cNvPr id="26631" name="Rectangle 7"/>
          <p:cNvSpPr>
            <a:spLocks noGrp="1" noChangeArrowheads="1"/>
          </p:cNvSpPr>
          <p:nvPr>
            <p:ph type="sldNum" sz="quarter" idx="5"/>
          </p:nvPr>
        </p:nvSpPr>
        <p:spPr bwMode="auto">
          <a:xfrm>
            <a:off x="3886200" y="8747125"/>
            <a:ext cx="2971800" cy="460375"/>
          </a:xfrm>
          <a:prstGeom prst="rect">
            <a:avLst/>
          </a:prstGeom>
          <a:noFill/>
          <a:ln w="9525">
            <a:noFill/>
            <a:miter lim="800000"/>
            <a:headEnd/>
            <a:tailEnd/>
          </a:ln>
          <a:effectLst/>
        </p:spPr>
        <p:txBody>
          <a:bodyPr vert="horz" wrap="square" lIns="91793" tIns="45896" rIns="91793" bIns="45896" numCol="1" anchor="b" anchorCtr="0" compatLnSpc="1">
            <a:prstTxWarp prst="textNoShape">
              <a:avLst/>
            </a:prstTxWarp>
          </a:bodyPr>
          <a:lstStyle>
            <a:lvl1pPr algn="r" defTabSz="917575" eaLnBrk="0" hangingPunct="0">
              <a:defRPr sz="1200">
                <a:latin typeface="Times New Roman" pitchFamily="18" charset="0"/>
              </a:defRPr>
            </a:lvl1pPr>
          </a:lstStyle>
          <a:p>
            <a:fld id="{35F32AB6-22E8-422C-A276-300F86016E89}" type="slidenum">
              <a:rPr lang="en-US"/>
              <a:pPr/>
              <a:t>‹#›</a:t>
            </a:fld>
            <a:endParaRPr lang="en-US"/>
          </a:p>
        </p:txBody>
      </p:sp>
    </p:spTree>
    <p:extLst>
      <p:ext uri="{BB962C8B-B14F-4D97-AF65-F5344CB8AC3E}">
        <p14:creationId xmlns:p14="http://schemas.microsoft.com/office/powerpoint/2010/main" val="1957255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5D626-5CD4-43F1-AAC2-7A486A8F7889}" type="slidenum">
              <a:rPr lang="en-US"/>
              <a:pPr/>
              <a:t>1</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xfrm>
            <a:off x="373063" y="4154488"/>
            <a:ext cx="6121400" cy="4362450"/>
          </a:xfrm>
        </p:spPr>
        <p:txBody>
          <a:bodyPr/>
          <a:lstStyle/>
          <a:p>
            <a:r>
              <a:rPr lang="en-US" sz="1600" dirty="0"/>
              <a:t>Discuss handouts.</a:t>
            </a:r>
          </a:p>
          <a:p>
            <a:r>
              <a:rPr lang="en-US" sz="1600" dirty="0"/>
              <a:t>My intent is to acquaint you with Louisiana’s procurement process and encourage you to become suppliers to the State of Louisiana.  Procurement is a major activity for the state, and the system is designed to ensure fair and equitable treatment of all persons who participate within  the procurement process.  We constantly look for ways to improve existing programs and create new and innovative programs to obtain the best value for goods and services for our agency customers.  You are an important element to this process and your participation is crucial to our success.</a:t>
            </a:r>
          </a:p>
          <a:p>
            <a:r>
              <a:rPr lang="en-US" sz="1600" dirty="0"/>
              <a:t>We will begin today with a quick review of basic procurement practices that the supplier community needs to be familiar with in order to be successful in doing business with governmental agencies.</a:t>
            </a:r>
          </a:p>
        </p:txBody>
      </p:sp>
    </p:spTree>
    <p:extLst>
      <p:ext uri="{BB962C8B-B14F-4D97-AF65-F5344CB8AC3E}">
        <p14:creationId xmlns:p14="http://schemas.microsoft.com/office/powerpoint/2010/main" val="405218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1EDDE-BBE1-4487-A3BE-D3F8CD3329F4}" type="slidenum">
              <a:rPr lang="en-US"/>
              <a:pPr/>
              <a:t>4</a:t>
            </a:fld>
            <a:endParaRPr 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r>
              <a:rPr lang="en-US" sz="1600" dirty="0"/>
              <a:t>State Purchasing is a centralized purchasing office that procures goods and services for the state executive departments such as Dept. of Public Safety, Dept. of Corrections, Wildlife and Fisheries, Dept. of Environmental Quality, Dept. of Natural Resources, Dept. of Health and Hospitals, Dept. of Social Services, Dept. of Agriculture, State Parks and all other agencies unless they are exempt by RS 39:1572.</a:t>
            </a:r>
          </a:p>
          <a:p>
            <a:r>
              <a:rPr lang="en-US" sz="1600" dirty="0"/>
              <a:t>Some of the exempt agencies are:  Colleges, Universities, Vocational-Technical Schools, and the Dept. of Education.</a:t>
            </a:r>
          </a:p>
          <a:p>
            <a:r>
              <a:rPr lang="en-US" sz="1600" dirty="0" smtClean="0"/>
              <a:t>Each </a:t>
            </a:r>
            <a:r>
              <a:rPr lang="en-US" sz="1600" dirty="0"/>
              <a:t>non-exempt agency is issued a formal Delegated Purchasing Authority by the Director of State Purchasing which is based on personnel, experience and performance.  It may range from $500 to $</a:t>
            </a:r>
            <a:r>
              <a:rPr lang="en-US" sz="1600" dirty="0" smtClean="0"/>
              <a:t>25,000</a:t>
            </a:r>
            <a:r>
              <a:rPr lang="en-US" sz="1600" dirty="0"/>
              <a:t>.  If an agency’s procurement exceeds their delegated amount, it must be submitted to </a:t>
            </a:r>
            <a:r>
              <a:rPr lang="en-US" sz="1600" dirty="0" smtClean="0"/>
              <a:t>the Office </a:t>
            </a:r>
            <a:r>
              <a:rPr lang="en-US" sz="1600" dirty="0"/>
              <a:t>of State Purchasing unless it is purchased from state contract.</a:t>
            </a:r>
          </a:p>
          <a:p>
            <a:endParaRPr lang="en-US" sz="1600" dirty="0"/>
          </a:p>
          <a:p>
            <a:endParaRPr lang="en-US" sz="1600" dirty="0"/>
          </a:p>
          <a:p>
            <a:endParaRPr lang="en-US" sz="1600" dirty="0"/>
          </a:p>
        </p:txBody>
      </p:sp>
    </p:spTree>
    <p:extLst>
      <p:ext uri="{BB962C8B-B14F-4D97-AF65-F5344CB8AC3E}">
        <p14:creationId xmlns:p14="http://schemas.microsoft.com/office/powerpoint/2010/main" val="2306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0D728-0798-42D1-887B-762661709FCA}" type="slidenum">
              <a:rPr lang="en-US"/>
              <a:pPr/>
              <a:t>6</a:t>
            </a:fld>
            <a:endParaRPr lang="en-US"/>
          </a:p>
        </p:txBody>
      </p:sp>
      <p:sp>
        <p:nvSpPr>
          <p:cNvPr id="155650" name="Rectangle 2"/>
          <p:cNvSpPr>
            <a:spLocks noGrp="1" noRot="1" noChangeAspect="1" noChangeArrowheads="1" noTextEdit="1"/>
          </p:cNvSpPr>
          <p:nvPr>
            <p:ph type="sldImg"/>
          </p:nvPr>
        </p:nvSpPr>
        <p:spPr>
          <a:xfrm>
            <a:off x="1050925" y="306388"/>
            <a:ext cx="4605338" cy="3454400"/>
          </a:xfrm>
          <a:ln/>
        </p:spPr>
      </p:sp>
      <p:sp>
        <p:nvSpPr>
          <p:cNvPr id="155651" name="Rectangle 3"/>
          <p:cNvSpPr>
            <a:spLocks noGrp="1" noChangeArrowheads="1"/>
          </p:cNvSpPr>
          <p:nvPr>
            <p:ph type="body" idx="1"/>
          </p:nvPr>
        </p:nvSpPr>
        <p:spPr>
          <a:xfrm>
            <a:off x="914400" y="4070351"/>
            <a:ext cx="5029200" cy="4446588"/>
          </a:xfrm>
        </p:spPr>
        <p:txBody>
          <a:bodyPr/>
          <a:lstStyle/>
          <a:p>
            <a:r>
              <a:rPr lang="en-US" sz="1600" dirty="0" smtClean="0"/>
              <a:t>The most common procurement methods </a:t>
            </a:r>
            <a:r>
              <a:rPr lang="en-US" sz="1600" dirty="0"/>
              <a:t>are Requests for </a:t>
            </a:r>
            <a:r>
              <a:rPr lang="en-US" sz="1600" dirty="0" smtClean="0"/>
              <a:t>Quotations </a:t>
            </a:r>
            <a:r>
              <a:rPr lang="en-US" sz="1600" dirty="0"/>
              <a:t>(RFQ), Invitations to Bid (ITB), and Request for Proposals (RFP).  When you receive a solicitation from governmental agencies be sure to read the document and understand what is being requested.</a:t>
            </a:r>
          </a:p>
          <a:p>
            <a:r>
              <a:rPr lang="en-US" sz="1600" dirty="0" smtClean="0"/>
              <a:t>All </a:t>
            </a:r>
            <a:r>
              <a:rPr lang="en-US" sz="1600" dirty="0"/>
              <a:t>of our bid documents will have a contact person and a telephone number, feel free to call if you have questions.</a:t>
            </a:r>
          </a:p>
          <a:p>
            <a:r>
              <a:rPr lang="en-US" sz="1600" dirty="0" smtClean="0"/>
              <a:t>Suggest </a:t>
            </a:r>
            <a:r>
              <a:rPr lang="en-US" sz="1600" dirty="0"/>
              <a:t>- Review ITB as soon as you receive it and ask questions early - this will allow us to publish an addendum if necessary w/o having to extend the BOD and delaying the process</a:t>
            </a:r>
            <a:r>
              <a:rPr lang="en-US" sz="1600" dirty="0" smtClean="0"/>
              <a:t>.</a:t>
            </a:r>
          </a:p>
          <a:p>
            <a:r>
              <a:rPr lang="en-US" sz="1600" dirty="0" smtClean="0"/>
              <a:t>The new LaGov system refers to solicitations as </a:t>
            </a:r>
            <a:r>
              <a:rPr lang="en-US" sz="1600" dirty="0" err="1" smtClean="0"/>
              <a:t>RFx’s</a:t>
            </a:r>
            <a:r>
              <a:rPr lang="en-US" sz="1600" dirty="0" smtClean="0"/>
              <a:t>.  The solicitation will state what type of solicitation they are seeking.</a:t>
            </a:r>
            <a:endParaRPr lang="en-US" sz="1600" dirty="0"/>
          </a:p>
        </p:txBody>
      </p:sp>
    </p:spTree>
    <p:extLst>
      <p:ext uri="{BB962C8B-B14F-4D97-AF65-F5344CB8AC3E}">
        <p14:creationId xmlns:p14="http://schemas.microsoft.com/office/powerpoint/2010/main" val="2511324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AB23-3D48-4D42-901A-7CA90ECCBED4}" type="slidenum">
              <a:rPr lang="en-US"/>
              <a:pPr/>
              <a:t>7</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sz="1600" dirty="0"/>
              <a:t>Most contracts are on an annual </a:t>
            </a:r>
            <a:r>
              <a:rPr lang="en-US" sz="1600" dirty="0" smtClean="0"/>
              <a:t>basis and can be renewed for additional periods.  </a:t>
            </a:r>
            <a:r>
              <a:rPr lang="en-US" sz="1600" dirty="0"/>
              <a:t>We start reviewing 4 months prior to expiration to determine </a:t>
            </a:r>
            <a:r>
              <a:rPr lang="en-US" sz="1600" dirty="0" smtClean="0"/>
              <a:t>if </a:t>
            </a:r>
            <a:r>
              <a:rPr lang="en-US" sz="1600" dirty="0"/>
              <a:t>a renewal is possible </a:t>
            </a:r>
            <a:r>
              <a:rPr lang="en-US" sz="1600" dirty="0" smtClean="0"/>
              <a:t>and in the best interest of the State or we begin preparing a new </a:t>
            </a:r>
            <a:r>
              <a:rPr lang="en-US" sz="1600" smtClean="0"/>
              <a:t>bid solicitation.  </a:t>
            </a:r>
            <a:r>
              <a:rPr lang="en-US" sz="1600" dirty="0"/>
              <a:t>There are Brand Name contracts for which only bids for the brand specified will be considered.  There are also Competitive Generic contracts which require the bidder to comply with the written specifications.  Guidelines for establishing Brand Name contracts can be found on our website.  Most contracts are non-mandatory.</a:t>
            </a:r>
          </a:p>
        </p:txBody>
      </p:sp>
    </p:spTree>
    <p:extLst>
      <p:ext uri="{BB962C8B-B14F-4D97-AF65-F5344CB8AC3E}">
        <p14:creationId xmlns:p14="http://schemas.microsoft.com/office/powerpoint/2010/main" val="184703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F32AB6-22E8-422C-A276-300F86016E89}" type="slidenum">
              <a:rPr lang="en-US" smtClean="0"/>
              <a:pPr/>
              <a:t>8</a:t>
            </a:fld>
            <a:endParaRPr lang="en-US"/>
          </a:p>
        </p:txBody>
      </p:sp>
    </p:spTree>
    <p:extLst>
      <p:ext uri="{BB962C8B-B14F-4D97-AF65-F5344CB8AC3E}">
        <p14:creationId xmlns:p14="http://schemas.microsoft.com/office/powerpoint/2010/main" val="48735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8310BC-D4E5-48D2-BB93-0DC56B0D7C07}" type="slidenum">
              <a:rPr lang="en-US"/>
              <a:pPr/>
              <a:t>9</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r>
              <a:rPr lang="en-US" sz="1600" dirty="0"/>
              <a:t>Some tips for winning state business - Market your product.  Meet with the state agencies.  Requirements for all one-time buys originate at the agencies.  Review solicitation notices on a daily basis.  One of the most important things is to </a:t>
            </a:r>
            <a:r>
              <a:rPr lang="en-US" sz="1600" dirty="0" smtClean="0"/>
              <a:t>enroll </a:t>
            </a:r>
            <a:r>
              <a:rPr lang="en-US" sz="1600" dirty="0"/>
              <a:t>in </a:t>
            </a:r>
            <a:r>
              <a:rPr lang="en-US" sz="1600" dirty="0" smtClean="0"/>
              <a:t>LaGov.</a:t>
            </a:r>
            <a:endParaRPr lang="en-US" sz="1600" dirty="0"/>
          </a:p>
        </p:txBody>
      </p:sp>
      <p:sp>
        <p:nvSpPr>
          <p:cNvPr id="191492" name="Text Box 4"/>
          <p:cNvSpPr txBox="1">
            <a:spLocks noChangeArrowheads="1"/>
          </p:cNvSpPr>
          <p:nvPr/>
        </p:nvSpPr>
        <p:spPr bwMode="auto">
          <a:xfrm>
            <a:off x="5318125" y="579438"/>
            <a:ext cx="184150" cy="458787"/>
          </a:xfrm>
          <a:prstGeom prst="rect">
            <a:avLst/>
          </a:prstGeom>
          <a:noFill/>
          <a:ln w="12700" cap="sq">
            <a:noFill/>
            <a:miter lim="800000"/>
            <a:headEnd type="none" w="sm" len="sm"/>
            <a:tailEnd type="none" w="sm" len="sm"/>
          </a:ln>
          <a:effectLst/>
        </p:spPr>
        <p:txBody>
          <a:bodyPr wrap="none" lIns="91793" tIns="45896" rIns="91793" bIns="45896">
            <a:spAutoFit/>
          </a:bodyPr>
          <a:lstStyle/>
          <a:p>
            <a:pPr defTabSz="917575" eaLnBrk="0" hangingPunct="0"/>
            <a:endParaRPr lang="en-US">
              <a:solidFill>
                <a:schemeClr val="tx2"/>
              </a:solidFill>
              <a:latin typeface="Times New Roman" pitchFamily="18" charset="0"/>
            </a:endParaRPr>
          </a:p>
        </p:txBody>
      </p:sp>
    </p:spTree>
    <p:extLst>
      <p:ext uri="{BB962C8B-B14F-4D97-AF65-F5344CB8AC3E}">
        <p14:creationId xmlns:p14="http://schemas.microsoft.com/office/powerpoint/2010/main" val="232990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6B67ED-8F2B-46F4-80DC-7B775DFE4E76}" type="slidenum">
              <a:rPr lang="en-US"/>
              <a:pPr/>
              <a:t>10</a:t>
            </a:fld>
            <a:endParaRPr lang="en-US"/>
          </a:p>
        </p:txBody>
      </p:sp>
      <p:sp>
        <p:nvSpPr>
          <p:cNvPr id="211970" name="Rectangle 2"/>
          <p:cNvSpPr>
            <a:spLocks noGrp="1" noRot="1" noChangeAspect="1" noChangeArrowheads="1" noTextEdit="1"/>
          </p:cNvSpPr>
          <p:nvPr>
            <p:ph type="sldImg"/>
          </p:nvPr>
        </p:nvSpPr>
        <p:spPr>
          <a:xfrm>
            <a:off x="1281113" y="998538"/>
            <a:ext cx="4603750" cy="3452812"/>
          </a:xfrm>
          <a:ln/>
        </p:spPr>
      </p:sp>
      <p:sp>
        <p:nvSpPr>
          <p:cNvPr id="211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279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0109-65BF-48B8-9138-205BD08F10A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D580-829B-437E-9947-063EC8556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2D1F9D5-201A-4AFC-9862-ABBD85F038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EECD6-4D35-45A2-82AC-0C4E89CC82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D5CD5-492C-459D-B524-0362A14A70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3F652-423D-4584-A781-D12AD965DA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D46F9-F33E-46D2-AB8C-70E9FC0CE0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8C3CB-82DE-4D47-AC8A-76DD81AB8F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D62AF-FD0B-4E33-AC0E-A22E9E3DF2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D451D-C26C-42F8-9BD5-514457C557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07E0378-3477-4030-8A5B-0441D81ACD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36CFEE2-E20A-4960-85A5-13BB4B3EB9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algn="ctr"/>
            <a:r>
              <a:rPr lang="en-US" sz="4800" b="1" dirty="0" smtClean="0"/>
              <a:t>Procurement Overview</a:t>
            </a:r>
            <a:endParaRPr lang="en-US" sz="4800" dirty="0">
              <a:solidFill>
                <a:srgbClr val="003060"/>
              </a:solidFill>
            </a:endParaRPr>
          </a:p>
        </p:txBody>
      </p:sp>
      <p:sp>
        <p:nvSpPr>
          <p:cNvPr id="39989" name="Rectangle 53"/>
          <p:cNvSpPr>
            <a:spLocks noGrp="1" noChangeArrowheads="1"/>
          </p:cNvSpPr>
          <p:nvPr>
            <p:ph idx="1"/>
          </p:nvPr>
        </p:nvSpPr>
        <p:spPr>
          <a:xfrm>
            <a:off x="1447800" y="4724400"/>
            <a:ext cx="6934200" cy="1600200"/>
          </a:xfrm>
        </p:spPr>
        <p:txBody>
          <a:bodyPr/>
          <a:lstStyle/>
          <a:p>
            <a:pPr algn="ctr">
              <a:buFont typeface="Wingdings" pitchFamily="2" charset="2"/>
              <a:buNone/>
            </a:pPr>
            <a:r>
              <a:rPr lang="en-US" sz="3600" b="1" dirty="0" smtClean="0"/>
              <a:t>State </a:t>
            </a:r>
            <a:r>
              <a:rPr lang="en-US" sz="3600" b="1" dirty="0"/>
              <a:t>of </a:t>
            </a:r>
            <a:r>
              <a:rPr lang="en-US" sz="3600" b="1" dirty="0" smtClean="0"/>
              <a:t>Louisiana</a:t>
            </a:r>
          </a:p>
          <a:p>
            <a:pPr algn="ctr">
              <a:buFont typeface="Wingdings" pitchFamily="2" charset="2"/>
              <a:buNone/>
            </a:pPr>
            <a:r>
              <a:rPr lang="en-US" sz="3600" b="1" dirty="0" smtClean="0"/>
              <a:t>Office of State Procurement</a:t>
            </a:r>
            <a:endParaRPr lang="en-US" sz="3600" b="1" dirty="0"/>
          </a:p>
        </p:txBody>
      </p:sp>
      <p:sp>
        <p:nvSpPr>
          <p:cNvPr id="39939" name="Rectangle 3"/>
          <p:cNvSpPr>
            <a:spLocks noChangeArrowheads="1"/>
          </p:cNvSpPr>
          <p:nvPr/>
        </p:nvSpPr>
        <p:spPr bwMode="auto">
          <a:xfrm>
            <a:off x="3429000" y="2571750"/>
            <a:ext cx="3276600" cy="520700"/>
          </a:xfrm>
          <a:prstGeom prst="rect">
            <a:avLst/>
          </a:prstGeom>
          <a:noFill/>
          <a:ln w="9525">
            <a:noFill/>
            <a:miter lim="800000"/>
            <a:headEnd/>
            <a:tailEnd/>
          </a:ln>
          <a:effectLst/>
        </p:spPr>
        <p:txBody>
          <a:bodyPr lIns="92075" tIns="46038" rIns="92075" bIns="46038">
            <a:spAutoFit/>
          </a:bodyPr>
          <a:lstStyle/>
          <a:p>
            <a:pPr eaLnBrk="0" hangingPunct="0">
              <a:spcBef>
                <a:spcPts val="500"/>
              </a:spcBef>
              <a:spcAft>
                <a:spcPts val="500"/>
              </a:spcAft>
            </a:pPr>
            <a:endParaRPr lang="en-US">
              <a:latin typeface="Times New Roman" pitchFamily="18" charset="0"/>
            </a:endParaRPr>
          </a:p>
        </p:txBody>
      </p:sp>
      <p:sp>
        <p:nvSpPr>
          <p:cNvPr id="39940" name="Rectangle 4"/>
          <p:cNvSpPr>
            <a:spLocks noChangeArrowheads="1"/>
          </p:cNvSpPr>
          <p:nvPr/>
        </p:nvSpPr>
        <p:spPr bwMode="auto">
          <a:xfrm>
            <a:off x="3429000" y="2571750"/>
            <a:ext cx="3352800" cy="520700"/>
          </a:xfrm>
          <a:prstGeom prst="rect">
            <a:avLst/>
          </a:prstGeom>
          <a:noFill/>
          <a:ln w="9525">
            <a:noFill/>
            <a:miter lim="800000"/>
            <a:headEnd/>
            <a:tailEnd/>
          </a:ln>
          <a:effectLst/>
        </p:spPr>
        <p:txBody>
          <a:bodyPr lIns="92075" tIns="46038" rIns="92075" bIns="46038">
            <a:spAutoFit/>
          </a:bodyPr>
          <a:lstStyle/>
          <a:p>
            <a:pPr eaLnBrk="0" hangingPunct="0">
              <a:spcBef>
                <a:spcPts val="500"/>
              </a:spcBef>
              <a:spcAft>
                <a:spcPts val="500"/>
              </a:spcAft>
            </a:pPr>
            <a:endParaRPr lang="en-US">
              <a:latin typeface="Times New Roman" pitchFamily="18" charset="0"/>
            </a:endParaRPr>
          </a:p>
        </p:txBody>
      </p:sp>
      <p:sp>
        <p:nvSpPr>
          <p:cNvPr id="39949" name="Text Box 13"/>
          <p:cNvSpPr txBox="1">
            <a:spLocks noChangeArrowheads="1"/>
          </p:cNvSpPr>
          <p:nvPr/>
        </p:nvSpPr>
        <p:spPr bwMode="auto">
          <a:xfrm>
            <a:off x="8594725" y="66675"/>
            <a:ext cx="184150" cy="519113"/>
          </a:xfrm>
          <a:prstGeom prst="rect">
            <a:avLst/>
          </a:prstGeom>
          <a:noFill/>
          <a:ln w="12700" cap="sq">
            <a:noFill/>
            <a:miter lim="800000"/>
            <a:headEnd type="none" w="sm" len="sm"/>
            <a:tailEnd type="none" w="sm" len="sm"/>
          </a:ln>
          <a:effectLst/>
        </p:spPr>
        <p:txBody>
          <a:bodyPr wrap="none">
            <a:spAutoFit/>
          </a:bodyPr>
          <a:lstStyle/>
          <a:p>
            <a:pPr eaLnBrk="0" hangingPunct="0"/>
            <a:endParaRPr lang="en-US" sz="2800">
              <a:solidFill>
                <a:schemeClr val="tx2"/>
              </a:solidFill>
              <a:latin typeface="Times New Roman" pitchFamily="18" charset="0"/>
            </a:endParaRPr>
          </a:p>
        </p:txBody>
      </p:sp>
      <p:sp>
        <p:nvSpPr>
          <p:cNvPr id="39987" name="Text Box 51"/>
          <p:cNvSpPr txBox="1">
            <a:spLocks noChangeArrowheads="1"/>
          </p:cNvSpPr>
          <p:nvPr/>
        </p:nvSpPr>
        <p:spPr bwMode="auto">
          <a:xfrm>
            <a:off x="3276600" y="2209800"/>
            <a:ext cx="4800600" cy="457200"/>
          </a:xfrm>
          <a:prstGeom prst="rect">
            <a:avLst/>
          </a:prstGeom>
          <a:noFill/>
          <a:ln w="9525">
            <a:noFill/>
            <a:miter lim="800000"/>
            <a:headEnd/>
            <a:tailEnd/>
          </a:ln>
          <a:effectLst/>
        </p:spPr>
        <p:txBody>
          <a:bodyPr>
            <a:spAutoFit/>
          </a:bodyPr>
          <a:lstStyle/>
          <a:p>
            <a:endParaRPr lang="en-US">
              <a:latin typeface="Times New Roman" pitchFamily="18" charset="0"/>
            </a:endParaRPr>
          </a:p>
        </p:txBody>
      </p:sp>
      <p:sp>
        <p:nvSpPr>
          <p:cNvPr id="39988" name="Text Box 52"/>
          <p:cNvSpPr txBox="1">
            <a:spLocks noChangeArrowheads="1"/>
          </p:cNvSpPr>
          <p:nvPr/>
        </p:nvSpPr>
        <p:spPr bwMode="auto">
          <a:xfrm>
            <a:off x="3260725" y="1870075"/>
            <a:ext cx="4892675" cy="457200"/>
          </a:xfrm>
          <a:prstGeom prst="rect">
            <a:avLst/>
          </a:prstGeom>
          <a:noFill/>
          <a:ln w="9525">
            <a:noFill/>
            <a:miter lim="800000"/>
            <a:headEnd/>
            <a:tailEnd/>
          </a:ln>
          <a:effectLst/>
        </p:spPr>
        <p:txBody>
          <a:bodyPr>
            <a:spAutoFit/>
          </a:bodyPr>
          <a:lstStyle/>
          <a:p>
            <a:endParaRPr lang="en-US">
              <a:latin typeface="Times New Roman" pitchFamily="18" charset="0"/>
            </a:endParaRPr>
          </a:p>
        </p:txBody>
      </p:sp>
      <p:pic>
        <p:nvPicPr>
          <p:cNvPr id="40001" name="Picture 65" descr="Blueseal"/>
          <p:cNvPicPr>
            <a:picLocks noChangeAspect="1" noChangeArrowheads="1"/>
          </p:cNvPicPr>
          <p:nvPr/>
        </p:nvPicPr>
        <p:blipFill>
          <a:blip r:embed="rId3" cstate="print"/>
          <a:srcRect/>
          <a:stretch>
            <a:fillRect/>
          </a:stretch>
        </p:blipFill>
        <p:spPr bwMode="auto">
          <a:xfrm>
            <a:off x="3657600" y="2286000"/>
            <a:ext cx="2103438"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nodePh="1">
                                  <p:stCondLst>
                                    <p:cond delay="0"/>
                                  </p:stCondLst>
                                  <p:endCondLst>
                                    <p:cond evt="begin" delay="0">
                                      <p:tn val="5"/>
                                    </p:cond>
                                  </p:endCondLst>
                                  <p:childTnLst>
                                    <p:set>
                                      <p:cBhvr>
                                        <p:cTn id="6" dur="1" fill="hold">
                                          <p:stCondLst>
                                            <p:cond delay="0"/>
                                          </p:stCondLst>
                                        </p:cTn>
                                        <p:tgtEl>
                                          <p:spTgt spid="39939"/>
                                        </p:tgtEl>
                                        <p:attrNameLst>
                                          <p:attrName>style.visibility</p:attrName>
                                        </p:attrNameLst>
                                      </p:cBhvr>
                                      <p:to>
                                        <p:strVal val="visible"/>
                                      </p:to>
                                    </p:set>
                                    <p:anim calcmode="lin" valueType="num">
                                      <p:cBhvr>
                                        <p:cTn id="7" dur="1000" fill="hold"/>
                                        <p:tgtEl>
                                          <p:spTgt spid="39939"/>
                                        </p:tgtEl>
                                        <p:attrNameLst>
                                          <p:attrName>ppt_w</p:attrName>
                                        </p:attrNameLst>
                                      </p:cBhvr>
                                      <p:tavLst>
                                        <p:tav tm="0">
                                          <p:val>
                                            <p:fltVal val="0"/>
                                          </p:val>
                                        </p:tav>
                                        <p:tav tm="100000">
                                          <p:val>
                                            <p:strVal val="#ppt_w"/>
                                          </p:val>
                                        </p:tav>
                                      </p:tavLst>
                                    </p:anim>
                                    <p:anim calcmode="lin" valueType="num">
                                      <p:cBhvr>
                                        <p:cTn id="8" dur="1000" fill="hold"/>
                                        <p:tgtEl>
                                          <p:spTgt spid="39939"/>
                                        </p:tgtEl>
                                        <p:attrNameLst>
                                          <p:attrName>ppt_h</p:attrName>
                                        </p:attrNameLst>
                                      </p:cBhvr>
                                      <p:tavLst>
                                        <p:tav tm="0">
                                          <p:val>
                                            <p:fltVal val="0"/>
                                          </p:val>
                                        </p:tav>
                                        <p:tav tm="100000">
                                          <p:val>
                                            <p:strVal val="#ppt_h"/>
                                          </p:val>
                                        </p:tav>
                                      </p:tavLst>
                                    </p:anim>
                                    <p:anim calcmode="lin" valueType="num">
                                      <p:cBhvr>
                                        <p:cTn id="9" dur="1000" fill="hold"/>
                                        <p:tgtEl>
                                          <p:spTgt spid="399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993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nodePh="1">
                                  <p:stCondLst>
                                    <p:cond delay="0"/>
                                  </p:stCondLst>
                                  <p:endCondLst>
                                    <p:cond evt="begin" delay="0">
                                      <p:tn val="12"/>
                                    </p:cond>
                                  </p:endCondLst>
                                  <p:childTnLst>
                                    <p:set>
                                      <p:cBhvr>
                                        <p:cTn id="13" dur="1" fill="hold">
                                          <p:stCondLst>
                                            <p:cond delay="0"/>
                                          </p:stCondLst>
                                        </p:cTn>
                                        <p:tgtEl>
                                          <p:spTgt spid="39940"/>
                                        </p:tgtEl>
                                        <p:attrNameLst>
                                          <p:attrName>style.visibility</p:attrName>
                                        </p:attrNameLst>
                                      </p:cBhvr>
                                      <p:to>
                                        <p:strVal val="visible"/>
                                      </p:to>
                                    </p:set>
                                    <p:anim calcmode="lin" valueType="num">
                                      <p:cBhvr>
                                        <p:cTn id="14" dur="1000" fill="hold"/>
                                        <p:tgtEl>
                                          <p:spTgt spid="39940"/>
                                        </p:tgtEl>
                                        <p:attrNameLst>
                                          <p:attrName>ppt_w</p:attrName>
                                        </p:attrNameLst>
                                      </p:cBhvr>
                                      <p:tavLst>
                                        <p:tav tm="0">
                                          <p:val>
                                            <p:fltVal val="0"/>
                                          </p:val>
                                        </p:tav>
                                        <p:tav tm="100000">
                                          <p:val>
                                            <p:strVal val="#ppt_w"/>
                                          </p:val>
                                        </p:tav>
                                      </p:tavLst>
                                    </p:anim>
                                    <p:anim calcmode="lin" valueType="num">
                                      <p:cBhvr>
                                        <p:cTn id="15" dur="1000" fill="hold"/>
                                        <p:tgtEl>
                                          <p:spTgt spid="39940"/>
                                        </p:tgtEl>
                                        <p:attrNameLst>
                                          <p:attrName>ppt_h</p:attrName>
                                        </p:attrNameLst>
                                      </p:cBhvr>
                                      <p:tavLst>
                                        <p:tav tm="0">
                                          <p:val>
                                            <p:fltVal val="0"/>
                                          </p:val>
                                        </p:tav>
                                        <p:tav tm="100000">
                                          <p:val>
                                            <p:strVal val="#ppt_h"/>
                                          </p:val>
                                        </p:tav>
                                      </p:tavLst>
                                    </p:anim>
                                    <p:anim calcmode="lin" valueType="num">
                                      <p:cBhvr>
                                        <p:cTn id="16" dur="1000" fill="hold"/>
                                        <p:tgtEl>
                                          <p:spTgt spid="39940"/>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99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P spid="3994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buFont typeface="Wingdings" pitchFamily="2" charset="2"/>
              <a:buNone/>
            </a:pPr>
            <a:r>
              <a:rPr lang="en-US" dirty="0"/>
              <a:t>								</a:t>
            </a:r>
            <a:endParaRPr lang="en-US" dirty="0" smtClean="0"/>
          </a:p>
          <a:p>
            <a:pPr>
              <a:buFont typeface="Wingdings" pitchFamily="2" charset="2"/>
              <a:buNone/>
            </a:pPr>
            <a:endParaRPr lang="en-US" dirty="0"/>
          </a:p>
          <a:p>
            <a:pPr>
              <a:buFont typeface="Wingdings" pitchFamily="2" charset="2"/>
              <a:buNone/>
            </a:pPr>
            <a:endParaRPr lang="en-US" dirty="0" smtClean="0"/>
          </a:p>
          <a:p>
            <a:pPr>
              <a:buFont typeface="Wingdings" pitchFamily="2" charset="2"/>
              <a:buNone/>
            </a:pPr>
            <a:endParaRPr lang="en-US" dirty="0"/>
          </a:p>
          <a:p>
            <a:pPr>
              <a:buFont typeface="Wingdings" pitchFamily="2" charset="2"/>
              <a:buNone/>
            </a:pPr>
            <a:endParaRPr lang="en-US" dirty="0" smtClean="0"/>
          </a:p>
          <a:p>
            <a:pPr>
              <a:buFont typeface="Wingdings" pitchFamily="2" charset="2"/>
              <a:buNone/>
            </a:pPr>
            <a:r>
              <a:rPr lang="en-US" dirty="0"/>
              <a:t>	</a:t>
            </a:r>
            <a:r>
              <a:rPr lang="en-US" dirty="0" smtClean="0"/>
              <a:t>		Office of State Procurement</a:t>
            </a:r>
          </a:p>
          <a:p>
            <a:pPr>
              <a:buFont typeface="Wingdings" pitchFamily="2" charset="2"/>
              <a:buNone/>
            </a:pPr>
            <a:r>
              <a:rPr lang="en-US" dirty="0"/>
              <a:t>	</a:t>
            </a:r>
            <a:r>
              <a:rPr lang="en-US" dirty="0" smtClean="0"/>
              <a:t>			(225) 342-8010</a:t>
            </a:r>
            <a:r>
              <a:rPr lang="en-US" dirty="0"/>
              <a:t>	</a:t>
            </a:r>
          </a:p>
        </p:txBody>
      </p:sp>
      <p:sp>
        <p:nvSpPr>
          <p:cNvPr id="16389" name="Text Box 5"/>
          <p:cNvSpPr txBox="1">
            <a:spLocks noChangeArrowheads="1"/>
          </p:cNvSpPr>
          <p:nvPr/>
        </p:nvSpPr>
        <p:spPr bwMode="auto">
          <a:xfrm>
            <a:off x="8366125" y="5527675"/>
            <a:ext cx="184150" cy="457200"/>
          </a:xfrm>
          <a:prstGeom prst="rect">
            <a:avLst/>
          </a:prstGeom>
          <a:noFill/>
          <a:ln w="12700" cap="sq">
            <a:noFill/>
            <a:miter lim="800000"/>
            <a:headEnd type="none" w="sm" len="sm"/>
            <a:tailEnd type="none" w="sm" len="sm"/>
          </a:ln>
          <a:effectLst/>
        </p:spPr>
        <p:txBody>
          <a:bodyPr wrap="none">
            <a:spAutoFit/>
          </a:bodyPr>
          <a:lstStyle/>
          <a:p>
            <a:pPr eaLnBrk="0" hangingPunct="0"/>
            <a:endParaRPr lang="en-US">
              <a:solidFill>
                <a:schemeClr val="tx2"/>
              </a:solidFill>
              <a:latin typeface="Times New Roman" pitchFamily="18" charset="0"/>
            </a:endParaRPr>
          </a:p>
        </p:txBody>
      </p:sp>
      <p:sp>
        <p:nvSpPr>
          <p:cNvPr id="16390" name="Text Box 6"/>
          <p:cNvSpPr txBox="1">
            <a:spLocks noChangeArrowheads="1"/>
          </p:cNvSpPr>
          <p:nvPr/>
        </p:nvSpPr>
        <p:spPr bwMode="auto">
          <a:xfrm>
            <a:off x="8213725" y="2251075"/>
            <a:ext cx="184150" cy="457200"/>
          </a:xfrm>
          <a:prstGeom prst="rect">
            <a:avLst/>
          </a:prstGeom>
          <a:noFill/>
          <a:ln w="12700" cap="sq">
            <a:noFill/>
            <a:miter lim="800000"/>
            <a:headEnd type="none" w="sm" len="sm"/>
            <a:tailEnd type="none" w="sm" len="sm"/>
          </a:ln>
          <a:effectLst/>
        </p:spPr>
        <p:txBody>
          <a:bodyPr wrap="none">
            <a:spAutoFit/>
          </a:bodyPr>
          <a:lstStyle/>
          <a:p>
            <a:pPr eaLnBrk="0" hangingPunct="0"/>
            <a:endParaRPr lang="en-US">
              <a:solidFill>
                <a:schemeClr val="tx2"/>
              </a:solidFill>
              <a:latin typeface="Times New Roman" pitchFamily="18" charset="0"/>
            </a:endParaRPr>
          </a:p>
        </p:txBody>
      </p:sp>
      <p:sp>
        <p:nvSpPr>
          <p:cNvPr id="9" name="Title 8"/>
          <p:cNvSpPr>
            <a:spLocks noGrp="1"/>
          </p:cNvSpPr>
          <p:nvPr>
            <p:ph type="title"/>
          </p:nvPr>
        </p:nvSpPr>
        <p:spPr/>
        <p:txBody>
          <a:bodyPr/>
          <a:lstStyle/>
          <a:p>
            <a:r>
              <a:rPr lang="en-US" dirty="0" smtClean="0"/>
              <a:t>Questions?</a:t>
            </a:r>
            <a:endParaRPr lang="en-US" dirty="0"/>
          </a:p>
        </p:txBody>
      </p:sp>
      <p:pic>
        <p:nvPicPr>
          <p:cNvPr id="1026" name="Picture 2" descr="C:\Users\bkemp\AppData\Local\Microsoft\Windows\Temporary Internet Files\Content.IE5\407BFQZ6\MC900015060[1].wmf"/>
          <p:cNvPicPr>
            <a:picLocks noChangeAspect="1" noChangeArrowheads="1"/>
          </p:cNvPicPr>
          <p:nvPr/>
        </p:nvPicPr>
        <p:blipFill>
          <a:blip r:embed="rId3" cstate="print"/>
          <a:srcRect/>
          <a:stretch>
            <a:fillRect/>
          </a:stretch>
        </p:blipFill>
        <p:spPr bwMode="auto">
          <a:xfrm>
            <a:off x="7391400" y="5105400"/>
            <a:ext cx="1066800" cy="1192306"/>
          </a:xfrm>
          <a:prstGeom prst="rect">
            <a:avLst/>
          </a:prstGeom>
          <a:noFill/>
        </p:spPr>
      </p:pic>
      <p:pic>
        <p:nvPicPr>
          <p:cNvPr id="1027" name="Picture 3" descr="C:\Users\bkemp\AppData\Local\Microsoft\Windows\Temporary Internet Files\Content.IE5\407BFQZ6\MC900015060[1].wmf"/>
          <p:cNvPicPr>
            <a:picLocks noChangeAspect="1" noChangeArrowheads="1"/>
          </p:cNvPicPr>
          <p:nvPr/>
        </p:nvPicPr>
        <p:blipFill>
          <a:blip r:embed="rId3" cstate="print"/>
          <a:srcRect/>
          <a:stretch>
            <a:fillRect/>
          </a:stretch>
        </p:blipFill>
        <p:spPr bwMode="auto">
          <a:xfrm>
            <a:off x="838200" y="5029200"/>
            <a:ext cx="1066800" cy="1192306"/>
          </a:xfrm>
          <a:prstGeom prst="rect">
            <a:avLst/>
          </a:prstGeom>
          <a:noFill/>
        </p:spPr>
      </p:pic>
      <p:sp>
        <p:nvSpPr>
          <p:cNvPr id="14" name="Rectangle 13"/>
          <p:cNvSpPr/>
          <p:nvPr/>
        </p:nvSpPr>
        <p:spPr>
          <a:xfrm>
            <a:off x="1981200" y="2967334"/>
            <a:ext cx="525780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of Discussion	</a:t>
            </a:r>
            <a:endParaRPr lang="en-US" dirty="0"/>
          </a:p>
        </p:txBody>
      </p:sp>
      <p:sp>
        <p:nvSpPr>
          <p:cNvPr id="3" name="Content Placeholder 2"/>
          <p:cNvSpPr>
            <a:spLocks noGrp="1"/>
          </p:cNvSpPr>
          <p:nvPr>
            <p:ph idx="1"/>
          </p:nvPr>
        </p:nvSpPr>
        <p:spPr/>
        <p:txBody>
          <a:bodyPr>
            <a:normAutofit/>
          </a:bodyPr>
          <a:lstStyle/>
          <a:p>
            <a:r>
              <a:rPr lang="en-US" sz="3600" dirty="0" smtClean="0"/>
              <a:t>Basic information about  State  Procurement and its’ website</a:t>
            </a:r>
          </a:p>
          <a:p>
            <a:r>
              <a:rPr lang="en-US" sz="3600" dirty="0" smtClean="0"/>
              <a:t>Different procurement methods</a:t>
            </a:r>
          </a:p>
          <a:p>
            <a:r>
              <a:rPr lang="en-US" sz="3600" dirty="0" smtClean="0"/>
              <a:t>State Contracts</a:t>
            </a:r>
          </a:p>
          <a:p>
            <a:r>
              <a:rPr lang="en-US" sz="3600" dirty="0" smtClean="0"/>
              <a:t>Marketing your products &amp; services</a:t>
            </a:r>
          </a:p>
          <a:p>
            <a:r>
              <a:rPr lang="en-US" sz="3600" dirty="0" smtClean="0"/>
              <a:t>Questions</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934200" cy="792162"/>
          </a:xfrm>
        </p:spPr>
        <p:txBody>
          <a:bodyPr>
            <a:normAutofit fontScale="90000"/>
          </a:bodyPr>
          <a:lstStyle/>
          <a:p>
            <a:r>
              <a:rPr lang="en-US" dirty="0" smtClean="0">
                <a:latin typeface="+mn-lt"/>
              </a:rPr>
              <a:t>Office of State Procurement</a:t>
            </a:r>
            <a:endParaRPr lang="en-US" dirty="0">
              <a:latin typeface="+mn-lt"/>
            </a:endParaRPr>
          </a:p>
        </p:txBody>
      </p:sp>
      <p:sp>
        <p:nvSpPr>
          <p:cNvPr id="3" name="Content Placeholder 2"/>
          <p:cNvSpPr>
            <a:spLocks noGrp="1"/>
          </p:cNvSpPr>
          <p:nvPr>
            <p:ph idx="1"/>
          </p:nvPr>
        </p:nvSpPr>
        <p:spPr>
          <a:xfrm>
            <a:off x="381000" y="1447800"/>
            <a:ext cx="8458200" cy="4953000"/>
          </a:xfrm>
        </p:spPr>
        <p:txBody>
          <a:bodyPr>
            <a:normAutofit lnSpcReduction="10000"/>
          </a:bodyPr>
          <a:lstStyle/>
          <a:p>
            <a:pPr>
              <a:buNone/>
            </a:pPr>
            <a:endParaRPr lang="en-US"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Physical address:</a:t>
            </a:r>
          </a:p>
          <a:p>
            <a:pPr>
              <a:buNone/>
            </a:pPr>
            <a:r>
              <a:rPr lang="en-US" sz="2000" dirty="0" smtClean="0"/>
              <a:t>Office of State Purchasing &amp; Travel</a:t>
            </a:r>
          </a:p>
          <a:p>
            <a:pPr>
              <a:buNone/>
            </a:pPr>
            <a:r>
              <a:rPr lang="en-US" sz="2000" dirty="0" smtClean="0"/>
              <a:t>Claiborne Building</a:t>
            </a:r>
          </a:p>
          <a:p>
            <a:pPr>
              <a:buNone/>
            </a:pPr>
            <a:r>
              <a:rPr lang="en-US" sz="2000" dirty="0" smtClean="0"/>
              <a:t>1201 N. Third Street, Suite 2-160</a:t>
            </a:r>
          </a:p>
          <a:p>
            <a:pPr>
              <a:buNone/>
            </a:pPr>
            <a:r>
              <a:rPr lang="en-US" sz="2000" dirty="0" smtClean="0"/>
              <a:t>Baton Rouge, LA  70802</a:t>
            </a:r>
          </a:p>
          <a:p>
            <a:pPr>
              <a:buNone/>
            </a:pPr>
            <a:endParaRPr lang="en-US" sz="2000" dirty="0" smtClean="0"/>
          </a:p>
          <a:p>
            <a:pPr>
              <a:buNone/>
            </a:pPr>
            <a:r>
              <a:rPr lang="en-US" sz="2000" dirty="0" smtClean="0"/>
              <a:t>Mailing Address:</a:t>
            </a:r>
          </a:p>
          <a:p>
            <a:pPr>
              <a:buNone/>
            </a:pPr>
            <a:r>
              <a:rPr lang="en-US" sz="2000" dirty="0" smtClean="0"/>
              <a:t>Office of State Purchasing &amp; Travel</a:t>
            </a:r>
          </a:p>
          <a:p>
            <a:pPr>
              <a:buNone/>
            </a:pPr>
            <a:r>
              <a:rPr lang="en-US" sz="2000" dirty="0" smtClean="0"/>
              <a:t>P. O. Box 94095</a:t>
            </a:r>
          </a:p>
          <a:p>
            <a:pPr>
              <a:buNone/>
            </a:pPr>
            <a:r>
              <a:rPr lang="en-US" sz="2000" dirty="0" smtClean="0"/>
              <a:t>Baton Rouge, LA  70804-9095</a:t>
            </a:r>
          </a:p>
          <a:p>
            <a:pPr>
              <a:buNone/>
            </a:pPr>
            <a:endParaRPr lang="en-US" sz="2000" dirty="0" smtClean="0"/>
          </a:p>
          <a:p>
            <a:pPr>
              <a:lnSpc>
                <a:spcPct val="90000"/>
              </a:lnSpc>
              <a:buNone/>
            </a:pPr>
            <a:r>
              <a:rPr lang="en-US" sz="2000" dirty="0" smtClean="0"/>
              <a:t>Telephone Number: (225) 342-8010</a:t>
            </a:r>
          </a:p>
          <a:p>
            <a:pPr>
              <a:lnSpc>
                <a:spcPct val="90000"/>
              </a:lnSpc>
              <a:buNone/>
            </a:pPr>
            <a:r>
              <a:rPr lang="en-US" sz="2000" dirty="0" smtClean="0"/>
              <a:t>Fax Number: (225) 342-9756</a:t>
            </a:r>
          </a:p>
          <a:p>
            <a:pPr>
              <a:buNone/>
            </a:pPr>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4343400" y="3048000"/>
            <a:ext cx="4483704" cy="2514600"/>
          </a:xfrm>
          <a:prstGeom prst="rect">
            <a:avLst/>
          </a:prstGeom>
          <a:ln w="88900" cap="sq" cmpd="thickThin">
            <a:solidFill>
              <a:schemeClr val="accent1"/>
            </a:solidFill>
            <a:prstDash val="solid"/>
            <a:miter lim="800000"/>
          </a:ln>
          <a:effectLst>
            <a:innerShdw blurRad="76200">
              <a:srgbClr val="000000"/>
            </a:innerShdw>
          </a:effectLst>
        </p:spPr>
      </p:pic>
      <p:sp>
        <p:nvSpPr>
          <p:cNvPr id="5" name="Rectangle 4"/>
          <p:cNvSpPr/>
          <p:nvPr/>
        </p:nvSpPr>
        <p:spPr>
          <a:xfrm>
            <a:off x="7069557" y="6400800"/>
            <a:ext cx="1875129" cy="276999"/>
          </a:xfrm>
          <a:prstGeom prst="rect">
            <a:avLst/>
          </a:prstGeom>
        </p:spPr>
        <p:txBody>
          <a:bodyPr wrap="none">
            <a:spAutoFit/>
          </a:bodyPr>
          <a:lstStyle/>
          <a:p>
            <a:pPr algn="r"/>
            <a:r>
              <a:rPr lang="en-US" sz="1200" dirty="0" smtClean="0">
                <a:solidFill>
                  <a:schemeClr val="bg1"/>
                </a:solidFill>
                <a:latin typeface="+mn-lt"/>
              </a:rPr>
              <a:t>Introduction – Slide 2 of 14</a:t>
            </a:r>
            <a:endParaRPr lang="en-US" sz="1200" dirty="0">
              <a:solidFill>
                <a:schemeClr val="bg1"/>
              </a:solidFill>
              <a:latin typeface="+mn-lt"/>
            </a:endParaRPr>
          </a:p>
        </p:txBody>
      </p:sp>
      <p:sp>
        <p:nvSpPr>
          <p:cNvPr id="7" name="TextBox 6"/>
          <p:cNvSpPr txBox="1"/>
          <p:nvPr/>
        </p:nvSpPr>
        <p:spPr>
          <a:xfrm>
            <a:off x="457200" y="1600200"/>
            <a:ext cx="8305800" cy="1015663"/>
          </a:xfrm>
          <a:prstGeom prst="rect">
            <a:avLst/>
          </a:prstGeom>
          <a:noFill/>
        </p:spPr>
        <p:txBody>
          <a:bodyPr wrap="square" rtlCol="0">
            <a:spAutoFit/>
          </a:bodyPr>
          <a:lstStyle/>
          <a:p>
            <a:pPr>
              <a:buNone/>
            </a:pPr>
            <a:r>
              <a:rPr lang="en-US" sz="2000" dirty="0" smtClean="0">
                <a:latin typeface="Corbel" pitchFamily="34" charset="0"/>
              </a:rPr>
              <a:t>The Office of State Procurement (OSP) is responsible for standardizing, procuring, or supervising the procurement of all goods, services, and major repairs required by state agencies: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normAutofit/>
          </a:bodyPr>
          <a:lstStyle/>
          <a:p>
            <a:r>
              <a:rPr lang="en-US" dirty="0"/>
              <a:t>Centralized </a:t>
            </a:r>
            <a:r>
              <a:rPr lang="en-US" dirty="0" smtClean="0"/>
              <a:t> Procurement</a:t>
            </a:r>
            <a:endParaRPr lang="en-US" dirty="0"/>
          </a:p>
        </p:txBody>
      </p:sp>
      <p:sp>
        <p:nvSpPr>
          <p:cNvPr id="334851" name="Rectangle 3"/>
          <p:cNvSpPr>
            <a:spLocks noGrp="1" noChangeArrowheads="1"/>
          </p:cNvSpPr>
          <p:nvPr>
            <p:ph idx="1"/>
          </p:nvPr>
        </p:nvSpPr>
        <p:spPr>
          <a:xfrm>
            <a:off x="457200" y="1752599"/>
            <a:ext cx="8229600" cy="4953001"/>
          </a:xfrm>
        </p:spPr>
        <p:txBody>
          <a:bodyPr>
            <a:noAutofit/>
          </a:bodyPr>
          <a:lstStyle/>
          <a:p>
            <a:r>
              <a:rPr lang="en-US" dirty="0">
                <a:ea typeface="Tahoma" pitchFamily="34" charset="0"/>
                <a:cs typeface="Tahoma" pitchFamily="34" charset="0"/>
              </a:rPr>
              <a:t>All state agencies follow the Procurement Code</a:t>
            </a:r>
          </a:p>
          <a:p>
            <a:r>
              <a:rPr lang="en-US" dirty="0">
                <a:ea typeface="Tahoma" pitchFamily="34" charset="0"/>
                <a:cs typeface="Tahoma" pitchFamily="34" charset="0"/>
              </a:rPr>
              <a:t>Each agency is granted a delegated authority</a:t>
            </a:r>
          </a:p>
          <a:p>
            <a:r>
              <a:rPr lang="en-US" dirty="0">
                <a:ea typeface="Tahoma" pitchFamily="34" charset="0"/>
                <a:cs typeface="Tahoma" pitchFamily="34" charset="0"/>
              </a:rPr>
              <a:t>State </a:t>
            </a:r>
            <a:r>
              <a:rPr lang="en-US" dirty="0" smtClean="0">
                <a:ea typeface="Tahoma" pitchFamily="34" charset="0"/>
                <a:cs typeface="Tahoma" pitchFamily="34" charset="0"/>
              </a:rPr>
              <a:t>Procurement procures </a:t>
            </a:r>
            <a:r>
              <a:rPr lang="en-US" dirty="0">
                <a:ea typeface="Tahoma" pitchFamily="34" charset="0"/>
                <a:cs typeface="Tahoma" pitchFamily="34" charset="0"/>
              </a:rPr>
              <a:t>goods and services over an  agency’s delegated authority</a:t>
            </a:r>
          </a:p>
          <a:p>
            <a:r>
              <a:rPr lang="en-US" dirty="0">
                <a:ea typeface="Tahoma" pitchFamily="34" charset="0"/>
                <a:cs typeface="Tahoma" pitchFamily="34" charset="0"/>
              </a:rPr>
              <a:t>State </a:t>
            </a:r>
            <a:r>
              <a:rPr lang="en-US" dirty="0" smtClean="0">
                <a:ea typeface="Tahoma" pitchFamily="34" charset="0"/>
                <a:cs typeface="Tahoma" pitchFamily="34" charset="0"/>
              </a:rPr>
              <a:t>Procurement establishes </a:t>
            </a:r>
            <a:r>
              <a:rPr lang="en-US" dirty="0">
                <a:ea typeface="Tahoma" pitchFamily="34" charset="0"/>
                <a:cs typeface="Tahoma" pitchFamily="34" charset="0"/>
              </a:rPr>
              <a:t>statewide contracts</a:t>
            </a:r>
          </a:p>
          <a:p>
            <a:r>
              <a:rPr lang="en-US" dirty="0">
                <a:ea typeface="Tahoma" pitchFamily="34" charset="0"/>
                <a:cs typeface="Tahoma" pitchFamily="34" charset="0"/>
              </a:rPr>
              <a:t>Some agencies are exempt from State </a:t>
            </a:r>
            <a:r>
              <a:rPr lang="en-US" dirty="0" smtClean="0">
                <a:ea typeface="Tahoma" pitchFamily="34" charset="0"/>
                <a:cs typeface="Tahoma" pitchFamily="34" charset="0"/>
              </a:rPr>
              <a:t>Procurement</a:t>
            </a:r>
            <a:endParaRPr lang="en-US" dirty="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934200" cy="792162"/>
          </a:xfrm>
        </p:spPr>
        <p:txBody>
          <a:bodyPr/>
          <a:lstStyle/>
          <a:p>
            <a:r>
              <a:rPr lang="en-US" dirty="0" smtClean="0">
                <a:latin typeface="+mn-lt"/>
              </a:rPr>
              <a:t>Vendor Guide</a:t>
            </a:r>
            <a:endParaRPr lang="en-US" dirty="0">
              <a:latin typeface="+mn-lt"/>
            </a:endParaRPr>
          </a:p>
        </p:txBody>
      </p:sp>
      <p:sp>
        <p:nvSpPr>
          <p:cNvPr id="5" name="Rectangle 4"/>
          <p:cNvSpPr/>
          <p:nvPr/>
        </p:nvSpPr>
        <p:spPr>
          <a:xfrm>
            <a:off x="4953000" y="2743200"/>
            <a:ext cx="3352800" cy="2031325"/>
          </a:xfrm>
          <a:prstGeom prst="rect">
            <a:avLst/>
          </a:prstGeom>
        </p:spPr>
        <p:txBody>
          <a:bodyPr wrap="square">
            <a:spAutoFit/>
          </a:bodyPr>
          <a:lstStyle/>
          <a:p>
            <a:pPr algn="ctr"/>
            <a:r>
              <a:rPr lang="en-US" sz="1800" dirty="0" smtClean="0">
                <a:latin typeface="+mn-lt"/>
              </a:rPr>
              <a:t>The Vendor Guide is posted on OSP’s website and provides information on Louisiana’s procurement processes.  It explains registration, responding to bids, and other information that should be of interest to you.</a:t>
            </a:r>
            <a:endParaRPr lang="en-US" sz="1800" dirty="0">
              <a:latin typeface="+mn-lt"/>
            </a:endParaRPr>
          </a:p>
        </p:txBody>
      </p:sp>
      <p:sp>
        <p:nvSpPr>
          <p:cNvPr id="6" name="Rectangle 5"/>
          <p:cNvSpPr/>
          <p:nvPr/>
        </p:nvSpPr>
        <p:spPr>
          <a:xfrm>
            <a:off x="7010400" y="6400800"/>
            <a:ext cx="1875129" cy="276999"/>
          </a:xfrm>
          <a:prstGeom prst="rect">
            <a:avLst/>
          </a:prstGeom>
        </p:spPr>
        <p:txBody>
          <a:bodyPr wrap="none">
            <a:spAutoFit/>
          </a:bodyPr>
          <a:lstStyle/>
          <a:p>
            <a:pPr algn="r"/>
            <a:r>
              <a:rPr lang="en-US" sz="1200" dirty="0" smtClean="0">
                <a:solidFill>
                  <a:schemeClr val="bg1"/>
                </a:solidFill>
                <a:latin typeface="+mn-lt"/>
              </a:rPr>
              <a:t>Introduction – Slide 9 of 14</a:t>
            </a:r>
            <a:endParaRPr lang="en-US" sz="1200" dirty="0">
              <a:solidFill>
                <a:schemeClr val="bg1"/>
              </a:solidFill>
              <a:latin typeface="+mn-lt"/>
            </a:endParaRPr>
          </a:p>
        </p:txBody>
      </p:sp>
      <p:pic>
        <p:nvPicPr>
          <p:cNvPr id="7" name="Content Placeholder 6"/>
          <p:cNvPicPr>
            <a:picLocks noGrp="1" noChangeAspect="1"/>
          </p:cNvPicPr>
          <p:nvPr>
            <p:ph idx="1"/>
          </p:nvPr>
        </p:nvPicPr>
        <p:blipFill>
          <a:blip r:embed="rId2"/>
          <a:stretch>
            <a:fillRect/>
          </a:stretch>
        </p:blipFill>
        <p:spPr>
          <a:xfrm>
            <a:off x="304800" y="1524000"/>
            <a:ext cx="4419600" cy="51537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1143000" y="2133600"/>
            <a:ext cx="7467600" cy="3870325"/>
          </a:xfrm>
        </p:spPr>
        <p:txBody>
          <a:bodyPr/>
          <a:lstStyle/>
          <a:p>
            <a:r>
              <a:rPr lang="en-US" sz="3600" dirty="0" smtClean="0">
                <a:ea typeface="Tahoma" pitchFamily="34" charset="0"/>
                <a:cs typeface="Tahoma" pitchFamily="34" charset="0"/>
              </a:rPr>
              <a:t>Request </a:t>
            </a:r>
            <a:r>
              <a:rPr lang="en-US" sz="3600" dirty="0">
                <a:ea typeface="Tahoma" pitchFamily="34" charset="0"/>
                <a:cs typeface="Tahoma" pitchFamily="34" charset="0"/>
              </a:rPr>
              <a:t>for Quotation (RFQ)</a:t>
            </a:r>
          </a:p>
          <a:p>
            <a:r>
              <a:rPr lang="en-US" sz="3600" dirty="0">
                <a:ea typeface="Tahoma" pitchFamily="34" charset="0"/>
                <a:cs typeface="Tahoma" pitchFamily="34" charset="0"/>
              </a:rPr>
              <a:t>Invitation to Bid (ITB)</a:t>
            </a:r>
          </a:p>
          <a:p>
            <a:r>
              <a:rPr lang="en-US" sz="3600" dirty="0">
                <a:ea typeface="Tahoma" pitchFamily="34" charset="0"/>
                <a:cs typeface="Tahoma" pitchFamily="34" charset="0"/>
              </a:rPr>
              <a:t>Request for Proposal (RFP</a:t>
            </a:r>
            <a:r>
              <a:rPr lang="en-US" sz="3600" dirty="0" smtClean="0">
                <a:ea typeface="Tahoma" pitchFamily="34" charset="0"/>
                <a:cs typeface="Tahoma" pitchFamily="34" charset="0"/>
              </a:rPr>
              <a:t>)</a:t>
            </a:r>
          </a:p>
          <a:p>
            <a:pPr marL="118872" indent="0">
              <a:buNone/>
            </a:pPr>
            <a:endParaRPr lang="en-US" sz="3600" dirty="0">
              <a:ea typeface="Tahoma" pitchFamily="34" charset="0"/>
              <a:cs typeface="Tahoma" pitchFamily="34" charset="0"/>
            </a:endParaRPr>
          </a:p>
          <a:p>
            <a:endParaRPr lang="en-US" dirty="0"/>
          </a:p>
          <a:p>
            <a:endParaRPr lang="en-US" dirty="0"/>
          </a:p>
        </p:txBody>
      </p:sp>
      <p:sp>
        <p:nvSpPr>
          <p:cNvPr id="115717" name="Text Box 5"/>
          <p:cNvSpPr txBox="1">
            <a:spLocks noChangeArrowheads="1"/>
          </p:cNvSpPr>
          <p:nvPr/>
        </p:nvSpPr>
        <p:spPr bwMode="auto">
          <a:xfrm>
            <a:off x="8594725" y="193675"/>
            <a:ext cx="184150" cy="457200"/>
          </a:xfrm>
          <a:prstGeom prst="rect">
            <a:avLst/>
          </a:prstGeom>
          <a:noFill/>
          <a:ln w="12700" cap="sq">
            <a:noFill/>
            <a:miter lim="800000"/>
            <a:headEnd type="none" w="sm" len="sm"/>
            <a:tailEnd type="none" w="sm" len="sm"/>
          </a:ln>
          <a:effectLst/>
        </p:spPr>
        <p:txBody>
          <a:bodyPr wrap="none">
            <a:spAutoFit/>
          </a:bodyPr>
          <a:lstStyle/>
          <a:p>
            <a:pPr eaLnBrk="0" hangingPunct="0"/>
            <a:endParaRPr lang="en-US">
              <a:solidFill>
                <a:schemeClr val="tx2"/>
              </a:solidFill>
              <a:latin typeface="Times New Roman" pitchFamily="18" charset="0"/>
            </a:endParaRPr>
          </a:p>
        </p:txBody>
      </p:sp>
      <p:sp>
        <p:nvSpPr>
          <p:cNvPr id="115719" name="Text Box 7"/>
          <p:cNvSpPr txBox="1">
            <a:spLocks noChangeArrowheads="1"/>
          </p:cNvSpPr>
          <p:nvPr/>
        </p:nvSpPr>
        <p:spPr bwMode="auto">
          <a:xfrm>
            <a:off x="8747125" y="166688"/>
            <a:ext cx="184150" cy="396875"/>
          </a:xfrm>
          <a:prstGeom prst="rect">
            <a:avLst/>
          </a:prstGeom>
          <a:noFill/>
          <a:ln w="12700" cap="sq">
            <a:noFill/>
            <a:miter lim="800000"/>
            <a:headEnd type="none" w="sm" len="sm"/>
            <a:tailEnd type="none" w="sm" len="sm"/>
          </a:ln>
          <a:effectLst/>
        </p:spPr>
        <p:txBody>
          <a:bodyPr wrap="none">
            <a:spAutoFit/>
          </a:bodyPr>
          <a:lstStyle/>
          <a:p>
            <a:pPr eaLnBrk="0" hangingPunct="0"/>
            <a:endParaRPr lang="en-US" sz="2000">
              <a:solidFill>
                <a:schemeClr val="tx2"/>
              </a:solidFill>
              <a:latin typeface="Times New Roman" pitchFamily="18" charset="0"/>
            </a:endParaRPr>
          </a:p>
        </p:txBody>
      </p:sp>
      <p:sp>
        <p:nvSpPr>
          <p:cNvPr id="6" name="Title 5"/>
          <p:cNvSpPr>
            <a:spLocks noGrp="1"/>
          </p:cNvSpPr>
          <p:nvPr>
            <p:ph type="title"/>
          </p:nvPr>
        </p:nvSpPr>
        <p:spPr/>
        <p:txBody>
          <a:bodyPr/>
          <a:lstStyle/>
          <a:p>
            <a:r>
              <a:rPr lang="en-US" dirty="0" smtClean="0"/>
              <a:t>Common Procurement Methods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State Contracts</a:t>
            </a:r>
          </a:p>
        </p:txBody>
      </p:sp>
      <p:sp>
        <p:nvSpPr>
          <p:cNvPr id="352259" name="Rectangle 3"/>
          <p:cNvSpPr>
            <a:spLocks noGrp="1" noChangeArrowheads="1"/>
          </p:cNvSpPr>
          <p:nvPr>
            <p:ph idx="1"/>
          </p:nvPr>
        </p:nvSpPr>
        <p:spPr/>
        <p:txBody>
          <a:bodyPr/>
          <a:lstStyle/>
          <a:p>
            <a:r>
              <a:rPr lang="en-US" dirty="0">
                <a:ea typeface="Tahoma" pitchFamily="34" charset="0"/>
                <a:cs typeface="Tahoma" pitchFamily="34" charset="0"/>
              </a:rPr>
              <a:t>Established by State </a:t>
            </a:r>
            <a:r>
              <a:rPr lang="en-US" dirty="0" smtClean="0">
                <a:ea typeface="Tahoma" pitchFamily="34" charset="0"/>
                <a:cs typeface="Tahoma" pitchFamily="34" charset="0"/>
              </a:rPr>
              <a:t>Procurement </a:t>
            </a:r>
            <a:r>
              <a:rPr lang="en-US" dirty="0">
                <a:ea typeface="Tahoma" pitchFamily="34" charset="0"/>
                <a:cs typeface="Tahoma" pitchFamily="34" charset="0"/>
              </a:rPr>
              <a:t>for use by state agencies statewide.</a:t>
            </a:r>
          </a:p>
          <a:p>
            <a:r>
              <a:rPr lang="en-US" dirty="0">
                <a:ea typeface="Tahoma" pitchFamily="34" charset="0"/>
                <a:cs typeface="Tahoma" pitchFamily="34" charset="0"/>
              </a:rPr>
              <a:t>Bid process is used to secure pricing for a fixed period of time.</a:t>
            </a:r>
          </a:p>
          <a:p>
            <a:r>
              <a:rPr lang="en-US" dirty="0">
                <a:ea typeface="Tahoma" pitchFamily="34" charset="0"/>
                <a:cs typeface="Tahoma" pitchFamily="34" charset="0"/>
              </a:rPr>
              <a:t>Quantities are estimated</a:t>
            </a:r>
          </a:p>
          <a:p>
            <a:r>
              <a:rPr lang="en-US" dirty="0">
                <a:ea typeface="Tahoma" pitchFamily="34" charset="0"/>
                <a:cs typeface="Tahoma" pitchFamily="34" charset="0"/>
              </a:rPr>
              <a:t>Agencies issue release orders against the </a:t>
            </a:r>
            <a:r>
              <a:rPr lang="en-US" dirty="0" smtClean="0">
                <a:ea typeface="Tahoma" pitchFamily="34" charset="0"/>
                <a:cs typeface="Tahoma" pitchFamily="34" charset="0"/>
              </a:rPr>
              <a:t>contracts </a:t>
            </a:r>
            <a:r>
              <a:rPr lang="en-US" dirty="0">
                <a:ea typeface="Tahoma" pitchFamily="34" charset="0"/>
                <a:cs typeface="Tahoma" pitchFamily="34" charset="0"/>
              </a:rPr>
              <a:t>as needed.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Contracts</a:t>
            </a:r>
            <a:endParaRPr lang="en-US" dirty="0"/>
          </a:p>
        </p:txBody>
      </p:sp>
      <p:sp>
        <p:nvSpPr>
          <p:cNvPr id="3" name="Content Placeholder 2"/>
          <p:cNvSpPr>
            <a:spLocks noGrp="1"/>
          </p:cNvSpPr>
          <p:nvPr>
            <p:ph idx="1"/>
          </p:nvPr>
        </p:nvSpPr>
        <p:spPr/>
        <p:txBody>
          <a:bodyPr/>
          <a:lstStyle/>
          <a:p>
            <a:r>
              <a:rPr lang="en-US" dirty="0" smtClean="0">
                <a:ea typeface="Tahoma" pitchFamily="34" charset="0"/>
                <a:cs typeface="Tahoma" pitchFamily="34" charset="0"/>
              </a:rPr>
              <a:t>How Contracts are established:</a:t>
            </a:r>
          </a:p>
          <a:p>
            <a:pPr lvl="1"/>
            <a:r>
              <a:rPr lang="en-US" sz="3200" dirty="0" smtClean="0">
                <a:ea typeface="Tahoma" pitchFamily="34" charset="0"/>
                <a:cs typeface="Tahoma" pitchFamily="34" charset="0"/>
              </a:rPr>
              <a:t>Agencies’ Requests</a:t>
            </a:r>
          </a:p>
          <a:p>
            <a:pPr lvl="1"/>
            <a:r>
              <a:rPr lang="en-US" sz="3200" dirty="0" smtClean="0">
                <a:ea typeface="Tahoma" pitchFamily="34" charset="0"/>
                <a:cs typeface="Tahoma" pitchFamily="34" charset="0"/>
              </a:rPr>
              <a:t>Recognized Repetitive Purchases</a:t>
            </a:r>
          </a:p>
          <a:p>
            <a:pPr lvl="1"/>
            <a:r>
              <a:rPr lang="en-US" sz="3200" dirty="0" smtClean="0">
                <a:ea typeface="Tahoma" pitchFamily="34" charset="0"/>
                <a:cs typeface="Tahoma" pitchFamily="34" charset="0"/>
              </a:rPr>
              <a:t>Potential Events such as supplies or services needed for a hurricane </a:t>
            </a:r>
          </a:p>
          <a:p>
            <a:pPr lvl="1">
              <a:buNone/>
            </a:pPr>
            <a:endParaRPr lang="en-US" sz="3200" dirty="0" smtClean="0">
              <a:ea typeface="Tahoma" pitchFamily="34" charset="0"/>
              <a:cs typeface="Tahoma" pitchFamily="34" charset="0"/>
            </a:endParaRPr>
          </a:p>
          <a:p>
            <a:r>
              <a:rPr lang="en-US" dirty="0" smtClean="0">
                <a:ea typeface="Tahoma" pitchFamily="34" charset="0"/>
                <a:cs typeface="Tahoma" pitchFamily="34" charset="0"/>
              </a:rPr>
              <a:t>How can you get a State Contract?</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idx="1"/>
          </p:nvPr>
        </p:nvSpPr>
        <p:spPr/>
        <p:txBody>
          <a:bodyPr>
            <a:normAutofit/>
          </a:bodyPr>
          <a:lstStyle/>
          <a:p>
            <a:pPr lvl="1"/>
            <a:r>
              <a:rPr lang="en-US" sz="3600" dirty="0"/>
              <a:t>Register with </a:t>
            </a:r>
            <a:r>
              <a:rPr lang="en-US" sz="3600" dirty="0" smtClean="0"/>
              <a:t>the State</a:t>
            </a:r>
            <a:endParaRPr lang="en-US" sz="3600" dirty="0"/>
          </a:p>
          <a:p>
            <a:pPr lvl="1"/>
            <a:r>
              <a:rPr lang="en-US" sz="3600" dirty="0" smtClean="0"/>
              <a:t>Meet </a:t>
            </a:r>
            <a:r>
              <a:rPr lang="en-US" sz="3600" dirty="0"/>
              <a:t>with state </a:t>
            </a:r>
            <a:r>
              <a:rPr lang="en-US" sz="3600" dirty="0" smtClean="0"/>
              <a:t>agencies </a:t>
            </a:r>
          </a:p>
          <a:p>
            <a:pPr lvl="1">
              <a:buNone/>
            </a:pPr>
            <a:r>
              <a:rPr lang="en-US" sz="3600" dirty="0"/>
              <a:t>	</a:t>
            </a:r>
            <a:r>
              <a:rPr lang="en-US" sz="3600" dirty="0" smtClean="0"/>
              <a:t>(list of agencies is posted to OSP website)</a:t>
            </a:r>
            <a:endParaRPr lang="en-US" sz="3600" dirty="0"/>
          </a:p>
          <a:p>
            <a:pPr lvl="1"/>
            <a:r>
              <a:rPr lang="en-US" sz="3600" dirty="0" smtClean="0"/>
              <a:t>Visit the OSP website</a:t>
            </a:r>
          </a:p>
          <a:p>
            <a:pPr marL="457200" lvl="1" indent="0">
              <a:buNone/>
            </a:pPr>
            <a:endParaRPr lang="en-US" sz="3600" dirty="0"/>
          </a:p>
        </p:txBody>
      </p:sp>
      <p:sp>
        <p:nvSpPr>
          <p:cNvPr id="145413" name="Text Box 5"/>
          <p:cNvSpPr txBox="1">
            <a:spLocks noChangeArrowheads="1"/>
          </p:cNvSpPr>
          <p:nvPr/>
        </p:nvSpPr>
        <p:spPr bwMode="auto">
          <a:xfrm>
            <a:off x="8594725" y="269875"/>
            <a:ext cx="184150" cy="457200"/>
          </a:xfrm>
          <a:prstGeom prst="rect">
            <a:avLst/>
          </a:prstGeom>
          <a:noFill/>
          <a:ln w="12700" cap="sq">
            <a:noFill/>
            <a:miter lim="800000"/>
            <a:headEnd type="none" w="sm" len="sm"/>
            <a:tailEnd type="none" w="sm" len="sm"/>
          </a:ln>
          <a:effectLst/>
        </p:spPr>
        <p:txBody>
          <a:bodyPr wrap="none">
            <a:spAutoFit/>
          </a:bodyPr>
          <a:lstStyle/>
          <a:p>
            <a:pPr eaLnBrk="0" hangingPunct="0"/>
            <a:endParaRPr lang="en-US">
              <a:solidFill>
                <a:schemeClr val="tx2"/>
              </a:solidFill>
              <a:latin typeface="Times New Roman" pitchFamily="18" charset="0"/>
            </a:endParaRPr>
          </a:p>
        </p:txBody>
      </p:sp>
      <p:sp>
        <p:nvSpPr>
          <p:cNvPr id="5" name="Title 4"/>
          <p:cNvSpPr>
            <a:spLocks noGrp="1"/>
          </p:cNvSpPr>
          <p:nvPr>
            <p:ph type="title"/>
          </p:nvPr>
        </p:nvSpPr>
        <p:spPr/>
        <p:txBody>
          <a:bodyPr>
            <a:normAutofit fontScale="90000"/>
          </a:bodyPr>
          <a:lstStyle/>
          <a:p>
            <a:r>
              <a:rPr lang="en-US" dirty="0" smtClean="0"/>
              <a:t>Market Your </a:t>
            </a:r>
            <a:br>
              <a:rPr lang="en-US" dirty="0" smtClean="0"/>
            </a:br>
            <a:r>
              <a:rPr lang="en-US" dirty="0" smtClean="0"/>
              <a:t>Products or Services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1DB39B6E899F42A5990755329EF8DC" ma:contentTypeVersion="" ma:contentTypeDescription="Create a new document." ma:contentTypeScope="" ma:versionID="a53686bfffb6aab43b2d02f10b1dd91d">
  <xsd:schema xmlns:xsd="http://www.w3.org/2001/XMLSchema" xmlns:xs="http://www.w3.org/2001/XMLSchema" xmlns:p="http://schemas.microsoft.com/office/2006/metadata/properties" xmlns:ns2="94b7c982-6ab7-4416-a477-2601a55c9820" targetNamespace="http://schemas.microsoft.com/office/2006/metadata/properties" ma:root="true" ma:fieldsID="dcbc9662474ffd4eefacabe39f7311c8" ns2:_="">
    <xsd:import namespace="94b7c982-6ab7-4416-a477-2601a55c9820"/>
    <xsd:element name="properties">
      <xsd:complexType>
        <xsd:sequence>
          <xsd:element name="documentManagement">
            <xsd:complexType>
              <xsd:all>
                <xsd:element ref="ns2:Division"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b7c982-6ab7-4416-a477-2601a55c9820" elementFormDefault="qualified">
    <xsd:import namespace="http://schemas.microsoft.com/office/2006/documentManagement/types"/>
    <xsd:import namespace="http://schemas.microsoft.com/office/infopath/2007/PartnerControls"/>
    <xsd:element name="Division" ma:index="8" nillable="true" ma:displayName="Division" ma:format="Dropdown" ma:internalName="Division">
      <xsd:simpleType>
        <xsd:restriction base="dms:Choice">
          <xsd:enumeration value="Executive"/>
          <xsd:enumeration value="Disaster Recovery"/>
          <xsd:enumeration value="Preparedness, Response &amp; Interoperability"/>
          <xsd:enumeration value="Grants &amp; Administration"/>
        </xsd:restriction>
      </xsd:simpleType>
    </xsd:element>
    <xsd:element name="Section" ma:index="9" nillable="true" ma:displayName="Section" ma:format="Dropdown" ma:internalName="Section">
      <xsd:simpleType>
        <xsd:restriction base="dms:Choice">
          <xsd:enumeration value="Executive Office"/>
          <xsd:enumeration value="Preparedness"/>
          <xsd:enumeration value="PRI Operations"/>
          <xsd:enumeration value="Sub Recipient Monitoring"/>
          <xsd:enumeration value="Facility Management"/>
          <xsd:enumeration value="G &amp; A Management"/>
          <xsd:enumeration value="DR Process Services"/>
          <xsd:enumeration value="DR Management"/>
          <xsd:enumeration value="DR Public Assistance Grants"/>
          <xsd:enumeration value="DR Public Assistance Closeout"/>
          <xsd:enumeration value="DR Public Assistance Technical Services"/>
          <xsd:enumeration value="DR Public Assistance SALs"/>
          <xsd:enumeration value="DR Hazard Mitigation Grants"/>
          <xsd:enumeration value="DR Hazard Mitigation SALs"/>
          <xsd:enumeration value="Homeland Security Grants"/>
          <xsd:enumeration value="Recovery Grants Administr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ction xmlns="94b7c982-6ab7-4416-a477-2601a55c9820" xsi:nil="true"/>
    <Division xmlns="94b7c982-6ab7-4416-a477-2601a55c9820" xsi:nil="true"/>
  </documentManagement>
</p:properties>
</file>

<file path=customXml/itemProps1.xml><?xml version="1.0" encoding="utf-8"?>
<ds:datastoreItem xmlns:ds="http://schemas.openxmlformats.org/officeDocument/2006/customXml" ds:itemID="{12C41818-EFD7-44DB-97B0-2403791F5A03}"/>
</file>

<file path=customXml/itemProps2.xml><?xml version="1.0" encoding="utf-8"?>
<ds:datastoreItem xmlns:ds="http://schemas.openxmlformats.org/officeDocument/2006/customXml" ds:itemID="{A7D515CE-4046-4A69-A472-9C63EB1292DF}"/>
</file>

<file path=customXml/itemProps3.xml><?xml version="1.0" encoding="utf-8"?>
<ds:datastoreItem xmlns:ds="http://schemas.openxmlformats.org/officeDocument/2006/customXml" ds:itemID="{F5610EAC-9C33-4E59-90D1-E8A95E82A104}"/>
</file>

<file path=docProps/app.xml><?xml version="1.0" encoding="utf-8"?>
<Properties xmlns="http://schemas.openxmlformats.org/officeDocument/2006/extended-properties" xmlns:vt="http://schemas.openxmlformats.org/officeDocument/2006/docPropsVTypes">
  <Template>Module</Template>
  <TotalTime>6069</TotalTime>
  <Words>899</Words>
  <Application>Microsoft Office PowerPoint</Application>
  <PresentationFormat>On-screen Show (4:3)</PresentationFormat>
  <Paragraphs>89</Paragraphs>
  <Slides>10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Corbel</vt:lpstr>
      <vt:lpstr>Tahoma</vt:lpstr>
      <vt:lpstr>Times New Roman</vt:lpstr>
      <vt:lpstr>Wingdings</vt:lpstr>
      <vt:lpstr>Wingdings 2</vt:lpstr>
      <vt:lpstr>Wingdings 3</vt:lpstr>
      <vt:lpstr>Module</vt:lpstr>
      <vt:lpstr>Procurement Overview</vt:lpstr>
      <vt:lpstr>Topics of Discussion </vt:lpstr>
      <vt:lpstr>Office of State Procurement</vt:lpstr>
      <vt:lpstr>Centralized  Procurement</vt:lpstr>
      <vt:lpstr>Vendor Guide</vt:lpstr>
      <vt:lpstr>Common Procurement Methods</vt:lpstr>
      <vt:lpstr>State Contracts</vt:lpstr>
      <vt:lpstr>State Contracts</vt:lpstr>
      <vt:lpstr>Market Your  Products or Services</vt:lpstr>
      <vt:lpstr>Questions?</vt:lpstr>
    </vt:vector>
  </TitlesOfParts>
  <Company>State of Louisiana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State Purchasing</dc:title>
  <dc:creator>Division of Administration</dc:creator>
  <cp:lastModifiedBy>Tom Ketterer</cp:lastModifiedBy>
  <cp:revision>193</cp:revision>
  <cp:lastPrinted>1999-10-22T17:54:43Z</cp:lastPrinted>
  <dcterms:created xsi:type="dcterms:W3CDTF">1998-09-09T13:52:54Z</dcterms:created>
  <dcterms:modified xsi:type="dcterms:W3CDTF">2016-06-15T21:08:04Z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0x0101003F1DB39B6E899F42A5990755329EF8DC</vt:lpwstr>
  </property>
</Properties>
</file>