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3.xml" ContentType="application/vnd.openxmlformats-officedocument.presentationml.notesSlide+xml"/>
  <Default Extension="wdp" ContentType="image/vnd.ms-photo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2" r:id="rId2"/>
  </p:sldMasterIdLst>
  <p:notesMasterIdLst>
    <p:notesMasterId r:id="rId19"/>
  </p:notesMasterIdLst>
  <p:sldIdLst>
    <p:sldId id="318" r:id="rId3"/>
    <p:sldId id="319" r:id="rId4"/>
    <p:sldId id="333" r:id="rId5"/>
    <p:sldId id="341" r:id="rId6"/>
    <p:sldId id="339" r:id="rId7"/>
    <p:sldId id="340" r:id="rId8"/>
    <p:sldId id="337" r:id="rId9"/>
    <p:sldId id="281" r:id="rId10"/>
    <p:sldId id="335" r:id="rId11"/>
    <p:sldId id="334" r:id="rId12"/>
    <p:sldId id="331" r:id="rId13"/>
    <p:sldId id="336" r:id="rId14"/>
    <p:sldId id="338" r:id="rId15"/>
    <p:sldId id="328" r:id="rId16"/>
    <p:sldId id="330" r:id="rId17"/>
    <p:sldId id="317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F4D1"/>
    <a:srgbClr val="F69326"/>
    <a:srgbClr val="FFEFBD"/>
    <a:srgbClr val="FFE0B3"/>
    <a:srgbClr val="FF9900"/>
    <a:srgbClr val="D17209"/>
    <a:srgbClr val="686868"/>
    <a:srgbClr val="6F6F6F"/>
    <a:srgbClr val="6D6D6D"/>
    <a:srgbClr val="717171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03" autoAdjust="0"/>
    <p:restoredTop sz="99423" autoAdjust="0"/>
  </p:normalViewPr>
  <p:slideViewPr>
    <p:cSldViewPr>
      <p:cViewPr>
        <p:scale>
          <a:sx n="70" d="100"/>
          <a:sy n="70" d="100"/>
        </p:scale>
        <p:origin x="-2100" y="-9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40262175" cy="4026217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722F8E-A460-4AAD-A724-021CAD88A6F4}" type="datetimeFigureOut">
              <a:rPr lang="en-US" smtClean="0"/>
              <a:pPr/>
              <a:t>2/24/2014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498AF7-0F3C-4022-B87C-F1645D035E3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868446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4183E0-83A0-4B60-9B22-EBEA5E163979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6319600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4183E0-83A0-4B60-9B22-EBEA5E163979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6319600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4183E0-83A0-4B60-9B22-EBEA5E163979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319600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4183E0-83A0-4B60-9B22-EBEA5E163979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6319600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4183E0-83A0-4B60-9B22-EBEA5E163979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6319600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56200" y="190500"/>
            <a:ext cx="3670300" cy="703590"/>
          </a:xfrm>
          <a:prstGeom prst="rect">
            <a:avLst/>
          </a:prstGeom>
        </p:spPr>
        <p:txBody>
          <a:bodyPr/>
          <a:lstStyle/>
          <a:p>
            <a:fld id="{A1FCC955-EDC8-C641-B7EE-09FB459102F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156200" y="190500"/>
            <a:ext cx="3670300" cy="703590"/>
          </a:xfrm>
          <a:prstGeom prst="rect">
            <a:avLst/>
          </a:prstGeom>
        </p:spPr>
        <p:txBody>
          <a:bodyPr/>
          <a:lstStyle/>
          <a:p>
            <a:pPr defTabSz="457200"/>
            <a:fld id="{A1FCC955-EDC8-C641-B7EE-09FB459102F8}" type="slidenum">
              <a:rPr lang="en-US" smtClean="0">
                <a:solidFill>
                  <a:prstClr val="black"/>
                </a:solidFill>
              </a:rPr>
              <a:pPr defTabSz="4572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33015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4400" b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56200" y="190500"/>
            <a:ext cx="3670300" cy="703590"/>
          </a:xfrm>
          <a:prstGeom prst="rect">
            <a:avLst/>
          </a:prstGeom>
        </p:spPr>
        <p:txBody>
          <a:bodyPr/>
          <a:lstStyle/>
          <a:p>
            <a:pPr defTabSz="457200"/>
            <a:fld id="{A1FCC955-EDC8-C641-B7EE-09FB459102F8}" type="slidenum">
              <a:rPr lang="en-US" smtClean="0">
                <a:solidFill>
                  <a:prstClr val="black"/>
                </a:solidFill>
              </a:rPr>
              <a:pPr defTabSz="4572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379525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457200" indent="-231775"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1033463" indent="-295275">
              <a:buSzPct val="94000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1312863" indent="-173038">
              <a:buFont typeface="Arial" panose="020B0604020202020204" pitchFamily="34" charset="0"/>
              <a:buChar char="̵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538288" indent="-228600"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31975" indent="-228600" defTabSz="287338">
              <a:tabLst>
                <a:tab pos="1998663" algn="l"/>
              </a:tabLst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56200" y="190500"/>
            <a:ext cx="3670300" cy="703590"/>
          </a:xfrm>
          <a:prstGeom prst="rect">
            <a:avLst/>
          </a:prstGeom>
        </p:spPr>
        <p:txBody>
          <a:bodyPr/>
          <a:lstStyle/>
          <a:p>
            <a:pPr defTabSz="457200"/>
            <a:fld id="{A1FCC955-EDC8-C641-B7EE-09FB459102F8}" type="slidenum">
              <a:rPr lang="en-US" smtClean="0">
                <a:solidFill>
                  <a:prstClr val="black"/>
                </a:solidFill>
              </a:rPr>
              <a:pPr defTabSz="4572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189224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514601"/>
            <a:ext cx="4038600" cy="350519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514601"/>
            <a:ext cx="4038600" cy="350519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56200" y="190500"/>
            <a:ext cx="3670300" cy="703590"/>
          </a:xfrm>
          <a:prstGeom prst="rect">
            <a:avLst/>
          </a:prstGeom>
        </p:spPr>
        <p:txBody>
          <a:bodyPr/>
          <a:lstStyle/>
          <a:p>
            <a:pPr defTabSz="457200"/>
            <a:fld id="{A1FCC955-EDC8-C641-B7EE-09FB459102F8}" type="slidenum">
              <a:rPr lang="en-US" smtClean="0">
                <a:solidFill>
                  <a:prstClr val="black"/>
                </a:solidFill>
              </a:rPr>
              <a:pPr defTabSz="4572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652307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02000"/>
            <a:ext cx="8229600" cy="903004"/>
          </a:xfrm>
        </p:spPr>
        <p:txBody>
          <a:bodyPr>
            <a:noAutofit/>
          </a:bodyPr>
          <a:lstStyle>
            <a:lvl1pPr algn="ctr">
              <a:defRPr sz="9000" b="1">
                <a:solidFill>
                  <a:srgbClr val="80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5156200" y="190500"/>
            <a:ext cx="3670300" cy="703590"/>
          </a:xfrm>
          <a:prstGeom prst="rect">
            <a:avLst/>
          </a:prstGeom>
        </p:spPr>
        <p:txBody>
          <a:bodyPr/>
          <a:lstStyle/>
          <a:p>
            <a:pPr defTabSz="457200"/>
            <a:fld id="{A1FCC955-EDC8-C641-B7EE-09FB459102F8}" type="slidenum">
              <a:rPr lang="en-US" smtClean="0">
                <a:solidFill>
                  <a:prstClr val="black"/>
                </a:solidFill>
              </a:rPr>
              <a:pPr defTabSz="4572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70280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156200" y="190500"/>
            <a:ext cx="3670300" cy="703590"/>
          </a:xfrm>
          <a:prstGeom prst="rect">
            <a:avLst/>
          </a:prstGeom>
        </p:spPr>
        <p:txBody>
          <a:bodyPr/>
          <a:lstStyle/>
          <a:p>
            <a:pPr defTabSz="457200"/>
            <a:fld id="{A1FCC955-EDC8-C641-B7EE-09FB459102F8}" type="slidenum">
              <a:rPr lang="en-US" smtClean="0">
                <a:solidFill>
                  <a:prstClr val="black"/>
                </a:solidFill>
              </a:rPr>
              <a:pPr defTabSz="4572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760250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460500" y="1307745"/>
            <a:ext cx="6119812" cy="389925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60500" y="5367338"/>
            <a:ext cx="6119812" cy="6397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56200" y="190500"/>
            <a:ext cx="3670300" cy="703590"/>
          </a:xfrm>
          <a:prstGeom prst="rect">
            <a:avLst/>
          </a:prstGeom>
        </p:spPr>
        <p:txBody>
          <a:bodyPr/>
          <a:lstStyle/>
          <a:p>
            <a:pPr defTabSz="457200"/>
            <a:fld id="{A1FCC955-EDC8-C641-B7EE-09FB459102F8}" type="slidenum">
              <a:rPr lang="en-US" smtClean="0">
                <a:solidFill>
                  <a:prstClr val="black"/>
                </a:solidFill>
              </a:rPr>
              <a:pPr defTabSz="4572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371386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slideLayout" Target="../slideLayouts/slideLayout5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5" Type="http://schemas.openxmlformats.org/officeDocument/2006/relationships/slideLayout" Target="../slideLayouts/slideLayout7.xml"/><Relationship Id="rId4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295400"/>
            <a:ext cx="8229600" cy="9030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552700"/>
            <a:ext cx="8229600" cy="34257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5555220" y="1155700"/>
            <a:ext cx="24965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4"/>
          <a:srcRect l="64653" t="27248" r="19375" b="60333"/>
          <a:stretch>
            <a:fillRect/>
          </a:stretch>
        </p:blipFill>
        <p:spPr bwMode="auto">
          <a:xfrm>
            <a:off x="0" y="0"/>
            <a:ext cx="5207008" cy="126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4"/>
          <a:srcRect l="81866" t="36246" r="7806" b="61086"/>
          <a:stretch>
            <a:fillRect/>
          </a:stretch>
        </p:blipFill>
        <p:spPr bwMode="auto">
          <a:xfrm>
            <a:off x="5167320" y="1047719"/>
            <a:ext cx="3532232" cy="285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3" descr="K:\Pics_Art_Etc\Graphics\Logos\GOHSEP\GOHSEP_govofficerevised_gray.png"/>
          <p:cNvPicPr>
            <a:picLocks noChangeAspect="1" noChangeArrowheads="1"/>
          </p:cNvPicPr>
          <p:nvPr userDrawn="1"/>
        </p:nvPicPr>
        <p:blipFill rotWithShape="1">
          <a:blip r:embed="rId5" cstate="print">
            <a:lum bright="-10000" contrast="1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875" t="3695" b="25041"/>
          <a:stretch/>
        </p:blipFill>
        <p:spPr bwMode="auto">
          <a:xfrm>
            <a:off x="5262592" y="55520"/>
            <a:ext cx="1055680" cy="992200"/>
          </a:xfrm>
          <a:prstGeom prst="rect">
            <a:avLst/>
          </a:prstGeom>
          <a:noFill/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657024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9" r:id="rId2"/>
  </p:sldLayoutIdLst>
  <p:hf hdr="0" dt="0"/>
  <p:txStyles>
    <p:titleStyle>
      <a:lvl1pPr algn="r" defTabSz="457200" rtl="0" eaLnBrk="1" latinLnBrk="0" hangingPunct="1">
        <a:spcBef>
          <a:spcPct val="0"/>
        </a:spcBef>
        <a:buNone/>
        <a:defRPr sz="3200" kern="1200">
          <a:solidFill>
            <a:srgbClr val="17375E"/>
          </a:solidFill>
          <a:latin typeface="+mj-lt"/>
          <a:ea typeface="+mj-ea"/>
          <a:cs typeface="+mj-cs"/>
        </a:defRPr>
      </a:lvl1pPr>
    </p:titleStyle>
    <p:bodyStyle>
      <a:lvl1pPr marL="568325" indent="-342900" algn="l" defTabSz="569913" rtl="0" eaLnBrk="1" latinLnBrk="0" hangingPunct="1">
        <a:spcBef>
          <a:spcPts val="0"/>
        </a:spcBef>
        <a:buFont typeface="Arial"/>
        <a:buChar char="•"/>
        <a:defRPr sz="2800" kern="1200">
          <a:solidFill>
            <a:srgbClr val="595959"/>
          </a:solidFill>
          <a:latin typeface="+mn-lt"/>
          <a:ea typeface="+mn-ea"/>
          <a:cs typeface="+mn-cs"/>
        </a:defRPr>
      </a:lvl1pPr>
      <a:lvl2pPr marL="1023938" indent="-285750" algn="l" defTabSz="457200" rtl="0" eaLnBrk="1" latinLnBrk="0" hangingPunct="1">
        <a:spcBef>
          <a:spcPts val="0"/>
        </a:spcBef>
        <a:buFont typeface="Arial"/>
        <a:buChar char="–"/>
        <a:defRPr sz="2400" kern="1200">
          <a:solidFill>
            <a:srgbClr val="595959"/>
          </a:solidFill>
          <a:latin typeface="+mn-lt"/>
          <a:ea typeface="+mn-ea"/>
          <a:cs typeface="+mn-cs"/>
        </a:defRPr>
      </a:lvl2pPr>
      <a:lvl3pPr marL="1368425" indent="-228600" algn="l" defTabSz="457200" rtl="0" eaLnBrk="1" latinLnBrk="0" hangingPunct="1">
        <a:spcBef>
          <a:spcPts val="0"/>
        </a:spcBef>
        <a:buFont typeface="Courier New"/>
        <a:buChar char="o"/>
        <a:defRPr sz="2000" kern="1200">
          <a:solidFill>
            <a:srgbClr val="595959"/>
          </a:solidFill>
          <a:latin typeface="+mn-lt"/>
          <a:ea typeface="+mn-ea"/>
          <a:cs typeface="+mn-cs"/>
        </a:defRPr>
      </a:lvl3pPr>
      <a:lvl4pPr marL="1825625" indent="-228600" algn="l" defTabSz="457200" rtl="0" eaLnBrk="1" latinLnBrk="0" hangingPunct="1">
        <a:spcBef>
          <a:spcPts val="0"/>
        </a:spcBef>
        <a:buFont typeface="Arial"/>
        <a:buChar char="–"/>
        <a:defRPr sz="2000" kern="1200">
          <a:solidFill>
            <a:srgbClr val="595959"/>
          </a:solidFill>
          <a:latin typeface="+mn-lt"/>
          <a:ea typeface="+mn-ea"/>
          <a:cs typeface="+mn-cs"/>
        </a:defRPr>
      </a:lvl4pPr>
      <a:lvl5pPr marL="2281238" indent="-228600" algn="l" defTabSz="457200" rtl="0" eaLnBrk="1" latinLnBrk="0" hangingPunct="1">
        <a:spcBef>
          <a:spcPts val="0"/>
        </a:spcBef>
        <a:buFont typeface="Arial"/>
        <a:buChar char="»"/>
        <a:defRPr sz="2000" kern="1200">
          <a:solidFill>
            <a:srgbClr val="595959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200" y="1219200"/>
            <a:ext cx="9067800" cy="5257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295400"/>
            <a:ext cx="8229600" cy="9030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552700"/>
            <a:ext cx="8229600" cy="34257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987800" y="894090"/>
            <a:ext cx="49345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57200"/>
            <a:r>
              <a:rPr lang="en-US" sz="12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Prepare + Prevent + Respond + Recover + Mitigate</a:t>
            </a:r>
            <a:endParaRPr lang="en-US" sz="1200" b="1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94545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</p:sldLayoutIdLst>
  <p:timing>
    <p:tnLst>
      <p:par>
        <p:cTn id="1" dur="indefinite" restart="never" nodeType="tmRoot"/>
      </p:par>
    </p:tnLst>
  </p:timing>
  <p:hf hdr="0" dt="0"/>
  <p:txStyles>
    <p:titleStyle>
      <a:lvl1pPr algn="r" defTabSz="457200" rtl="0" eaLnBrk="1" latinLnBrk="0" hangingPunct="1">
        <a:spcBef>
          <a:spcPct val="0"/>
        </a:spcBef>
        <a:buNone/>
        <a:defRPr sz="3200" kern="1200">
          <a:solidFill>
            <a:srgbClr val="17375E"/>
          </a:solidFill>
          <a:latin typeface="+mj-lt"/>
          <a:ea typeface="+mj-ea"/>
          <a:cs typeface="+mj-cs"/>
        </a:defRPr>
      </a:lvl1pPr>
    </p:titleStyle>
    <p:bodyStyle>
      <a:lvl1pPr marL="515938" indent="-290513" algn="l" defTabSz="569913" rtl="0" eaLnBrk="1" latinLnBrk="0" hangingPunct="1">
        <a:spcBef>
          <a:spcPts val="0"/>
        </a:spcBef>
        <a:buClr>
          <a:srgbClr val="800000"/>
        </a:buClr>
        <a:buFont typeface="Arial"/>
        <a:buChar char="•"/>
        <a:defRPr sz="2800" kern="1200">
          <a:solidFill>
            <a:srgbClr val="595959"/>
          </a:solidFill>
          <a:latin typeface="+mn-lt"/>
          <a:ea typeface="+mn-ea"/>
          <a:cs typeface="+mn-cs"/>
        </a:defRPr>
      </a:lvl1pPr>
      <a:lvl2pPr marL="1023938" indent="-285750" algn="l" defTabSz="457200" rtl="0" eaLnBrk="1" latinLnBrk="0" hangingPunct="1">
        <a:spcBef>
          <a:spcPts val="0"/>
        </a:spcBef>
        <a:buClr>
          <a:schemeClr val="tx1">
            <a:lumMod val="50000"/>
            <a:lumOff val="50000"/>
          </a:schemeClr>
        </a:buClr>
        <a:buFont typeface="Arial" panose="020B0604020202020204" pitchFamily="34" charset="0"/>
        <a:buChar char="+"/>
        <a:defRPr sz="2400" kern="1200">
          <a:solidFill>
            <a:srgbClr val="595959"/>
          </a:solidFill>
          <a:latin typeface="+mn-lt"/>
          <a:ea typeface="+mn-ea"/>
          <a:cs typeface="+mn-cs"/>
        </a:defRPr>
      </a:lvl2pPr>
      <a:lvl3pPr marL="1312863" indent="-173038" algn="l" defTabSz="398463" rtl="0" eaLnBrk="1" latinLnBrk="0" hangingPunct="1">
        <a:spcBef>
          <a:spcPts val="0"/>
        </a:spcBef>
        <a:buClr>
          <a:schemeClr val="tx1">
            <a:lumMod val="50000"/>
            <a:lumOff val="50000"/>
          </a:schemeClr>
        </a:buClr>
        <a:buFont typeface="Arial" panose="020B0604020202020204" pitchFamily="34" charset="0"/>
        <a:buChar char="̶"/>
        <a:defRPr sz="2000" kern="1200">
          <a:solidFill>
            <a:srgbClr val="595959"/>
          </a:solidFill>
          <a:latin typeface="+mn-lt"/>
          <a:ea typeface="+mn-ea"/>
          <a:cs typeface="+mn-cs"/>
        </a:defRPr>
      </a:lvl3pPr>
      <a:lvl4pPr marL="1825625" indent="-228600" algn="l" defTabSz="457200" rtl="0" eaLnBrk="1" latinLnBrk="0" hangingPunct="1">
        <a:spcBef>
          <a:spcPts val="0"/>
        </a:spcBef>
        <a:buClr>
          <a:schemeClr val="tx1">
            <a:lumMod val="65000"/>
            <a:lumOff val="35000"/>
          </a:schemeClr>
        </a:buClr>
        <a:buFont typeface="Courier New" panose="02070309020205020404" pitchFamily="49" charset="0"/>
        <a:buChar char="o"/>
        <a:defRPr sz="2000" kern="1200">
          <a:solidFill>
            <a:srgbClr val="595959"/>
          </a:solidFill>
          <a:latin typeface="+mn-lt"/>
          <a:ea typeface="+mn-ea"/>
          <a:cs typeface="+mn-cs"/>
        </a:defRPr>
      </a:lvl4pPr>
      <a:lvl5pPr marL="2281238" indent="-228600" algn="l" defTabSz="457200" rtl="0" eaLnBrk="1" latinLnBrk="0" hangingPunct="1">
        <a:spcBef>
          <a:spcPts val="0"/>
        </a:spcBef>
        <a:buFont typeface="Arial"/>
        <a:buChar char="»"/>
        <a:defRPr sz="2000" kern="1200">
          <a:solidFill>
            <a:srgbClr val="595959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5.jpe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2" descr="L:\Graphics\__la_mer____11___by_figueline-d5hk4kv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3" descr="L:\Graphics\735a01e67c09edc9b61e8027c4c0a733-d59ig3w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876" t="22349" r="8027"/>
          <a:stretch/>
        </p:blipFill>
        <p:spPr bwMode="auto">
          <a:xfrm>
            <a:off x="0" y="-163904"/>
            <a:ext cx="9153197" cy="5330694"/>
          </a:xfrm>
          <a:prstGeom prst="rect">
            <a:avLst/>
          </a:prstGeom>
          <a:noFill/>
          <a:effectLst>
            <a:glow>
              <a:schemeClr val="accent1">
                <a:alpha val="37000"/>
              </a:schemeClr>
            </a:glow>
            <a:softEdge rad="11430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0" y="1365060"/>
            <a:ext cx="9175808" cy="4326156"/>
            <a:chOff x="0" y="1341310"/>
            <a:chExt cx="9175808" cy="4326156"/>
          </a:xfrm>
        </p:grpSpPr>
        <p:grpSp>
          <p:nvGrpSpPr>
            <p:cNvPr id="3" name="Group 2"/>
            <p:cNvGrpSpPr/>
            <p:nvPr/>
          </p:nvGrpSpPr>
          <p:grpSpPr>
            <a:xfrm>
              <a:off x="0" y="1341310"/>
              <a:ext cx="9144000" cy="4256140"/>
              <a:chOff x="0" y="1266879"/>
              <a:chExt cx="9144000" cy="4256140"/>
            </a:xfrm>
          </p:grpSpPr>
          <p:pic>
            <p:nvPicPr>
              <p:cNvPr id="47" name="Picture 2" descr="L:\Graphics\__la_mer____11___by_figueline-d5hk4kv.jpg"/>
              <p:cNvPicPr>
                <a:picLocks noChangeAspect="1" noChangeArrowheads="1"/>
              </p:cNvPicPr>
              <p:nvPr/>
            </p:nvPicPr>
            <p:blipFill rotWithShape="1">
              <a:blip r:embed="rId3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="" xmlns:a14="http://schemas.microsoft.com/office/drawing/2010/main">
                      <a14:imgLayer r:embed="rId4">
                        <a14:imgEffect>
                          <a14:brightnessContrast bright="20000"/>
                        </a14:imgEffect>
                      </a14:imgLayer>
                    </a14:imgProps>
                  </a:ex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 t="17361" b="19227"/>
              <a:stretch/>
            </p:blipFill>
            <p:spPr bwMode="auto">
              <a:xfrm>
                <a:off x="0" y="1276885"/>
                <a:ext cx="9144000" cy="415982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6" name="Rectangle 4"/>
              <p:cNvSpPr txBox="1">
                <a:spLocks noChangeArrowheads="1"/>
              </p:cNvSpPr>
              <p:nvPr/>
            </p:nvSpPr>
            <p:spPr>
              <a:xfrm>
                <a:off x="0" y="5009180"/>
                <a:ext cx="9144000" cy="513839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</p:spPr>
            <p:txBody>
              <a:bodyPr lIns="92075" tIns="46038" rIns="92075" bIns="46038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000" b="0" u="none" strike="noStrike" kern="0" cap="none" spc="300" normalizeH="0" baseline="0" noProof="0" dirty="0">
                  <a:ln>
                    <a:noFill/>
                  </a:ln>
                  <a:solidFill>
                    <a:schemeClr val="bg1">
                      <a:lumMod val="75000"/>
                    </a:schemeClr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endParaRPr>
              </a:p>
            </p:txBody>
          </p:sp>
          <p:sp>
            <p:nvSpPr>
              <p:cNvPr id="18" name="Rectangle 4"/>
              <p:cNvSpPr txBox="1">
                <a:spLocks noChangeArrowheads="1"/>
              </p:cNvSpPr>
              <p:nvPr/>
            </p:nvSpPr>
            <p:spPr>
              <a:xfrm>
                <a:off x="0" y="1266879"/>
                <a:ext cx="9144000" cy="982502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lIns="0" tIns="0" rIns="0" bIns="0" anchor="ctr" anchorCtr="0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5400" b="0" u="none" strike="noStrike" kern="0" cap="none" normalizeH="0" baseline="0" noProof="0" dirty="0">
                  <a:ln>
                    <a:noFill/>
                  </a:ln>
                  <a:solidFill>
                    <a:schemeClr val="bg1">
                      <a:lumMod val="85000"/>
                    </a:schemeClr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endParaRPr>
              </a:p>
            </p:txBody>
          </p:sp>
        </p:grpSp>
        <p:sp>
          <p:nvSpPr>
            <p:cNvPr id="14" name="TextBox 13"/>
            <p:cNvSpPr txBox="1"/>
            <p:nvPr/>
          </p:nvSpPr>
          <p:spPr>
            <a:xfrm>
              <a:off x="246910" y="1424346"/>
              <a:ext cx="7432589" cy="274320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>
                <a:lnSpc>
                  <a:spcPts val="6300"/>
                </a:lnSpc>
              </a:pPr>
              <a:r>
                <a:rPr lang="en-US" sz="3200" dirty="0" smtClean="0">
                  <a:solidFill>
                    <a:schemeClr val="bg1">
                      <a:lumMod val="85000"/>
                    </a:schemeClr>
                  </a:solidFill>
                </a:rPr>
                <a:t>Governor’s Office of</a:t>
              </a:r>
              <a:endParaRPr lang="en-US" sz="3200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45903" y="1712050"/>
              <a:ext cx="8929905" cy="457200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>
                <a:lnSpc>
                  <a:spcPts val="6300"/>
                </a:lnSpc>
              </a:pPr>
              <a:r>
                <a:rPr lang="en-US" sz="3200" dirty="0" smtClean="0">
                  <a:solidFill>
                    <a:schemeClr val="bg1">
                      <a:lumMod val="85000"/>
                    </a:schemeClr>
                  </a:solidFill>
                </a:rPr>
                <a:t>Homeland Security &amp; Emergency Preparedness</a:t>
              </a:r>
              <a:endParaRPr lang="en-US" sz="3200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94340" y="4859553"/>
              <a:ext cx="3285460" cy="807913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>
                <a:lnSpc>
                  <a:spcPts val="6300"/>
                </a:lnSpc>
              </a:pPr>
              <a:r>
                <a:rPr lang="en-US" sz="3000" dirty="0" smtClean="0">
                  <a:solidFill>
                    <a:schemeClr val="bg1">
                      <a:lumMod val="85000"/>
                    </a:schemeClr>
                  </a:solidFill>
                </a:rPr>
                <a:t>February 26, 2014</a:t>
              </a:r>
              <a:endParaRPr lang="en-US" sz="3000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</p:grpSp>
      <p:sp>
        <p:nvSpPr>
          <p:cNvPr id="4" name="Rectangle 3"/>
          <p:cNvSpPr/>
          <p:nvPr/>
        </p:nvSpPr>
        <p:spPr>
          <a:xfrm>
            <a:off x="246008" y="2397112"/>
            <a:ext cx="9144000" cy="15850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700" b="1" cap="small" spc="-3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Alert &amp; Warning</a:t>
            </a:r>
            <a:endParaRPr lang="en-US" sz="9700" spc="-300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45598" y="4072615"/>
            <a:ext cx="8414266" cy="8248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4800"/>
              </a:lnSpc>
            </a:pPr>
            <a:r>
              <a:rPr lang="en-US" sz="8000" b="1" cap="small" spc="-300" dirty="0" smtClean="0">
                <a:solidFill>
                  <a:srgbClr val="D1720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IPAWS &amp; Alert FM</a:t>
            </a:r>
            <a:endParaRPr lang="en-US" sz="8000" spc="-300" dirty="0">
              <a:solidFill>
                <a:srgbClr val="D17209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7412527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246008" y="2084408"/>
            <a:ext cx="8436360" cy="4122752"/>
          </a:xfrm>
        </p:spPr>
        <p:txBody>
          <a:bodyPr>
            <a:noAutofit/>
          </a:bodyPr>
          <a:lstStyle/>
          <a:p>
            <a:pPr marL="514350" indent="-288925">
              <a:lnSpc>
                <a:spcPts val="2600"/>
              </a:lnSpc>
              <a:spcBef>
                <a:spcPts val="1800"/>
              </a:spcBef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Federal, State &amp; local laws determine which public safety officials are granted authority to alert the public of emergency situations</a:t>
            </a:r>
          </a:p>
          <a:p>
            <a:pPr marL="514350" indent="-288925">
              <a:lnSpc>
                <a:spcPts val="2600"/>
              </a:lnSpc>
              <a:spcBef>
                <a:spcPts val="1800"/>
              </a:spcBef>
              <a:spcAft>
                <a:spcPts val="900"/>
              </a:spcAft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Specific authorities may be designated in a state’s Emergency Alert System (EAS) plan &amp; AMBER Alert plan, eligible organizations may include:</a:t>
            </a:r>
          </a:p>
          <a:p>
            <a:pPr lvl="1">
              <a:lnSpc>
                <a:spcPts val="2500"/>
              </a:lnSpc>
              <a:spcBef>
                <a:spcPts val="800"/>
              </a:spcBef>
              <a:buFont typeface="Arial" pitchFamily="34" charset="0"/>
              <a:buChar char="+"/>
            </a:pPr>
            <a:r>
              <a:rPr lang="en-US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Federal Agencies</a:t>
            </a:r>
          </a:p>
          <a:p>
            <a:pPr lvl="1">
              <a:lnSpc>
                <a:spcPts val="2500"/>
              </a:lnSpc>
              <a:spcBef>
                <a:spcPts val="800"/>
              </a:spcBef>
              <a:buFont typeface="Arial" pitchFamily="34" charset="0"/>
              <a:buChar char="+"/>
            </a:pPr>
            <a:r>
              <a:rPr lang="en-US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State Governments</a:t>
            </a:r>
          </a:p>
          <a:p>
            <a:pPr lvl="1">
              <a:lnSpc>
                <a:spcPts val="2500"/>
              </a:lnSpc>
              <a:spcBef>
                <a:spcPts val="800"/>
              </a:spcBef>
              <a:buFont typeface="Arial" pitchFamily="34" charset="0"/>
              <a:buChar char="+"/>
            </a:pPr>
            <a:r>
              <a:rPr lang="en-US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Local Governments</a:t>
            </a:r>
          </a:p>
          <a:p>
            <a:pPr lvl="1">
              <a:lnSpc>
                <a:spcPts val="2600"/>
              </a:lnSpc>
              <a:spcBef>
                <a:spcPts val="800"/>
              </a:spcBef>
              <a:buFont typeface="Arial" pitchFamily="34" charset="0"/>
              <a:buChar char="+"/>
            </a:pPr>
            <a:r>
              <a:rPr lang="en-US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Other public/private sector organizations may be eligible depending on their public safety mission</a:t>
            </a:r>
          </a:p>
          <a:p>
            <a:pPr lvl="1">
              <a:lnSpc>
                <a:spcPts val="2500"/>
              </a:lnSpc>
              <a:spcBef>
                <a:spcPts val="600"/>
              </a:spcBef>
              <a:buFont typeface="Arial" pitchFamily="34" charset="0"/>
              <a:buChar char="+"/>
            </a:pPr>
            <a:endParaRPr lang="en-US" sz="22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87256" y="1354120"/>
            <a:ext cx="8548576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457200">
              <a:spcBef>
                <a:spcPct val="0"/>
              </a:spcBef>
              <a:buNone/>
              <a:defRPr sz="4000" b="0">
                <a:solidFill>
                  <a:srgbClr val="17375E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3900"/>
              </a:lnSpc>
            </a:pPr>
            <a:r>
              <a:rPr lang="en-US" sz="4100" dirty="0" smtClean="0"/>
              <a:t>Qualifying fo</a:t>
            </a:r>
            <a:r>
              <a:rPr lang="en-US" sz="4100" dirty="0" smtClean="0"/>
              <a:t>r </a:t>
            </a:r>
            <a:r>
              <a:rPr lang="en-US" sz="4100" dirty="0" smtClean="0"/>
              <a:t>IPAWS</a:t>
            </a:r>
            <a:endParaRPr lang="en-US" sz="4100" dirty="0" smtClean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157936" y="4500576"/>
            <a:ext cx="3849736" cy="11509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1023938" marR="0" lvl="1" indent="-285750" algn="l" defTabSz="457200" rtl="0" eaLnBrk="1" fontAlgn="auto" latinLnBrk="0" hangingPunct="1">
              <a:lnSpc>
                <a:spcPts val="25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itchFamily="34" charset="0"/>
              <a:buChar char="+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Territorial Governments</a:t>
            </a:r>
          </a:p>
          <a:p>
            <a:pPr marL="1023938" marR="0" lvl="1" indent="-285750" algn="l" defTabSz="457200" rtl="0" eaLnBrk="1" fontAlgn="auto" latinLnBrk="0" hangingPunct="1">
              <a:lnSpc>
                <a:spcPts val="25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itchFamily="34" charset="0"/>
              <a:buChar char="+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Tribal Governments</a:t>
            </a:r>
          </a:p>
        </p:txBody>
      </p:sp>
    </p:spTree>
    <p:extLst>
      <p:ext uri="{BB962C8B-B14F-4D97-AF65-F5344CB8AC3E}">
        <p14:creationId xmlns="" xmlns:p14="http://schemas.microsoft.com/office/powerpoint/2010/main" val="1459215992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8856" y="2079608"/>
            <a:ext cx="7897912" cy="416724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18856" y="2079608"/>
            <a:ext cx="7897912" cy="79376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-230248" y="1473184"/>
            <a:ext cx="8548576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457200">
              <a:spcBef>
                <a:spcPct val="0"/>
              </a:spcBef>
              <a:buNone/>
              <a:defRPr sz="4000" b="0">
                <a:solidFill>
                  <a:srgbClr val="17375E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3900"/>
              </a:lnSpc>
            </a:pPr>
            <a:r>
              <a:rPr lang="en-US" dirty="0" smtClean="0"/>
              <a:t>Louisiana IPAWS Certification Status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 rot="10800000" flipV="1">
            <a:off x="3984456" y="6283305"/>
            <a:ext cx="4572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000" i="1" dirty="0" smtClean="0">
                <a:solidFill>
                  <a:srgbClr val="C00000"/>
                </a:solidFill>
              </a:rPr>
              <a:t>As of November 4, 2013</a:t>
            </a:r>
            <a:endParaRPr lang="en-US" sz="2000" i="1" dirty="0">
              <a:solidFill>
                <a:srgbClr val="C00000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 rot="5400000">
            <a:off x="2860434" y="4560108"/>
            <a:ext cx="337348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658544" y="2119296"/>
            <a:ext cx="7818536" cy="714384"/>
          </a:xfrm>
          <a:prstGeom prst="rect">
            <a:avLst/>
          </a:prstGeom>
          <a:solidFill>
            <a:srgbClr val="0070C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737920" y="2158984"/>
          <a:ext cx="3571920" cy="2738473"/>
        </p:xfrm>
        <a:graphic>
          <a:graphicData uri="http://schemas.openxmlformats.org/drawingml/2006/table">
            <a:tbl>
              <a:tblPr/>
              <a:tblGrid>
                <a:gridCol w="3571920"/>
              </a:tblGrid>
              <a:tr h="648238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ts val="2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100" dirty="0" smtClean="0">
                          <a:solidFill>
                            <a:schemeClr val="bg1"/>
                          </a:solidFill>
                        </a:rPr>
                        <a:t>Certified IPAWS Public </a:t>
                      </a:r>
                      <a:br>
                        <a:rPr lang="en-US" sz="2100" dirty="0" smtClean="0">
                          <a:solidFill>
                            <a:schemeClr val="bg1"/>
                          </a:solidFill>
                        </a:rPr>
                      </a:br>
                      <a:r>
                        <a:rPr lang="en-US" sz="2100" dirty="0" smtClean="0">
                          <a:solidFill>
                            <a:schemeClr val="bg1"/>
                          </a:solidFill>
                        </a:rPr>
                        <a:t>Alerting Authorities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1098034">
                <a:tc>
                  <a:txBody>
                    <a:bodyPr/>
                    <a:lstStyle/>
                    <a:p>
                      <a:pPr marL="57150" marR="0" indent="0" algn="l" defTabSz="457200" rtl="0" eaLnBrk="1" fontAlgn="auto" latinLnBrk="0" hangingPunct="1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Louisiana Governor's Office of Homeland Security &amp; Emergency Preparedness</a:t>
                      </a: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33584">
                <a:tc>
                  <a:txBody>
                    <a:bodyPr/>
                    <a:lstStyle/>
                    <a:p>
                      <a:pPr marL="57150" indent="0"/>
                      <a:r>
                        <a:rPr lang="en-US" sz="19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Jefferson Parish</a:t>
                      </a: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58617">
                <a:tc>
                  <a:txBody>
                    <a:bodyPr/>
                    <a:lstStyle/>
                    <a:p>
                      <a:pPr marL="57150" indent="0"/>
                      <a:r>
                        <a:rPr lang="en-US" sz="19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Calcasieu Parish</a:t>
                      </a:r>
                      <a:endParaRPr lang="en-US" sz="19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4825784" y="2158984"/>
          <a:ext cx="3571920" cy="3982030"/>
        </p:xfrm>
        <a:graphic>
          <a:graphicData uri="http://schemas.openxmlformats.org/drawingml/2006/table">
            <a:tbl>
              <a:tblPr/>
              <a:tblGrid>
                <a:gridCol w="3571920"/>
              </a:tblGrid>
              <a:tr h="648238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100" dirty="0" smtClean="0">
                          <a:solidFill>
                            <a:schemeClr val="bg1"/>
                          </a:solidFill>
                        </a:rPr>
                        <a:t>IPAWS Applications </a:t>
                      </a:r>
                      <a:br>
                        <a:rPr lang="en-US" sz="2100" dirty="0" smtClean="0">
                          <a:solidFill>
                            <a:schemeClr val="bg1"/>
                          </a:solidFill>
                        </a:rPr>
                      </a:br>
                      <a:r>
                        <a:rPr lang="en-US" sz="2100" dirty="0" smtClean="0">
                          <a:solidFill>
                            <a:schemeClr val="bg1"/>
                          </a:solidFill>
                        </a:rPr>
                        <a:t>in Progress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582090">
                <a:tc>
                  <a:txBody>
                    <a:bodyPr/>
                    <a:lstStyle/>
                    <a:p>
                      <a:r>
                        <a:rPr lang="en-US" sz="19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Lafourche Parish</a:t>
                      </a:r>
                      <a:endParaRPr lang="en-US" sz="19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58617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Orleans Parish</a:t>
                      </a: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58617">
                <a:tc>
                  <a:txBody>
                    <a:bodyPr/>
                    <a:lstStyle/>
                    <a:p>
                      <a:r>
                        <a:rPr lang="en-US" sz="19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Plaquemines Parish</a:t>
                      </a:r>
                      <a:endParaRPr lang="en-US" sz="19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58617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St. Bernard Parish</a:t>
                      </a: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58617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Tangipahoa Parish</a:t>
                      </a: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58617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West Baton Rouge Parish</a:t>
                      </a: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58617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Winn Parish </a:t>
                      </a: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459215992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484136" y="2317736"/>
            <a:ext cx="8215416" cy="4286304"/>
          </a:xfrm>
        </p:spPr>
        <p:txBody>
          <a:bodyPr>
            <a:noAutofit/>
          </a:bodyPr>
          <a:lstStyle/>
          <a:p>
            <a:pPr marL="285750" indent="-285750">
              <a:lnSpc>
                <a:spcPts val="3120"/>
              </a:lnSpc>
              <a:spcBef>
                <a:spcPts val="1800"/>
              </a:spcBef>
            </a:pPr>
            <a:r>
              <a:rPr lang="en-US" dirty="0" smtClean="0"/>
              <a:t>Complete the Memorandum of Agreement (MOA) application &amp; Rules of Behavior </a:t>
            </a:r>
          </a:p>
          <a:p>
            <a:pPr marL="685800" indent="-285750">
              <a:spcBef>
                <a:spcPts val="1500"/>
              </a:spcBef>
              <a:buFont typeface="Arial" pitchFamily="34" charset="0"/>
              <a:buChar char="+"/>
            </a:pPr>
            <a:r>
              <a:rPr lang="en-US" sz="2400" dirty="0" smtClean="0"/>
              <a:t>Once submitted to FEMA, the MOA will be prepared &amp; returned to the </a:t>
            </a:r>
            <a:r>
              <a:rPr lang="en-US" sz="2400" dirty="0" smtClean="0"/>
              <a:t>applicant for signature</a:t>
            </a:r>
            <a:endParaRPr lang="en-US" sz="2400" dirty="0" smtClean="0"/>
          </a:p>
          <a:p>
            <a:pPr marL="685800" indent="-285750">
              <a:spcBef>
                <a:spcPts val="1500"/>
              </a:spcBef>
              <a:buFont typeface="Arial" pitchFamily="34" charset="0"/>
              <a:buChar char="+"/>
            </a:pPr>
            <a:r>
              <a:rPr lang="en-US" sz="2400" dirty="0" smtClean="0"/>
              <a:t>Once executed, a </a:t>
            </a:r>
            <a:r>
              <a:rPr lang="en-US" sz="2400" dirty="0" smtClean="0"/>
              <a:t>Collaborative Operating </a:t>
            </a:r>
            <a:r>
              <a:rPr lang="en-US" sz="2400" dirty="0" smtClean="0"/>
              <a:t>Group (</a:t>
            </a:r>
            <a:r>
              <a:rPr lang="en-US" sz="2400" dirty="0" smtClean="0"/>
              <a:t>COG) </a:t>
            </a:r>
            <a:r>
              <a:rPr lang="en-US" sz="2400" dirty="0" smtClean="0"/>
              <a:t>ID &amp; digital certificate will be generated </a:t>
            </a:r>
          </a:p>
          <a:p>
            <a:pPr marL="685800" indent="-285750">
              <a:spcBef>
                <a:spcPts val="1500"/>
              </a:spcBef>
              <a:buFont typeface="Arial" pitchFamily="34" charset="0"/>
              <a:buChar char="+"/>
            </a:pPr>
            <a:r>
              <a:rPr lang="en-US" sz="2400" dirty="0" smtClean="0"/>
              <a:t>A copy of the executed MOA, COG ID, &amp; digital certificate will be returned to the Primary Point of Contact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28953" y="1444600"/>
            <a:ext cx="8548576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457200">
              <a:spcBef>
                <a:spcPct val="0"/>
              </a:spcBef>
              <a:buNone/>
              <a:defRPr sz="4000" b="0">
                <a:solidFill>
                  <a:srgbClr val="17375E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3900"/>
              </a:lnSpc>
            </a:pPr>
            <a:r>
              <a:rPr lang="en-US" sz="4400" dirty="0" smtClean="0"/>
              <a:t>IPAWS Signup Process</a:t>
            </a:r>
            <a:endParaRPr lang="en-US" sz="4400" dirty="0"/>
          </a:p>
        </p:txBody>
      </p:sp>
    </p:spTree>
    <p:extLst>
      <p:ext uri="{BB962C8B-B14F-4D97-AF65-F5344CB8AC3E}">
        <p14:creationId xmlns="" xmlns:p14="http://schemas.microsoft.com/office/powerpoint/2010/main" val="1459215992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nip Single Corner Rectangle 7"/>
          <p:cNvSpPr/>
          <p:nvPr/>
        </p:nvSpPr>
        <p:spPr>
          <a:xfrm flipH="1">
            <a:off x="6715152" y="5693648"/>
            <a:ext cx="2063776" cy="317504"/>
          </a:xfrm>
          <a:prstGeom prst="snip1Rect">
            <a:avLst/>
          </a:prstGeom>
          <a:solidFill>
            <a:srgbClr val="FFF4D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04760" y="5981172"/>
            <a:ext cx="8374168" cy="396880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501320" y="2317736"/>
            <a:ext cx="8198232" cy="2659096"/>
          </a:xfrm>
        </p:spPr>
        <p:txBody>
          <a:bodyPr>
            <a:noAutofit/>
          </a:bodyPr>
          <a:lstStyle/>
          <a:p>
            <a:pPr marL="285750" indent="-285750">
              <a:spcBef>
                <a:spcPts val="1200"/>
              </a:spcBef>
            </a:pPr>
            <a:r>
              <a:rPr lang="en-US" sz="3000" dirty="0" smtClean="0"/>
              <a:t>Public alerting permissions</a:t>
            </a:r>
          </a:p>
          <a:p>
            <a:pPr marL="741363" lvl="1">
              <a:spcBef>
                <a:spcPts val="1200"/>
              </a:spcBef>
              <a:buFont typeface="Arial" pitchFamily="34" charset="0"/>
              <a:buChar char="+"/>
            </a:pPr>
            <a:r>
              <a:rPr lang="en-US" sz="2500" dirty="0" smtClean="0"/>
              <a:t>Complete </a:t>
            </a:r>
            <a:r>
              <a:rPr lang="en-US" sz="2500" dirty="0" smtClean="0"/>
              <a:t>the application defining the types of alerts </a:t>
            </a:r>
            <a:r>
              <a:rPr lang="en-US" sz="2500" dirty="0" smtClean="0"/>
              <a:t/>
            </a:r>
            <a:br>
              <a:rPr lang="en-US" sz="2500" dirty="0" smtClean="0"/>
            </a:br>
            <a:r>
              <a:rPr lang="en-US" sz="2500" dirty="0" smtClean="0"/>
              <a:t>&amp; </a:t>
            </a:r>
            <a:r>
              <a:rPr lang="en-US" sz="2500" dirty="0" smtClean="0"/>
              <a:t>the applicable geographic warning areas </a:t>
            </a:r>
          </a:p>
          <a:p>
            <a:pPr marL="741363" lvl="1">
              <a:spcBef>
                <a:spcPts val="600"/>
              </a:spcBef>
              <a:buFont typeface="Arial" pitchFamily="34" charset="0"/>
              <a:buChar char="+"/>
            </a:pPr>
            <a:r>
              <a:rPr lang="en-US" sz="2600" dirty="0" smtClean="0"/>
              <a:t>Reviewed &amp; signed by GOHSEP</a:t>
            </a:r>
          </a:p>
          <a:p>
            <a:pPr marL="285750" indent="-285750">
              <a:spcBef>
                <a:spcPts val="1200"/>
              </a:spcBef>
            </a:pPr>
            <a:r>
              <a:rPr lang="en-US" sz="3000" dirty="0" smtClean="0"/>
              <a:t>Complete the IPAWS web-based training -</a:t>
            </a:r>
            <a:r>
              <a:rPr lang="en-US" sz="3000" b="1" dirty="0" smtClean="0"/>
              <a:t> </a:t>
            </a:r>
            <a:br>
              <a:rPr lang="en-US" sz="3000" b="1" dirty="0" smtClean="0"/>
            </a:br>
            <a:r>
              <a:rPr lang="en-US" sz="3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IS-247.a: Integrated Public Alert &amp; Warning System </a:t>
            </a:r>
            <a:r>
              <a:rPr 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endParaRPr lang="en-US" sz="3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87256" y="1512872"/>
            <a:ext cx="8548576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457200">
              <a:spcBef>
                <a:spcPct val="0"/>
              </a:spcBef>
              <a:buNone/>
              <a:defRPr sz="4000" b="0">
                <a:solidFill>
                  <a:srgbClr val="17375E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3900"/>
              </a:lnSpc>
            </a:pPr>
            <a:r>
              <a:rPr lang="en-US" sz="4400" dirty="0" smtClean="0"/>
              <a:t>IPAWS Signup Process</a:t>
            </a:r>
            <a:endParaRPr lang="en-US" sz="4400" dirty="0"/>
          </a:p>
        </p:txBody>
      </p:sp>
      <p:sp>
        <p:nvSpPr>
          <p:cNvPr id="4" name="Rectangle 3"/>
          <p:cNvSpPr/>
          <p:nvPr/>
        </p:nvSpPr>
        <p:spPr>
          <a:xfrm>
            <a:off x="444448" y="5959324"/>
            <a:ext cx="8572608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300" spc="-70" dirty="0" smtClean="0">
                <a:solidFill>
                  <a:schemeClr val="bg1"/>
                </a:solidFill>
              </a:rPr>
              <a:t>http://training.fema.gov/EMIWeb/IS/courseOverview.aspx?code=is-247.a</a:t>
            </a:r>
            <a:endParaRPr lang="en-US" sz="2300" spc="-70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675464" y="5651528"/>
            <a:ext cx="21280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Course web address: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59215992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2" descr="L:\Graphics\__la_mer____11___by_figueline-d5hk4kv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3" descr="L:\Graphics\735a01e67c09edc9b61e8027c4c0a733-d59ig3w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876" t="22349" r="8027"/>
          <a:stretch/>
        </p:blipFill>
        <p:spPr bwMode="auto">
          <a:xfrm>
            <a:off x="0" y="-163904"/>
            <a:ext cx="9153197" cy="5330694"/>
          </a:xfrm>
          <a:prstGeom prst="rect">
            <a:avLst/>
          </a:prstGeom>
          <a:noFill/>
          <a:effectLst>
            <a:glow>
              <a:schemeClr val="accent1">
                <a:alpha val="37000"/>
              </a:schemeClr>
            </a:glow>
            <a:softEdge rad="11430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0" y="1365060"/>
            <a:ext cx="9144000" cy="4256140"/>
            <a:chOff x="0" y="1266879"/>
            <a:chExt cx="9144000" cy="4256140"/>
          </a:xfrm>
        </p:grpSpPr>
        <p:pic>
          <p:nvPicPr>
            <p:cNvPr id="47" name="Picture 2" descr="L:\Graphics\__la_mer____11___by_figueline-d5hk4kv.jpg"/>
            <p:cNvPicPr>
              <a:picLocks noChangeAspect="1" noChangeArrowheads="1"/>
            </p:cNvPicPr>
            <p:nvPr/>
          </p:nvPicPr>
          <p:blipFill rotWithShape="1">
            <a:blip r:embed="rId3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="" xmlns:a14="http://schemas.microsoft.com/office/drawing/2010/main">
                    <a14:imgLayer r:embed="rId4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t="17361" b="19227"/>
            <a:stretch/>
          </p:blipFill>
          <p:spPr bwMode="auto">
            <a:xfrm>
              <a:off x="0" y="1276885"/>
              <a:ext cx="9144000" cy="4159828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6" name="Rectangle 4"/>
            <p:cNvSpPr txBox="1">
              <a:spLocks noChangeArrowheads="1"/>
            </p:cNvSpPr>
            <p:nvPr/>
          </p:nvSpPr>
          <p:spPr>
            <a:xfrm>
              <a:off x="0" y="5009180"/>
              <a:ext cx="9144000" cy="513839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txBody>
            <a:bodyPr lIns="92075" tIns="46038" rIns="92075" bIns="46038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0" b="0" u="none" strike="noStrike" kern="0" cap="none" spc="300" normalizeH="0" baseline="0" noProof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endParaRPr>
            </a:p>
          </p:txBody>
        </p:sp>
        <p:sp>
          <p:nvSpPr>
            <p:cNvPr id="18" name="Rectangle 4"/>
            <p:cNvSpPr txBox="1">
              <a:spLocks noChangeArrowheads="1"/>
            </p:cNvSpPr>
            <p:nvPr/>
          </p:nvSpPr>
          <p:spPr>
            <a:xfrm>
              <a:off x="0" y="1266879"/>
              <a:ext cx="9144000" cy="982502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 anchor="ctr" anchorCtr="0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5400" b="0" u="none" strike="noStrike" kern="0" cap="none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endParaRPr>
            </a:p>
          </p:txBody>
        </p:sp>
      </p:grpSp>
      <p:sp>
        <p:nvSpPr>
          <p:cNvPr id="24" name="Rectangle 23"/>
          <p:cNvSpPr/>
          <p:nvPr/>
        </p:nvSpPr>
        <p:spPr>
          <a:xfrm>
            <a:off x="185599" y="1301112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cap="small" spc="-270" dirty="0">
                <a:solidFill>
                  <a:schemeClr val="bg1">
                    <a:lumMod val="85000"/>
                  </a:schemeClr>
                </a:solidFill>
              </a:rPr>
              <a:t>Annual GOHSEP </a:t>
            </a:r>
            <a:r>
              <a:rPr lang="en-US" sz="4000" cap="small" spc="-270" dirty="0" smtClean="0">
                <a:solidFill>
                  <a:schemeClr val="bg1">
                    <a:lumMod val="85000"/>
                  </a:schemeClr>
                </a:solidFill>
              </a:rPr>
              <a:t>Conference</a:t>
            </a:r>
            <a:endParaRPr lang="en-US" sz="4000" spc="-27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68272" y="1890897"/>
            <a:ext cx="8414266" cy="4371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</a:pPr>
            <a:r>
              <a:rPr lang="en-US" sz="2800" cap="small" dirty="0">
                <a:solidFill>
                  <a:schemeClr val="bg1">
                    <a:lumMod val="85000"/>
                  </a:schemeClr>
                </a:solidFill>
              </a:rPr>
              <a:t>OHSEP </a:t>
            </a:r>
            <a:r>
              <a:rPr lang="en-US" sz="2800" dirty="0">
                <a:solidFill>
                  <a:schemeClr val="bg1">
                    <a:lumMod val="85000"/>
                  </a:schemeClr>
                </a:solidFill>
              </a:rPr>
              <a:t>Directors</a:t>
            </a:r>
            <a:r>
              <a:rPr lang="en-US" sz="2800" cap="small" dirty="0">
                <a:solidFill>
                  <a:schemeClr val="bg1">
                    <a:lumMod val="85000"/>
                  </a:schemeClr>
                </a:solidFill>
              </a:rPr>
              <a:t> + LEPA </a:t>
            </a:r>
            <a:r>
              <a:rPr lang="en-US" sz="2800" cap="small" dirty="0" smtClean="0">
                <a:solidFill>
                  <a:schemeClr val="bg1">
                    <a:lumMod val="85000"/>
                  </a:schemeClr>
                </a:solidFill>
              </a:rPr>
              <a:t>+ </a:t>
            </a:r>
            <a:r>
              <a:rPr lang="en-US" sz="2800" cap="small" dirty="0">
                <a:solidFill>
                  <a:schemeClr val="bg1">
                    <a:lumMod val="85000"/>
                  </a:schemeClr>
                </a:solidFill>
              </a:rPr>
              <a:t>LEPC </a:t>
            </a:r>
            <a:r>
              <a:rPr lang="en-US" sz="2800" cap="small" dirty="0" smtClean="0">
                <a:solidFill>
                  <a:schemeClr val="bg1">
                    <a:lumMod val="85000"/>
                  </a:schemeClr>
                </a:solidFill>
              </a:rPr>
              <a:t>Members</a:t>
            </a:r>
            <a:endParaRPr lang="en-US" sz="28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3349624"/>
            <a:ext cx="9153196" cy="10521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6600"/>
              </a:lnSpc>
            </a:pPr>
            <a:r>
              <a:rPr lang="en-US" sz="9600" b="1" spc="-300" dirty="0" smtClean="0">
                <a:solidFill>
                  <a:srgbClr val="686868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Questions</a:t>
            </a:r>
            <a:endParaRPr lang="en-US" sz="9600" b="1" spc="-300" dirty="0">
              <a:solidFill>
                <a:srgbClr val="686868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58241177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09600" y="2057400"/>
            <a:ext cx="7924800" cy="40386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09600" y="2057400"/>
            <a:ext cx="7924800" cy="8382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22264" y="2317736"/>
            <a:ext cx="6788967" cy="68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100"/>
              </a:lnSpc>
            </a:pPr>
            <a:r>
              <a:rPr lang="en-US" sz="4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For More Information:</a:t>
            </a:r>
            <a:endParaRPr lang="en-US" sz="4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286363" y="3276600"/>
            <a:ext cx="2549737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4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Sean Wyatt</a:t>
            </a:r>
            <a:endParaRPr lang="en-US" sz="4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981563" y="4267200"/>
            <a:ext cx="383705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sean.wyatt@la.gov</a:t>
            </a:r>
            <a:endParaRPr lang="en-US" sz="3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286363" y="4953000"/>
            <a:ext cx="303149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(225) 358-5412</a:t>
            </a:r>
            <a:endParaRPr lang="en-US" sz="3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106440" y="3276600"/>
            <a:ext cx="2613023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4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Steven Burr</a:t>
            </a:r>
            <a:endParaRPr lang="en-US" sz="4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01640" y="4267200"/>
            <a:ext cx="3242362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steve.burr@la.gov</a:t>
            </a:r>
            <a:endParaRPr lang="en-US" sz="3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106440" y="4953000"/>
            <a:ext cx="2736647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(225) 925-7423</a:t>
            </a:r>
            <a:endParaRPr lang="en-US" sz="3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 rot="5400000">
            <a:off x="2929730" y="4515638"/>
            <a:ext cx="3048000" cy="1588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4267200" y="4191000"/>
            <a:ext cx="533400" cy="609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4172761" y="4114800"/>
            <a:ext cx="704039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4000" dirty="0" smtClean="0">
                <a:solidFill>
                  <a:schemeClr val="bg1">
                    <a:lumMod val="65000"/>
                  </a:schemeClr>
                </a:solidFill>
              </a:rPr>
              <a:t>Or</a:t>
            </a:r>
            <a:endParaRPr lang="en-US" sz="40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2927836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2" descr="L:\Graphics\__la_mer____11___by_figueline-d5hk4kv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3" descr="L:\Graphics\735a01e67c09edc9b61e8027c4c0a733-d59ig3w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876" t="22349" r="8027"/>
          <a:stretch/>
        </p:blipFill>
        <p:spPr bwMode="auto">
          <a:xfrm>
            <a:off x="0" y="-163904"/>
            <a:ext cx="9153197" cy="5330694"/>
          </a:xfrm>
          <a:prstGeom prst="rect">
            <a:avLst/>
          </a:prstGeom>
          <a:noFill/>
          <a:effectLst>
            <a:glow>
              <a:schemeClr val="accent1">
                <a:alpha val="37000"/>
              </a:schemeClr>
            </a:glow>
            <a:softEdge rad="11430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0" y="1181815"/>
            <a:ext cx="9144000" cy="4573888"/>
            <a:chOff x="0" y="1181815"/>
            <a:chExt cx="9144000" cy="4573888"/>
          </a:xfrm>
        </p:grpSpPr>
        <p:pic>
          <p:nvPicPr>
            <p:cNvPr id="47" name="Picture 2" descr="L:\Graphics\__la_mer____11___by_figueline-d5hk4kv.jpg"/>
            <p:cNvPicPr>
              <a:picLocks noChangeAspect="1" noChangeArrowheads="1"/>
            </p:cNvPicPr>
            <p:nvPr/>
          </p:nvPicPr>
          <p:blipFill rotWithShape="1">
            <a:blip r:embed="rId3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="" xmlns:a14="http://schemas.microsoft.com/office/drawing/2010/main">
                    <a14:imgLayer r:embed="rId4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t="17361" b="19227"/>
            <a:stretch/>
          </p:blipFill>
          <p:spPr bwMode="auto">
            <a:xfrm>
              <a:off x="0" y="1276885"/>
              <a:ext cx="9144000" cy="4348804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6" name="Rectangle 4"/>
            <p:cNvSpPr txBox="1">
              <a:spLocks noChangeArrowheads="1"/>
            </p:cNvSpPr>
            <p:nvPr/>
          </p:nvSpPr>
          <p:spPr>
            <a:xfrm>
              <a:off x="0" y="5016824"/>
              <a:ext cx="9144000" cy="738879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txBody>
            <a:bodyPr lIns="92075" tIns="46038" rIns="92075" bIns="46038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6000" kern="0" spc="300" dirty="0">
                <a:solidFill>
                  <a:prstClr val="white">
                    <a:lumMod val="75000"/>
                  </a:prstClr>
                </a:solidFill>
                <a:ea typeface="+mj-ea"/>
                <a:cs typeface="+mj-cs"/>
              </a:endParaRPr>
            </a:p>
          </p:txBody>
        </p:sp>
        <p:sp>
          <p:nvSpPr>
            <p:cNvPr id="18" name="Rectangle 4"/>
            <p:cNvSpPr txBox="1">
              <a:spLocks noChangeArrowheads="1"/>
            </p:cNvSpPr>
            <p:nvPr/>
          </p:nvSpPr>
          <p:spPr>
            <a:xfrm>
              <a:off x="0" y="1181815"/>
              <a:ext cx="9144000" cy="854013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 anchor="ctr" anchorCtr="0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6600" kern="0" dirty="0" smtClean="0">
                  <a:solidFill>
                    <a:prstClr val="white">
                      <a:lumMod val="85000"/>
                    </a:prstClr>
                  </a:solidFill>
                  <a:ea typeface="+mj-ea"/>
                  <a:cs typeface="+mj-cs"/>
                </a:rPr>
                <a:t>F</a:t>
              </a:r>
              <a:r>
                <a:rPr lang="en-US" sz="5400" kern="0" dirty="0" smtClean="0">
                  <a:solidFill>
                    <a:prstClr val="white">
                      <a:lumMod val="85000"/>
                    </a:prstClr>
                  </a:solidFill>
                  <a:ea typeface="+mj-ea"/>
                  <a:cs typeface="+mj-cs"/>
                </a:rPr>
                <a:t>IND </a:t>
              </a:r>
              <a:r>
                <a:rPr lang="en-US" sz="6600" kern="0" dirty="0" smtClean="0">
                  <a:solidFill>
                    <a:prstClr val="white">
                      <a:lumMod val="85000"/>
                    </a:prstClr>
                  </a:solidFill>
                  <a:ea typeface="+mj-ea"/>
                  <a:cs typeface="+mj-cs"/>
                </a:rPr>
                <a:t>U</a:t>
              </a:r>
              <a:r>
                <a:rPr lang="en-US" sz="5400" kern="0" dirty="0" smtClean="0">
                  <a:solidFill>
                    <a:prstClr val="white">
                      <a:lumMod val="85000"/>
                    </a:prstClr>
                  </a:solidFill>
                  <a:ea typeface="+mj-ea"/>
                  <a:cs typeface="+mj-cs"/>
                </a:rPr>
                <a:t>S</a:t>
              </a:r>
              <a:r>
                <a:rPr lang="en-US" sz="6600" kern="0" dirty="0" smtClean="0">
                  <a:solidFill>
                    <a:prstClr val="white">
                      <a:lumMod val="85000"/>
                    </a:prstClr>
                  </a:solidFill>
                  <a:ea typeface="+mj-ea"/>
                  <a:cs typeface="+mj-cs"/>
                </a:rPr>
                <a:t> O</a:t>
              </a:r>
              <a:r>
                <a:rPr lang="en-US" sz="5400" kern="0" dirty="0" smtClean="0">
                  <a:solidFill>
                    <a:prstClr val="white">
                      <a:lumMod val="85000"/>
                    </a:prstClr>
                  </a:solidFill>
                  <a:ea typeface="+mj-ea"/>
                  <a:cs typeface="+mj-cs"/>
                </a:rPr>
                <a:t>N</a:t>
              </a:r>
              <a:r>
                <a:rPr lang="en-US" sz="6600" kern="0" dirty="0" smtClean="0">
                  <a:solidFill>
                    <a:prstClr val="white">
                      <a:lumMod val="85000"/>
                    </a:prstClr>
                  </a:solidFill>
                  <a:ea typeface="+mj-ea"/>
                  <a:cs typeface="+mj-cs"/>
                </a:rPr>
                <a:t> T</a:t>
              </a:r>
              <a:r>
                <a:rPr lang="en-US" sz="5400" kern="0" dirty="0" smtClean="0">
                  <a:solidFill>
                    <a:prstClr val="white">
                      <a:lumMod val="85000"/>
                    </a:prstClr>
                  </a:solidFill>
                  <a:ea typeface="+mj-ea"/>
                  <a:cs typeface="+mj-cs"/>
                </a:rPr>
                <a:t>HE</a:t>
              </a:r>
              <a:r>
                <a:rPr lang="en-US" sz="6600" kern="0" dirty="0" smtClean="0">
                  <a:solidFill>
                    <a:prstClr val="white">
                      <a:lumMod val="85000"/>
                    </a:prstClr>
                  </a:solidFill>
                  <a:ea typeface="+mj-ea"/>
                  <a:cs typeface="+mj-cs"/>
                </a:rPr>
                <a:t> W</a:t>
              </a:r>
              <a:r>
                <a:rPr lang="en-US" sz="5400" kern="0" dirty="0" smtClean="0">
                  <a:solidFill>
                    <a:prstClr val="white">
                      <a:lumMod val="85000"/>
                    </a:prstClr>
                  </a:solidFill>
                  <a:ea typeface="+mj-ea"/>
                  <a:cs typeface="+mj-cs"/>
                </a:rPr>
                <a:t>EB</a:t>
              </a:r>
              <a:endParaRPr lang="en-US" sz="5400" kern="0" dirty="0">
                <a:solidFill>
                  <a:prstClr val="white">
                    <a:lumMod val="85000"/>
                  </a:prstClr>
                </a:solidFill>
                <a:ea typeface="+mj-ea"/>
                <a:cs typeface="+mj-cs"/>
              </a:endParaRPr>
            </a:p>
          </p:txBody>
        </p:sp>
        <p:sp>
          <p:nvSpPr>
            <p:cNvPr id="9" name="Text Box 3"/>
            <p:cNvSpPr txBox="1">
              <a:spLocks noChangeArrowheads="1"/>
            </p:cNvSpPr>
            <p:nvPr/>
          </p:nvSpPr>
          <p:spPr bwMode="auto">
            <a:xfrm>
              <a:off x="851850" y="5087348"/>
              <a:ext cx="2944417" cy="5247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in">
                  <a:solidFill>
                    <a:srgbClr val="87944A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ts val="400"/>
                </a:spcAft>
              </a:pPr>
              <a:r>
                <a:rPr lang="en-US" altLang="en-US" sz="3600" dirty="0" smtClean="0">
                  <a:solidFill>
                    <a:prstClr val="white">
                      <a:lumMod val="7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gohsep.la.gov</a:t>
              </a:r>
              <a:endParaRPr lang="en-US" altLang="en-US" sz="6600" dirty="0" smtClean="0">
                <a:solidFill>
                  <a:prstClr val="white">
                    <a:lumMod val="75000"/>
                  </a:prst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Text Box 4"/>
            <p:cNvSpPr txBox="1">
              <a:spLocks noChangeArrowheads="1"/>
            </p:cNvSpPr>
            <p:nvPr/>
          </p:nvSpPr>
          <p:spPr bwMode="auto">
            <a:xfrm>
              <a:off x="4721154" y="5078203"/>
              <a:ext cx="4176838" cy="3729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in">
                  <a:solidFill>
                    <a:srgbClr val="87944A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ts val="400"/>
                </a:spcAft>
              </a:pPr>
              <a:r>
                <a:rPr lang="en-US" altLang="en-US" sz="3600" dirty="0" smtClean="0">
                  <a:solidFill>
                    <a:prstClr val="white">
                      <a:lumMod val="7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getagameplan.org</a:t>
              </a:r>
              <a:endParaRPr lang="en-US" altLang="en-US" sz="6600" dirty="0" smtClean="0">
                <a:solidFill>
                  <a:prstClr val="white">
                    <a:lumMod val="75000"/>
                  </a:prst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Text Box 7"/>
            <p:cNvSpPr txBox="1">
              <a:spLocks noChangeArrowheads="1"/>
            </p:cNvSpPr>
            <p:nvPr/>
          </p:nvSpPr>
          <p:spPr bwMode="auto">
            <a:xfrm>
              <a:off x="4016462" y="4937144"/>
              <a:ext cx="390525" cy="3349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5400" dirty="0" smtClean="0">
                  <a:solidFill>
                    <a:prstClr val="white">
                      <a:lumMod val="7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+  </a:t>
              </a:r>
              <a:endParaRPr lang="en-US" altLang="en-US" sz="6600" dirty="0" smtClean="0">
                <a:solidFill>
                  <a:prstClr val="white">
                    <a:lumMod val="75000"/>
                  </a:prstClr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43" name="Picture 3" descr="K:\Pics_Art_Etc\Graphics\Logos\GOHSEP\GOHSEP_govofficerevised_gray.pn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1875" t="3695" b="25041"/>
            <a:stretch/>
          </p:blipFill>
          <p:spPr bwMode="auto">
            <a:xfrm>
              <a:off x="712368" y="2169044"/>
              <a:ext cx="2961139" cy="2783080"/>
            </a:xfrm>
            <a:prstGeom prst="rect">
              <a:avLst/>
            </a:prstGeom>
            <a:noFill/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5" name="Picture 3" descr="gagplogo"/>
            <p:cNvPicPr>
              <a:picLocks noChangeAspect="1" noChangeArrowheads="1"/>
            </p:cNvPicPr>
            <p:nvPr/>
          </p:nvPicPr>
          <p:blipFill>
            <a:blip r:embed="rId7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61756" y="2406167"/>
              <a:ext cx="4442270" cy="22171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="" xmlns:p14="http://schemas.microsoft.com/office/powerpoint/2010/main" val="271820310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2" descr="L:\Graphics\__la_mer____11___by_figueline-d5hk4kv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3" descr="L:\Graphics\735a01e67c09edc9b61e8027c4c0a733-d59ig3w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876" t="22349" r="8027"/>
          <a:stretch/>
        </p:blipFill>
        <p:spPr bwMode="auto">
          <a:xfrm>
            <a:off x="0" y="-163904"/>
            <a:ext cx="9153197" cy="5330694"/>
          </a:xfrm>
          <a:prstGeom prst="rect">
            <a:avLst/>
          </a:prstGeom>
          <a:noFill/>
          <a:effectLst>
            <a:glow>
              <a:schemeClr val="accent1">
                <a:alpha val="37000"/>
              </a:schemeClr>
            </a:glow>
            <a:softEdge rad="11430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0" y="1365060"/>
            <a:ext cx="9144000" cy="4256140"/>
            <a:chOff x="0" y="1266879"/>
            <a:chExt cx="9144000" cy="4256140"/>
          </a:xfrm>
        </p:grpSpPr>
        <p:pic>
          <p:nvPicPr>
            <p:cNvPr id="47" name="Picture 2" descr="L:\Graphics\__la_mer____11___by_figueline-d5hk4kv.jpg"/>
            <p:cNvPicPr>
              <a:picLocks noChangeAspect="1" noChangeArrowheads="1"/>
            </p:cNvPicPr>
            <p:nvPr/>
          </p:nvPicPr>
          <p:blipFill rotWithShape="1">
            <a:blip r:embed="rId3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="" xmlns:a14="http://schemas.microsoft.com/office/drawing/2010/main">
                    <a14:imgLayer r:embed="rId4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t="17361" b="19227"/>
            <a:stretch/>
          </p:blipFill>
          <p:spPr bwMode="auto">
            <a:xfrm>
              <a:off x="0" y="1276885"/>
              <a:ext cx="9144000" cy="4159828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6" name="Rectangle 4"/>
            <p:cNvSpPr txBox="1">
              <a:spLocks noChangeArrowheads="1"/>
            </p:cNvSpPr>
            <p:nvPr/>
          </p:nvSpPr>
          <p:spPr>
            <a:xfrm>
              <a:off x="0" y="5009180"/>
              <a:ext cx="9144000" cy="513839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txBody>
            <a:bodyPr lIns="92075" tIns="46038" rIns="92075" bIns="46038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0" b="0" u="none" strike="noStrike" kern="0" cap="none" spc="300" normalizeH="0" baseline="0" noProof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endParaRPr>
            </a:p>
          </p:txBody>
        </p:sp>
        <p:sp>
          <p:nvSpPr>
            <p:cNvPr id="18" name="Rectangle 4"/>
            <p:cNvSpPr txBox="1">
              <a:spLocks noChangeArrowheads="1"/>
            </p:cNvSpPr>
            <p:nvPr/>
          </p:nvSpPr>
          <p:spPr>
            <a:xfrm>
              <a:off x="0" y="1266879"/>
              <a:ext cx="9144000" cy="982502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 anchor="ctr" anchorCtr="0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5400" b="0" u="none" strike="noStrike" kern="0" cap="none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endParaRPr>
            </a:p>
          </p:txBody>
        </p:sp>
      </p:grpSp>
      <p:sp>
        <p:nvSpPr>
          <p:cNvPr id="4" name="Rectangle 3"/>
          <p:cNvSpPr/>
          <p:nvPr/>
        </p:nvSpPr>
        <p:spPr>
          <a:xfrm>
            <a:off x="-7880" y="2557537"/>
            <a:ext cx="91440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800" b="1" cap="small" spc="-27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Alert FM</a:t>
            </a:r>
            <a:endParaRPr lang="en-US" sz="12800" spc="-270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85599" y="1301112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cap="small" spc="-270" dirty="0">
                <a:solidFill>
                  <a:schemeClr val="bg1">
                    <a:lumMod val="85000"/>
                  </a:schemeClr>
                </a:solidFill>
              </a:rPr>
              <a:t>Annual GOHSEP </a:t>
            </a:r>
            <a:r>
              <a:rPr lang="en-US" sz="4000" cap="small" spc="-270" dirty="0" smtClean="0">
                <a:solidFill>
                  <a:schemeClr val="bg1">
                    <a:lumMod val="85000"/>
                  </a:schemeClr>
                </a:solidFill>
              </a:rPr>
              <a:t>Conference</a:t>
            </a:r>
            <a:endParaRPr lang="en-US" sz="4000" spc="-27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68272" y="1890897"/>
            <a:ext cx="8414266" cy="4371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</a:pPr>
            <a:r>
              <a:rPr lang="en-US" sz="2800" cap="small" dirty="0">
                <a:solidFill>
                  <a:schemeClr val="bg1">
                    <a:lumMod val="85000"/>
                  </a:schemeClr>
                </a:solidFill>
              </a:rPr>
              <a:t>OHSEP </a:t>
            </a:r>
            <a:r>
              <a:rPr lang="en-US" sz="2800" dirty="0">
                <a:solidFill>
                  <a:schemeClr val="bg1">
                    <a:lumMod val="85000"/>
                  </a:schemeClr>
                </a:solidFill>
              </a:rPr>
              <a:t>Directors</a:t>
            </a:r>
            <a:r>
              <a:rPr lang="en-US" sz="2800" cap="small" dirty="0">
                <a:solidFill>
                  <a:schemeClr val="bg1">
                    <a:lumMod val="85000"/>
                  </a:schemeClr>
                </a:solidFill>
              </a:rPr>
              <a:t> + LEPA </a:t>
            </a:r>
            <a:r>
              <a:rPr lang="en-US" sz="2800" cap="small" dirty="0" smtClean="0">
                <a:solidFill>
                  <a:schemeClr val="bg1">
                    <a:lumMod val="85000"/>
                  </a:schemeClr>
                </a:solidFill>
              </a:rPr>
              <a:t>+ </a:t>
            </a:r>
            <a:r>
              <a:rPr lang="en-US" sz="2800" cap="small" dirty="0">
                <a:solidFill>
                  <a:schemeClr val="bg1">
                    <a:lumMod val="85000"/>
                  </a:schemeClr>
                </a:solidFill>
              </a:rPr>
              <a:t>LEPC </a:t>
            </a:r>
            <a:r>
              <a:rPr lang="en-US" sz="2800" cap="small" dirty="0" smtClean="0">
                <a:solidFill>
                  <a:schemeClr val="bg1">
                    <a:lumMod val="85000"/>
                  </a:schemeClr>
                </a:solidFill>
              </a:rPr>
              <a:t>Members</a:t>
            </a:r>
            <a:endParaRPr lang="en-US" sz="2800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42341928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2666976" y="2158984"/>
            <a:ext cx="6191328" cy="3886200"/>
          </a:xfrm>
        </p:spPr>
        <p:txBody>
          <a:bodyPr>
            <a:noAutofit/>
          </a:bodyPr>
          <a:lstStyle/>
          <a:p>
            <a:pPr marL="457200" indent="-231775">
              <a:lnSpc>
                <a:spcPts val="2500"/>
              </a:lnSpc>
              <a:spcBef>
                <a:spcPts val="2200"/>
              </a:spcBef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itchFamily="34" charset="0"/>
              </a:rPr>
              <a:t>Transmit digital messages based </a:t>
            </a:r>
            <a:b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itchFamily="34" charset="0"/>
              </a:rPr>
            </a:b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itchFamily="34" charset="0"/>
              </a:rPr>
              <a:t>on geographic or organizational groupings</a:t>
            </a:r>
          </a:p>
          <a:p>
            <a:pPr marL="457200" indent="-231775">
              <a:lnSpc>
                <a:spcPts val="2500"/>
              </a:lnSpc>
              <a:spcBef>
                <a:spcPts val="2200"/>
              </a:spcBef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itchFamily="34" charset="0"/>
              </a:rPr>
              <a:t>Messages delivered via data subcarrier of existing FM transmitters to multiple receiving FM devices &amp; to a downloadable Apple or Google smart phone App</a:t>
            </a:r>
          </a:p>
          <a:p>
            <a:pPr marL="457200" indent="-231775">
              <a:lnSpc>
                <a:spcPts val="2500"/>
              </a:lnSpc>
              <a:spcBef>
                <a:spcPts val="2200"/>
              </a:spcBef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itchFamily="34" charset="0"/>
              </a:rPr>
              <a:t>No recurring usage fees paid by government customers after initial license fee</a:t>
            </a:r>
          </a:p>
          <a:p>
            <a:pPr marL="457200" lvl="1" indent="-231775" defTabSz="569913">
              <a:lnSpc>
                <a:spcPts val="2500"/>
              </a:lnSpc>
              <a:spcBef>
                <a:spcPts val="2200"/>
              </a:spcBef>
              <a:buFont typeface="Arial"/>
              <a:buChar char="•"/>
            </a:pPr>
            <a:r>
              <a:rPr lang="en-US" dirty="0" smtClean="0">
                <a:solidFill>
                  <a:srgbClr val="404040"/>
                </a:solidFill>
                <a:latin typeface="+mj-lt"/>
                <a:cs typeface="Arial" pitchFamily="34" charset="0"/>
              </a:rPr>
              <a:t>App based emergency notifications for a user’s current geo-specific location &amp; a single bookmarked location are free </a:t>
            </a:r>
          </a:p>
          <a:p>
            <a:pPr>
              <a:lnSpc>
                <a:spcPts val="2700"/>
              </a:lnSpc>
              <a:spcBef>
                <a:spcPts val="1200"/>
              </a:spcBef>
            </a:pPr>
            <a:endParaRPr lang="en-US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ts val="2700"/>
              </a:lnSpc>
              <a:spcBef>
                <a:spcPts val="1200"/>
              </a:spcBef>
            </a:pPr>
            <a:endParaRPr lang="en-US" sz="32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28953" y="1365224"/>
            <a:ext cx="8548576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457200">
              <a:spcBef>
                <a:spcPct val="0"/>
              </a:spcBef>
              <a:buNone/>
              <a:defRPr sz="4000" b="0">
                <a:solidFill>
                  <a:srgbClr val="17375E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3900"/>
              </a:lnSpc>
            </a:pPr>
            <a:r>
              <a:rPr lang="en-US" sz="4500" dirty="0" smtClean="0"/>
              <a:t>Alert FM Overview</a:t>
            </a:r>
            <a:endParaRPr lang="en-US" sz="4500" dirty="0"/>
          </a:p>
        </p:txBody>
      </p:sp>
      <p:grpSp>
        <p:nvGrpSpPr>
          <p:cNvPr id="17" name="Group 16"/>
          <p:cNvGrpSpPr/>
          <p:nvPr/>
        </p:nvGrpSpPr>
        <p:grpSpPr>
          <a:xfrm>
            <a:off x="475592" y="2555864"/>
            <a:ext cx="1487480" cy="2500344"/>
            <a:chOff x="1039768" y="3706816"/>
            <a:chExt cx="1558312" cy="2619408"/>
          </a:xfrm>
        </p:grpSpPr>
        <p:grpSp>
          <p:nvGrpSpPr>
            <p:cNvPr id="12" name="Group 20"/>
            <p:cNvGrpSpPr/>
            <p:nvPr/>
          </p:nvGrpSpPr>
          <p:grpSpPr>
            <a:xfrm>
              <a:off x="1039768" y="3706816"/>
              <a:ext cx="1558312" cy="2619408"/>
              <a:chOff x="4697166" y="4129371"/>
              <a:chExt cx="1418546" cy="2653092"/>
            </a:xfrm>
          </p:grpSpPr>
          <p:pic>
            <p:nvPicPr>
              <p:cNvPr id="13" name="Picture 12" descr="http://ts1.mm.bing.net/th?id=H.4665847341449512&amp;pid=15.1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/>
            </p:blipFill>
            <p:spPr bwMode="auto">
              <a:xfrm>
                <a:off x="4697166" y="4129371"/>
                <a:ext cx="1418546" cy="2653092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softEdge rad="31750"/>
              </a:effectLst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4" name="Rectangle 13"/>
              <p:cNvSpPr/>
              <p:nvPr/>
            </p:nvSpPr>
            <p:spPr>
              <a:xfrm>
                <a:off x="5648547" y="4575759"/>
                <a:ext cx="306980" cy="1726907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16" name="Picture 8" descr="https://lh6.ggpht.com/lN4pTHQ8P89L1gXghyq0hjxVc3h1OD2SCZdu8-5DzyEeQES4dEO0kEl-FmwQHne_v3p5=h230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30479"/>
            <a:stretch>
              <a:fillRect/>
            </a:stretch>
          </p:blipFill>
          <p:spPr bwMode="auto">
            <a:xfrm>
              <a:off x="1119144" y="4143384"/>
              <a:ext cx="1324091" cy="170658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0" name="Rectangle 19"/>
          <p:cNvSpPr/>
          <p:nvPr/>
        </p:nvSpPr>
        <p:spPr>
          <a:xfrm>
            <a:off x="325384" y="6077590"/>
            <a:ext cx="2500344" cy="396880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20"/>
          <p:cNvGrpSpPr/>
          <p:nvPr/>
        </p:nvGrpSpPr>
        <p:grpSpPr>
          <a:xfrm>
            <a:off x="1219184" y="3389312"/>
            <a:ext cx="1487480" cy="2500344"/>
            <a:chOff x="4697166" y="4129371"/>
            <a:chExt cx="1418546" cy="2653092"/>
          </a:xfrm>
        </p:grpSpPr>
        <p:pic>
          <p:nvPicPr>
            <p:cNvPr id="8" name="Picture 12" descr="http://ts1.mm.bing.net/th?id=H.4665847341449512&amp;pid=15.1"/>
            <p:cNvPicPr>
              <a:picLocks noChangeAspect="1" noChangeArrowheads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 bwMode="auto">
            <a:xfrm>
              <a:off x="4697166" y="4129371"/>
              <a:ext cx="1418546" cy="2653092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softEdge rad="31750"/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Rectangle 8"/>
            <p:cNvSpPr/>
            <p:nvPr/>
          </p:nvSpPr>
          <p:spPr>
            <a:xfrm>
              <a:off x="5648547" y="4575759"/>
              <a:ext cx="306980" cy="1726907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10" descr="https://lh6.ggpht.com/xjeHiZa7ZWjG7wuqLWa8m1CPV3pz4LWAqSPJlZyM2tRva0gKXXZfq4fZMOAZH6hDFA=h230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38670"/>
            <a:stretch/>
          </p:blipFill>
          <p:spPr bwMode="auto">
            <a:xfrm>
              <a:off x="4784403" y="4582338"/>
              <a:ext cx="1163157" cy="174715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1" name="Rectangle 20"/>
          <p:cNvSpPr/>
          <p:nvPr/>
        </p:nvSpPr>
        <p:spPr>
          <a:xfrm>
            <a:off x="316124" y="6023311"/>
            <a:ext cx="26286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spc="60" dirty="0" smtClean="0">
                <a:solidFill>
                  <a:schemeClr val="bg1"/>
                </a:solidFill>
              </a:rPr>
              <a:t>www.alertfm.com</a:t>
            </a:r>
            <a:endParaRPr lang="en-US" sz="2400" spc="60" dirty="0">
              <a:solidFill>
                <a:schemeClr val="bg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25384" y="2238360"/>
            <a:ext cx="2500344" cy="119064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325384" y="2238360"/>
            <a:ext cx="2500344" cy="4246616"/>
          </a:xfrm>
          <a:prstGeom prst="rect">
            <a:avLst/>
          </a:prstGeom>
          <a:noFill/>
          <a:ln w="3175"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59215992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35678"/>
            <a:ext cx="9143999" cy="64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52927836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206320" y="2833680"/>
            <a:ext cx="8453544" cy="3886200"/>
          </a:xfrm>
        </p:spPr>
        <p:txBody>
          <a:bodyPr>
            <a:noAutofit/>
          </a:bodyPr>
          <a:lstStyle/>
          <a:p>
            <a:pPr marL="514350" indent="-288925">
              <a:lnSpc>
                <a:spcPts val="2800"/>
              </a:lnSpc>
              <a:spcBef>
                <a:spcPts val="3000"/>
              </a:spcBef>
            </a:pPr>
            <a:r>
              <a:rPr lang="en-US" sz="2600" dirty="0" smtClean="0"/>
              <a:t>Alert Studio is a FEMA certified, </a:t>
            </a:r>
            <a:r>
              <a:rPr lang="en-US" sz="2600" dirty="0" smtClean="0"/>
              <a:t>portal </a:t>
            </a:r>
            <a:r>
              <a:rPr lang="en-US" sz="2600" dirty="0" smtClean="0"/>
              <a:t>that </a:t>
            </a:r>
            <a:br>
              <a:rPr lang="en-US" sz="2600" dirty="0" smtClean="0"/>
            </a:br>
            <a:r>
              <a:rPr lang="en-US" sz="2600" dirty="0" smtClean="0"/>
              <a:t>allows federal, state &amp; local emergency officials to </a:t>
            </a:r>
            <a:br>
              <a:rPr lang="en-US" sz="2600" dirty="0" smtClean="0"/>
            </a:br>
            <a:r>
              <a:rPr lang="en-US" sz="2600" dirty="0" smtClean="0"/>
              <a:t>create Common Alerting Protocol (CAP) formatted alerts &amp; distribute them to multiple delivery methodologies simultaneously</a:t>
            </a:r>
          </a:p>
          <a:p>
            <a:pPr marL="514350" indent="-288925">
              <a:lnSpc>
                <a:spcPts val="2800"/>
              </a:lnSpc>
              <a:spcBef>
                <a:spcPts val="3000"/>
              </a:spcBef>
            </a:pPr>
            <a:r>
              <a:rPr lang="en-US" sz="2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itchFamily="34" charset="0"/>
              </a:rPr>
              <a:t>Provides secure web interface</a:t>
            </a:r>
            <a:r>
              <a:rPr lang="en-US" sz="2600" dirty="0" smtClean="0">
                <a:latin typeface="+mj-lt"/>
              </a:rPr>
              <a:t> </a:t>
            </a:r>
            <a:r>
              <a:rPr lang="en-US" sz="2600" dirty="0" smtClean="0"/>
              <a:t>for sending public messages via ALERT FM Receivers, ALERT FM Mobile App, </a:t>
            </a:r>
            <a:r>
              <a:rPr lang="en-US" sz="2600" dirty="0" err="1" smtClean="0"/>
              <a:t>Facebook</a:t>
            </a:r>
            <a:r>
              <a:rPr lang="en-US" sz="2600" dirty="0" smtClean="0"/>
              <a:t>, Twitter, </a:t>
            </a:r>
            <a:r>
              <a:rPr lang="en-US" sz="2600" dirty="0" err="1" smtClean="0"/>
              <a:t>GSSNet</a:t>
            </a:r>
            <a:r>
              <a:rPr lang="en-US" sz="2600" dirty="0" smtClean="0"/>
              <a:t> Direct EAS &amp; FEMA’s IPAWS system</a:t>
            </a:r>
            <a:endParaRPr lang="en-US" sz="26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ts val="2700"/>
              </a:lnSpc>
              <a:spcBef>
                <a:spcPts val="1200"/>
              </a:spcBef>
              <a:buNone/>
            </a:pPr>
            <a:endParaRPr lang="en-US" sz="32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87256" y="1444600"/>
            <a:ext cx="8548576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457200">
              <a:spcBef>
                <a:spcPct val="0"/>
              </a:spcBef>
              <a:buNone/>
              <a:defRPr sz="4000" b="0">
                <a:solidFill>
                  <a:srgbClr val="17375E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3900"/>
              </a:lnSpc>
            </a:pPr>
            <a:r>
              <a:rPr lang="en-US" sz="4500" dirty="0" smtClean="0"/>
              <a:t>Alert Studio Overview</a:t>
            </a:r>
            <a:endParaRPr lang="en-US" sz="4500" dirty="0"/>
          </a:p>
        </p:txBody>
      </p:sp>
      <p:sp>
        <p:nvSpPr>
          <p:cNvPr id="20" name="Rectangle 19"/>
          <p:cNvSpPr/>
          <p:nvPr/>
        </p:nvSpPr>
        <p:spPr>
          <a:xfrm>
            <a:off x="404760" y="2158984"/>
            <a:ext cx="8255104" cy="436567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84136" y="2112020"/>
            <a:ext cx="81757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spc="170" dirty="0" smtClean="0">
                <a:solidFill>
                  <a:schemeClr val="bg1"/>
                </a:solidFill>
              </a:rPr>
              <a:t>https://app.alertfm.org</a:t>
            </a:r>
            <a:endParaRPr lang="en-US" sz="2800" spc="17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59215992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47568" y="63544"/>
            <a:ext cx="9017056" cy="61115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/>
          <a:srcRect l="876" t="11805" r="947" b="1692"/>
          <a:stretch>
            <a:fillRect/>
          </a:stretch>
        </p:blipFill>
        <p:spPr bwMode="auto">
          <a:xfrm>
            <a:off x="47568" y="674696"/>
            <a:ext cx="9014003" cy="6167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ight Brace 6"/>
          <p:cNvSpPr/>
          <p:nvPr/>
        </p:nvSpPr>
        <p:spPr>
          <a:xfrm>
            <a:off x="5365760" y="2595552"/>
            <a:ext cx="515944" cy="2182840"/>
          </a:xfrm>
          <a:prstGeom prst="rightBrace">
            <a:avLst/>
          </a:prstGeom>
          <a:ln>
            <a:solidFill>
              <a:srgbClr val="FFC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000768" y="3389312"/>
            <a:ext cx="19050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Alert FM</a:t>
            </a:r>
            <a:endParaRPr lang="en-US" sz="3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Right Brace 8"/>
          <p:cNvSpPr/>
          <p:nvPr/>
        </p:nvSpPr>
        <p:spPr>
          <a:xfrm>
            <a:off x="5365760" y="5135584"/>
            <a:ext cx="515944" cy="992200"/>
          </a:xfrm>
          <a:prstGeom prst="rightBrace">
            <a:avLst/>
          </a:prstGeom>
          <a:ln>
            <a:solidFill>
              <a:srgbClr val="FFC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000768" y="5334024"/>
            <a:ext cx="19050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IPAWS</a:t>
            </a:r>
            <a:endParaRPr lang="en-US" sz="3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206320" y="84104"/>
            <a:ext cx="8548576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457200">
              <a:spcBef>
                <a:spcPct val="0"/>
              </a:spcBef>
              <a:buNone/>
              <a:defRPr sz="4000" b="0">
                <a:solidFill>
                  <a:srgbClr val="17375E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ts val="3900"/>
              </a:lnSpc>
            </a:pPr>
            <a:r>
              <a:rPr lang="en-US" dirty="0" smtClean="0">
                <a:solidFill>
                  <a:schemeClr val="bg1"/>
                </a:solidFill>
              </a:rPr>
              <a:t>Alert Studio Overview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2" descr="L:\Graphics\__la_mer____11___by_figueline-d5hk4kv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3" descr="L:\Graphics\735a01e67c09edc9b61e8027c4c0a733-d59ig3w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876" t="22349" r="8027"/>
          <a:stretch/>
        </p:blipFill>
        <p:spPr bwMode="auto">
          <a:xfrm>
            <a:off x="0" y="-163904"/>
            <a:ext cx="9153197" cy="5330694"/>
          </a:xfrm>
          <a:prstGeom prst="rect">
            <a:avLst/>
          </a:prstGeom>
          <a:noFill/>
          <a:effectLst>
            <a:glow>
              <a:schemeClr val="accent1">
                <a:alpha val="37000"/>
              </a:schemeClr>
            </a:glow>
            <a:softEdge rad="11430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2"/>
          <p:cNvGrpSpPr/>
          <p:nvPr/>
        </p:nvGrpSpPr>
        <p:grpSpPr>
          <a:xfrm>
            <a:off x="0" y="1365060"/>
            <a:ext cx="9144000" cy="4256140"/>
            <a:chOff x="0" y="1266879"/>
            <a:chExt cx="9144000" cy="4256140"/>
          </a:xfrm>
        </p:grpSpPr>
        <p:pic>
          <p:nvPicPr>
            <p:cNvPr id="47" name="Picture 2" descr="L:\Graphics\__la_mer____11___by_figueline-d5hk4kv.jpg"/>
            <p:cNvPicPr>
              <a:picLocks noChangeAspect="1" noChangeArrowheads="1"/>
            </p:cNvPicPr>
            <p:nvPr/>
          </p:nvPicPr>
          <p:blipFill rotWithShape="1">
            <a:blip r:embed="rId3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="" xmlns:a14="http://schemas.microsoft.com/office/drawing/2010/main">
                    <a14:imgLayer r:embed="rId4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t="17361" b="19227"/>
            <a:stretch/>
          </p:blipFill>
          <p:spPr bwMode="auto">
            <a:xfrm>
              <a:off x="0" y="1276885"/>
              <a:ext cx="9144000" cy="4159828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6" name="Rectangle 4"/>
            <p:cNvSpPr txBox="1">
              <a:spLocks noChangeArrowheads="1"/>
            </p:cNvSpPr>
            <p:nvPr/>
          </p:nvSpPr>
          <p:spPr>
            <a:xfrm>
              <a:off x="0" y="5009180"/>
              <a:ext cx="9144000" cy="513839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txBody>
            <a:bodyPr lIns="92075" tIns="46038" rIns="92075" bIns="46038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0" b="0" u="none" strike="noStrike" kern="0" cap="none" spc="300" normalizeH="0" baseline="0" noProof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endParaRPr>
            </a:p>
          </p:txBody>
        </p:sp>
        <p:sp>
          <p:nvSpPr>
            <p:cNvPr id="18" name="Rectangle 4"/>
            <p:cNvSpPr txBox="1">
              <a:spLocks noChangeArrowheads="1"/>
            </p:cNvSpPr>
            <p:nvPr/>
          </p:nvSpPr>
          <p:spPr>
            <a:xfrm>
              <a:off x="0" y="1266879"/>
              <a:ext cx="9144000" cy="982502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 anchor="ctr" anchorCtr="0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5400" b="0" u="none" strike="noStrike" kern="0" cap="none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endParaRPr>
            </a:p>
          </p:txBody>
        </p:sp>
      </p:grpSp>
      <p:sp>
        <p:nvSpPr>
          <p:cNvPr id="4" name="Rectangle 3"/>
          <p:cNvSpPr/>
          <p:nvPr/>
        </p:nvSpPr>
        <p:spPr>
          <a:xfrm>
            <a:off x="0" y="2755160"/>
            <a:ext cx="914400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0" b="1" cap="small" spc="-27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IPAWS</a:t>
            </a:r>
            <a:endParaRPr lang="en-US" sz="11000" spc="-270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85599" y="1301112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cap="small" spc="-270" dirty="0">
                <a:solidFill>
                  <a:schemeClr val="bg1">
                    <a:lumMod val="85000"/>
                  </a:schemeClr>
                </a:solidFill>
              </a:rPr>
              <a:t>Annual GOHSEP </a:t>
            </a:r>
            <a:r>
              <a:rPr lang="en-US" sz="4000" cap="small" spc="-270" dirty="0" smtClean="0">
                <a:solidFill>
                  <a:schemeClr val="bg1">
                    <a:lumMod val="85000"/>
                  </a:schemeClr>
                </a:solidFill>
              </a:rPr>
              <a:t>Conference</a:t>
            </a:r>
            <a:endParaRPr lang="en-US" sz="4000" spc="-27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68272" y="1890897"/>
            <a:ext cx="8414266" cy="4371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</a:pPr>
            <a:r>
              <a:rPr lang="en-US" sz="2800" cap="small" dirty="0">
                <a:solidFill>
                  <a:schemeClr val="bg1">
                    <a:lumMod val="85000"/>
                  </a:schemeClr>
                </a:solidFill>
              </a:rPr>
              <a:t>OHSEP </a:t>
            </a:r>
            <a:r>
              <a:rPr lang="en-US" sz="2800" dirty="0">
                <a:solidFill>
                  <a:schemeClr val="bg1">
                    <a:lumMod val="85000"/>
                  </a:schemeClr>
                </a:solidFill>
              </a:rPr>
              <a:t>Directors</a:t>
            </a:r>
            <a:r>
              <a:rPr lang="en-US" sz="2800" cap="small" dirty="0">
                <a:solidFill>
                  <a:schemeClr val="bg1">
                    <a:lumMod val="85000"/>
                  </a:schemeClr>
                </a:solidFill>
              </a:rPr>
              <a:t> + LEPA </a:t>
            </a:r>
            <a:r>
              <a:rPr lang="en-US" sz="2800" cap="small" dirty="0" smtClean="0">
                <a:solidFill>
                  <a:schemeClr val="bg1">
                    <a:lumMod val="85000"/>
                  </a:schemeClr>
                </a:solidFill>
              </a:rPr>
              <a:t>+ </a:t>
            </a:r>
            <a:r>
              <a:rPr lang="en-US" sz="2800" cap="small" dirty="0">
                <a:solidFill>
                  <a:schemeClr val="bg1">
                    <a:lumMod val="85000"/>
                  </a:schemeClr>
                </a:solidFill>
              </a:rPr>
              <a:t>LEPC </a:t>
            </a:r>
            <a:r>
              <a:rPr lang="en-US" sz="2800" cap="small" dirty="0" smtClean="0">
                <a:solidFill>
                  <a:schemeClr val="bg1">
                    <a:lumMod val="85000"/>
                  </a:schemeClr>
                </a:solidFill>
              </a:rPr>
              <a:t>Members</a:t>
            </a:r>
            <a:endParaRPr lang="en-US" sz="2800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42341928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246008" y="2201896"/>
            <a:ext cx="8396672" cy="3886200"/>
          </a:xfrm>
        </p:spPr>
        <p:txBody>
          <a:bodyPr>
            <a:noAutofit/>
          </a:bodyPr>
          <a:lstStyle/>
          <a:p>
            <a:pPr marL="514350" indent="-288925">
              <a:spcBef>
                <a:spcPts val="1800"/>
              </a:spcBef>
            </a:pPr>
            <a:r>
              <a:rPr lang="en-US" sz="2300" dirty="0" smtClean="0"/>
              <a:t>FEMA’s Integrated Public Alert &amp; Warning System (IPAWS) is an internet-based system that Federal, State, territorial, tribal &amp; local authorities can use to issue critical public alerts &amp; warnings</a:t>
            </a:r>
          </a:p>
          <a:p>
            <a:pPr marL="514350" indent="-288925">
              <a:spcBef>
                <a:spcPts val="1800"/>
              </a:spcBef>
            </a:pPr>
            <a:r>
              <a:rPr lang="en-US" sz="2300" dirty="0" smtClean="0"/>
              <a:t>IPAWS is accessed through software that meets specific IPAWS system requirements</a:t>
            </a:r>
          </a:p>
          <a:p>
            <a:pPr marL="514350" indent="-288925">
              <a:spcBef>
                <a:spcPts val="1800"/>
              </a:spcBef>
            </a:pPr>
            <a:r>
              <a:rPr lang="en-US" sz="2300" dirty="0" smtClean="0"/>
              <a:t>There is </a:t>
            </a:r>
            <a:r>
              <a:rPr lang="en-US" sz="2300" dirty="0" smtClean="0">
                <a:solidFill>
                  <a:srgbClr val="C00000"/>
                </a:solidFill>
              </a:rPr>
              <a:t>no cost to send messages </a:t>
            </a:r>
            <a:r>
              <a:rPr lang="en-US" sz="2300" dirty="0" smtClean="0"/>
              <a:t>through IPAWS, although there may be costs associated with acquiring compatible alert origination software</a:t>
            </a:r>
          </a:p>
          <a:p>
            <a:pPr marL="514350" indent="-288925">
              <a:spcBef>
                <a:spcPts val="1800"/>
              </a:spcBef>
            </a:pPr>
            <a:r>
              <a:rPr lang="en-US" sz="2300" dirty="0" smtClean="0"/>
              <a:t>IPAWS </a:t>
            </a:r>
            <a:r>
              <a:rPr lang="en-US" sz="2300" dirty="0" smtClean="0">
                <a:solidFill>
                  <a:srgbClr val="C00000"/>
                </a:solidFill>
              </a:rPr>
              <a:t>does not replace existing methods of alerting, </a:t>
            </a:r>
            <a:r>
              <a:rPr lang="en-US" sz="23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but instead complements existing systems &amp; offers additional capabilities</a:t>
            </a:r>
            <a:endParaRPr lang="en-US" sz="23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-31808" y="1476408"/>
            <a:ext cx="8548576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457200">
              <a:spcBef>
                <a:spcPct val="0"/>
              </a:spcBef>
              <a:buNone/>
              <a:defRPr sz="4000" b="0">
                <a:solidFill>
                  <a:srgbClr val="17375E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3900"/>
              </a:lnSpc>
            </a:pPr>
            <a:r>
              <a:rPr lang="en-US" sz="4400" dirty="0" smtClean="0"/>
              <a:t>IPAWS Overview</a:t>
            </a:r>
            <a:endParaRPr lang="en-US" sz="4400" dirty="0"/>
          </a:p>
        </p:txBody>
      </p:sp>
    </p:spTree>
    <p:extLst>
      <p:ext uri="{BB962C8B-B14F-4D97-AF65-F5344CB8AC3E}">
        <p14:creationId xmlns="" xmlns:p14="http://schemas.microsoft.com/office/powerpoint/2010/main" val="1459215992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246008" y="2158984"/>
            <a:ext cx="8255104" cy="3886200"/>
          </a:xfrm>
        </p:spPr>
        <p:txBody>
          <a:bodyPr>
            <a:noAutofit/>
          </a:bodyPr>
          <a:lstStyle/>
          <a:p>
            <a:pPr marL="514350" indent="-288925">
              <a:spcBef>
                <a:spcPts val="2400"/>
              </a:spcBef>
            </a:pPr>
            <a:r>
              <a:rPr lang="en-US" sz="2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IPAWS improves alert &amp; warning capabilities by allowing delivery of alerts simultaneously through multiple communications devices reaching as many people as possible to save lives &amp; protect property</a:t>
            </a:r>
          </a:p>
          <a:p>
            <a:pPr marL="514350" indent="-288925">
              <a:spcBef>
                <a:spcPts val="2400"/>
              </a:spcBef>
            </a:pPr>
            <a:r>
              <a:rPr lang="en-US" sz="2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These communication pathways currently include:</a:t>
            </a:r>
          </a:p>
          <a:p>
            <a:pPr lvl="1">
              <a:spcBef>
                <a:spcPts val="1400"/>
              </a:spcBef>
              <a:buFont typeface="Arial" pitchFamily="34" charset="0"/>
              <a:buChar char="+"/>
            </a:pPr>
            <a:r>
              <a:rPr lang="en-US" sz="2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Emergency Alert System (EAS): Audio to </a:t>
            </a:r>
            <a:r>
              <a:rPr lang="en-US" sz="2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radio </a:t>
            </a:r>
            <a:r>
              <a:rPr lang="en-US" sz="2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&amp; television</a:t>
            </a:r>
          </a:p>
          <a:p>
            <a:pPr lvl="1">
              <a:spcBef>
                <a:spcPts val="1400"/>
              </a:spcBef>
              <a:buFont typeface="Arial" pitchFamily="34" charset="0"/>
              <a:buChar char="+"/>
            </a:pPr>
            <a:r>
              <a:rPr lang="en-US" sz="2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Wireless Emergency Alerts (WEA): Text message</a:t>
            </a:r>
          </a:p>
          <a:p>
            <a:pPr lvl="1">
              <a:spcBef>
                <a:spcPts val="1400"/>
              </a:spcBef>
              <a:buFont typeface="Arial" pitchFamily="34" charset="0"/>
              <a:buChar char="+"/>
            </a:pPr>
            <a:r>
              <a:rPr lang="en-US" sz="2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National Weather Service Dissemination Systems (</a:t>
            </a:r>
            <a:r>
              <a:rPr lang="en-US" sz="21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HazCollect</a:t>
            </a:r>
            <a:r>
              <a:rPr lang="en-US" sz="2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): Audio messages to Weather Radio &amp; EAS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-71496" y="1408136"/>
            <a:ext cx="8548576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457200">
              <a:spcBef>
                <a:spcPct val="0"/>
              </a:spcBef>
              <a:buNone/>
              <a:defRPr sz="4000" b="0">
                <a:solidFill>
                  <a:srgbClr val="17375E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3900"/>
              </a:lnSpc>
            </a:pPr>
            <a:r>
              <a:rPr lang="en-US" sz="4400" dirty="0" smtClean="0"/>
              <a:t>IPAWS Overview</a:t>
            </a:r>
            <a:endParaRPr lang="en-US" sz="4400" dirty="0"/>
          </a:p>
        </p:txBody>
      </p:sp>
    </p:spTree>
    <p:extLst>
      <p:ext uri="{BB962C8B-B14F-4D97-AF65-F5344CB8AC3E}">
        <p14:creationId xmlns="" xmlns:p14="http://schemas.microsoft.com/office/powerpoint/2010/main" val="1459215992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3311</TotalTime>
  <Words>489</Words>
  <Application>Microsoft Office PowerPoint</Application>
  <PresentationFormat>On-screen Show (4:3)</PresentationFormat>
  <Paragraphs>90</Paragraphs>
  <Slides>16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1_Office Theme</vt:lpstr>
      <vt:lpstr>2_Office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Company>Gohsep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House Keeping</dc:title>
  <dc:creator>Christina Dayries</dc:creator>
  <cp:lastModifiedBy>maxzip</cp:lastModifiedBy>
  <cp:revision>245</cp:revision>
  <dcterms:created xsi:type="dcterms:W3CDTF">2014-02-18T20:40:43Z</dcterms:created>
  <dcterms:modified xsi:type="dcterms:W3CDTF">2014-02-25T03:31:37Z</dcterms:modified>
</cp:coreProperties>
</file>