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9" r:id="rId6"/>
    <p:sldId id="276" r:id="rId7"/>
    <p:sldId id="277" r:id="rId8"/>
    <p:sldId id="278" r:id="rId9"/>
    <p:sldId id="279" r:id="rId10"/>
    <p:sldId id="274" r:id="rId11"/>
    <p:sldId id="28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76E5-9D1B-4AD9-98CF-53460B65F7F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A25E-2FF3-4BBF-BCD8-6AA69F2E4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9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7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4" name="Picture 3" descr="GIR red_v3_7-8-14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90500"/>
            <a:ext cx="2705100" cy="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43920"/>
            <a:ext cx="9153196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500" spc="-300" dirty="0">
                <a:solidFill>
                  <a:srgbClr val="686868"/>
                </a:solidFill>
              </a:rPr>
              <a:t>School Emergency Management Program (SEMP) Grant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94" y="3983525"/>
            <a:ext cx="3626657" cy="11209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4246" y="4871323"/>
            <a:ext cx="3285460" cy="8079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January 21, 2015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6690" y="1085127"/>
            <a:ext cx="8229600" cy="903004"/>
          </a:xfrm>
        </p:spPr>
        <p:txBody>
          <a:bodyPr>
            <a:noAutofit/>
          </a:bodyPr>
          <a:lstStyle/>
          <a:p>
            <a:r>
              <a:rPr lang="en-US" sz="4300" dirty="0"/>
              <a:t>Introduction of SMEP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71" y="1962305"/>
            <a:ext cx="8453585" cy="4529032"/>
          </a:xfrm>
        </p:spPr>
        <p:txBody>
          <a:bodyPr>
            <a:normAutofit fontScale="92500" lnSpcReduction="20000"/>
          </a:bodyPr>
          <a:lstStyle/>
          <a:p>
            <a:pPr marL="461963" indent="-236538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Sandy Davis, Grant Program </a:t>
            </a:r>
            <a:r>
              <a:rPr lang="en-US" dirty="0" smtClean="0"/>
              <a:t>Manager:</a:t>
            </a:r>
            <a:endParaRPr lang="en-US" dirty="0"/>
          </a:p>
          <a:p>
            <a:pPr marL="1085850" lvl="1" indent="-347663">
              <a:lnSpc>
                <a:spcPct val="110000"/>
              </a:lnSpc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sz="2700" dirty="0"/>
              <a:t>Sandy.Davis@la.gov</a:t>
            </a:r>
          </a:p>
          <a:p>
            <a:pPr marL="1085850" lvl="1" indent="-347663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sz="2700" dirty="0"/>
              <a:t>(318) </a:t>
            </a:r>
            <a:r>
              <a:rPr lang="en-US" sz="2700" dirty="0" smtClean="0"/>
              <a:t>344-1701</a:t>
            </a:r>
            <a:endParaRPr lang="en-US" sz="2700" dirty="0"/>
          </a:p>
          <a:p>
            <a:pPr marL="461963" indent="-236538"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April </a:t>
            </a:r>
            <a:r>
              <a:rPr lang="en-US" dirty="0" err="1"/>
              <a:t>Mathes</a:t>
            </a:r>
            <a:r>
              <a:rPr lang="en-US" dirty="0"/>
              <a:t>, Preparedness </a:t>
            </a:r>
            <a:r>
              <a:rPr lang="en-US" dirty="0" smtClean="0"/>
              <a:t>Officer:</a:t>
            </a:r>
            <a:endParaRPr lang="en-US" dirty="0"/>
          </a:p>
          <a:p>
            <a:pPr marL="1085850" lvl="1" indent="-347663">
              <a:lnSpc>
                <a:spcPct val="110000"/>
              </a:lnSpc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sz="2700" dirty="0"/>
              <a:t>Regions 5, 6, 7, 8</a:t>
            </a:r>
          </a:p>
          <a:p>
            <a:pPr marL="1085850" lvl="1" indent="-347663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sz="2700" dirty="0" smtClean="0"/>
              <a:t>April.Mathes@la.gov</a:t>
            </a:r>
            <a:endParaRPr lang="en-US" sz="2700" dirty="0"/>
          </a:p>
          <a:p>
            <a:pPr marL="461963" indent="-236538"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Derek Breaux, Preparedness </a:t>
            </a:r>
            <a:r>
              <a:rPr lang="en-US" dirty="0" smtClean="0"/>
              <a:t>Officer:</a:t>
            </a:r>
            <a:endParaRPr lang="en-US" dirty="0"/>
          </a:p>
          <a:p>
            <a:pPr marL="1085850" lvl="1" indent="-347663">
              <a:lnSpc>
                <a:spcPct val="110000"/>
              </a:lnSpc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sz="2700" dirty="0"/>
              <a:t>Regions 1, 2, 3, 4, 9</a:t>
            </a:r>
          </a:p>
          <a:p>
            <a:pPr marL="1085850" lvl="1" indent="-347663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sz="2700" dirty="0"/>
              <a:t>Derek.Breaux@la.gov</a:t>
            </a:r>
          </a:p>
        </p:txBody>
      </p:sp>
    </p:spTree>
    <p:extLst>
      <p:ext uri="{BB962C8B-B14F-4D97-AF65-F5344CB8AC3E}">
        <p14:creationId xmlns:p14="http://schemas.microsoft.com/office/powerpoint/2010/main" val="37027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5385" y="1139445"/>
            <a:ext cx="8718594" cy="903004"/>
          </a:xfrm>
        </p:spPr>
        <p:txBody>
          <a:bodyPr>
            <a:noAutofit/>
          </a:bodyPr>
          <a:lstStyle/>
          <a:p>
            <a:r>
              <a:rPr lang="en-US" sz="4300" dirty="0"/>
              <a:t>U.S. Department of Education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3" y="2116206"/>
            <a:ext cx="8326459" cy="4419600"/>
          </a:xfrm>
        </p:spPr>
        <p:txBody>
          <a:bodyPr>
            <a:normAutofit/>
          </a:bodyPr>
          <a:lstStyle/>
          <a:p>
            <a:pPr marL="515938" indent="-290513">
              <a:lnSpc>
                <a:spcPct val="110000"/>
              </a:lnSpc>
              <a:spcBef>
                <a:spcPts val="1200"/>
              </a:spcBef>
            </a:pPr>
            <a:r>
              <a:rPr lang="en-US" sz="3400" dirty="0"/>
              <a:t>U.S. DOE Grant </a:t>
            </a:r>
          </a:p>
          <a:p>
            <a:pPr marL="1031875" lvl="1" indent="-350838"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dirty="0"/>
              <a:t>Not a DHS Grant</a:t>
            </a:r>
          </a:p>
          <a:p>
            <a:pPr marL="1031875" lvl="1" indent="-350838"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dirty="0"/>
              <a:t>Awarded from U.S. DOE to the LA DOE </a:t>
            </a:r>
          </a:p>
          <a:p>
            <a:pPr marL="1031875" lvl="1" indent="-350838"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b="1" dirty="0"/>
              <a:t>Sub awarded to GOHSEP </a:t>
            </a:r>
            <a:r>
              <a:rPr lang="en-US" dirty="0"/>
              <a:t>to manage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implement </a:t>
            </a:r>
            <a:r>
              <a:rPr lang="en-US" dirty="0"/>
              <a:t>the grant </a:t>
            </a:r>
            <a:r>
              <a:rPr lang="en-US" dirty="0" smtClean="0"/>
              <a:t>program</a:t>
            </a:r>
            <a:endParaRPr lang="en-US" dirty="0"/>
          </a:p>
          <a:p>
            <a:pPr marL="569913" indent="-344488">
              <a:lnSpc>
                <a:spcPct val="110000"/>
              </a:lnSpc>
              <a:spcBef>
                <a:spcPts val="1800"/>
              </a:spcBef>
            </a:pPr>
            <a:r>
              <a:rPr lang="en-US" sz="3400" dirty="0" smtClean="0"/>
              <a:t>Grant </a:t>
            </a:r>
            <a:r>
              <a:rPr lang="en-US" sz="3400" dirty="0"/>
              <a:t>Project Period</a:t>
            </a:r>
          </a:p>
          <a:p>
            <a:pPr marL="1031875" lvl="1" indent="-350838">
              <a:lnSpc>
                <a:spcPct val="110000"/>
              </a:lnSpc>
              <a:spcBef>
                <a:spcPts val="10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b="1" dirty="0">
                <a:solidFill>
                  <a:srgbClr val="C00000"/>
                </a:solidFill>
              </a:rPr>
              <a:t>September 2014 - March 2016</a:t>
            </a:r>
          </a:p>
        </p:txBody>
      </p:sp>
    </p:spTree>
    <p:extLst>
      <p:ext uri="{BB962C8B-B14F-4D97-AF65-F5344CB8AC3E}">
        <p14:creationId xmlns:p14="http://schemas.microsoft.com/office/powerpoint/2010/main" val="33871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5385" y="1148498"/>
            <a:ext cx="8718594" cy="903004"/>
          </a:xfrm>
        </p:spPr>
        <p:txBody>
          <a:bodyPr>
            <a:noAutofit/>
          </a:bodyPr>
          <a:lstStyle/>
          <a:p>
            <a:r>
              <a:rPr lang="en-US" sz="4300" dirty="0" smtClean="0"/>
              <a:t>U.S. Department of Education Grant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61" y="2152418"/>
            <a:ext cx="8326459" cy="4419600"/>
          </a:xfrm>
        </p:spPr>
        <p:txBody>
          <a:bodyPr>
            <a:normAutofit/>
          </a:bodyPr>
          <a:lstStyle/>
          <a:p>
            <a:pPr marL="515938" indent="-290513">
              <a:spcBef>
                <a:spcPts val="1200"/>
              </a:spcBef>
            </a:pPr>
            <a:r>
              <a:rPr lang="en-US" sz="3300" dirty="0"/>
              <a:t>Focus must be on </a:t>
            </a:r>
            <a:r>
              <a:rPr lang="en-US" sz="3300" b="1" dirty="0">
                <a:solidFill>
                  <a:srgbClr val="C00000"/>
                </a:solidFill>
              </a:rPr>
              <a:t>all schools </a:t>
            </a:r>
            <a:r>
              <a:rPr lang="en-US" sz="3300" dirty="0"/>
              <a:t>within Louisiana</a:t>
            </a:r>
          </a:p>
          <a:p>
            <a:pPr marL="1141413" lvl="1" indent="-350838">
              <a:spcBef>
                <a:spcPts val="18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sz="2900" dirty="0" smtClean="0"/>
              <a:t>Public</a:t>
            </a:r>
          </a:p>
          <a:p>
            <a:pPr marL="1141413" lvl="1" indent="-350838"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sz="2900" dirty="0" smtClean="0"/>
              <a:t>Private</a:t>
            </a:r>
          </a:p>
          <a:p>
            <a:pPr marL="1141413" lvl="1" indent="-350838">
              <a:spcBef>
                <a:spcPts val="12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sz="2900" dirty="0" smtClean="0"/>
              <a:t>Charter</a:t>
            </a:r>
          </a:p>
          <a:p>
            <a:pPr marL="515938" indent="-290513">
              <a:spcBef>
                <a:spcPts val="2000"/>
              </a:spcBef>
            </a:pPr>
            <a:r>
              <a:rPr lang="en-US" sz="3300" dirty="0" smtClean="0"/>
              <a:t>Approximately </a:t>
            </a:r>
            <a:r>
              <a:rPr lang="en-US" sz="3300" b="1" dirty="0" smtClean="0"/>
              <a:t>70</a:t>
            </a:r>
            <a:r>
              <a:rPr lang="en-US" sz="3300" dirty="0" smtClean="0"/>
              <a:t> Different School Districts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600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279" y="994597"/>
            <a:ext cx="8718594" cy="903004"/>
          </a:xfrm>
        </p:spPr>
        <p:txBody>
          <a:bodyPr>
            <a:noAutofit/>
          </a:bodyPr>
          <a:lstStyle/>
          <a:p>
            <a:r>
              <a:rPr lang="en-US" sz="4000" dirty="0"/>
              <a:t>U.S. Department of Education Grant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193" y="1790313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515938" indent="-290513"/>
            <a:r>
              <a:rPr lang="en-US" sz="4300" dirty="0" smtClean="0"/>
              <a:t>Tentative Grant Timeline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SzPct val="94000"/>
              <a:buFont typeface="Arial" panose="020B0604020202020204" pitchFamily="34" charset="0"/>
              <a:buChar char="+"/>
            </a:pPr>
            <a:r>
              <a:rPr lang="en-US" sz="3100" dirty="0" smtClean="0"/>
              <a:t>Assembling a good </a:t>
            </a:r>
            <a:r>
              <a:rPr lang="en-US" sz="3100" b="1" dirty="0" smtClean="0">
                <a:solidFill>
                  <a:srgbClr val="C00000"/>
                </a:solidFill>
              </a:rPr>
              <a:t>Point of Contact list</a:t>
            </a:r>
          </a:p>
          <a:p>
            <a:pPr marL="1260475" lvl="2" defTabSz="279400">
              <a:lnSpc>
                <a:spcPct val="120000"/>
              </a:lnSpc>
              <a:buSzPct val="90000"/>
            </a:pPr>
            <a:r>
              <a:rPr lang="en-US" sz="2700" dirty="0" smtClean="0"/>
              <a:t>Public/ Private/ Charter School Districts </a:t>
            </a:r>
            <a:r>
              <a:rPr lang="en-US" sz="2700" i="1" dirty="0" smtClean="0"/>
              <a:t>(not individual schools)</a:t>
            </a:r>
          </a:p>
          <a:p>
            <a:pPr marL="1260475" lvl="2" defTabSz="279400">
              <a:lnSpc>
                <a:spcPct val="120000"/>
              </a:lnSpc>
              <a:spcBef>
                <a:spcPts val="300"/>
              </a:spcBef>
              <a:buSzPct val="90000"/>
            </a:pPr>
            <a:r>
              <a:rPr lang="en-US" sz="2700" dirty="0" smtClean="0"/>
              <a:t>1</a:t>
            </a:r>
            <a:r>
              <a:rPr lang="en-US" sz="2700" baseline="30000" dirty="0" smtClean="0"/>
              <a:t>st</a:t>
            </a:r>
            <a:r>
              <a:rPr lang="en-US" sz="2700" dirty="0" smtClean="0"/>
              <a:t> Quarter of 2015</a:t>
            </a:r>
          </a:p>
          <a:p>
            <a:pPr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sz="3100" dirty="0"/>
              <a:t>Gather Baseline Assessment Data</a:t>
            </a:r>
          </a:p>
          <a:p>
            <a:pPr marL="1260475" lvl="2">
              <a:lnSpc>
                <a:spcPct val="120000"/>
              </a:lnSpc>
              <a:buSzPct val="90000"/>
            </a:pPr>
            <a:r>
              <a:rPr lang="en-US" sz="2700" dirty="0" smtClean="0"/>
              <a:t>10 Question Survey</a:t>
            </a:r>
          </a:p>
          <a:p>
            <a:pPr marL="1260475" lvl="2">
              <a:lnSpc>
                <a:spcPct val="120000"/>
              </a:lnSpc>
              <a:spcBef>
                <a:spcPts val="300"/>
              </a:spcBef>
              <a:buSzPct val="90000"/>
            </a:pPr>
            <a:r>
              <a:rPr lang="en-US" sz="2700" dirty="0" smtClean="0"/>
              <a:t>1</a:t>
            </a:r>
            <a:r>
              <a:rPr lang="en-US" sz="2700" baseline="30000" dirty="0" smtClean="0"/>
              <a:t>st</a:t>
            </a:r>
            <a:r>
              <a:rPr lang="en-US" sz="2700" dirty="0" smtClean="0"/>
              <a:t> </a:t>
            </a:r>
            <a:r>
              <a:rPr lang="en-US" sz="2700" dirty="0"/>
              <a:t>Quarter of 2015</a:t>
            </a:r>
          </a:p>
          <a:p>
            <a:pPr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sz="3100" dirty="0"/>
              <a:t>Initial Kick Off </a:t>
            </a:r>
            <a:r>
              <a:rPr lang="en-US" sz="3100" dirty="0" smtClean="0"/>
              <a:t>Meetings</a:t>
            </a:r>
            <a:endParaRPr lang="en-US" sz="3100" dirty="0"/>
          </a:p>
          <a:p>
            <a:pPr marL="1260475" lvl="2" defTabSz="225425">
              <a:lnSpc>
                <a:spcPct val="120000"/>
              </a:lnSpc>
              <a:buSzPct val="90000"/>
            </a:pPr>
            <a:r>
              <a:rPr lang="en-US" sz="2700" b="1" dirty="0" smtClean="0"/>
              <a:t>Information Sharing of planned SMEP Activities</a:t>
            </a:r>
          </a:p>
          <a:p>
            <a:pPr marL="1539875" lvl="3" indent="-177800" defTabSz="339725">
              <a:lnSpc>
                <a:spcPct val="120000"/>
              </a:lnSpc>
              <a:spcBef>
                <a:spcPts val="300"/>
              </a:spcBef>
              <a:buSzPct val="94000"/>
            </a:pPr>
            <a:r>
              <a:rPr lang="en-US" dirty="0" smtClean="0"/>
              <a:t>Training Courses, Tabletop Exercises, Final Assessment Survey</a:t>
            </a:r>
          </a:p>
          <a:p>
            <a:pPr marL="1260475" lvl="2" defTabSz="225425">
              <a:lnSpc>
                <a:spcPct val="120000"/>
              </a:lnSpc>
              <a:buSzPct val="90000"/>
            </a:pPr>
            <a:r>
              <a:rPr lang="en-US" sz="2700" b="1" dirty="0" smtClean="0"/>
              <a:t>Provide Toolkit Materials </a:t>
            </a:r>
          </a:p>
          <a:p>
            <a:pPr marL="1539875" lvl="3" indent="-177800" defTabSz="339725">
              <a:lnSpc>
                <a:spcPct val="120000"/>
              </a:lnSpc>
              <a:spcBef>
                <a:spcPts val="300"/>
              </a:spcBef>
              <a:buSzPct val="94000"/>
            </a:pPr>
            <a:r>
              <a:rPr lang="en-US" dirty="0" smtClean="0"/>
              <a:t>Sample Templates (MOU’s/ EOP/ Checklist/ Exercise Plans, etc.)</a:t>
            </a:r>
          </a:p>
          <a:p>
            <a:pPr marL="1260475" lvl="2" defTabSz="225425">
              <a:lnSpc>
                <a:spcPct val="120000"/>
              </a:lnSpc>
              <a:buSzPct val="90000"/>
            </a:pPr>
            <a:r>
              <a:rPr lang="en-US" sz="2700" dirty="0" smtClean="0"/>
              <a:t>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Quarter of 2015</a:t>
            </a:r>
          </a:p>
        </p:txBody>
      </p:sp>
    </p:spTree>
    <p:extLst>
      <p:ext uri="{BB962C8B-B14F-4D97-AF65-F5344CB8AC3E}">
        <p14:creationId xmlns:p14="http://schemas.microsoft.com/office/powerpoint/2010/main" val="24069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279" y="1057968"/>
            <a:ext cx="8718594" cy="903004"/>
          </a:xfrm>
        </p:spPr>
        <p:txBody>
          <a:bodyPr>
            <a:noAutofit/>
          </a:bodyPr>
          <a:lstStyle/>
          <a:p>
            <a:r>
              <a:rPr lang="en-US" sz="4300" dirty="0"/>
              <a:t>U.S. Department of Education Grant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26108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461963" indent="-236538">
              <a:lnSpc>
                <a:spcPct val="110000"/>
              </a:lnSpc>
            </a:pPr>
            <a:r>
              <a:rPr lang="en-US" sz="3300" dirty="0" smtClean="0"/>
              <a:t>Writing of High Quality All Hazards EOP</a:t>
            </a:r>
          </a:p>
          <a:p>
            <a:pPr marL="915988" lvl="1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Each School District </a:t>
            </a:r>
            <a:r>
              <a:rPr lang="en-US" b="1" dirty="0" smtClean="0"/>
              <a:t>responsible for developing plan</a:t>
            </a:r>
          </a:p>
          <a:p>
            <a:pPr marL="915988" lvl="1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of 2015</a:t>
            </a:r>
          </a:p>
          <a:p>
            <a:pPr marL="461963" indent="-236538">
              <a:lnSpc>
                <a:spcPct val="110000"/>
              </a:lnSpc>
              <a:spcBef>
                <a:spcPts val="1200"/>
              </a:spcBef>
              <a:tabLst>
                <a:tab pos="461963" algn="l"/>
              </a:tabLst>
            </a:pPr>
            <a:r>
              <a:rPr lang="en-US" sz="3300" dirty="0" smtClean="0"/>
              <a:t>Exercises </a:t>
            </a:r>
          </a:p>
          <a:p>
            <a:pPr marL="915988" lvl="1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/>
              <a:t>Table Top Exercise in each Region</a:t>
            </a:r>
          </a:p>
          <a:p>
            <a:pPr marL="915988" lvl="1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</a:t>
            </a:r>
            <a:r>
              <a:rPr lang="en-US" dirty="0"/>
              <a:t>of 2015 </a:t>
            </a:r>
          </a:p>
          <a:p>
            <a:pPr marL="461963" indent="-236538">
              <a:lnSpc>
                <a:spcPct val="110000"/>
              </a:lnSpc>
              <a:spcBef>
                <a:spcPts val="1200"/>
              </a:spcBef>
            </a:pPr>
            <a:r>
              <a:rPr lang="en-US" sz="3300" dirty="0" smtClean="0"/>
              <a:t>After Action Reports to </a:t>
            </a:r>
            <a:r>
              <a:rPr lang="en-US" sz="3300" dirty="0"/>
              <a:t>support EOP Revisions</a:t>
            </a:r>
          </a:p>
          <a:p>
            <a:pPr marL="915988" lvl="1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 </a:t>
            </a:r>
            <a:r>
              <a:rPr lang="en-US" dirty="0"/>
              <a:t>of </a:t>
            </a:r>
            <a:r>
              <a:rPr lang="en-US" dirty="0" smtClean="0"/>
              <a:t>2016</a:t>
            </a:r>
          </a:p>
          <a:p>
            <a:pPr marL="461963" indent="-236538">
              <a:lnSpc>
                <a:spcPct val="110000"/>
              </a:lnSpc>
              <a:spcBef>
                <a:spcPts val="1200"/>
              </a:spcBef>
            </a:pPr>
            <a:r>
              <a:rPr lang="en-US" sz="3300" b="1" dirty="0">
                <a:solidFill>
                  <a:srgbClr val="C00000"/>
                </a:solidFill>
              </a:rPr>
              <a:t>Final Baseline Assessment</a:t>
            </a:r>
          </a:p>
          <a:p>
            <a:pPr marL="915988" lvl="1">
              <a:lnSpc>
                <a:spcPct val="11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 </a:t>
            </a:r>
            <a:r>
              <a:rPr lang="en-US" dirty="0"/>
              <a:t>of 2016</a:t>
            </a:r>
          </a:p>
        </p:txBody>
      </p:sp>
    </p:spTree>
    <p:extLst>
      <p:ext uri="{BB962C8B-B14F-4D97-AF65-F5344CB8AC3E}">
        <p14:creationId xmlns:p14="http://schemas.microsoft.com/office/powerpoint/2010/main" val="20417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5" y="1078128"/>
            <a:ext cx="8229600" cy="903004"/>
          </a:xfrm>
        </p:spPr>
        <p:txBody>
          <a:bodyPr>
            <a:normAutofit/>
          </a:bodyPr>
          <a:lstStyle/>
          <a:p>
            <a:r>
              <a:rPr lang="en-US" sz="4300" dirty="0" smtClean="0"/>
              <a:t>How we will accomplish this?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76" y="187179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marL="461963" indent="-236538" defTabSz="461963">
              <a:lnSpc>
                <a:spcPct val="120000"/>
              </a:lnSpc>
            </a:pPr>
            <a:r>
              <a:rPr lang="en-US" sz="3300" b="1" dirty="0"/>
              <a:t>Partnerships between</a:t>
            </a:r>
            <a:r>
              <a:rPr lang="en-US" sz="3300" dirty="0"/>
              <a:t>:</a:t>
            </a:r>
          </a:p>
          <a:p>
            <a:pPr marL="915988"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U.S. DOE &amp; LA DOE</a:t>
            </a:r>
          </a:p>
          <a:p>
            <a:pPr marL="915988"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LA DOE &amp; GOHSEP</a:t>
            </a:r>
          </a:p>
          <a:p>
            <a:pPr marL="915988"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GOHSEP &amp; Parish Directors</a:t>
            </a:r>
          </a:p>
          <a:p>
            <a:pPr marL="915988"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Parish Directors &amp; Parish Public/Private/Charter Schools</a:t>
            </a:r>
          </a:p>
          <a:p>
            <a:pPr marL="915988"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dirty="0" smtClean="0"/>
              <a:t>Schools &amp; whole community partners (law, fire, EMS, medical, health, emergency management, etc.)</a:t>
            </a:r>
          </a:p>
          <a:p>
            <a:pPr marL="461963" indent="-236538">
              <a:lnSpc>
                <a:spcPct val="120000"/>
              </a:lnSpc>
              <a:spcBef>
                <a:spcPts val="1800"/>
              </a:spcBef>
            </a:pPr>
            <a:r>
              <a:rPr lang="en-US" sz="3300" dirty="0"/>
              <a:t>All Partners with a </a:t>
            </a:r>
            <a:r>
              <a:rPr lang="en-US" sz="3300" b="1" dirty="0" smtClean="0">
                <a:solidFill>
                  <a:srgbClr val="C00000"/>
                </a:solidFill>
              </a:rPr>
              <a:t>Common Goal</a:t>
            </a:r>
            <a:endParaRPr lang="en-US" sz="3300" b="1" dirty="0">
              <a:solidFill>
                <a:srgbClr val="C00000"/>
              </a:solidFill>
            </a:endParaRPr>
          </a:p>
          <a:p>
            <a:pPr marL="915988" lvl="1">
              <a:lnSpc>
                <a:spcPct val="120000"/>
              </a:lnSpc>
              <a:buSzPct val="94000"/>
              <a:buFont typeface="Arial" panose="020B0604020202020204" pitchFamily="34" charset="0"/>
              <a:buChar char="+"/>
            </a:pPr>
            <a:r>
              <a:rPr lang="en-US" b="1" dirty="0"/>
              <a:t>Help Louisiana Schools be better prepared to respond to all hazards that may impact their staff </a:t>
            </a:r>
            <a:r>
              <a:rPr lang="en-US" b="1" dirty="0" smtClean="0"/>
              <a:t>&amp; students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28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76661"/>
            <a:ext cx="9153196" cy="105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b="1" spc="-300" dirty="0" smtClean="0">
                <a:solidFill>
                  <a:srgbClr val="686868"/>
                </a:solidFill>
              </a:rPr>
              <a:t>Questions</a:t>
            </a:r>
            <a:endParaRPr lang="en-US" sz="9600" b="1" spc="-300" dirty="0">
              <a:solidFill>
                <a:srgbClr val="686868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181815"/>
            <a:ext cx="9144000" cy="4573888"/>
            <a:chOff x="0" y="1181815"/>
            <a:chExt cx="9144000" cy="4573888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34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16824"/>
              <a:ext cx="9144000" cy="7388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 spc="300" dirty="0">
                <a:solidFill>
                  <a:prstClr val="white">
                    <a:lumMod val="7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181815"/>
              <a:ext cx="9144000" cy="8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F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IND 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U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S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O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N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T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HE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W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EB</a:t>
              </a:r>
              <a:endParaRPr lang="en-US" sz="5400" kern="0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20649" y="5101799"/>
              <a:ext cx="2944417" cy="52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gohsep.la.gov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623751" y="5092654"/>
              <a:ext cx="4176838" cy="3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getagameplan.org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919059" y="4951595"/>
              <a:ext cx="3905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4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5" name="Picture 3" descr="gagp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116" y="2406167"/>
              <a:ext cx="4252910" cy="2122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1" y="1374369"/>
            <a:ext cx="3677321" cy="47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DE0FA100-6F7B-49DB-ABEB-D7872DD49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F65BF-459D-4B2C-BAE8-FE9320B0E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45F9A-0FE5-49A3-9673-8DE843AA8003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9383fe21-241c-4b58-a6fa-ef802baabd5f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353</Words>
  <Application>Microsoft Office PowerPoint</Application>
  <PresentationFormat>On-screen Show (4:3)</PresentationFormat>
  <Paragraphs>71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6_Office Theme</vt:lpstr>
      <vt:lpstr>PowerPoint Presentation</vt:lpstr>
      <vt:lpstr>Introduction of SMEP Staff</vt:lpstr>
      <vt:lpstr>U.S. Department of Education Grant</vt:lpstr>
      <vt:lpstr>U.S. Department of Education Grant</vt:lpstr>
      <vt:lpstr>U.S. Department of Education Grant</vt:lpstr>
      <vt:lpstr>U.S. Department of Education Grant</vt:lpstr>
      <vt:lpstr>How we will accomplish this?</vt:lpstr>
      <vt:lpstr>PowerPoint Presentation</vt:lpstr>
      <vt:lpstr>PowerPoint Presentation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 Master Blank Focus Area Getting It Right Slide</dc:title>
  <dc:creator>Media</dc:creator>
  <dc:description>Title Here</dc:description>
  <cp:lastModifiedBy>swb</cp:lastModifiedBy>
  <cp:revision>320</cp:revision>
  <cp:lastPrinted>2013-03-27T16:24:10Z</cp:lastPrinted>
  <dcterms:created xsi:type="dcterms:W3CDTF">2013-04-02T20:42:59Z</dcterms:created>
  <dcterms:modified xsi:type="dcterms:W3CDTF">2015-01-12T21:53:37Z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0x010100CB9C5296AA4CB44AAC993CF3D2FFA90A</vt:lpwstr>
  </property>
  <property fmtid="{D5CDD505-2E9C-101B-9397-08002B2CF9AE}" pid="4" name="ContentType">
    <vt:lpwstr>Slide</vt:lpwstr>
  </property>
  <property fmtid="{D5CDD505-2E9C-101B-9397-08002B2CF9AE}" pid="5" name="Presentation">
    <vt:lpwstr>GOHSEP Master Blank Focus Area Getting It Right Slide</vt:lpwstr>
  </property>
  <property fmtid="{D5CDD505-2E9C-101B-9397-08002B2CF9AE}" pid="6" name="SlideDescription">
    <vt:lpwstr>Title Here</vt:lpwstr>
  </property>
</Properties>
</file>