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0"/>
  </p:notesMasterIdLst>
  <p:handoutMasterIdLst>
    <p:handoutMasterId r:id="rId31"/>
  </p:handoutMasterIdLst>
  <p:sldIdLst>
    <p:sldId id="301" r:id="rId2"/>
    <p:sldId id="258" r:id="rId3"/>
    <p:sldId id="259" r:id="rId4"/>
    <p:sldId id="328" r:id="rId5"/>
    <p:sldId id="329" r:id="rId6"/>
    <p:sldId id="330" r:id="rId7"/>
    <p:sldId id="331" r:id="rId8"/>
    <p:sldId id="332" r:id="rId9"/>
    <p:sldId id="333" r:id="rId10"/>
    <p:sldId id="277" r:id="rId11"/>
    <p:sldId id="266" r:id="rId12"/>
    <p:sldId id="315" r:id="rId13"/>
    <p:sldId id="272" r:id="rId14"/>
    <p:sldId id="309" r:id="rId15"/>
    <p:sldId id="306" r:id="rId16"/>
    <p:sldId id="279" r:id="rId17"/>
    <p:sldId id="291" r:id="rId18"/>
    <p:sldId id="327" r:id="rId19"/>
    <p:sldId id="293" r:id="rId20"/>
    <p:sldId id="308" r:id="rId21"/>
    <p:sldId id="322" r:id="rId22"/>
    <p:sldId id="324" r:id="rId23"/>
    <p:sldId id="334" r:id="rId24"/>
    <p:sldId id="325" r:id="rId25"/>
    <p:sldId id="326" r:id="rId26"/>
    <p:sldId id="310" r:id="rId27"/>
    <p:sldId id="318" r:id="rId28"/>
    <p:sldId id="335" r:id="rId29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62">
          <p15:clr>
            <a:srgbClr val="A4A3A4"/>
          </p15:clr>
        </p15:guide>
        <p15:guide id="2" pos="547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1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595959"/>
    <a:srgbClr val="EEE6D5"/>
    <a:srgbClr val="C60202"/>
    <a:srgbClr val="E00202"/>
    <a:srgbClr val="175195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83442" autoAdjust="0"/>
  </p:normalViewPr>
  <p:slideViewPr>
    <p:cSldViewPr snapToGrid="0" snapToObjects="1">
      <p:cViewPr varScale="1">
        <p:scale>
          <a:sx n="90" d="100"/>
          <a:sy n="90" d="100"/>
        </p:scale>
        <p:origin x="-744" y="-112"/>
      </p:cViewPr>
      <p:guideLst>
        <p:guide orient="horz" pos="1862"/>
        <p:guide pos="54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2800" y="-112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7"/>
          </a:xfrm>
          <a:prstGeom prst="rect">
            <a:avLst/>
          </a:prstGeom>
        </p:spPr>
        <p:txBody>
          <a:bodyPr vert="horz" lIns="93280" tIns="46641" rIns="93280" bIns="4664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7"/>
          </a:xfrm>
          <a:prstGeom prst="rect">
            <a:avLst/>
          </a:prstGeom>
        </p:spPr>
        <p:txBody>
          <a:bodyPr vert="horz" lIns="93280" tIns="46641" rIns="93280" bIns="46641" rtlCol="0"/>
          <a:lstStyle>
            <a:lvl1pPr algn="r">
              <a:defRPr sz="1200"/>
            </a:lvl1pPr>
          </a:lstStyle>
          <a:p>
            <a:fld id="{85A2BACD-E1EB-4F4C-9F06-4F8E7BD91977}" type="datetime1">
              <a:rPr lang="en-US" smtClean="0"/>
              <a:t>7/13/15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3"/>
            <a:ext cx="3041968" cy="465297"/>
          </a:xfrm>
          <a:prstGeom prst="rect">
            <a:avLst/>
          </a:prstGeom>
        </p:spPr>
        <p:txBody>
          <a:bodyPr vert="horz" lIns="93280" tIns="46641" rIns="93280" bIns="46641" rtlCol="0" anchor="b"/>
          <a:lstStyle>
            <a:lvl1pPr algn="l">
              <a:defRPr sz="1200"/>
            </a:lvl1pPr>
          </a:lstStyle>
          <a:p>
            <a:r>
              <a:rPr lang="en-US" smtClean="0"/>
              <a:t>2015 Debris PPT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3"/>
            <a:ext cx="3041968" cy="465297"/>
          </a:xfrm>
          <a:prstGeom prst="rect">
            <a:avLst/>
          </a:prstGeom>
        </p:spPr>
        <p:txBody>
          <a:bodyPr vert="horz" lIns="93280" tIns="46641" rIns="93280" bIns="46641" rtlCol="0" anchor="b"/>
          <a:lstStyle>
            <a:lvl1pPr algn="r">
              <a:defRPr sz="1200"/>
            </a:lvl1pPr>
          </a:lstStyle>
          <a:p>
            <a:fld id="{327BE482-B788-7448-8155-1973FBB90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833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7"/>
          </a:xfrm>
          <a:prstGeom prst="rect">
            <a:avLst/>
          </a:prstGeom>
        </p:spPr>
        <p:txBody>
          <a:bodyPr vert="horz" lIns="93280" tIns="46641" rIns="93280" bIns="4664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7"/>
          </a:xfrm>
          <a:prstGeom prst="rect">
            <a:avLst/>
          </a:prstGeom>
        </p:spPr>
        <p:txBody>
          <a:bodyPr vert="horz" lIns="93280" tIns="46641" rIns="93280" bIns="46641" rtlCol="0"/>
          <a:lstStyle>
            <a:lvl1pPr algn="r">
              <a:defRPr sz="1200"/>
            </a:lvl1pPr>
          </a:lstStyle>
          <a:p>
            <a:fld id="{06D005A0-4061-674B-B708-9D1DEBF2F363}" type="datetime1">
              <a:rPr lang="en-US" smtClean="0"/>
              <a:t>7/13/15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0" tIns="46641" rIns="93280" bIns="4664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7"/>
          </a:xfrm>
          <a:prstGeom prst="rect">
            <a:avLst/>
          </a:prstGeom>
        </p:spPr>
        <p:txBody>
          <a:bodyPr vert="horz" lIns="93280" tIns="46641" rIns="93280" bIns="466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7"/>
          </a:xfrm>
          <a:prstGeom prst="rect">
            <a:avLst/>
          </a:prstGeom>
        </p:spPr>
        <p:txBody>
          <a:bodyPr vert="horz" lIns="93280" tIns="46641" rIns="93280" bIns="46641" rtlCol="0" anchor="b"/>
          <a:lstStyle>
            <a:lvl1pPr algn="l">
              <a:defRPr sz="1200"/>
            </a:lvl1pPr>
          </a:lstStyle>
          <a:p>
            <a:r>
              <a:rPr lang="en-US" smtClean="0"/>
              <a:t>2015 Debris PPT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3"/>
            <a:ext cx="3041968" cy="465297"/>
          </a:xfrm>
          <a:prstGeom prst="rect">
            <a:avLst/>
          </a:prstGeom>
        </p:spPr>
        <p:txBody>
          <a:bodyPr vert="horz" lIns="93280" tIns="46641" rIns="93280" bIns="46641" rtlCol="0" anchor="b"/>
          <a:lstStyle>
            <a:lvl1pPr algn="r">
              <a:defRPr sz="1200"/>
            </a:lvl1pPr>
          </a:lstStyle>
          <a:p>
            <a:fld id="{895F811F-1928-254C-BF43-FB576277D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185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 Debris PPT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5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709613"/>
            <a:ext cx="4732338" cy="3548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 Debris PPT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4496A3-54E8-A543-B79F-600E1F4CCEE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27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30" indent="-28604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01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88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56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24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492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601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28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2015 Debris PPT</a:t>
            </a:r>
            <a:endParaRPr lang="en-US"/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30" indent="-28604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01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88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56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24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492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601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28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C38A1B9-4C38-D144-A23D-E0F8F2305067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06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30" indent="-28604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01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88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56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24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492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601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28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2015 Debris PPT</a:t>
            </a:r>
            <a:endParaRPr lang="en-US"/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30" indent="-28604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01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88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56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24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492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601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28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A8CDC7E-B14D-5547-B94F-BB9E68B08B8F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28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30" indent="-28604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01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88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56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24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492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601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28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2015 Debris PPT</a:t>
            </a:r>
            <a:endParaRPr lang="en-US"/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30" indent="-28604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01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88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56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24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492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601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28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35D2A83-A0CC-7E47-8158-4A24D621E864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17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30" indent="-28604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01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88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56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24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492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601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28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2015 Debris PPT</a:t>
            </a:r>
            <a:endParaRPr lang="en-US"/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30" indent="-28604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01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88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56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24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492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601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28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C38A1B9-4C38-D144-A23D-E0F8F2305067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06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 Debris PPT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5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6438" indent="-346438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30" indent="-28604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01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88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56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24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492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601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28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2015 Debris PPT</a:t>
            </a:r>
            <a:endParaRPr lang="en-US"/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30" indent="-28604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01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88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56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24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492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601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28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DE85E62-8982-C043-9B1A-899C9F69B544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03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Calibri" charset="0"/>
              </a:rPr>
              <a:t>Briefly speak to each of the 3 and the importance of each in planning for a debris causing event</a:t>
            </a:r>
            <a:endParaRPr lang="en-US" dirty="0">
              <a:latin typeface="Calibri" charset="0"/>
            </a:endParaRP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84" indent="-28607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83" indent="-22885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996" indent="-22885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709" indent="-22885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422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5135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849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561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2015 Debris PPT</a:t>
            </a:r>
            <a:endParaRPr lang="en-US"/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84" indent="-28607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83" indent="-22885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996" indent="-22885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709" indent="-22885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422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5135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849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561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4EB8709-277A-DE46-BADE-4E38370AC08E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81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84" indent="-28607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83" indent="-22885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996" indent="-22885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709" indent="-22885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422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5135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849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561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2015 Debris PPT</a:t>
            </a:r>
            <a:endParaRPr lang="en-US"/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84" indent="-28607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83" indent="-22885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996" indent="-22885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709" indent="-22885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422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5135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849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561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709DFE5-78F8-0A43-A5E0-97A0400B6C36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36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84" indent="-28607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83" indent="-22885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996" indent="-22885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709" indent="-22885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422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5135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849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561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2015 Debris PPT</a:t>
            </a:r>
            <a:endParaRPr lang="en-US"/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84" indent="-28607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83" indent="-22885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996" indent="-22885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709" indent="-22885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422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5135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849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561" indent="-2288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7F07416-9572-AC4F-AD00-28B8B5525B14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14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30" indent="-28604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01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88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56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24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492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601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28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2015 Debris PPT</a:t>
            </a:r>
            <a:endParaRPr lang="en-US"/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30" indent="-28604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01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88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56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24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492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601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28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C7CAB3F-0A68-2040-B16E-119562FB1518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59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30" indent="-28604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01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88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56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24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492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601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28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2015 Debris PPT</a:t>
            </a:r>
            <a:endParaRPr lang="en-US"/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30" indent="-28604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01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88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56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24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492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601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28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30EB58D-404F-3B45-8D70-32F35CCF95B7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15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30" indent="-28604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01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88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56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24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492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601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28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2015 Debris PPT</a:t>
            </a:r>
            <a:endParaRPr lang="en-US"/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30" indent="-28604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01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88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56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24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492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601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28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2EA39D8-969E-DB43-BEB2-BA35A0E7ACDF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24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30" indent="-28604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01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88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56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24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492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601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28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2015 Debris PPT</a:t>
            </a:r>
            <a:endParaRPr lang="en-US"/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3730" indent="-28604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4201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188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9560" indent="-22884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724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492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32601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90280" indent="-2288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2EA39D8-969E-DB43-BEB2-BA35A0E7ACDF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2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9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0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6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9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6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0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1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GGOHSEP_PPT_7-10-14_v11_930a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US" sz="1200" b="1" baseline="0" dirty="0" smtClean="0">
                <a:solidFill>
                  <a:srgbClr val="800000"/>
                </a:solidFill>
              </a:rPr>
              <a:t>Recover 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Mitigate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gohseplogo_distr-0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09379"/>
            <a:ext cx="889307" cy="9017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597650" y="5865982"/>
            <a:ext cx="2451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595959"/>
                </a:solidFill>
              </a:rPr>
              <a:t>DISASTER </a:t>
            </a:r>
            <a:r>
              <a:rPr lang="en-US" sz="2000" b="1" dirty="0" smtClean="0">
                <a:solidFill>
                  <a:srgbClr val="800000"/>
                </a:solidFill>
              </a:rPr>
              <a:t>RECOVERY</a:t>
            </a:r>
          </a:p>
          <a:p>
            <a:pPr algn="l"/>
            <a:r>
              <a:rPr lang="en-US" sz="2000" b="1" dirty="0" smtClean="0">
                <a:solidFill>
                  <a:srgbClr val="595959"/>
                </a:solidFill>
              </a:rPr>
              <a:t>STARTS TODAY!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underline.ai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t="27223" r="47340" b="65555"/>
          <a:stretch/>
        </p:blipFill>
        <p:spPr>
          <a:xfrm>
            <a:off x="7435851" y="6442324"/>
            <a:ext cx="1079500" cy="16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3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7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Clr>
          <a:srgbClr val="595959"/>
        </a:buClr>
        <a:buFont typeface="Arial"/>
        <a:buChar char="•"/>
        <a:defRPr sz="38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–"/>
        <a:defRPr sz="34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Clr>
          <a:srgbClr val="595959"/>
        </a:buClr>
        <a:buFont typeface="Courier New"/>
        <a:buChar char="o"/>
        <a:defRPr sz="32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–"/>
        <a:defRPr sz="30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»"/>
        <a:defRPr sz="28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398996"/>
            <a:ext cx="8229600" cy="903004"/>
          </a:xfrm>
        </p:spPr>
        <p:txBody>
          <a:bodyPr>
            <a:noAutofit/>
          </a:bodyPr>
          <a:lstStyle/>
          <a:p>
            <a:pPr lvl="0"/>
            <a:r>
              <a:rPr lang="en-US" b="1" dirty="0" smtClean="0"/>
              <a:t>Debris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594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42000"/>
            <a:ext cx="914400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3" descr="dollar-bilss-in-a-hole-money-going-down-the-tub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8"/>
          <a:stretch>
            <a:fillRect/>
          </a:stretch>
        </p:blipFill>
        <p:spPr bwMode="auto">
          <a:xfrm>
            <a:off x="5753100" y="3157472"/>
            <a:ext cx="29337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1244600"/>
            <a:ext cx="8229600" cy="1225745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Own </a:t>
            </a:r>
            <a:r>
              <a:rPr lang="en-US" dirty="0">
                <a:latin typeface="Calibri" charset="0"/>
              </a:rPr>
              <a:t>the process</a:t>
            </a:r>
            <a:r>
              <a:rPr lang="en-US" dirty="0" smtClean="0">
                <a:latin typeface="Calibri" charset="0"/>
              </a:rPr>
              <a:t> </a:t>
            </a:r>
            <a:endParaRPr lang="en-US" sz="2000" dirty="0">
              <a:latin typeface="Calibri" charset="0"/>
            </a:endParaRP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457200" y="2721567"/>
            <a:ext cx="8229600" cy="3749675"/>
          </a:xfrm>
        </p:spPr>
        <p:txBody>
          <a:bodyPr>
            <a:normAutofit/>
          </a:bodyPr>
          <a:lstStyle/>
          <a:p>
            <a:pPr marL="347472" indent="-347472"/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Failure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to know 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what’s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going on </a:t>
            </a:r>
            <a:r>
              <a:rPr lang="en-US" sz="3800" b="1" dirty="0">
                <a:solidFill>
                  <a:srgbClr val="800000"/>
                </a:solidFill>
                <a:latin typeface="Calibri" charset="0"/>
              </a:rPr>
              <a:t>puts</a:t>
            </a:r>
            <a:r>
              <a:rPr lang="en-US" sz="3800" b="1" dirty="0" smtClean="0">
                <a:solidFill>
                  <a:srgbClr val="800000"/>
                </a:solidFill>
                <a:latin typeface="Calibri" charset="0"/>
              </a:rPr>
              <a:t> your funding at </a:t>
            </a:r>
            <a:r>
              <a:rPr lang="en-US" sz="3800" b="1" dirty="0">
                <a:solidFill>
                  <a:srgbClr val="800000"/>
                </a:solidFill>
                <a:latin typeface="Calibri" charset="0"/>
              </a:rPr>
              <a:t>risk.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1509" name="Picture 4" descr="Und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6" y="3921852"/>
            <a:ext cx="1092200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5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96900" y="1178055"/>
            <a:ext cx="8229600" cy="8318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 Debris Plan</a:t>
            </a:r>
            <a:endParaRPr lang="en-US" dirty="0">
              <a:latin typeface="Calibri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77800" y="2900363"/>
            <a:ext cx="8966200" cy="3414712"/>
          </a:xfrm>
        </p:spPr>
        <p:txBody>
          <a:bodyPr/>
          <a:lstStyle/>
          <a:p>
            <a:pPr marL="514350" indent="-514350" algn="ctr">
              <a:buFont typeface="Arial" charset="0"/>
              <a:buNone/>
            </a:pPr>
            <a:r>
              <a:rPr lang="en-US" b="1" dirty="0">
                <a:solidFill>
                  <a:srgbClr val="404040"/>
                </a:solidFill>
                <a:latin typeface="Calibri" charset="0"/>
              </a:rPr>
              <a:t>Develop a</a:t>
            </a:r>
            <a:r>
              <a:rPr lang="en-US" b="1" i="1" dirty="0">
                <a:solidFill>
                  <a:srgbClr val="404040"/>
                </a:solidFill>
                <a:latin typeface="Calibri" charset="0"/>
              </a:rPr>
              <a:t> Debris Management Plan </a:t>
            </a:r>
            <a:r>
              <a:rPr lang="en-US" b="1" dirty="0" smtClean="0">
                <a:solidFill>
                  <a:srgbClr val="404040"/>
                </a:solidFill>
                <a:latin typeface="Calibri" charset="0"/>
              </a:rPr>
              <a:t>NOW . . . </a:t>
            </a:r>
          </a:p>
          <a:p>
            <a:pPr marL="514350" indent="-514350" algn="ctr">
              <a:buFont typeface="Arial" charset="0"/>
              <a:buNone/>
            </a:pPr>
            <a:r>
              <a:rPr lang="en-US" b="1" dirty="0" smtClean="0">
                <a:solidFill>
                  <a:srgbClr val="404040"/>
                </a:solidFill>
                <a:latin typeface="Calibri" charset="0"/>
              </a:rPr>
              <a:t> </a:t>
            </a:r>
            <a:endParaRPr lang="en-US" b="1" dirty="0">
              <a:solidFill>
                <a:srgbClr val="404040"/>
              </a:solidFill>
              <a:latin typeface="Calibri" charset="0"/>
            </a:endParaRPr>
          </a:p>
          <a:p>
            <a:pPr marL="514350" indent="-514350" algn="ctr">
              <a:buFont typeface="Arial" charset="0"/>
              <a:buNone/>
            </a:pPr>
            <a:r>
              <a:rPr lang="en-US" sz="4800" b="1" dirty="0">
                <a:solidFill>
                  <a:srgbClr val="800000"/>
                </a:solidFill>
                <a:latin typeface="Calibri" charset="0"/>
              </a:rPr>
              <a:t>and use it!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44" name="Picture 4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222" y="4016728"/>
            <a:ext cx="11668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7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42000"/>
            <a:ext cx="914400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Debris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800" b="1" dirty="0" smtClean="0">
                <a:solidFill>
                  <a:srgbClr val="800000"/>
                </a:solidFill>
              </a:rPr>
              <a:t>Who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should have a plan?</a:t>
            </a:r>
          </a:p>
          <a:p>
            <a:pPr lvl="1"/>
            <a:r>
              <a:rPr lang="en-US" sz="3400" b="1" dirty="0" smtClean="0">
                <a:solidFill>
                  <a:srgbClr val="800000"/>
                </a:solidFill>
              </a:rPr>
              <a:t>Parish Government</a:t>
            </a:r>
          </a:p>
          <a:p>
            <a:pPr lvl="1"/>
            <a:r>
              <a:rPr lang="en-US" sz="3400" b="1" dirty="0" smtClean="0">
                <a:solidFill>
                  <a:srgbClr val="800000"/>
                </a:solidFill>
              </a:rPr>
              <a:t>Municipalities  </a:t>
            </a:r>
          </a:p>
          <a:p>
            <a:pPr lvl="1"/>
            <a:r>
              <a:rPr lang="en-US" b="1" dirty="0">
                <a:solidFill>
                  <a:srgbClr val="800000"/>
                </a:solidFill>
              </a:rPr>
              <a:t>School Board</a:t>
            </a:r>
          </a:p>
          <a:p>
            <a:pPr lvl="1"/>
            <a:r>
              <a:rPr lang="en-US" b="1" dirty="0">
                <a:solidFill>
                  <a:srgbClr val="800000"/>
                </a:solidFill>
              </a:rPr>
              <a:t>Levee District</a:t>
            </a:r>
          </a:p>
          <a:p>
            <a:pPr lvl="1"/>
            <a:r>
              <a:rPr lang="en-US" b="1" dirty="0">
                <a:solidFill>
                  <a:srgbClr val="800000"/>
                </a:solidFill>
              </a:rPr>
              <a:t>Etc</a:t>
            </a:r>
            <a:r>
              <a:rPr lang="en-US" b="1" dirty="0" smtClean="0">
                <a:solidFill>
                  <a:srgbClr val="800000"/>
                </a:solidFill>
              </a:rPr>
              <a:t>.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97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42000"/>
            <a:ext cx="914400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4780" y="1184700"/>
            <a:ext cx="8229600" cy="830263"/>
          </a:xfrm>
        </p:spPr>
        <p:txBody>
          <a:bodyPr>
            <a:normAutofit fontScale="90000"/>
          </a:bodyPr>
          <a:lstStyle/>
          <a:p>
            <a:r>
              <a:rPr lang="en-US" sz="4889" dirty="0" smtClean="0">
                <a:latin typeface="Calibri" charset="0"/>
              </a:rPr>
              <a:t> Debris Plan </a:t>
            </a:r>
            <a:endParaRPr lang="en-US" sz="2200" dirty="0">
              <a:latin typeface="Calibri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2161309"/>
            <a:ext cx="8229600" cy="4197782"/>
          </a:xfrm>
        </p:spPr>
        <p:txBody>
          <a:bodyPr>
            <a:normAutofit/>
          </a:bodyPr>
          <a:lstStyle/>
          <a:p>
            <a:pPr marL="346075" indent="-346075"/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Address</a:t>
            </a:r>
            <a:r>
              <a:rPr lang="en-US" sz="3400" b="1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sz="3400" b="1" dirty="0">
                <a:solidFill>
                  <a:srgbClr val="800000"/>
                </a:solidFill>
                <a:latin typeface="Calibri" charset="0"/>
              </a:rPr>
              <a:t>every</a:t>
            </a:r>
            <a:r>
              <a:rPr lang="en-US" sz="3400" b="1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possibility . . .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pPr marL="801688" lvl="1" indent="-346075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Vegetation</a:t>
            </a:r>
          </a:p>
          <a:p>
            <a:pPr marL="801688" lvl="1" indent="-346075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Construction/Demolition (C&amp;D)</a:t>
            </a:r>
          </a:p>
          <a:p>
            <a:pPr marL="801688" lvl="1" indent="-346075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White Goods</a:t>
            </a:r>
          </a:p>
          <a:p>
            <a:pPr marL="801688" lvl="1" indent="-346075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E-waste</a:t>
            </a:r>
          </a:p>
          <a:p>
            <a:pPr marL="801688" lvl="1" indent="-346075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Vehicles/  Waterways/vessels</a:t>
            </a:r>
          </a:p>
          <a:p>
            <a:pPr marL="801688" lvl="1" indent="-346075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Private Property Debris Removal (PPDR)</a:t>
            </a:r>
          </a:p>
          <a:p>
            <a:pPr marL="801688" lvl="1" indent="-346075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Putrescent </a:t>
            </a:r>
          </a:p>
          <a:p>
            <a:pPr marL="801688" lvl="1" indent="-346075"/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6388" name="Picture 5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475" y="2654244"/>
            <a:ext cx="14224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6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89" dirty="0" smtClean="0">
                <a:latin typeface="Calibri" charset="0"/>
              </a:rPr>
              <a:t> Operations Plan</a:t>
            </a:r>
            <a:endParaRPr lang="en-US" sz="2200" dirty="0">
              <a:latin typeface="Calibri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360218" y="2376056"/>
            <a:ext cx="6742546" cy="3505199"/>
          </a:xfrm>
        </p:spPr>
        <p:txBody>
          <a:bodyPr>
            <a:normAutofit/>
          </a:bodyPr>
          <a:lstStyle/>
          <a:p>
            <a:pPr marL="346075" indent="-346075"/>
            <a:r>
              <a:rPr lang="en-US" sz="3800" b="1" dirty="0" smtClean="0">
                <a:solidFill>
                  <a:srgbClr val="800000"/>
                </a:solidFill>
                <a:latin typeface="Calibri" charset="0"/>
              </a:rPr>
              <a:t>Recommended components</a:t>
            </a:r>
          </a:p>
          <a:p>
            <a:pPr marL="1024128" lvl="1" indent="-346075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Generic event forecasting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(USACE, etc.)</a:t>
            </a:r>
          </a:p>
          <a:p>
            <a:pPr marL="1024128" lvl="1" indent="-346075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Develop damage assessment protocols  </a:t>
            </a:r>
          </a:p>
          <a:p>
            <a:pPr marL="1024128" lvl="1" indent="-346075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Debris priority removal</a:t>
            </a:r>
          </a:p>
          <a:p>
            <a:pPr marL="1024128" lvl="1" indent="-346075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Procurement protocols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(RFP/RFQ)</a:t>
            </a:r>
          </a:p>
          <a:p>
            <a:pPr marL="1024128" lvl="1" indent="-346075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Debris disposal sites + permits</a:t>
            </a:r>
          </a:p>
          <a:p>
            <a:pPr marL="0" indent="0">
              <a:buNone/>
            </a:pPr>
            <a:endParaRPr lang="en-US" b="1" dirty="0" smtClean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42000"/>
            <a:ext cx="914400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8404"/>
            <a:ext cx="5102578" cy="4292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See: </a:t>
            </a:r>
          </a:p>
          <a:p>
            <a:pPr marL="571500" indent="-5715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FEMA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325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Debris Management Guide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(July 2007)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(Chapters 5 – 14)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71500" indent="-571500"/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Pilot Program Guide for Debris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Removal</a:t>
            </a:r>
            <a:endParaRPr lang="en-US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demagd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699">
            <a:off x="6056845" y="2071244"/>
            <a:ext cx="2566246" cy="332126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2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842000"/>
            <a:ext cx="914400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181415" y="1465278"/>
            <a:ext cx="8642508" cy="84455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" charset="0"/>
              </a:rPr>
              <a:t>Documentation</a:t>
            </a:r>
            <a:endParaRPr lang="en-US" dirty="0">
              <a:latin typeface="Calibri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2" name="Picture 3" descr="Debris0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t="11378" r="13361" b="22755"/>
          <a:stretch>
            <a:fillRect/>
          </a:stretch>
        </p:blipFill>
        <p:spPr bwMode="auto">
          <a:xfrm>
            <a:off x="4902200" y="2865438"/>
            <a:ext cx="31797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997222" y="2889797"/>
            <a:ext cx="841022" cy="338137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 rot="884559">
            <a:off x="2465100" y="3841107"/>
            <a:ext cx="22177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Contracts</a:t>
            </a:r>
          </a:p>
          <a:p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 rot="20428464">
            <a:off x="351421" y="1527479"/>
            <a:ext cx="1918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Invoices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1977" y="4062046"/>
            <a:ext cx="3104523" cy="8002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600" b="1" dirty="0" smtClean="0">
                <a:solidFill>
                  <a:schemeClr val="accent3">
                    <a:lumMod val="50000"/>
                  </a:schemeClr>
                </a:solidFill>
              </a:rPr>
              <a:t>Load tickets</a:t>
            </a:r>
            <a:endParaRPr lang="en-US" sz="4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1238072">
            <a:off x="778064" y="5637754"/>
            <a:ext cx="3418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FAL timesheets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1021793">
            <a:off x="221198" y="4640758"/>
            <a:ext cx="27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Tipping fees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3961" y="1827761"/>
            <a:ext cx="1780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Photos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28464">
            <a:off x="197009" y="3112184"/>
            <a:ext cx="3571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Equipment Logs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6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42000"/>
            <a:ext cx="914400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91165" y="1385773"/>
            <a:ext cx="8229600" cy="112236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" charset="0"/>
              </a:rPr>
              <a:t>Documentation </a:t>
            </a:r>
            <a:br>
              <a:rPr lang="en-US" dirty="0" smtClean="0">
                <a:latin typeface="Calibri" charset="0"/>
              </a:rPr>
            </a:br>
            <a:endParaRPr lang="en-US" sz="2000" dirty="0">
              <a:latin typeface="Calibri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652263"/>
            <a:ext cx="8229600" cy="95769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4400" b="1" cap="all" dirty="0" smtClean="0">
                <a:solidFill>
                  <a:srgbClr val="800000"/>
                </a:solidFill>
              </a:rPr>
              <a:t>DEFINE IN YOUR DEBRIS </a:t>
            </a:r>
          </a:p>
          <a:p>
            <a:pPr algn="ctr">
              <a:buNone/>
            </a:pPr>
            <a:r>
              <a:rPr lang="en-US" sz="4400" b="1" cap="all" dirty="0" smtClean="0">
                <a:solidFill>
                  <a:srgbClr val="800000"/>
                </a:solidFill>
              </a:rPr>
              <a:t>MANAGEMENT PLAN</a:t>
            </a:r>
            <a:r>
              <a:rPr lang="en-US" sz="4400" b="1" dirty="0" smtClean="0">
                <a:solidFill>
                  <a:srgbClr val="800000"/>
                </a:solidFill>
              </a:rPr>
              <a:t>! 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615" y="2753734"/>
            <a:ext cx="8229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800000"/>
                </a:solidFill>
              </a:rPr>
              <a:t>Each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debris stream has 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 documentation requirements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. . 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5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990033"/>
                </a:solidFill>
              </a:rPr>
              <a:t>Own it</a:t>
            </a:r>
          </a:p>
          <a:p>
            <a:r>
              <a:rPr lang="en-US" sz="5400" b="1" dirty="0" smtClean="0">
                <a:solidFill>
                  <a:srgbClr val="990033"/>
                </a:solidFill>
              </a:rPr>
              <a:t>Plan it</a:t>
            </a:r>
          </a:p>
          <a:p>
            <a:r>
              <a:rPr lang="en-US" sz="5400" b="1" dirty="0" smtClean="0">
                <a:solidFill>
                  <a:srgbClr val="990033"/>
                </a:solidFill>
              </a:rPr>
              <a:t>Document it</a:t>
            </a:r>
            <a:endParaRPr lang="en-US" sz="5400" b="1" dirty="0">
              <a:solidFill>
                <a:srgbClr val="9900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744438" y="2671673"/>
            <a:ext cx="4618532" cy="2350472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z="4000" b="1" dirty="0" smtClean="0">
                <a:solidFill>
                  <a:srgbClr val="404040"/>
                </a:solidFill>
                <a:latin typeface="Calibri" charset="0"/>
              </a:rPr>
              <a:t>= Risk Reduction</a:t>
            </a:r>
          </a:p>
          <a:p>
            <a:pPr marL="0" indent="0">
              <a:buFont typeface="Arial" charset="0"/>
              <a:buNone/>
            </a:pPr>
            <a:r>
              <a:rPr lang="en-US" sz="4000" b="1" dirty="0" smtClean="0">
                <a:solidFill>
                  <a:srgbClr val="404040"/>
                </a:solidFill>
                <a:latin typeface="Calibri" charset="0"/>
              </a:rPr>
              <a:t>= Keep your Money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7892" name="Picture 4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5" y="3644900"/>
            <a:ext cx="42719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18970" y="2730069"/>
            <a:ext cx="4715246" cy="1124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68325" indent="-342900" algn="l" defTabSz="569913" rtl="0" eaLnBrk="1" latinLnBrk="0" hangingPunct="1">
              <a:spcBef>
                <a:spcPts val="600"/>
              </a:spcBef>
              <a:buClr>
                <a:srgbClr val="595959"/>
              </a:buClr>
              <a:buFont typeface="Arial"/>
              <a:buChar char="•"/>
              <a:defRPr sz="3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1023938" indent="-285750" algn="l" defTabSz="457200" rtl="0" eaLnBrk="1" latinLnBrk="0" hangingPunct="1">
              <a:spcBef>
                <a:spcPts val="600"/>
              </a:spcBef>
              <a:buClr>
                <a:srgbClr val="595959"/>
              </a:buClr>
              <a:buFont typeface="Arial"/>
              <a:buChar char="–"/>
              <a:defRPr sz="3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368425" indent="-228600" algn="l" defTabSz="457200" rtl="0" eaLnBrk="1" latinLnBrk="0" hangingPunct="1">
              <a:spcBef>
                <a:spcPts val="600"/>
              </a:spcBef>
              <a:buClr>
                <a:srgbClr val="595959"/>
              </a:buClr>
              <a:buFont typeface="Courier New"/>
              <a:buChar char="o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825625" indent="-228600" algn="l" defTabSz="457200" rtl="0" eaLnBrk="1" latinLnBrk="0" hangingPunct="1">
              <a:spcBef>
                <a:spcPts val="600"/>
              </a:spcBef>
              <a:buClr>
                <a:srgbClr val="595959"/>
              </a:buClr>
              <a:buFont typeface="Arial"/>
              <a:buChar char="–"/>
              <a:defRPr sz="3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281238" indent="-228600" algn="l" defTabSz="457200" rtl="0" eaLnBrk="1" latinLnBrk="0" hangingPunct="1">
              <a:spcBef>
                <a:spcPts val="600"/>
              </a:spcBef>
              <a:buClr>
                <a:srgbClr val="595959"/>
              </a:buClr>
              <a:buFont typeface="Arial"/>
              <a:buChar char="»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6000" b="1" dirty="0" smtClean="0">
                <a:solidFill>
                  <a:srgbClr val="404040"/>
                </a:solidFill>
                <a:latin typeface="Calibri" charset="0"/>
              </a:rPr>
              <a:t>Best Practices</a:t>
            </a:r>
            <a:endParaRPr lang="en-US" sz="6000" b="1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0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6900" y="1140110"/>
            <a:ext cx="8229600" cy="8318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Debris</a:t>
            </a:r>
            <a:endParaRPr lang="en-US" dirty="0">
              <a:latin typeface="Calibri" charset="0"/>
            </a:endParaRPr>
          </a:p>
        </p:txBody>
      </p:sp>
      <p:sp>
        <p:nvSpPr>
          <p:cNvPr id="2050" name="Content Placeholder 2"/>
          <p:cNvSpPr>
            <a:spLocks noGrp="1"/>
          </p:cNvSpPr>
          <p:nvPr>
            <p:ph idx="1"/>
          </p:nvPr>
        </p:nvSpPr>
        <p:spPr>
          <a:xfrm>
            <a:off x="580349" y="1929530"/>
            <a:ext cx="8054981" cy="5038531"/>
          </a:xfrm>
        </p:spPr>
        <p:txBody>
          <a:bodyPr>
            <a:normAutofit/>
          </a:bodyPr>
          <a:lstStyle/>
          <a:p>
            <a:pPr marL="346075" indent="-346075"/>
            <a:endParaRPr lang="en-US" sz="3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pPr marL="346075" indent="-346075"/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There will always be debris.</a:t>
            </a:r>
          </a:p>
          <a:p>
            <a:pPr marL="346075" indent="-346075"/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Debris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removal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is one of the </a:t>
            </a:r>
            <a:r>
              <a:rPr lang="en-US" sz="3800" b="1" dirty="0">
                <a:solidFill>
                  <a:srgbClr val="800000"/>
                </a:solidFill>
                <a:latin typeface="Calibri" charset="0"/>
              </a:rPr>
              <a:t>most expensive</a:t>
            </a:r>
            <a:r>
              <a:rPr lang="en-US" sz="3800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activities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that takes place after an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event.</a:t>
            </a:r>
          </a:p>
          <a:p>
            <a:pPr marL="0" indent="0">
              <a:buNone/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1" name="Picture 5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179" y="3101374"/>
            <a:ext cx="1166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3" y="4341090"/>
            <a:ext cx="1911927" cy="21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0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78439"/>
            <a:ext cx="9144000" cy="879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FEMA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Pilot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8404"/>
            <a:ext cx="8229600" cy="4417097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Four (4)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Separate Opt In/Opt Out Alternatives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3400" b="1" dirty="0">
                <a:solidFill>
                  <a:srgbClr val="800000"/>
                </a:solidFill>
              </a:rPr>
              <a:t>Force Account Labor </a:t>
            </a:r>
            <a:r>
              <a:rPr lang="en-US" sz="2000" b="1" dirty="0">
                <a:solidFill>
                  <a:srgbClr val="800000"/>
                </a:solidFill>
              </a:rPr>
              <a:t>(FAL)</a:t>
            </a:r>
          </a:p>
          <a:p>
            <a:pPr lvl="1"/>
            <a:r>
              <a:rPr lang="en-US" sz="3400" b="1" dirty="0" smtClean="0">
                <a:solidFill>
                  <a:srgbClr val="800000"/>
                </a:solidFill>
              </a:rPr>
              <a:t>Sliding Scale</a:t>
            </a:r>
          </a:p>
          <a:p>
            <a:pPr lvl="1"/>
            <a:r>
              <a:rPr lang="en-US" sz="3400" b="1" dirty="0">
                <a:solidFill>
                  <a:srgbClr val="800000"/>
                </a:solidFill>
              </a:rPr>
              <a:t>Approved Debris Management </a:t>
            </a:r>
            <a:r>
              <a:rPr lang="en-US" sz="3400" b="1" dirty="0" smtClean="0">
                <a:solidFill>
                  <a:srgbClr val="800000"/>
                </a:solidFill>
              </a:rPr>
              <a:t>Plan</a:t>
            </a:r>
          </a:p>
          <a:p>
            <a:pPr lvl="1"/>
            <a:r>
              <a:rPr lang="en-US" sz="3400" b="1" dirty="0" smtClean="0">
                <a:solidFill>
                  <a:srgbClr val="800000"/>
                </a:solidFill>
              </a:rPr>
              <a:t>Recycling Revenues</a:t>
            </a:r>
          </a:p>
          <a:p>
            <a:pPr lvl="2"/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3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8439"/>
            <a:ext cx="9144000" cy="879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***IMPORTANT***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alternative procedures FEMA is piloting are for </a:t>
            </a:r>
            <a:r>
              <a:rPr lang="en-US" b="1" dirty="0" smtClean="0">
                <a:solidFill>
                  <a:srgbClr val="800000"/>
                </a:solidFill>
              </a:rPr>
              <a:t>large projects </a:t>
            </a:r>
            <a:r>
              <a:rPr lang="en-US" b="1" dirty="0" smtClean="0"/>
              <a:t>ONLY</a:t>
            </a:r>
            <a:r>
              <a:rPr lang="en-US" dirty="0" smtClean="0"/>
              <a:t> . . .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the </a:t>
            </a:r>
            <a:r>
              <a:rPr lang="en-US" b="1" dirty="0" smtClean="0"/>
              <a:t>exception</a:t>
            </a:r>
            <a:r>
              <a:rPr lang="en-US" dirty="0" smtClean="0"/>
              <a:t> of </a:t>
            </a:r>
            <a:r>
              <a:rPr lang="en-US" b="1" dirty="0" smtClean="0"/>
              <a:t>reimbursement</a:t>
            </a:r>
            <a:r>
              <a:rPr lang="en-US" dirty="0" smtClean="0"/>
              <a:t> for </a:t>
            </a:r>
            <a:r>
              <a:rPr lang="en-US" b="1" dirty="0" smtClean="0"/>
              <a:t>straight time force account labor</a:t>
            </a:r>
            <a:r>
              <a:rPr lang="en-US" dirty="0" smtClean="0"/>
              <a:t> </a:t>
            </a:r>
            <a:r>
              <a:rPr lang="en-US" sz="2000" dirty="0" smtClean="0"/>
              <a:t>(FAL)</a:t>
            </a:r>
            <a:r>
              <a:rPr lang="en-US" sz="2000" b="1" dirty="0" smtClean="0"/>
              <a:t> </a:t>
            </a:r>
            <a:r>
              <a:rPr lang="en-US" dirty="0" smtClean="0"/>
              <a:t>which can be applied to </a:t>
            </a:r>
            <a:r>
              <a:rPr lang="en-US" b="1" dirty="0" smtClean="0"/>
              <a:t>both</a:t>
            </a:r>
            <a:r>
              <a:rPr lang="en-US" dirty="0" smtClean="0"/>
              <a:t> small and large projects.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7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559800" cy="903004"/>
          </a:xfrm>
        </p:spPr>
        <p:txBody>
          <a:bodyPr>
            <a:normAutofit/>
          </a:bodyPr>
          <a:lstStyle/>
          <a:p>
            <a:r>
              <a:rPr lang="en-US" dirty="0" smtClean="0"/>
              <a:t>Straight time force account labor </a:t>
            </a:r>
            <a:r>
              <a:rPr lang="en-US" sz="2200" dirty="0" smtClean="0"/>
              <a:t>(FAL)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an Applicant uses their </a:t>
            </a:r>
            <a:r>
              <a:rPr lang="en-US" b="1" dirty="0" smtClean="0"/>
              <a:t>own labor forces </a:t>
            </a:r>
            <a:r>
              <a:rPr lang="en-US" dirty="0" smtClean="0"/>
              <a:t>to perform all or part of debris removal operations</a:t>
            </a:r>
            <a:r>
              <a:rPr lang="en-US" dirty="0"/>
              <a:t> </a:t>
            </a:r>
            <a:r>
              <a:rPr lang="en-US" dirty="0" smtClean="0"/>
              <a:t>. . . </a:t>
            </a:r>
          </a:p>
          <a:p>
            <a:pPr lvl="1"/>
            <a:r>
              <a:rPr lang="en-US" b="1" dirty="0" smtClean="0"/>
              <a:t>FEMA will reimburse</a:t>
            </a:r>
            <a:r>
              <a:rPr lang="en-US" dirty="0"/>
              <a:t> </a:t>
            </a:r>
            <a:r>
              <a:rPr lang="en-US" sz="2000" dirty="0" smtClean="0"/>
              <a:t>(at the appropriate cost share level)</a:t>
            </a:r>
            <a:r>
              <a:rPr lang="en-US" dirty="0" smtClean="0"/>
              <a:t> the REGULAR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b="1" dirty="0" smtClean="0">
                <a:solidFill>
                  <a:srgbClr val="800000"/>
                </a:solidFill>
              </a:rPr>
              <a:t>OVERTIME</a:t>
            </a:r>
            <a:r>
              <a:rPr lang="en-US" b="1" dirty="0" smtClean="0"/>
              <a:t> </a:t>
            </a:r>
            <a:r>
              <a:rPr lang="en-US" dirty="0" smtClean="0"/>
              <a:t>wages for </a:t>
            </a:r>
            <a:r>
              <a:rPr lang="en-US" b="1" dirty="0" smtClean="0"/>
              <a:t>existing employees </a:t>
            </a:r>
            <a:r>
              <a:rPr lang="en-US" dirty="0" smtClean="0"/>
              <a:t>+ </a:t>
            </a:r>
            <a:r>
              <a:rPr lang="en-US" b="1" dirty="0" smtClean="0"/>
              <a:t>hiring of additional staff</a:t>
            </a:r>
            <a:r>
              <a:rPr lang="en-US" dirty="0" smtClean="0"/>
              <a:t>.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5978439"/>
            <a:ext cx="9144000" cy="879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4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8439"/>
            <a:ext cx="9144000" cy="879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08100"/>
            <a:ext cx="9143999" cy="576891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71818" y="1464733"/>
            <a:ext cx="5814981" cy="9030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Debris Removal Operations Timeline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24682" y="4297945"/>
            <a:ext cx="453585" cy="396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29685" y="4297945"/>
            <a:ext cx="374208" cy="396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4126" y="4297945"/>
            <a:ext cx="374208" cy="396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20292" y="5346223"/>
            <a:ext cx="532278" cy="550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18186" y="5278940"/>
            <a:ext cx="532278" cy="550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43406" y="5312203"/>
            <a:ext cx="532278" cy="550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5747" y="4127841"/>
            <a:ext cx="61364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smtClean="0">
                <a:solidFill>
                  <a:srgbClr val="800000"/>
                </a:solidFill>
              </a:rPr>
              <a:t>30</a:t>
            </a:r>
            <a:endParaRPr lang="en-US" sz="3300" b="1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8845" y="4127839"/>
            <a:ext cx="61364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800000"/>
                </a:solidFill>
              </a:rPr>
              <a:t>6</a:t>
            </a:r>
            <a:r>
              <a:rPr lang="en-US" sz="3300" b="1" dirty="0" smtClean="0">
                <a:solidFill>
                  <a:srgbClr val="800000"/>
                </a:solidFill>
              </a:rPr>
              <a:t>0</a:t>
            </a:r>
            <a:endParaRPr lang="en-US" sz="3300" b="1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9611" y="4132818"/>
            <a:ext cx="61364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smtClean="0">
                <a:solidFill>
                  <a:srgbClr val="800000"/>
                </a:solidFill>
              </a:rPr>
              <a:t>90</a:t>
            </a:r>
            <a:endParaRPr lang="en-US" sz="3300" b="1" dirty="0">
              <a:solidFill>
                <a:srgbClr val="8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9668" y="5070775"/>
            <a:ext cx="89963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b="1" dirty="0" smtClean="0">
                <a:solidFill>
                  <a:srgbClr val="800000"/>
                </a:solidFill>
              </a:rPr>
              <a:t>85</a:t>
            </a:r>
            <a:endParaRPr lang="en-US" sz="5500" b="1" dirty="0">
              <a:solidFill>
                <a:srgbClr val="8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3731" y="5088788"/>
            <a:ext cx="89963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b="1" dirty="0" smtClean="0">
                <a:solidFill>
                  <a:srgbClr val="800000"/>
                </a:solidFill>
              </a:rPr>
              <a:t>80</a:t>
            </a:r>
            <a:endParaRPr lang="en-US" sz="5500" b="1" dirty="0">
              <a:solidFill>
                <a:srgbClr val="8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5622" y="5070775"/>
            <a:ext cx="89963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b="1" dirty="0" smtClean="0">
                <a:solidFill>
                  <a:srgbClr val="800000"/>
                </a:solidFill>
              </a:rPr>
              <a:t>75</a:t>
            </a:r>
            <a:endParaRPr lang="en-US" sz="55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32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Debris Management Plans </a:t>
            </a:r>
            <a:r>
              <a:rPr lang="en-US" sz="2200" dirty="0"/>
              <a:t>(DMP)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2" y="2552700"/>
            <a:ext cx="8595078" cy="34257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 Applicant that has a FEMA-reviewed </a:t>
            </a:r>
            <a:r>
              <a:rPr lang="en-US" b="1" dirty="0" smtClean="0"/>
              <a:t>pre-disaster</a:t>
            </a:r>
            <a:r>
              <a:rPr lang="en-US" dirty="0" smtClean="0"/>
              <a:t> </a:t>
            </a:r>
            <a:r>
              <a:rPr lang="en-US" i="1" dirty="0" smtClean="0"/>
              <a:t>Debris Management Plan . . . </a:t>
            </a:r>
            <a:r>
              <a:rPr lang="en-US" dirty="0" smtClean="0"/>
              <a:t> </a:t>
            </a:r>
          </a:p>
          <a:p>
            <a:pPr lvl="1"/>
            <a:r>
              <a:rPr lang="en-US" spc="-30" dirty="0" smtClean="0"/>
              <a:t>Eligible for a </a:t>
            </a:r>
            <a:r>
              <a:rPr lang="en-US" b="1" u="sng" spc="-30" dirty="0" smtClean="0">
                <a:solidFill>
                  <a:srgbClr val="800000"/>
                </a:solidFill>
              </a:rPr>
              <a:t>ONE-TIME</a:t>
            </a:r>
            <a:r>
              <a:rPr lang="en-US" spc="-30" dirty="0" smtClean="0">
                <a:solidFill>
                  <a:srgbClr val="800000"/>
                </a:solidFill>
              </a:rPr>
              <a:t> </a:t>
            </a:r>
            <a:r>
              <a:rPr lang="en-US" spc="-30" dirty="0" smtClean="0"/>
              <a:t>incentive of a </a:t>
            </a:r>
            <a:r>
              <a:rPr lang="en-US" sz="3900" b="1" spc="-30" dirty="0" smtClean="0">
                <a:solidFill>
                  <a:srgbClr val="800000"/>
                </a:solidFill>
              </a:rPr>
              <a:t>2%</a:t>
            </a:r>
            <a:r>
              <a:rPr lang="en-US" b="1" spc="-30" dirty="0" smtClean="0"/>
              <a:t> cost-share adjustment </a:t>
            </a:r>
            <a:r>
              <a:rPr lang="en-US" spc="-30" dirty="0" smtClean="0"/>
              <a:t>applied to debris removal work </a:t>
            </a:r>
            <a:r>
              <a:rPr lang="en-US" b="1" spc="-30" dirty="0" smtClean="0"/>
              <a:t>completed</a:t>
            </a:r>
            <a:r>
              <a:rPr lang="en-US" spc="-30" dirty="0" smtClean="0"/>
              <a:t> </a:t>
            </a:r>
            <a:r>
              <a:rPr lang="en-US" b="1" spc="-30" dirty="0" smtClean="0"/>
              <a:t>within first </a:t>
            </a:r>
            <a:r>
              <a:rPr lang="en-US" sz="3900" b="1" spc="-30" dirty="0" smtClean="0">
                <a:solidFill>
                  <a:srgbClr val="800000"/>
                </a:solidFill>
              </a:rPr>
              <a:t>90 days</a:t>
            </a:r>
            <a:r>
              <a:rPr lang="en-US" spc="-3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78439"/>
            <a:ext cx="9144000" cy="879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1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42000"/>
            <a:ext cx="914400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Recycling revenues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2700"/>
            <a:ext cx="5143500" cy="254577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Applicants may </a:t>
            </a:r>
            <a:r>
              <a:rPr lang="en-US" b="1" dirty="0" smtClean="0"/>
              <a:t>retain revenues </a:t>
            </a:r>
            <a:r>
              <a:rPr lang="en-US" dirty="0" smtClean="0"/>
              <a:t>received through recycling </a:t>
            </a:r>
            <a:r>
              <a:rPr lang="en-US" b="1" dirty="0" smtClean="0">
                <a:solidFill>
                  <a:srgbClr val="800000"/>
                </a:solidFill>
              </a:rPr>
              <a:t>eligible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disaster debris.</a:t>
            </a:r>
          </a:p>
        </p:txBody>
      </p:sp>
      <p:pic>
        <p:nvPicPr>
          <p:cNvPr id="5" name="Picture 4" descr="recycle-log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11" y="3270849"/>
            <a:ext cx="3527689" cy="33514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842000"/>
            <a:ext cx="914400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ebrisGuide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4940">
            <a:off x="4760536" y="2819927"/>
            <a:ext cx="3989388" cy="30813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596900" y="1196254"/>
            <a:ext cx="8229600" cy="8445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Resources</a:t>
            </a:r>
            <a:endParaRPr lang="en-US" dirty="0">
              <a:latin typeface="Calibri" charset="0"/>
            </a:endParaRP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392070" y="1912075"/>
            <a:ext cx="4457700" cy="399198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GOHSEP</a:t>
            </a:r>
            <a:r>
              <a:rPr lang="en-US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Debris Guide</a:t>
            </a:r>
            <a:r>
              <a:rPr lang="en-US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.</a:t>
            </a:r>
          </a:p>
          <a:p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FEMA </a:t>
            </a:r>
            <a:r>
              <a:rPr lang="en-US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325/PA Guide</a:t>
            </a:r>
          </a:p>
          <a:p>
            <a:r>
              <a:rPr lang="en-US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FEMA Debris Management Plan Checklist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6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42000"/>
            <a:ext cx="914400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5195"/>
                </a:solidFill>
                <a:latin typeface="Calibri" charset="0"/>
              </a:rPr>
              <a:t> Web Resources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800" b="1" dirty="0" err="1" smtClean="0">
                <a:solidFill>
                  <a:srgbClr val="0000FF"/>
                </a:solidFill>
                <a:latin typeface="Calibri" charset="0"/>
              </a:rPr>
              <a:t>LouisianaPA.com</a:t>
            </a:r>
            <a:endParaRPr lang="en-US" b="1" dirty="0">
              <a:solidFill>
                <a:srgbClr val="0000FF"/>
              </a:solidFill>
              <a:latin typeface="Calibri" charset="0"/>
            </a:endParaRPr>
          </a:p>
          <a:p>
            <a:r>
              <a:rPr lang="en-US" sz="3800" b="1" dirty="0" err="1" smtClean="0">
                <a:solidFill>
                  <a:srgbClr val="0000FF"/>
                </a:solidFill>
                <a:latin typeface="Calibri" charset="0"/>
              </a:rPr>
              <a:t>gohsep.la.gov</a:t>
            </a:r>
            <a:r>
              <a:rPr lang="en-US" sz="3800" b="1" dirty="0" smtClean="0">
                <a:solidFill>
                  <a:srgbClr val="0000FF"/>
                </a:solidFill>
                <a:latin typeface="Calibri" charset="0"/>
              </a:rPr>
              <a:t> </a:t>
            </a:r>
            <a:endParaRPr lang="en-US" sz="3800" b="1" dirty="0">
              <a:solidFill>
                <a:srgbClr val="0000FF"/>
              </a:solidFill>
              <a:latin typeface="Calibri" charset="0"/>
            </a:endParaRPr>
          </a:p>
          <a:p>
            <a:r>
              <a:rPr lang="en-US" sz="3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FEMA </a:t>
            </a:r>
            <a:r>
              <a:rPr lang="en-US" sz="3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Independent </a:t>
            </a:r>
            <a:r>
              <a:rPr lang="en-US" sz="3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Study </a:t>
            </a:r>
            <a:r>
              <a:rPr lang="en-US" sz="3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Course </a:t>
            </a:r>
            <a:r>
              <a:rPr lang="en-US" sz="3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for Debris </a:t>
            </a:r>
            <a:r>
              <a:rPr lang="en-US" sz="3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Management</a:t>
            </a:r>
            <a:endParaRPr lang="en-US" sz="3800" i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pPr marL="225425" indent="0">
              <a:buNone/>
            </a:pPr>
            <a:endParaRPr lang="en-US" b="1" i="1" dirty="0">
              <a:solidFill>
                <a:srgbClr val="404040"/>
              </a:solidFill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4805754" y="3556641"/>
            <a:ext cx="3808412" cy="1141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endParaRPr lang="en-US" sz="3200" i="1" dirty="0">
              <a:solidFill>
                <a:srgbClr val="800000"/>
              </a:solidFill>
            </a:endParaRPr>
          </a:p>
          <a:p>
            <a:pPr marL="0" lvl="1">
              <a:spcBef>
                <a:spcPts val="500"/>
              </a:spcBef>
            </a:pPr>
            <a:endParaRPr lang="en-US" sz="3200" dirty="0">
              <a:solidFill>
                <a:srgbClr val="595959"/>
              </a:solidFill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088073" y="3556641"/>
            <a:ext cx="3244038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Calibri" charset="0"/>
              </a:rPr>
              <a:t>G. Stewart Jones</a:t>
            </a:r>
          </a:p>
          <a:p>
            <a:r>
              <a:rPr lang="en-US" sz="2400" b="1" dirty="0">
                <a:solidFill>
                  <a:srgbClr val="404040"/>
                </a:solidFill>
                <a:latin typeface="Calibri" charset="0"/>
              </a:rPr>
              <a:t>State Debris Manager 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(985) 768-2574</a:t>
            </a:r>
          </a:p>
          <a:p>
            <a:r>
              <a:rPr lang="en-US" sz="2400" b="1" dirty="0" err="1">
                <a:solidFill>
                  <a:srgbClr val="3366FF"/>
                </a:solidFill>
                <a:latin typeface="Calibri" charset="0"/>
              </a:rPr>
              <a:t>george.jones@la.gov</a:t>
            </a:r>
            <a:endParaRPr lang="en-US" sz="2400" b="1" dirty="0">
              <a:solidFill>
                <a:srgbClr val="3366FF"/>
              </a:solidFill>
              <a:latin typeface="Calibri" charset="0"/>
            </a:endParaRPr>
          </a:p>
          <a:p>
            <a:pPr>
              <a:buFont typeface="Arial" charset="0"/>
              <a:buNone/>
            </a:pPr>
            <a:endParaRPr lang="en-US" sz="2400" dirty="0" smtClean="0">
              <a:solidFill>
                <a:srgbClr val="595959"/>
              </a:solidFill>
              <a:latin typeface="Calibri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 descr="gohseplogo_dist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3" y="2104444"/>
            <a:ext cx="1432239" cy="1452197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36686" y="3556641"/>
            <a:ext cx="3244038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Calibri" charset="0"/>
              </a:rPr>
              <a:t>John Gonzales</a:t>
            </a:r>
          </a:p>
          <a:p>
            <a:r>
              <a:rPr lang="en-US" sz="2400" b="1" dirty="0" smtClean="0">
                <a:solidFill>
                  <a:srgbClr val="404040"/>
                </a:solidFill>
                <a:latin typeface="Calibri" charset="0"/>
              </a:rPr>
              <a:t>Section Chief</a:t>
            </a:r>
            <a:endParaRPr lang="en-US" sz="2400" b="1" dirty="0">
              <a:solidFill>
                <a:srgbClr val="404040"/>
              </a:solidFill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(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225)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573-0473</a:t>
            </a:r>
          </a:p>
          <a:p>
            <a:r>
              <a:rPr lang="en-US" sz="2400" b="1" dirty="0" err="1">
                <a:solidFill>
                  <a:srgbClr val="3366FF"/>
                </a:solidFill>
                <a:latin typeface="Calibri" charset="0"/>
              </a:rPr>
              <a:t>j</a:t>
            </a:r>
            <a:r>
              <a:rPr lang="en-US" sz="2400" b="1" dirty="0" err="1" smtClean="0">
                <a:solidFill>
                  <a:srgbClr val="3366FF"/>
                </a:solidFill>
                <a:latin typeface="Calibri" charset="0"/>
              </a:rPr>
              <a:t>ohn.gonzales@</a:t>
            </a:r>
            <a:r>
              <a:rPr lang="en-US" sz="2400" b="1" dirty="0" err="1">
                <a:solidFill>
                  <a:srgbClr val="3366FF"/>
                </a:solidFill>
                <a:latin typeface="Calibri" charset="0"/>
              </a:rPr>
              <a:t>la.gov</a:t>
            </a:r>
            <a:endParaRPr lang="en-US" sz="2400" b="1" dirty="0">
              <a:solidFill>
                <a:srgbClr val="3366FF"/>
              </a:solidFill>
              <a:latin typeface="Calibri" charset="0"/>
            </a:endParaRPr>
          </a:p>
          <a:p>
            <a:pPr>
              <a:buFont typeface="Arial" charset="0"/>
              <a:buNone/>
            </a:pPr>
            <a:endParaRPr lang="en-US" sz="2400" dirty="0" smtClean="0">
              <a:solidFill>
                <a:srgbClr val="59595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Debris </a:t>
            </a:r>
            <a:endParaRPr lang="en-US" sz="2000" dirty="0">
              <a:latin typeface="Calibri" charset="0"/>
            </a:endParaRP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Best practices. . .recommend </a:t>
            </a:r>
            <a:r>
              <a:rPr lang="en-US" sz="4800" b="1" dirty="0">
                <a:solidFill>
                  <a:srgbClr val="800000"/>
                </a:solidFill>
                <a:latin typeface="Calibri" charset="0"/>
              </a:rPr>
              <a:t>3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things to help </a:t>
            </a:r>
            <a:r>
              <a:rPr lang="en-US" sz="3800" b="1" dirty="0">
                <a:solidFill>
                  <a:srgbClr val="800000"/>
                </a:solidFill>
                <a:latin typeface="Calibri" charset="0"/>
              </a:rPr>
              <a:t>maximize</a:t>
            </a:r>
            <a:r>
              <a:rPr lang="en-US" sz="3800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your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reimbursements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and </a:t>
            </a:r>
            <a:r>
              <a:rPr lang="en-US" sz="3800" b="1" dirty="0">
                <a:solidFill>
                  <a:srgbClr val="800000"/>
                </a:solidFill>
                <a:latin typeface="Calibri" charset="0"/>
              </a:rPr>
              <a:t>minimize your risk . . .</a:t>
            </a:r>
            <a:endParaRPr lang="en-US" sz="3800" dirty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8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369205"/>
            <a:ext cx="8229600" cy="90300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alibri" charset="0"/>
              </a:rPr>
              <a:t>SUCCESSFUL OUTCOME</a:t>
            </a:r>
            <a:endParaRPr lang="en-US" dirty="0">
              <a:solidFill>
                <a:srgbClr val="175195"/>
              </a:solidFill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2487669"/>
            <a:ext cx="8229600" cy="457658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Own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process.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a 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Debris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Plan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altLang="en-US" sz="4400" b="1" dirty="0" smtClean="0">
                <a:solidFill>
                  <a:srgbClr val="800000"/>
                </a:solidFill>
              </a:rPr>
              <a:t>Document </a:t>
            </a:r>
            <a:r>
              <a:rPr lang="en-US" altLang="en-US" sz="4400" b="1" dirty="0" smtClean="0"/>
              <a:t>everything.</a:t>
            </a:r>
            <a:endParaRPr lang="en-US" altLang="en-US" sz="44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611009" y="5806194"/>
            <a:ext cx="2532991" cy="793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7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42000"/>
            <a:ext cx="914400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96900" y="909781"/>
            <a:ext cx="8229600" cy="1457325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 Own the </a:t>
            </a:r>
            <a:r>
              <a:rPr lang="en-US" dirty="0">
                <a:latin typeface="Calibri" charset="0"/>
              </a:rPr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5" y="2367106"/>
            <a:ext cx="5869714" cy="3749675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800" b="1" dirty="0" smtClean="0">
                <a:solidFill>
                  <a:srgbClr val="800000"/>
                </a:solidFill>
                <a:ea typeface="+mn-ea"/>
              </a:rPr>
              <a:t>Who is ultimately responsible?</a:t>
            </a:r>
          </a:p>
          <a:p>
            <a:pPr marL="342900" lvl="1" indent="-342900" fontAlgn="auto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/>
            </a:pPr>
            <a:r>
              <a:rPr lang="en-US" sz="3400" b="1" dirty="0" smtClean="0">
                <a:solidFill>
                  <a:srgbClr val="800000"/>
                </a:solidFill>
                <a:ea typeface="+mn-ea"/>
              </a:rPr>
              <a:t>YOU</a:t>
            </a:r>
            <a:r>
              <a:rPr lang="en-US" sz="3400" b="1" dirty="0" smtClean="0">
                <a:solidFill>
                  <a:schemeClr val="tx1"/>
                </a:solidFill>
                <a:ea typeface="+mn-ea"/>
              </a:rPr>
              <a:t>, 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the 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Applicant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, are ultimately responsible.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8438" name="Picture 2" descr="http://tytempletonart.files.wordpress.com/2010/07/uncle-s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262" y="2215444"/>
            <a:ext cx="3365749" cy="464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Und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51" y="4274991"/>
            <a:ext cx="1092200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2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03382" y="1153420"/>
            <a:ext cx="8229600" cy="1457325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  </a:t>
            </a:r>
            <a:r>
              <a:rPr lang="en-US" b="1" dirty="0" smtClean="0">
                <a:latin typeface="Calibri" charset="0"/>
              </a:rPr>
              <a:t>YOU OWN IT! </a:t>
            </a:r>
            <a:endParaRPr lang="en-US" sz="2000" b="1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1" y="2946688"/>
            <a:ext cx="8229600" cy="3749675"/>
          </a:xfrm>
        </p:spPr>
        <p:txBody>
          <a:bodyPr rtlCol="0">
            <a:noAutofit/>
          </a:bodyPr>
          <a:lstStyle/>
          <a:p>
            <a:pPr marL="349250" indent="-349250">
              <a:lnSpc>
                <a:spcPct val="120000"/>
              </a:lnSpc>
              <a:spcBef>
                <a:spcPts val="720"/>
              </a:spcBef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Designate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someone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your staff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be responsible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Debris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Oversight.</a:t>
            </a:r>
            <a:endParaRPr lang="en-US" sz="3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9250" indent="-349250">
              <a:lnSpc>
                <a:spcPct val="120000"/>
              </a:lnSpc>
              <a:spcBef>
                <a:spcPts val="720"/>
              </a:spcBef>
              <a:defRPr/>
            </a:pPr>
            <a:endParaRPr lang="en-US" sz="3800" b="1" dirty="0" smtClean="0">
              <a:solidFill>
                <a:srgbClr val="990033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720"/>
              </a:spcBef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en-US" sz="3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9460" name="Picture 3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24" y="3678434"/>
            <a:ext cx="1092200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2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42000"/>
            <a:ext cx="914400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don’t want this guy?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4a90556a-83a3-4e8a-bba5-284d93e54489" descr="E0010D2D-8916-4868-8DBD-8F4605E0BB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1013"/>
            <a:ext cx="4285398" cy="425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92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42000"/>
            <a:ext cx="914400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want this guy!!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35dd226b-f3d6-4604-b144-0efac26735eb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28" y="2436126"/>
            <a:ext cx="6277970" cy="442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49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42000"/>
            <a:ext cx="914400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>
                <a:latin typeface="Calibri" charset="0"/>
              </a:rPr>
              <a:t>Own </a:t>
            </a:r>
            <a:r>
              <a:rPr lang="en-US" sz="4900" dirty="0">
                <a:latin typeface="Calibri" charset="0"/>
              </a:rPr>
              <a:t>the </a:t>
            </a:r>
            <a:r>
              <a:rPr lang="en-US" sz="4900" dirty="0" smtClean="0">
                <a:latin typeface="Calibri" charset="0"/>
              </a:rPr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0562"/>
            <a:ext cx="8229600" cy="406141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You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have a </a:t>
            </a:r>
            <a:r>
              <a:rPr lang="en-US" b="1" dirty="0">
                <a:solidFill>
                  <a:srgbClr val="800000"/>
                </a:solidFill>
              </a:rPr>
              <a:t>responsibility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your contractors and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comply with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conditions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program.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Don’t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turn the keys of the kingdom over to your </a:t>
            </a:r>
            <a:r>
              <a:rPr lang="en-US" sz="3800" b="1" dirty="0" smtClean="0">
                <a:solidFill>
                  <a:srgbClr val="800000"/>
                </a:solidFill>
              </a:rPr>
              <a:t>contractor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3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29000</TotalTime>
  <Words>694</Words>
  <Application>Microsoft Macintosh PowerPoint</Application>
  <PresentationFormat>On-screen Show (4:3)</PresentationFormat>
  <Paragraphs>174</Paragraphs>
  <Slides>28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1_Office Theme</vt:lpstr>
      <vt:lpstr>Debris</vt:lpstr>
      <vt:lpstr>Debris</vt:lpstr>
      <vt:lpstr>Debris </vt:lpstr>
      <vt:lpstr>SUCCESSFUL OUTCOME</vt:lpstr>
      <vt:lpstr> Own the process</vt:lpstr>
      <vt:lpstr>  YOU OWN IT! </vt:lpstr>
      <vt:lpstr>You don’t want this guy?</vt:lpstr>
      <vt:lpstr>You want this guy!!</vt:lpstr>
      <vt:lpstr>Own the process</vt:lpstr>
      <vt:lpstr>Own the process </vt:lpstr>
      <vt:lpstr> Debris Plan</vt:lpstr>
      <vt:lpstr>Debris Plan</vt:lpstr>
      <vt:lpstr> Debris Plan </vt:lpstr>
      <vt:lpstr> Operations Plan</vt:lpstr>
      <vt:lpstr>PowerPoint Presentation</vt:lpstr>
      <vt:lpstr>Documentation</vt:lpstr>
      <vt:lpstr>Documentation  </vt:lpstr>
      <vt:lpstr>Today’s takeaways</vt:lpstr>
      <vt:lpstr>PowerPoint Presentation</vt:lpstr>
      <vt:lpstr>Current FEMA Pilot Program</vt:lpstr>
      <vt:lpstr>***IMPORTANT***</vt:lpstr>
      <vt:lpstr>Straight time force account labor (FAL)</vt:lpstr>
      <vt:lpstr>Debris Removal Operations Timeline</vt:lpstr>
      <vt:lpstr>Debris Management Plans (DMP) </vt:lpstr>
      <vt:lpstr>Recycling revenues</vt:lpstr>
      <vt:lpstr>Resources</vt:lpstr>
      <vt:lpstr> Web Resources </vt:lpstr>
      <vt:lpstr>PowerPoint Presentation</vt:lpstr>
    </vt:vector>
  </TitlesOfParts>
  <Company>Sides &amp;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</dc:creator>
  <cp:lastModifiedBy>Donny Gallagher</cp:lastModifiedBy>
  <cp:revision>775</cp:revision>
  <cp:lastPrinted>2015-07-13T12:50:32Z</cp:lastPrinted>
  <dcterms:created xsi:type="dcterms:W3CDTF">2015-05-15T13:56:02Z</dcterms:created>
  <dcterms:modified xsi:type="dcterms:W3CDTF">2015-07-13T13:30:49Z</dcterms:modified>
</cp:coreProperties>
</file>